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7" r:id="rId2"/>
    <p:sldId id="309" r:id="rId3"/>
    <p:sldId id="258" r:id="rId4"/>
    <p:sldId id="260" r:id="rId5"/>
    <p:sldId id="297" r:id="rId6"/>
    <p:sldId id="308" r:id="rId7"/>
    <p:sldId id="307" r:id="rId8"/>
    <p:sldId id="315" r:id="rId9"/>
    <p:sldId id="261" r:id="rId10"/>
    <p:sldId id="262" r:id="rId11"/>
    <p:sldId id="263" r:id="rId12"/>
    <p:sldId id="264" r:id="rId13"/>
    <p:sldId id="316" r:id="rId14"/>
    <p:sldId id="322" r:id="rId15"/>
    <p:sldId id="318" r:id="rId16"/>
    <p:sldId id="319" r:id="rId17"/>
    <p:sldId id="320" r:id="rId18"/>
    <p:sldId id="321" r:id="rId19"/>
    <p:sldId id="32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0" autoAdjust="0"/>
    <p:restoredTop sz="90929"/>
  </p:normalViewPr>
  <p:slideViewPr>
    <p:cSldViewPr>
      <p:cViewPr varScale="1">
        <p:scale>
          <a:sx n="53" d="100"/>
          <a:sy n="53" d="100"/>
        </p:scale>
        <p:origin x="-2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5E6D3AC-8367-4FDA-A343-A2FEB4B544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909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092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9093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094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5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6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7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8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09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3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8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0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3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5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1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2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3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4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4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4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4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14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9145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14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147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8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9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0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151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152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3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4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915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915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9157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9158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9159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C13B7A0-1F66-40CE-BE2A-E8E051674A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1CA8E-F43A-4635-88E7-620365CC2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27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11293-F176-4392-8F7C-AC080EE98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7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76B0DC-FFA1-459C-83E7-DD061E10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07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D3ECF-790E-4C16-BB53-B6E0936803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20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29189-1B8E-4380-A491-859905208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62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64016-EA02-4CBB-8337-5D5C30E3B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6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A3ECD-0603-4B50-ABB3-583F54841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3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EE2E2-E246-46C9-B3D6-0A8EB851EF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91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3D9BC-2B2D-40A6-8517-EC747E618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7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A0714-1BE5-482E-B30C-BF337C996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0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604AF-0E3C-46C4-BBDA-B12B21D1A5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17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06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806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806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8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09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809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9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0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1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12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8121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2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2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8124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5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6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81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81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812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8813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8813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5A8D0B-4265-483E-8928-28E1FB3360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.umn.edu/subjects/" TargetMode="External"/><Relationship Id="rId2" Type="http://schemas.openxmlformats.org/officeDocument/2006/relationships/hyperlink" Target="mailto:irb@umn.e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.umn.edu/subjects/" TargetMode="External"/><Relationship Id="rId2" Type="http://schemas.openxmlformats.org/officeDocument/2006/relationships/hyperlink" Target="mailto:irb@umn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hyperlink" Target="http://ohrp.osophs.dhhs.gov/humansubjects/guidance/belmont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2362200"/>
            <a:ext cx="8153400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3200">
                <a:latin typeface="Verdana" panose="020B0604030504040204" pitchFamily="34" charset="0"/>
              </a:rPr>
              <a:t>IRB Member Discussion Module</a:t>
            </a:r>
          </a:p>
          <a:p>
            <a:pPr algn="ctr">
              <a:spcBef>
                <a:spcPct val="50000"/>
              </a:spcBef>
            </a:pPr>
            <a:r>
              <a:rPr lang="en-US" altLang="en-US" sz="3200">
                <a:latin typeface="Verdana" panose="020B0604030504040204" pitchFamily="34" charset="0"/>
              </a:rPr>
              <a:t>2003</a:t>
            </a: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  <a:hlinkClick r:id="rId2"/>
              </a:rPr>
              <a:t>irb@umn.edu</a:t>
            </a:r>
            <a:endParaRPr lang="en-US" altLang="en-US">
              <a:latin typeface="Verdan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  <a:hlinkClick r:id="rId3"/>
              </a:rPr>
              <a:t>http://www.research.umn.edu/subjects/</a:t>
            </a:r>
            <a:endParaRPr lang="en-US" altLang="en-US">
              <a:latin typeface="Verdan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076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057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324600"/>
            <a:ext cx="464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Respect for Persons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Treat individuals as autonomous agents</a:t>
            </a:r>
          </a:p>
          <a:p>
            <a:r>
              <a:rPr lang="en-US" altLang="en-US">
                <a:latin typeface="Arial" panose="020B0604020202020204" pitchFamily="34" charset="0"/>
              </a:rPr>
              <a:t>Do not use people as means to an end</a:t>
            </a:r>
          </a:p>
          <a:p>
            <a:r>
              <a:rPr lang="en-US" altLang="en-US">
                <a:latin typeface="Arial" panose="020B0604020202020204" pitchFamily="34" charset="0"/>
              </a:rPr>
              <a:t>Allow people to choose for themselves</a:t>
            </a:r>
          </a:p>
          <a:p>
            <a:r>
              <a:rPr lang="en-US" altLang="en-US">
                <a:latin typeface="Arial" panose="020B0604020202020204" pitchFamily="34" charset="0"/>
              </a:rPr>
              <a:t>Give extra protection to those with limited autonomy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Beneficence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Acts of kindness or charity that go beyond duty</a:t>
            </a:r>
          </a:p>
          <a:p>
            <a:r>
              <a:rPr lang="en-US" altLang="en-US">
                <a:latin typeface="Arial" panose="020B0604020202020204" pitchFamily="34" charset="0"/>
              </a:rPr>
              <a:t>Obligations derived from beneficence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Do no harm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Prevent harm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Prevent evil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Promote good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Justice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Treat people fairly</a:t>
            </a:r>
          </a:p>
          <a:p>
            <a:r>
              <a:rPr lang="en-US" altLang="en-US">
                <a:latin typeface="Arial" panose="020B0604020202020204" pitchFamily="34" charset="0"/>
              </a:rPr>
              <a:t>Fair sharing of burdens and benefits of research</a:t>
            </a:r>
          </a:p>
          <a:p>
            <a:r>
              <a:rPr lang="en-US" altLang="en-US">
                <a:latin typeface="Arial" panose="020B0604020202020204" pitchFamily="34" charset="0"/>
              </a:rPr>
              <a:t>Distinguish procedural justice from distributive justice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The Belmont Report</a:t>
            </a:r>
            <a:br>
              <a:rPr lang="en-US" altLang="en-US">
                <a:latin typeface="Verdana" panose="020B0604030504040204" pitchFamily="34" charset="0"/>
              </a:rPr>
            </a:br>
            <a:r>
              <a:rPr lang="en-US" altLang="en-US">
                <a:latin typeface="Verdana" panose="020B0604030504040204" pitchFamily="34" charset="0"/>
              </a:rPr>
              <a:t>Application: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85800" y="3352800"/>
            <a:ext cx="7772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4400">
                <a:latin typeface="Verdana" panose="020B0604030504040204" pitchFamily="34" charset="0"/>
              </a:rPr>
              <a:t>Equal moral force</a:t>
            </a:r>
          </a:p>
          <a:p>
            <a:pPr>
              <a:spcBef>
                <a:spcPct val="20000"/>
              </a:spcBef>
            </a:pPr>
            <a:r>
              <a:rPr lang="en-US" altLang="en-US" sz="3200">
                <a:latin typeface="Verdana" panose="020B0604030504040204" pitchFamily="34" charset="0"/>
              </a:rPr>
              <a:t>and , </a:t>
            </a:r>
          </a:p>
          <a:p>
            <a:pPr>
              <a:spcBef>
                <a:spcPct val="20000"/>
              </a:spcBef>
            </a:pPr>
            <a:r>
              <a:rPr lang="en-US" altLang="en-US" sz="4400">
                <a:latin typeface="Verdana" panose="020B0604030504040204" pitchFamily="34" charset="0"/>
              </a:rPr>
              <a:t>Ethical conflict expected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>
                <a:latin typeface="Verdana" panose="020B0604030504040204" pitchFamily="34" charset="0"/>
              </a:rPr>
              <a:t>Principles have:</a:t>
            </a:r>
          </a:p>
        </p:txBody>
      </p:sp>
      <p:graphicFrame>
        <p:nvGraphicFramePr>
          <p:cNvPr id="73735" name="Object 7"/>
          <p:cNvGraphicFramePr>
            <a:graphicFrameLocks/>
          </p:cNvGraphicFramePr>
          <p:nvPr>
            <p:ph type="body" idx="1"/>
          </p:nvPr>
        </p:nvGraphicFramePr>
        <p:xfrm>
          <a:off x="6248400" y="1905000"/>
          <a:ext cx="23383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Clip" r:id="rId3" imgW="3270240" imgH="3416040" progId="MS_ClipArt_Gallery.2">
                  <p:embed/>
                </p:oleObj>
              </mc:Choice>
              <mc:Fallback>
                <p:oleObj name="Clip" r:id="rId3" imgW="3270240" imgH="3416040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05000"/>
                        <a:ext cx="233838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IRB Members should consider…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363"/>
            <a:ext cx="8534400" cy="1722437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Protocol Design: Respect for Persons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How can the consent process maximize autonomy?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How can the protocol maximize autonomy?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What additional protections can be in place for protected populations?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How can this study maximally protect subject privacy?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Protocol Design: Beneficence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Can the research design be improved?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</a:rPr>
              <a:t>(to enhance safety and benefit)</a:t>
            </a:r>
          </a:p>
          <a:p>
            <a:r>
              <a:rPr lang="en-US" altLang="en-US">
                <a:latin typeface="Arial" panose="020B0604020202020204" pitchFamily="34" charset="0"/>
              </a:rPr>
              <a:t>What are the risks? How can they be minimized?</a:t>
            </a:r>
          </a:p>
          <a:p>
            <a:r>
              <a:rPr lang="en-US" altLang="en-US">
                <a:latin typeface="Arial" panose="020B0604020202020204" pitchFamily="34" charset="0"/>
              </a:rPr>
              <a:t>What are the benefits? How can they be maximized?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Protocol Design: Justice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Arial" panose="020B0604020202020204" pitchFamily="34" charset="0"/>
              </a:rPr>
              <a:t>How can you ensure that recruitment targets the population that will benefit from the research?</a:t>
            </a:r>
          </a:p>
          <a:p>
            <a:r>
              <a:rPr lang="en-US" altLang="en-US" sz="2800">
                <a:latin typeface="Arial" panose="020B0604020202020204" pitchFamily="34" charset="0"/>
              </a:rPr>
              <a:t>How can you ensure that recruitment will not unfairly target a population?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	(avoid exploitation of population of convenience)</a:t>
            </a:r>
          </a:p>
          <a:p>
            <a:r>
              <a:rPr lang="en-US" altLang="en-US" sz="2800">
                <a:latin typeface="Arial" panose="020B0604020202020204" pitchFamily="34" charset="0"/>
              </a:rPr>
              <a:t>How can the inclusion/exclusion criteria be made fair?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The Belmont Report</a:t>
            </a:r>
          </a:p>
        </p:txBody>
      </p:sp>
      <p:sp>
        <p:nvSpPr>
          <p:cNvPr id="8499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6553200" cy="3657600"/>
          </a:xfrm>
        </p:spPr>
        <p:txBody>
          <a:bodyPr/>
          <a:lstStyle/>
          <a:p>
            <a:r>
              <a:rPr lang="en-US" altLang="en-US" sz="2400">
                <a:latin typeface="Verdana" panose="020B0604030504040204" pitchFamily="34" charset="0"/>
              </a:rPr>
              <a:t>All principles are essential to sound ethical research (regulatory compliance)</a:t>
            </a:r>
          </a:p>
          <a:p>
            <a:r>
              <a:rPr lang="en-US" altLang="en-US" sz="2400">
                <a:latin typeface="Verdana" panose="020B0604030504040204" pitchFamily="34" charset="0"/>
              </a:rPr>
              <a:t>Principles carry equal moral weight</a:t>
            </a:r>
          </a:p>
          <a:p>
            <a:r>
              <a:rPr lang="en-US" altLang="en-US" sz="2400">
                <a:latin typeface="Verdana" panose="020B0604030504040204" pitchFamily="34" charset="0"/>
              </a:rPr>
              <a:t>Cannot approve research that violates or diminishes principles</a:t>
            </a:r>
          </a:p>
          <a:p>
            <a:r>
              <a:rPr lang="en-US" altLang="en-US" sz="2400">
                <a:latin typeface="Verdana" panose="020B0604030504040204" pitchFamily="34" charset="0"/>
              </a:rPr>
              <a:t>Some IRBs consider “beneficence” first in deliberations</a:t>
            </a:r>
          </a:p>
          <a:p>
            <a:endParaRPr lang="en-US" altLang="en-US" sz="2800"/>
          </a:p>
        </p:txBody>
      </p:sp>
      <p:pic>
        <p:nvPicPr>
          <p:cNvPr id="84998" name="Picture 6" descr="3legs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182562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For Further information: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</a:rPr>
              <a:t>Email UMN RSPP Office: </a:t>
            </a:r>
            <a:r>
              <a:rPr lang="en-US" altLang="en-US" sz="2400">
                <a:latin typeface="Verdana" panose="020B0604030504040204" pitchFamily="34" charset="0"/>
                <a:hlinkClick r:id="rId2"/>
              </a:rPr>
              <a:t>irb@umn.edu</a:t>
            </a:r>
            <a:endParaRPr lang="en-US" altLang="en-US" sz="240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</a:rPr>
              <a:t>UMN IRB Web Site: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  <a:hlinkClick r:id="rId3"/>
              </a:rPr>
              <a:t>http://www.research.umn.edu/subjects/</a:t>
            </a:r>
            <a:endParaRPr lang="en-US" altLang="en-US" sz="240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</a:rPr>
              <a:t>OHRP Web Site for Report: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  <a:hlinkClick r:id="rId4"/>
              </a:rPr>
              <a:t>http://ohrp.osophs.dhhs.gov/humansubjects/guidance/belmont.htm</a:t>
            </a:r>
            <a:endParaRPr lang="en-US" altLang="en-US" sz="240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July 2003  </a:t>
            </a:r>
          </a:p>
        </p:txBody>
      </p:sp>
      <p:pic>
        <p:nvPicPr>
          <p:cNvPr id="87044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324600"/>
            <a:ext cx="464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 descr="bel_dobbin_dobbin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"/>
            <a:ext cx="2378075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53340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latin typeface="Verdana" panose="020B0604030504040204" pitchFamily="34" charset="0"/>
              </a:rPr>
              <a:t>The Belmont Report</a:t>
            </a:r>
          </a:p>
          <a:p>
            <a:pPr>
              <a:spcBef>
                <a:spcPct val="50000"/>
              </a:spcBef>
            </a:pPr>
            <a:endParaRPr lang="en-US" altLang="en-US" sz="2800">
              <a:latin typeface="Verdana" panose="020B0604030504040204" pitchFamily="34" charset="0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617220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800">
                <a:latin typeface="Verdana" panose="020B0604030504040204" pitchFamily="34" charset="0"/>
              </a:rPr>
              <a:t>The National Commission for the Protection of Human Subjects of Biomedical and Behavioral Research</a:t>
            </a:r>
          </a:p>
          <a:p>
            <a:pPr algn="ctr">
              <a:spcBef>
                <a:spcPct val="20000"/>
              </a:spcBef>
            </a:pPr>
            <a:r>
              <a:rPr lang="en-US" altLang="en-US" sz="2800">
                <a:latin typeface="Verdana" panose="020B0604030504040204" pitchFamily="34" charset="0"/>
              </a:rPr>
              <a:t>April 18, 1979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History of Protection of Human Subjects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Arial" panose="020B0604020202020204" pitchFamily="34" charset="0"/>
              </a:rPr>
              <a:t>Nuremberg Code (1947)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Declaration of Helsinki (1964,’75,’83,’89,2000)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Beecher “Ethics and Clinical Research” (1966) [NEJM 274 (1966) 1354-60]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Willowbrook (195601965)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Jewish Chronic Disease (1963)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USPHS Syphilis Study </a:t>
            </a:r>
            <a:r>
              <a:rPr lang="en-US" altLang="en-US" sz="1600">
                <a:latin typeface="Arial" panose="020B0604020202020204" pitchFamily="34" charset="0"/>
              </a:rPr>
              <a:t>(aka Tuskegee Study)</a:t>
            </a:r>
            <a:r>
              <a:rPr lang="en-US" altLang="en-US" sz="2400">
                <a:latin typeface="Arial" panose="020B0604020202020204" pitchFamily="34" charset="0"/>
              </a:rPr>
              <a:t>  (1932-72)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Radiation experiments (1940s - 60s)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Modern day scandals….</a:t>
            </a:r>
          </a:p>
          <a:p>
            <a:pPr lvl="1"/>
            <a:endParaRPr lang="en-US" altLang="en-US" sz="2400"/>
          </a:p>
          <a:p>
            <a:pPr lvl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Response to Research Abuses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5814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National Research Act 1974</a:t>
            </a:r>
          </a:p>
          <a:p>
            <a:r>
              <a:rPr lang="en-US" altLang="en-US">
                <a:latin typeface="Arial" panose="020B0604020202020204" pitchFamily="34" charset="0"/>
              </a:rPr>
              <a:t>May 1974 – 45 CFR 46</a:t>
            </a:r>
          </a:p>
          <a:p>
            <a:r>
              <a:rPr lang="en-US" altLang="en-US">
                <a:latin typeface="Arial" panose="020B0604020202020204" pitchFamily="34" charset="0"/>
              </a:rPr>
              <a:t>June 1974- National Commission</a:t>
            </a:r>
          </a:p>
          <a:p>
            <a:r>
              <a:rPr lang="en-US" altLang="en-US">
                <a:latin typeface="Arial" panose="020B0604020202020204" pitchFamily="34" charset="0"/>
              </a:rPr>
              <a:t>April 1979 – Belmont Report</a:t>
            </a:r>
          </a:p>
          <a:p>
            <a:r>
              <a:rPr lang="en-US" altLang="en-US">
                <a:latin typeface="Arial" panose="020B0604020202020204" pitchFamily="34" charset="0"/>
              </a:rPr>
              <a:t>1981 – 45 CFR 46 revised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National research act 1974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The National Commission for the Protection of Human Subjects of Biomedical and Behavioral Research (i.e., “The National Commission”)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Initially met over a four-day period in 1976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Met at the Smithsonian Institute's Belmont Conference Center (thus “The Belmont Report”)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Monthly deliberations over the next four years</a:t>
            </a:r>
          </a:p>
          <a:p>
            <a:pPr>
              <a:lnSpc>
                <a:spcPct val="90000"/>
              </a:lnSpc>
            </a:pPr>
            <a:endParaRPr lang="en-US" altLang="en-US" sz="2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Belmont Principles: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Are general prescriptive judgments;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Verdana" panose="020B0604030504040204" pitchFamily="34" charset="0"/>
              </a:rPr>
              <a:t>	(Other principles may also be relevant)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they cannot always be applied so as to resolve beyond dispute particular ethical problems;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their objective is to provide an analytical framework that will guide the resolution of ethical problems arising from research involving human subjects.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Primary Focus</a:t>
            </a: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Boundaries Between Practice and Research 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Basic Ethical Principles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Applications (of Principles)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The Belmont Report</a:t>
            </a: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Verdana" panose="020B0604030504040204" pitchFamily="34" charset="0"/>
              </a:rPr>
              <a:t>Boundaries Between Practice and Research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Verdana" panose="020B0604030504040204" pitchFamily="34" charset="0"/>
              </a:rPr>
              <a:t>IRB must determine that the researcher (and through informed consent, the subject) distinguishes </a:t>
            </a:r>
            <a:r>
              <a:rPr lang="en-US" altLang="en-US" sz="2800" i="1">
                <a:latin typeface="Verdana" panose="020B0604030504040204" pitchFamily="34" charset="0"/>
              </a:rPr>
              <a:t>practice </a:t>
            </a:r>
            <a:r>
              <a:rPr lang="en-US" altLang="en-US" sz="2800">
                <a:latin typeface="Verdana" panose="020B0604030504040204" pitchFamily="34" charset="0"/>
              </a:rPr>
              <a:t>from </a:t>
            </a:r>
            <a:r>
              <a:rPr lang="en-US" altLang="en-US" sz="2800" i="1">
                <a:latin typeface="Verdana" panose="020B0604030504040204" pitchFamily="34" charset="0"/>
              </a:rPr>
              <a:t>experiment</a:t>
            </a:r>
            <a:r>
              <a:rPr lang="en-US" altLang="en-US" sz="2800">
                <a:latin typeface="Verdana" panose="020B0604030504040204" pitchFamily="34" charset="0"/>
              </a:rPr>
              <a:t> in </a:t>
            </a:r>
            <a:r>
              <a:rPr lang="en-US" altLang="en-US" sz="2800" b="1">
                <a:latin typeface="Verdana" panose="020B0604030504040204" pitchFamily="34" charset="0"/>
              </a:rPr>
              <a:t>both</a:t>
            </a:r>
            <a:r>
              <a:rPr lang="en-US" altLang="en-US" sz="2800">
                <a:latin typeface="Verdana" panose="020B0604030504040204" pitchFamily="34" charset="0"/>
              </a:rPr>
              <a:t> social science and medical science research </a:t>
            </a:r>
          </a:p>
          <a:p>
            <a:endParaRPr lang="en-US" altLang="en-US" sz="2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47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>
                <a:latin typeface="Verdana" panose="020B0604030504040204" pitchFamily="34" charset="0"/>
              </a:rPr>
              <a:t>The Belmont Report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038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</a:rPr>
              <a:t>Basic Ethical Principles: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Verdana" panose="020B0604030504040204" pitchFamily="34" charset="0"/>
              </a:rPr>
              <a:t>Respect for Persons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Verdana" panose="020B0604030504040204" pitchFamily="34" charset="0"/>
              </a:rPr>
              <a:t>Individual autonomy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Verdana" panose="020B0604030504040204" pitchFamily="34" charset="0"/>
              </a:rPr>
              <a:t>Protection of individuals with reduced autonomy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Verdana" panose="020B0604030504040204" pitchFamily="34" charset="0"/>
              </a:rPr>
              <a:t>Beneficence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Verdana" panose="020B0604030504040204" pitchFamily="34" charset="0"/>
              </a:rPr>
              <a:t>Maximize benefits and minimize harms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latin typeface="Verdana" panose="020B0604030504040204" pitchFamily="34" charset="0"/>
              </a:rPr>
              <a:t>Justice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Verdana" panose="020B0604030504040204" pitchFamily="34" charset="0"/>
              </a:rPr>
              <a:t>Equitable distribution of research costs and benefits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156</TotalTime>
  <Words>551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 New Roman</vt:lpstr>
      <vt:lpstr>Tahoma</vt:lpstr>
      <vt:lpstr>Wingdings</vt:lpstr>
      <vt:lpstr>Arial</vt:lpstr>
      <vt:lpstr>Verdana</vt:lpstr>
      <vt:lpstr>Blueprint</vt:lpstr>
      <vt:lpstr>Clip</vt:lpstr>
      <vt:lpstr>PowerPoint Presentation</vt:lpstr>
      <vt:lpstr>PowerPoint Presentation</vt:lpstr>
      <vt:lpstr>History of Protection of Human Subjects</vt:lpstr>
      <vt:lpstr>Response to Research Abuses</vt:lpstr>
      <vt:lpstr>National research act 1974</vt:lpstr>
      <vt:lpstr>Belmont Principles:</vt:lpstr>
      <vt:lpstr>Primary Focus</vt:lpstr>
      <vt:lpstr>The Belmont Report</vt:lpstr>
      <vt:lpstr>The Belmont Report </vt:lpstr>
      <vt:lpstr>Respect for Persons</vt:lpstr>
      <vt:lpstr>Beneficence</vt:lpstr>
      <vt:lpstr>Justice</vt:lpstr>
      <vt:lpstr>The Belmont Report Application:</vt:lpstr>
      <vt:lpstr>IRB Members should consider…</vt:lpstr>
      <vt:lpstr>Protocol Design: Respect for Persons</vt:lpstr>
      <vt:lpstr>Protocol Design: Beneficence</vt:lpstr>
      <vt:lpstr>Protocol Design: Justice</vt:lpstr>
      <vt:lpstr>The Belmont Report</vt:lpstr>
      <vt:lpstr>For Further information: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Belmont Report</dc:title>
  <dc:creator>keane002</dc:creator>
  <cp:lastModifiedBy>Mitchell Olson</cp:lastModifiedBy>
  <cp:revision>7</cp:revision>
  <dcterms:created xsi:type="dcterms:W3CDTF">2003-06-23T20:15:46Z</dcterms:created>
  <dcterms:modified xsi:type="dcterms:W3CDTF">2016-06-10T21:43:49Z</dcterms:modified>
</cp:coreProperties>
</file>