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6"/>
  </p:notesMasterIdLst>
  <p:sldIdLst>
    <p:sldId id="256" r:id="rId2"/>
    <p:sldId id="313" r:id="rId3"/>
    <p:sldId id="257" r:id="rId4"/>
    <p:sldId id="258" r:id="rId5"/>
    <p:sldId id="280" r:id="rId6"/>
    <p:sldId id="309" r:id="rId7"/>
    <p:sldId id="307" r:id="rId8"/>
    <p:sldId id="308" r:id="rId9"/>
    <p:sldId id="310" r:id="rId10"/>
    <p:sldId id="282" r:id="rId11"/>
    <p:sldId id="283" r:id="rId12"/>
    <p:sldId id="284" r:id="rId13"/>
    <p:sldId id="285" r:id="rId14"/>
    <p:sldId id="286" r:id="rId15"/>
    <p:sldId id="287" r:id="rId16"/>
    <p:sldId id="288" r:id="rId17"/>
    <p:sldId id="289" r:id="rId18"/>
    <p:sldId id="311" r:id="rId19"/>
    <p:sldId id="290" r:id="rId20"/>
    <p:sldId id="291" r:id="rId21"/>
    <p:sldId id="260" r:id="rId22"/>
    <p:sldId id="259" r:id="rId23"/>
    <p:sldId id="262" r:id="rId24"/>
    <p:sldId id="261"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33" autoAdjust="0"/>
    <p:restoredTop sz="94660"/>
  </p:normalViewPr>
  <p:slideViewPr>
    <p:cSldViewPr>
      <p:cViewPr varScale="1">
        <p:scale>
          <a:sx n="74" d="100"/>
          <a:sy n="74" d="100"/>
        </p:scale>
        <p:origin x="-3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en-US"/>
          </a:p>
        </p:txBody>
      </p:sp>
      <p:sp>
        <p:nvSpPr>
          <p:cNvPr id="839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en-US"/>
          </a:p>
        </p:txBody>
      </p:sp>
      <p:sp>
        <p:nvSpPr>
          <p:cNvPr id="8397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39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en-US"/>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D63D224D-FEDF-449F-A0F4-507C000F7A1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730BA0-F4C8-4D9A-AF53-1BC8513D091E}" type="slidenum">
              <a:rPr lang="en-US" altLang="en-US"/>
              <a:pPr/>
              <a:t>1</a:t>
            </a:fld>
            <a:endParaRPr lang="en-US" altLang="en-US"/>
          </a:p>
        </p:txBody>
      </p:sp>
      <p:sp>
        <p:nvSpPr>
          <p:cNvPr id="84994" name="Rectangle 2"/>
          <p:cNvSpPr>
            <a:spLocks noRo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5BFE6-2DF1-4B22-9D73-1FED17EB433E}" type="slidenum">
              <a:rPr lang="en-US" altLang="en-US"/>
              <a:pPr/>
              <a:t>10</a:t>
            </a:fld>
            <a:endParaRPr lang="en-US" altLang="en-US"/>
          </a:p>
        </p:txBody>
      </p:sp>
      <p:sp>
        <p:nvSpPr>
          <p:cNvPr id="90114" name="Rectangle 2"/>
          <p:cNvSpPr>
            <a:spLocks noRo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32E299-D2AA-40BF-9B28-AFDC84DAB321}" type="slidenum">
              <a:rPr lang="en-US" altLang="en-US"/>
              <a:pPr/>
              <a:t>11</a:t>
            </a:fld>
            <a:endParaRPr lang="en-US" altLang="en-US"/>
          </a:p>
        </p:txBody>
      </p:sp>
      <p:sp>
        <p:nvSpPr>
          <p:cNvPr id="91138" name="Rectangle 2"/>
          <p:cNvSpPr>
            <a:spLocks noRo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6B23E-4FB6-4A54-B848-86FFB31681AA}" type="slidenum">
              <a:rPr lang="en-US" altLang="en-US"/>
              <a:pPr/>
              <a:t>12</a:t>
            </a:fld>
            <a:endParaRPr lang="en-US" altLang="en-US"/>
          </a:p>
        </p:txBody>
      </p:sp>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21484B-55EF-4A92-B941-2E4ADF3C51EE}" type="slidenum">
              <a:rPr lang="en-US" altLang="en-US"/>
              <a:pPr/>
              <a:t>13</a:t>
            </a:fld>
            <a:endParaRPr lang="en-US" altLang="en-US"/>
          </a:p>
        </p:txBody>
      </p:sp>
      <p:sp>
        <p:nvSpPr>
          <p:cNvPr id="93186" name="Rectangle 2"/>
          <p:cNvSpPr>
            <a:spLocks noRo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F0F467-2D93-44F4-BD1D-A09BCE8CF42F}" type="slidenum">
              <a:rPr lang="en-US" altLang="en-US"/>
              <a:pPr/>
              <a:t>14</a:t>
            </a:fld>
            <a:endParaRPr lang="en-US" altLang="en-US"/>
          </a:p>
        </p:txBody>
      </p:sp>
      <p:sp>
        <p:nvSpPr>
          <p:cNvPr id="94210" name="Rectangle 2"/>
          <p:cNvSpPr>
            <a:spLocks noRo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06E394-A52F-4B76-A20B-535235439DE5}" type="slidenum">
              <a:rPr lang="en-US" altLang="en-US"/>
              <a:pPr/>
              <a:t>15</a:t>
            </a:fld>
            <a:endParaRPr lang="en-US" altLang="en-US"/>
          </a:p>
        </p:txBody>
      </p:sp>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039AA6-241C-4564-A2B0-ED4F6A64E24A}" type="slidenum">
              <a:rPr lang="en-US" altLang="en-US"/>
              <a:pPr/>
              <a:t>16</a:t>
            </a:fld>
            <a:endParaRPr lang="en-US" altLang="en-US"/>
          </a:p>
        </p:txBody>
      </p:sp>
      <p:sp>
        <p:nvSpPr>
          <p:cNvPr id="96258" name="Rectangle 2"/>
          <p:cNvSpPr>
            <a:spLocks noRo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081671-4B9D-45AA-958F-C621D662C527}" type="slidenum">
              <a:rPr lang="en-US" altLang="en-US"/>
              <a:pPr/>
              <a:t>17</a:t>
            </a:fld>
            <a:endParaRPr lang="en-US" altLang="en-US"/>
          </a:p>
        </p:txBody>
      </p:sp>
      <p:sp>
        <p:nvSpPr>
          <p:cNvPr id="97282" name="Rectangle 2"/>
          <p:cNvSpPr>
            <a:spLocks noRo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AF1791-2A68-4370-A7B1-CA0AF441D83A}" type="slidenum">
              <a:rPr lang="en-US" altLang="en-US"/>
              <a:pPr/>
              <a:t>18</a:t>
            </a:fld>
            <a:endParaRPr lang="en-US" altLang="en-US"/>
          </a:p>
        </p:txBody>
      </p:sp>
      <p:sp>
        <p:nvSpPr>
          <p:cNvPr id="146434" name="Rectangle 2"/>
          <p:cNvSpPr>
            <a:spLocks noRo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0A1CFD-24E9-4131-A89D-77E7CF1E5648}" type="slidenum">
              <a:rPr lang="en-US" altLang="en-US"/>
              <a:pPr/>
              <a:t>19</a:t>
            </a:fld>
            <a:endParaRPr lang="en-US" altLang="en-US"/>
          </a:p>
        </p:txBody>
      </p:sp>
      <p:sp>
        <p:nvSpPr>
          <p:cNvPr id="98306" name="Rectangle 2"/>
          <p:cNvSpPr>
            <a:spLocks noRo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99E5E-C6CE-4BCC-AA56-F4ACFEA64FF4}" type="slidenum">
              <a:rPr lang="en-US" altLang="en-US"/>
              <a:pPr/>
              <a:t>2</a:t>
            </a:fld>
            <a:endParaRPr lang="en-US" altLang="en-US"/>
          </a:p>
        </p:txBody>
      </p:sp>
      <p:sp>
        <p:nvSpPr>
          <p:cNvPr id="150530" name="Rectangle 2"/>
          <p:cNvSpPr>
            <a:spLocks noRo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9E0D62-BF96-461F-903C-1B4722863951}" type="slidenum">
              <a:rPr lang="en-US" altLang="en-US"/>
              <a:pPr/>
              <a:t>20</a:t>
            </a:fld>
            <a:endParaRPr lang="en-US" altLang="en-US"/>
          </a:p>
        </p:txBody>
      </p:sp>
      <p:sp>
        <p:nvSpPr>
          <p:cNvPr id="99330" name="Rectangle 2"/>
          <p:cNvSpPr>
            <a:spLocks noRo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87C365-D4A7-43B9-993A-95B43BFB8714}" type="slidenum">
              <a:rPr lang="en-US" altLang="en-US"/>
              <a:pPr/>
              <a:t>21</a:t>
            </a:fld>
            <a:endParaRPr lang="en-US" altLang="en-US"/>
          </a:p>
        </p:txBody>
      </p:sp>
      <p:sp>
        <p:nvSpPr>
          <p:cNvPr id="100354" name="Rectangle 2"/>
          <p:cNvSpPr>
            <a:spLocks noRo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332074-63A1-4EB9-85CB-D9E62E81E74C}" type="slidenum">
              <a:rPr lang="en-US" altLang="en-US"/>
              <a:pPr/>
              <a:t>22</a:t>
            </a:fld>
            <a:endParaRPr lang="en-US" altLang="en-US"/>
          </a:p>
        </p:txBody>
      </p:sp>
      <p:sp>
        <p:nvSpPr>
          <p:cNvPr id="101378" name="Rectangle 2"/>
          <p:cNvSpPr>
            <a:spLocks noRo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0FFB8-E9DB-4935-A9BE-1539AD10F29A}" type="slidenum">
              <a:rPr lang="en-US" altLang="en-US"/>
              <a:pPr/>
              <a:t>23</a:t>
            </a:fld>
            <a:endParaRPr lang="en-US" altLang="en-US"/>
          </a:p>
        </p:txBody>
      </p:sp>
      <p:sp>
        <p:nvSpPr>
          <p:cNvPr id="102402" name="Rectangle 2"/>
          <p:cNvSpPr>
            <a:spLocks noRo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3D6A12-7F87-40ED-9633-48E920FDC9B7}" type="slidenum">
              <a:rPr lang="en-US" altLang="en-US"/>
              <a:pPr/>
              <a:t>24</a:t>
            </a:fld>
            <a:endParaRPr lang="en-US" altLang="en-US"/>
          </a:p>
        </p:txBody>
      </p:sp>
      <p:sp>
        <p:nvSpPr>
          <p:cNvPr id="103426" name="Rectangle 2"/>
          <p:cNvSpPr>
            <a:spLocks noRo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41CFE-95AD-4868-8981-ECB2310E5985}" type="slidenum">
              <a:rPr lang="en-US" altLang="en-US"/>
              <a:pPr/>
              <a:t>3</a:t>
            </a:fld>
            <a:endParaRPr lang="en-US" altLang="en-US"/>
          </a:p>
        </p:txBody>
      </p:sp>
      <p:sp>
        <p:nvSpPr>
          <p:cNvPr id="86018" name="Rectangle 2"/>
          <p:cNvSpPr>
            <a:spLocks noRo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F762E9-35BE-40A0-99A7-923D283A4457}" type="slidenum">
              <a:rPr lang="en-US" altLang="en-US"/>
              <a:pPr/>
              <a:t>4</a:t>
            </a:fld>
            <a:endParaRPr lang="en-US" altLang="en-US"/>
          </a:p>
        </p:txBody>
      </p:sp>
      <p:sp>
        <p:nvSpPr>
          <p:cNvPr id="87042" name="Rectangle 2"/>
          <p:cNvSpPr>
            <a:spLocks noRo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DB3C8-5112-474B-8986-3B5D88DF7047}" type="slidenum">
              <a:rPr lang="en-US" altLang="en-US"/>
              <a:pPr/>
              <a:t>5</a:t>
            </a:fld>
            <a:endParaRPr lang="en-US" altLang="en-US"/>
          </a:p>
        </p:txBody>
      </p:sp>
      <p:sp>
        <p:nvSpPr>
          <p:cNvPr id="88066" name="Rectangle 2"/>
          <p:cNvSpPr>
            <a:spLocks noRo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2EDD24-03C2-48AF-9C54-78660B139AAB}" type="slidenum">
              <a:rPr lang="en-US" altLang="en-US"/>
              <a:pPr/>
              <a:t>6</a:t>
            </a:fld>
            <a:endParaRPr lang="en-US" altLang="en-US"/>
          </a:p>
        </p:txBody>
      </p:sp>
      <p:sp>
        <p:nvSpPr>
          <p:cNvPr id="140290" name="Rectangle 2"/>
          <p:cNvSpPr>
            <a:spLocks noRo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F54DDA-1735-47E5-B6F0-5458FB84C90B}" type="slidenum">
              <a:rPr lang="en-US" altLang="en-US"/>
              <a:pPr/>
              <a:t>7</a:t>
            </a:fld>
            <a:endParaRPr lang="en-US" altLang="en-US"/>
          </a:p>
        </p:txBody>
      </p:sp>
      <p:sp>
        <p:nvSpPr>
          <p:cNvPr id="141314" name="Rectangle 2"/>
          <p:cNvSpPr>
            <a:spLocks noRo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EFCAE7-3F7F-4C49-BA34-1BBF521C3A45}" type="slidenum">
              <a:rPr lang="en-US" altLang="en-US"/>
              <a:pPr/>
              <a:t>8</a:t>
            </a:fld>
            <a:endParaRPr lang="en-US" altLang="en-US"/>
          </a:p>
        </p:txBody>
      </p:sp>
      <p:sp>
        <p:nvSpPr>
          <p:cNvPr id="142338" name="Rectangle 2"/>
          <p:cNvSpPr>
            <a:spLocks noRo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C7062D-3DFC-496E-AB3D-025122B721A4}" type="slidenum">
              <a:rPr lang="en-US" altLang="en-US"/>
              <a:pPr/>
              <a:t>9</a:t>
            </a:fld>
            <a:endParaRPr lang="en-US" altLang="en-US"/>
          </a:p>
        </p:txBody>
      </p:sp>
      <p:sp>
        <p:nvSpPr>
          <p:cNvPr id="145410" name="Rectangle 2"/>
          <p:cNvSpPr>
            <a:spLocks noRo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746" name="Group 2"/>
          <p:cNvGrpSpPr>
            <a:grpSpLocks/>
          </p:cNvGrpSpPr>
          <p:nvPr/>
        </p:nvGrpSpPr>
        <p:grpSpPr bwMode="auto">
          <a:xfrm>
            <a:off x="0" y="6350"/>
            <a:ext cx="9140825" cy="6851650"/>
            <a:chOff x="0" y="4"/>
            <a:chExt cx="5758" cy="4316"/>
          </a:xfrm>
        </p:grpSpPr>
        <p:grpSp>
          <p:nvGrpSpPr>
            <p:cNvPr id="31747" name="Group 3"/>
            <p:cNvGrpSpPr>
              <a:grpSpLocks/>
            </p:cNvGrpSpPr>
            <p:nvPr/>
          </p:nvGrpSpPr>
          <p:grpSpPr bwMode="auto">
            <a:xfrm>
              <a:off x="0" y="1161"/>
              <a:ext cx="5758" cy="3159"/>
              <a:chOff x="0" y="1161"/>
              <a:chExt cx="5758" cy="3159"/>
            </a:xfrm>
          </p:grpSpPr>
          <p:sp>
            <p:nvSpPr>
              <p:cNvPr id="31748" name="Freeform 4"/>
              <p:cNvSpPr>
                <a:spLocks/>
              </p:cNvSpPr>
              <p:nvPr/>
            </p:nvSpPr>
            <p:spPr bwMode="hidden">
              <a:xfrm>
                <a:off x="558" y="1161"/>
                <a:ext cx="5200" cy="3159"/>
              </a:xfrm>
              <a:custGeom>
                <a:avLst/>
                <a:gdLst>
                  <a:gd name="T0" fmla="*/ 0 w 5184"/>
                  <a:gd name="T1" fmla="*/ 3159 h 3159"/>
                  <a:gd name="T2" fmla="*/ 5184 w 5184"/>
                  <a:gd name="T3" fmla="*/ 3159 h 3159"/>
                  <a:gd name="T4" fmla="*/ 5184 w 5184"/>
                  <a:gd name="T5" fmla="*/ 0 h 3159"/>
                  <a:gd name="T6" fmla="*/ 0 w 5184"/>
                  <a:gd name="T7" fmla="*/ 0 h 3159"/>
                  <a:gd name="T8" fmla="*/ 0 w 5184"/>
                  <a:gd name="T9" fmla="*/ 3159 h 3159"/>
                  <a:gd name="T10" fmla="*/ 0 w 5184"/>
                  <a:gd name="T11" fmla="*/ 3159 h 3159"/>
                </a:gdLst>
                <a:ahLst/>
                <a:cxnLst>
                  <a:cxn ang="0">
                    <a:pos x="T0" y="T1"/>
                  </a:cxn>
                  <a:cxn ang="0">
                    <a:pos x="T2" y="T3"/>
                  </a:cxn>
                  <a:cxn ang="0">
                    <a:pos x="T4" y="T5"/>
                  </a:cxn>
                  <a:cxn ang="0">
                    <a:pos x="T6" y="T7"/>
                  </a:cxn>
                  <a:cxn ang="0">
                    <a:pos x="T8" y="T9"/>
                  </a:cxn>
                  <a:cxn ang="0">
                    <a:pos x="T10" y="T11"/>
                  </a:cxn>
                </a:cxnLst>
                <a:rect l="0" t="0" r="r" b="b"/>
                <a:pathLst>
                  <a:path w="5184" h="3159">
                    <a:moveTo>
                      <a:pt x="0" y="3159"/>
                    </a:moveTo>
                    <a:lnTo>
                      <a:pt x="5184" y="3159"/>
                    </a:lnTo>
                    <a:lnTo>
                      <a:pt x="5184" y="0"/>
                    </a:lnTo>
                    <a:lnTo>
                      <a:pt x="0" y="0"/>
                    </a:lnTo>
                    <a:lnTo>
                      <a:pt x="0" y="3159"/>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49" name="Freeform 5"/>
              <p:cNvSpPr>
                <a:spLocks/>
              </p:cNvSpPr>
              <p:nvPr/>
            </p:nvSpPr>
            <p:spPr bwMode="hidden">
              <a:xfrm>
                <a:off x="0" y="1161"/>
                <a:ext cx="558" cy="3159"/>
              </a:xfrm>
              <a:custGeom>
                <a:avLst/>
                <a:gdLst>
                  <a:gd name="T0" fmla="*/ 0 w 556"/>
                  <a:gd name="T1" fmla="*/ 0 h 3159"/>
                  <a:gd name="T2" fmla="*/ 0 w 556"/>
                  <a:gd name="T3" fmla="*/ 3159 h 3159"/>
                  <a:gd name="T4" fmla="*/ 556 w 556"/>
                  <a:gd name="T5" fmla="*/ 3159 h 3159"/>
                  <a:gd name="T6" fmla="*/ 556 w 556"/>
                  <a:gd name="T7" fmla="*/ 0 h 3159"/>
                  <a:gd name="T8" fmla="*/ 0 w 556"/>
                  <a:gd name="T9" fmla="*/ 0 h 3159"/>
                  <a:gd name="T10" fmla="*/ 0 w 556"/>
                  <a:gd name="T11" fmla="*/ 0 h 3159"/>
                </a:gdLst>
                <a:ahLst/>
                <a:cxnLst>
                  <a:cxn ang="0">
                    <a:pos x="T0" y="T1"/>
                  </a:cxn>
                  <a:cxn ang="0">
                    <a:pos x="T2" y="T3"/>
                  </a:cxn>
                  <a:cxn ang="0">
                    <a:pos x="T4" y="T5"/>
                  </a:cxn>
                  <a:cxn ang="0">
                    <a:pos x="T6" y="T7"/>
                  </a:cxn>
                  <a:cxn ang="0">
                    <a:pos x="T8" y="T9"/>
                  </a:cxn>
                  <a:cxn ang="0">
                    <a:pos x="T10" y="T11"/>
                  </a:cxn>
                </a:cxnLst>
                <a:rect l="0" t="0" r="r" b="b"/>
                <a:pathLst>
                  <a:path w="556" h="3159">
                    <a:moveTo>
                      <a:pt x="0" y="0"/>
                    </a:moveTo>
                    <a:lnTo>
                      <a:pt x="0" y="3159"/>
                    </a:lnTo>
                    <a:lnTo>
                      <a:pt x="556" y="3159"/>
                    </a:lnTo>
                    <a:lnTo>
                      <a:pt x="556" y="0"/>
                    </a:lnTo>
                    <a:lnTo>
                      <a:pt x="0"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1750" name="Freeform 6"/>
            <p:cNvSpPr>
              <a:spLocks/>
            </p:cNvSpPr>
            <p:nvPr/>
          </p:nvSpPr>
          <p:spPr bwMode="ltGray">
            <a:xfrm>
              <a:off x="552" y="951"/>
              <a:ext cx="12" cy="420"/>
            </a:xfrm>
            <a:custGeom>
              <a:avLst/>
              <a:gdLst>
                <a:gd name="T0" fmla="*/ 0 w 12"/>
                <a:gd name="T1" fmla="*/ 0 h 420"/>
                <a:gd name="T2" fmla="*/ 0 w 12"/>
                <a:gd name="T3" fmla="*/ 420 h 420"/>
                <a:gd name="T4" fmla="*/ 12 w 12"/>
                <a:gd name="T5" fmla="*/ 420 h 420"/>
                <a:gd name="T6" fmla="*/ 12 w 12"/>
                <a:gd name="T7" fmla="*/ 0 h 420"/>
                <a:gd name="T8" fmla="*/ 0 w 12"/>
                <a:gd name="T9" fmla="*/ 0 h 420"/>
                <a:gd name="T10" fmla="*/ 0 w 12"/>
                <a:gd name="T11" fmla="*/ 0 h 420"/>
              </a:gdLst>
              <a:ahLst/>
              <a:cxnLst>
                <a:cxn ang="0">
                  <a:pos x="T0" y="T1"/>
                </a:cxn>
                <a:cxn ang="0">
                  <a:pos x="T2" y="T3"/>
                </a:cxn>
                <a:cxn ang="0">
                  <a:pos x="T4" y="T5"/>
                </a:cxn>
                <a:cxn ang="0">
                  <a:pos x="T6" y="T7"/>
                </a:cxn>
                <a:cxn ang="0">
                  <a:pos x="T8" y="T9"/>
                </a:cxn>
                <a:cxn ang="0">
                  <a:pos x="T10" y="T11"/>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1" name="Freeform 7"/>
            <p:cNvSpPr>
              <a:spLocks/>
            </p:cNvSpPr>
            <p:nvPr/>
          </p:nvSpPr>
          <p:spPr bwMode="ltGray">
            <a:xfrm>
              <a:off x="767" y="1155"/>
              <a:ext cx="252" cy="12"/>
            </a:xfrm>
            <a:custGeom>
              <a:avLst/>
              <a:gdLst>
                <a:gd name="T0" fmla="*/ 251 w 251"/>
                <a:gd name="T1" fmla="*/ 0 h 12"/>
                <a:gd name="T2" fmla="*/ 0 w 251"/>
                <a:gd name="T3" fmla="*/ 0 h 12"/>
                <a:gd name="T4" fmla="*/ 0 w 251"/>
                <a:gd name="T5" fmla="*/ 12 h 12"/>
                <a:gd name="T6" fmla="*/ 251 w 251"/>
                <a:gd name="T7" fmla="*/ 12 h 12"/>
                <a:gd name="T8" fmla="*/ 251 w 251"/>
                <a:gd name="T9" fmla="*/ 0 h 12"/>
                <a:gd name="T10" fmla="*/ 251 w 251"/>
                <a:gd name="T11" fmla="*/ 0 h 12"/>
              </a:gdLst>
              <a:ahLst/>
              <a:cxnLst>
                <a:cxn ang="0">
                  <a:pos x="T0" y="T1"/>
                </a:cxn>
                <a:cxn ang="0">
                  <a:pos x="T2" y="T3"/>
                </a:cxn>
                <a:cxn ang="0">
                  <a:pos x="T4" y="T5"/>
                </a:cxn>
                <a:cxn ang="0">
                  <a:pos x="T6" y="T7"/>
                </a:cxn>
                <a:cxn ang="0">
                  <a:pos x="T8" y="T9"/>
                </a:cxn>
                <a:cxn ang="0">
                  <a:pos x="T10" y="T11"/>
                </a:cxn>
              </a:cxnLst>
              <a:rect l="0" t="0" r="r" b="b"/>
              <a:pathLst>
                <a:path w="251" h="12">
                  <a:moveTo>
                    <a:pt x="251" y="0"/>
                  </a:moveTo>
                  <a:lnTo>
                    <a:pt x="0" y="0"/>
                  </a:lnTo>
                  <a:lnTo>
                    <a:pt x="0" y="12"/>
                  </a:lnTo>
                  <a:lnTo>
                    <a:pt x="251" y="12"/>
                  </a:lnTo>
                  <a:lnTo>
                    <a:pt x="251" y="0"/>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2" name="Freeform 8"/>
            <p:cNvSpPr>
              <a:spLocks/>
            </p:cNvSpPr>
            <p:nvPr/>
          </p:nvSpPr>
          <p:spPr bwMode="ltGray">
            <a:xfrm>
              <a:off x="0" y="1155"/>
              <a:ext cx="351" cy="12"/>
            </a:xfrm>
            <a:custGeom>
              <a:avLst/>
              <a:gdLst>
                <a:gd name="T0" fmla="*/ 0 w 251"/>
                <a:gd name="T1" fmla="*/ 0 h 12"/>
                <a:gd name="T2" fmla="*/ 0 w 251"/>
                <a:gd name="T3" fmla="*/ 12 h 12"/>
                <a:gd name="T4" fmla="*/ 251 w 251"/>
                <a:gd name="T5" fmla="*/ 12 h 12"/>
                <a:gd name="T6" fmla="*/ 251 w 251"/>
                <a:gd name="T7" fmla="*/ 0 h 12"/>
                <a:gd name="T8" fmla="*/ 0 w 251"/>
                <a:gd name="T9" fmla="*/ 0 h 12"/>
                <a:gd name="T10" fmla="*/ 0 w 251"/>
                <a:gd name="T11" fmla="*/ 0 h 12"/>
              </a:gdLst>
              <a:ahLst/>
              <a:cxnLst>
                <a:cxn ang="0">
                  <a:pos x="T0" y="T1"/>
                </a:cxn>
                <a:cxn ang="0">
                  <a:pos x="T2" y="T3"/>
                </a:cxn>
                <a:cxn ang="0">
                  <a:pos x="T4" y="T5"/>
                </a:cxn>
                <a:cxn ang="0">
                  <a:pos x="T6" y="T7"/>
                </a:cxn>
                <a:cxn ang="0">
                  <a:pos x="T8" y="T9"/>
                </a:cxn>
                <a:cxn ang="0">
                  <a:pos x="T10" y="T11"/>
                </a:cxn>
              </a:cxnLst>
              <a:rect l="0" t="0" r="r" b="b"/>
              <a:pathLst>
                <a:path w="251" h="12">
                  <a:moveTo>
                    <a:pt x="0" y="0"/>
                  </a:moveTo>
                  <a:lnTo>
                    <a:pt x="0" y="12"/>
                  </a:lnTo>
                  <a:lnTo>
                    <a:pt x="251" y="12"/>
                  </a:lnTo>
                  <a:lnTo>
                    <a:pt x="251" y="0"/>
                  </a:lnTo>
                  <a:lnTo>
                    <a:pt x="0"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1753" name="Group 9"/>
            <p:cNvGrpSpPr>
              <a:grpSpLocks/>
            </p:cNvGrpSpPr>
            <p:nvPr/>
          </p:nvGrpSpPr>
          <p:grpSpPr bwMode="auto">
            <a:xfrm>
              <a:off x="348" y="4"/>
              <a:ext cx="5410" cy="4316"/>
              <a:chOff x="348" y="4"/>
              <a:chExt cx="5410" cy="4316"/>
            </a:xfrm>
          </p:grpSpPr>
          <p:sp>
            <p:nvSpPr>
              <p:cNvPr id="31754" name="Freeform 10"/>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Lst>
                <a:ahLst/>
                <a:cxnLst>
                  <a:cxn ang="0">
                    <a:pos x="T0" y="T1"/>
                  </a:cxn>
                  <a:cxn ang="0">
                    <a:pos x="T2" y="T3"/>
                  </a:cxn>
                  <a:cxn ang="0">
                    <a:pos x="T4" y="T5"/>
                  </a:cxn>
                  <a:cxn ang="0">
                    <a:pos x="T6" y="T7"/>
                  </a:cxn>
                  <a:cxn ang="0">
                    <a:pos x="T8" y="T9"/>
                  </a:cxn>
                  <a:cxn ang="0">
                    <a:pos x="T10" y="T11"/>
                  </a:cxn>
                </a:cxnLst>
                <a:rect l="0" t="0" r="r" b="b"/>
                <a:pathLst>
                  <a:path w="12" h="695">
                    <a:moveTo>
                      <a:pt x="12" y="0"/>
                    </a:moveTo>
                    <a:lnTo>
                      <a:pt x="0" y="0"/>
                    </a:lnTo>
                    <a:lnTo>
                      <a:pt x="0" y="695"/>
                    </a:lnTo>
                    <a:lnTo>
                      <a:pt x="12" y="695"/>
                    </a:lnTo>
                    <a:lnTo>
                      <a:pt x="12" y="0"/>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5" name="Freeform 11"/>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Lst>
                <a:ahLst/>
                <a:cxnLst>
                  <a:cxn ang="0">
                    <a:pos x="T0" y="T1"/>
                  </a:cxn>
                  <a:cxn ang="0">
                    <a:pos x="T2" y="T3"/>
                  </a:cxn>
                  <a:cxn ang="0">
                    <a:pos x="T4" y="T5"/>
                  </a:cxn>
                  <a:cxn ang="0">
                    <a:pos x="T6" y="T7"/>
                  </a:cxn>
                  <a:cxn ang="0">
                    <a:pos x="T8" y="T9"/>
                  </a:cxn>
                  <a:cxn ang="0">
                    <a:pos x="T10" y="T11"/>
                  </a:cxn>
                </a:cxnLst>
                <a:rect l="0" t="0" r="r" b="b"/>
                <a:pathLst>
                  <a:path w="12" h="2697">
                    <a:moveTo>
                      <a:pt x="0" y="2697"/>
                    </a:moveTo>
                    <a:lnTo>
                      <a:pt x="12" y="2697"/>
                    </a:lnTo>
                    <a:lnTo>
                      <a:pt x="12" y="0"/>
                    </a:lnTo>
                    <a:lnTo>
                      <a:pt x="0" y="0"/>
                    </a:lnTo>
                    <a:lnTo>
                      <a:pt x="0" y="2697"/>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6" name="Freeform 12"/>
              <p:cNvSpPr>
                <a:spLocks/>
              </p:cNvSpPr>
              <p:nvPr/>
            </p:nvSpPr>
            <p:spPr bwMode="ltGray">
              <a:xfrm>
                <a:off x="1019" y="1155"/>
                <a:ext cx="4739" cy="12"/>
              </a:xfrm>
              <a:custGeom>
                <a:avLst/>
                <a:gdLst>
                  <a:gd name="T0" fmla="*/ 4724 w 4724"/>
                  <a:gd name="T1" fmla="*/ 0 h 12"/>
                  <a:gd name="T2" fmla="*/ 0 w 4724"/>
                  <a:gd name="T3" fmla="*/ 0 h 12"/>
                  <a:gd name="T4" fmla="*/ 0 w 4724"/>
                  <a:gd name="T5" fmla="*/ 12 h 12"/>
                  <a:gd name="T6" fmla="*/ 4724 w 4724"/>
                  <a:gd name="T7" fmla="*/ 12 h 12"/>
                  <a:gd name="T8" fmla="*/ 4724 w 4724"/>
                  <a:gd name="T9" fmla="*/ 0 h 12"/>
                  <a:gd name="T10" fmla="*/ 4724 w 4724"/>
                  <a:gd name="T11" fmla="*/ 0 h 12"/>
                </a:gdLst>
                <a:ahLst/>
                <a:cxnLst>
                  <a:cxn ang="0">
                    <a:pos x="T0" y="T1"/>
                  </a:cxn>
                  <a:cxn ang="0">
                    <a:pos x="T2" y="T3"/>
                  </a:cxn>
                  <a:cxn ang="0">
                    <a:pos x="T4" y="T5"/>
                  </a:cxn>
                  <a:cxn ang="0">
                    <a:pos x="T6" y="T7"/>
                  </a:cxn>
                  <a:cxn ang="0">
                    <a:pos x="T8" y="T9"/>
                  </a:cxn>
                  <a:cxn ang="0">
                    <a:pos x="T10" y="T11"/>
                  </a:cxn>
                </a:cxnLst>
                <a:rect l="0" t="0" r="r" b="b"/>
                <a:pathLst>
                  <a:path w="4724" h="12">
                    <a:moveTo>
                      <a:pt x="4724" y="0"/>
                    </a:moveTo>
                    <a:lnTo>
                      <a:pt x="0" y="0"/>
                    </a:lnTo>
                    <a:lnTo>
                      <a:pt x="0" y="12"/>
                    </a:lnTo>
                    <a:lnTo>
                      <a:pt x="4724" y="12"/>
                    </a:lnTo>
                    <a:lnTo>
                      <a:pt x="4724" y="0"/>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7" name="Freeform 13"/>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Lst>
                <a:ahLst/>
                <a:cxnLst>
                  <a:cxn ang="0">
                    <a:pos x="T0" y="T1"/>
                  </a:cxn>
                  <a:cxn ang="0">
                    <a:pos x="T2" y="T3"/>
                  </a:cxn>
                  <a:cxn ang="0">
                    <a:pos x="T4" y="T5"/>
                  </a:cxn>
                  <a:cxn ang="0">
                    <a:pos x="T6" y="T7"/>
                  </a:cxn>
                  <a:cxn ang="0">
                    <a:pos x="T8" y="T9"/>
                  </a:cxn>
                  <a:cxn ang="0">
                    <a:pos x="T10" y="T11"/>
                  </a:cxn>
                </a:cxnLst>
                <a:rect l="0" t="0" r="r" b="b"/>
                <a:pathLst>
                  <a:path w="12" h="252">
                    <a:moveTo>
                      <a:pt x="0" y="252"/>
                    </a:moveTo>
                    <a:lnTo>
                      <a:pt x="12" y="252"/>
                    </a:lnTo>
                    <a:lnTo>
                      <a:pt x="12" y="0"/>
                    </a:lnTo>
                    <a:lnTo>
                      <a:pt x="0" y="0"/>
                    </a:lnTo>
                    <a:lnTo>
                      <a:pt x="0" y="252"/>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8" name="Freeform 14"/>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Lst>
                <a:ahLst/>
                <a:cxnLst>
                  <a:cxn ang="0">
                    <a:pos x="T0" y="T1"/>
                  </a:cxn>
                  <a:cxn ang="0">
                    <a:pos x="T2" y="T3"/>
                  </a:cxn>
                  <a:cxn ang="0">
                    <a:pos x="T4" y="T5"/>
                  </a:cxn>
                  <a:cxn ang="0">
                    <a:pos x="T6" y="T7"/>
                  </a:cxn>
                  <a:cxn ang="0">
                    <a:pos x="T8" y="T9"/>
                  </a:cxn>
                  <a:cxn ang="0">
                    <a:pos x="T10" y="T11"/>
                  </a:cxn>
                </a:cxnLst>
                <a:rect l="0" t="0" r="r" b="b"/>
                <a:pathLst>
                  <a:path w="12" h="252">
                    <a:moveTo>
                      <a:pt x="12" y="0"/>
                    </a:moveTo>
                    <a:lnTo>
                      <a:pt x="0" y="0"/>
                    </a:lnTo>
                    <a:lnTo>
                      <a:pt x="0" y="252"/>
                    </a:lnTo>
                    <a:lnTo>
                      <a:pt x="12" y="252"/>
                    </a:lnTo>
                    <a:lnTo>
                      <a:pt x="12" y="0"/>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9" name="Freeform 15"/>
              <p:cNvSpPr>
                <a:spLocks/>
              </p:cNvSpPr>
              <p:nvPr/>
            </p:nvSpPr>
            <p:spPr bwMode="ltGray">
              <a:xfrm>
                <a:off x="348" y="1155"/>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1760" name="Rectangle 16"/>
          <p:cNvSpPr>
            <a:spLocks noGrp="1" noChangeArrowheads="1"/>
          </p:cNvSpPr>
          <p:nvPr>
            <p:ph type="ctrTitle" sz="quarter"/>
          </p:nvPr>
        </p:nvSpPr>
        <p:spPr>
          <a:xfrm>
            <a:off x="1066800" y="1997075"/>
            <a:ext cx="7086600" cy="1431925"/>
          </a:xfrm>
        </p:spPr>
        <p:txBody>
          <a:bodyPr anchor="b"/>
          <a:lstStyle>
            <a:lvl1pPr>
              <a:defRPr/>
            </a:lvl1pPr>
          </a:lstStyle>
          <a:p>
            <a:pPr lvl="0"/>
            <a:r>
              <a:rPr lang="en-US" altLang="en-US" noProof="0" smtClean="0"/>
              <a:t>Click to edit Master title style</a:t>
            </a:r>
          </a:p>
        </p:txBody>
      </p:sp>
      <p:sp>
        <p:nvSpPr>
          <p:cNvPr id="31761" name="Rectangle 17"/>
          <p:cNvSpPr>
            <a:spLocks noGrp="1" noChangeArrowheads="1"/>
          </p:cNvSpPr>
          <p:nvPr>
            <p:ph type="subTitle" sz="quarter" idx="1"/>
          </p:nvPr>
        </p:nvSpPr>
        <p:spPr>
          <a:xfrm>
            <a:off x="1066800" y="3886200"/>
            <a:ext cx="6400800" cy="1752600"/>
          </a:xfrm>
        </p:spPr>
        <p:txBody>
          <a:bodyPr/>
          <a:lstStyle>
            <a:lvl1pPr marL="0" indent="0">
              <a:buFont typeface="Wingdings" panose="05000000000000000000" pitchFamily="2" charset="2"/>
              <a:buNone/>
              <a:defRPr/>
            </a:lvl1pPr>
          </a:lstStyle>
          <a:p>
            <a:pPr lvl="0"/>
            <a:r>
              <a:rPr lang="en-US" altLang="en-US" noProof="0" smtClean="0"/>
              <a:t>Click to edit Master subtitle style</a:t>
            </a:r>
          </a:p>
        </p:txBody>
      </p:sp>
      <p:sp>
        <p:nvSpPr>
          <p:cNvPr id="31762" name="Rectangle 18"/>
          <p:cNvSpPr>
            <a:spLocks noGrp="1" noChangeArrowheads="1"/>
          </p:cNvSpPr>
          <p:nvPr>
            <p:ph type="dt" sz="quarter" idx="2"/>
          </p:nvPr>
        </p:nvSpPr>
        <p:spPr/>
        <p:txBody>
          <a:bodyPr/>
          <a:lstStyle>
            <a:lvl1pPr>
              <a:defRPr/>
            </a:lvl1pPr>
          </a:lstStyle>
          <a:p>
            <a:endParaRPr lang="en-US" altLang="en-US"/>
          </a:p>
        </p:txBody>
      </p:sp>
      <p:sp>
        <p:nvSpPr>
          <p:cNvPr id="31763" name="Rectangle 19"/>
          <p:cNvSpPr>
            <a:spLocks noGrp="1" noChangeArrowheads="1"/>
          </p:cNvSpPr>
          <p:nvPr>
            <p:ph type="ftr" sz="quarter" idx="3"/>
          </p:nvPr>
        </p:nvSpPr>
        <p:spPr>
          <a:xfrm>
            <a:off x="3352800" y="6248400"/>
            <a:ext cx="2895600" cy="457200"/>
          </a:xfrm>
        </p:spPr>
        <p:txBody>
          <a:bodyPr/>
          <a:lstStyle>
            <a:lvl1pPr>
              <a:defRPr/>
            </a:lvl1pPr>
          </a:lstStyle>
          <a:p>
            <a:endParaRPr lang="en-US" altLang="en-US"/>
          </a:p>
        </p:txBody>
      </p:sp>
      <p:sp>
        <p:nvSpPr>
          <p:cNvPr id="31764" name="Rectangle 20"/>
          <p:cNvSpPr>
            <a:spLocks noGrp="1" noChangeArrowheads="1"/>
          </p:cNvSpPr>
          <p:nvPr>
            <p:ph type="sldNum" sz="quarter" idx="4"/>
          </p:nvPr>
        </p:nvSpPr>
        <p:spPr/>
        <p:txBody>
          <a:bodyPr/>
          <a:lstStyle>
            <a:lvl1pPr>
              <a:defRPr/>
            </a:lvl1pPr>
          </a:lstStyle>
          <a:p>
            <a:fld id="{9DB6299B-B97E-4071-9DCB-258559E2BDD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2221C83-67B6-4936-8DE2-CB68FD26B34A}" type="slidenum">
              <a:rPr lang="en-US" altLang="en-US"/>
              <a:pPr/>
              <a:t>‹#›</a:t>
            </a:fld>
            <a:endParaRPr lang="en-US" altLang="en-US"/>
          </a:p>
        </p:txBody>
      </p:sp>
    </p:spTree>
    <p:extLst>
      <p:ext uri="{BB962C8B-B14F-4D97-AF65-F5344CB8AC3E}">
        <p14:creationId xmlns:p14="http://schemas.microsoft.com/office/powerpoint/2010/main" val="5254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04800"/>
            <a:ext cx="18859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04800"/>
            <a:ext cx="5505450" cy="5791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ECBE2C1-B736-4B43-9B48-E49BE7D044EF}" type="slidenum">
              <a:rPr lang="en-US" altLang="en-US"/>
              <a:pPr/>
              <a:t>‹#›</a:t>
            </a:fld>
            <a:endParaRPr lang="en-US" altLang="en-US"/>
          </a:p>
        </p:txBody>
      </p:sp>
    </p:spTree>
    <p:extLst>
      <p:ext uri="{BB962C8B-B14F-4D97-AF65-F5344CB8AC3E}">
        <p14:creationId xmlns:p14="http://schemas.microsoft.com/office/powerpoint/2010/main" val="86079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1C85DFE-3C58-4187-8187-E303156BF9DC}" type="slidenum">
              <a:rPr lang="en-US" altLang="en-US"/>
              <a:pPr/>
              <a:t>‹#›</a:t>
            </a:fld>
            <a:endParaRPr lang="en-US" altLang="en-US"/>
          </a:p>
        </p:txBody>
      </p:sp>
    </p:spTree>
    <p:extLst>
      <p:ext uri="{BB962C8B-B14F-4D97-AF65-F5344CB8AC3E}">
        <p14:creationId xmlns:p14="http://schemas.microsoft.com/office/powerpoint/2010/main" val="343845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5746F6F-FEB5-4ACA-9311-8ED7D54BC596}" type="slidenum">
              <a:rPr lang="en-US" altLang="en-US"/>
              <a:pPr/>
              <a:t>‹#›</a:t>
            </a:fld>
            <a:endParaRPr lang="en-US" altLang="en-US"/>
          </a:p>
        </p:txBody>
      </p:sp>
    </p:spTree>
    <p:extLst>
      <p:ext uri="{BB962C8B-B14F-4D97-AF65-F5344CB8AC3E}">
        <p14:creationId xmlns:p14="http://schemas.microsoft.com/office/powerpoint/2010/main" val="1703295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6957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981200"/>
            <a:ext cx="36957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29A2425-B1FA-4402-AC20-AE464BBFD70B}" type="slidenum">
              <a:rPr lang="en-US" altLang="en-US"/>
              <a:pPr/>
              <a:t>‹#›</a:t>
            </a:fld>
            <a:endParaRPr lang="en-US" altLang="en-US"/>
          </a:p>
        </p:txBody>
      </p:sp>
    </p:spTree>
    <p:extLst>
      <p:ext uri="{BB962C8B-B14F-4D97-AF65-F5344CB8AC3E}">
        <p14:creationId xmlns:p14="http://schemas.microsoft.com/office/powerpoint/2010/main" val="15813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633DC26D-9E3A-4281-8D2F-227CA8AE5387}" type="slidenum">
              <a:rPr lang="en-US" altLang="en-US"/>
              <a:pPr/>
              <a:t>‹#›</a:t>
            </a:fld>
            <a:endParaRPr lang="en-US" altLang="en-US"/>
          </a:p>
        </p:txBody>
      </p:sp>
    </p:spTree>
    <p:extLst>
      <p:ext uri="{BB962C8B-B14F-4D97-AF65-F5344CB8AC3E}">
        <p14:creationId xmlns:p14="http://schemas.microsoft.com/office/powerpoint/2010/main" val="610445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53AC96E1-5BE3-4799-9812-BE75B0A1D483}" type="slidenum">
              <a:rPr lang="en-US" altLang="en-US"/>
              <a:pPr/>
              <a:t>‹#›</a:t>
            </a:fld>
            <a:endParaRPr lang="en-US" altLang="en-US"/>
          </a:p>
        </p:txBody>
      </p:sp>
    </p:spTree>
    <p:extLst>
      <p:ext uri="{BB962C8B-B14F-4D97-AF65-F5344CB8AC3E}">
        <p14:creationId xmlns:p14="http://schemas.microsoft.com/office/powerpoint/2010/main" val="368693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CE5E5A96-2F9D-45A7-9E22-AE64CC2708A5}" type="slidenum">
              <a:rPr lang="en-US" altLang="en-US"/>
              <a:pPr/>
              <a:t>‹#›</a:t>
            </a:fld>
            <a:endParaRPr lang="en-US" altLang="en-US"/>
          </a:p>
        </p:txBody>
      </p:sp>
    </p:spTree>
    <p:extLst>
      <p:ext uri="{BB962C8B-B14F-4D97-AF65-F5344CB8AC3E}">
        <p14:creationId xmlns:p14="http://schemas.microsoft.com/office/powerpoint/2010/main" val="1573330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EB9958F-32AA-4DA6-AE97-1747CB9BBCAE}" type="slidenum">
              <a:rPr lang="en-US" altLang="en-US"/>
              <a:pPr/>
              <a:t>‹#›</a:t>
            </a:fld>
            <a:endParaRPr lang="en-US" altLang="en-US"/>
          </a:p>
        </p:txBody>
      </p:sp>
    </p:spTree>
    <p:extLst>
      <p:ext uri="{BB962C8B-B14F-4D97-AF65-F5344CB8AC3E}">
        <p14:creationId xmlns:p14="http://schemas.microsoft.com/office/powerpoint/2010/main" val="2803245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D1BCCDF-9CD8-408F-AABB-C8351CA4BB89}" type="slidenum">
              <a:rPr lang="en-US" altLang="en-US"/>
              <a:pPr/>
              <a:t>‹#›</a:t>
            </a:fld>
            <a:endParaRPr lang="en-US" altLang="en-US"/>
          </a:p>
        </p:txBody>
      </p:sp>
    </p:spTree>
    <p:extLst>
      <p:ext uri="{BB962C8B-B14F-4D97-AF65-F5344CB8AC3E}">
        <p14:creationId xmlns:p14="http://schemas.microsoft.com/office/powerpoint/2010/main" val="258071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22" name="Group 2"/>
          <p:cNvGrpSpPr>
            <a:grpSpLocks/>
          </p:cNvGrpSpPr>
          <p:nvPr/>
        </p:nvGrpSpPr>
        <p:grpSpPr bwMode="auto">
          <a:xfrm>
            <a:off x="0" y="6350"/>
            <a:ext cx="9140825" cy="6851650"/>
            <a:chOff x="0" y="4"/>
            <a:chExt cx="5758" cy="4316"/>
          </a:xfrm>
        </p:grpSpPr>
        <p:sp>
          <p:nvSpPr>
            <p:cNvPr id="30723" name="Freeform 3"/>
            <p:cNvSpPr>
              <a:spLocks/>
            </p:cNvSpPr>
            <p:nvPr/>
          </p:nvSpPr>
          <p:spPr bwMode="hidden">
            <a:xfrm>
              <a:off x="558" y="1161"/>
              <a:ext cx="5200" cy="3159"/>
            </a:xfrm>
            <a:custGeom>
              <a:avLst/>
              <a:gdLst>
                <a:gd name="T0" fmla="*/ 0 w 5184"/>
                <a:gd name="T1" fmla="*/ 3159 h 3159"/>
                <a:gd name="T2" fmla="*/ 5184 w 5184"/>
                <a:gd name="T3" fmla="*/ 3159 h 3159"/>
                <a:gd name="T4" fmla="*/ 5184 w 5184"/>
                <a:gd name="T5" fmla="*/ 0 h 3159"/>
                <a:gd name="T6" fmla="*/ 0 w 5184"/>
                <a:gd name="T7" fmla="*/ 0 h 3159"/>
                <a:gd name="T8" fmla="*/ 0 w 5184"/>
                <a:gd name="T9" fmla="*/ 3159 h 3159"/>
                <a:gd name="T10" fmla="*/ 0 w 5184"/>
                <a:gd name="T11" fmla="*/ 3159 h 3159"/>
              </a:gdLst>
              <a:ahLst/>
              <a:cxnLst>
                <a:cxn ang="0">
                  <a:pos x="T0" y="T1"/>
                </a:cxn>
                <a:cxn ang="0">
                  <a:pos x="T2" y="T3"/>
                </a:cxn>
                <a:cxn ang="0">
                  <a:pos x="T4" y="T5"/>
                </a:cxn>
                <a:cxn ang="0">
                  <a:pos x="T6" y="T7"/>
                </a:cxn>
                <a:cxn ang="0">
                  <a:pos x="T8" y="T9"/>
                </a:cxn>
                <a:cxn ang="0">
                  <a:pos x="T10" y="T11"/>
                </a:cxn>
              </a:cxnLst>
              <a:rect l="0" t="0" r="r" b="b"/>
              <a:pathLst>
                <a:path w="5184" h="3159">
                  <a:moveTo>
                    <a:pt x="0" y="3159"/>
                  </a:moveTo>
                  <a:lnTo>
                    <a:pt x="5184" y="3159"/>
                  </a:lnTo>
                  <a:lnTo>
                    <a:pt x="5184" y="0"/>
                  </a:lnTo>
                  <a:lnTo>
                    <a:pt x="0" y="0"/>
                  </a:lnTo>
                  <a:lnTo>
                    <a:pt x="0" y="3159"/>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24" name="Freeform 4"/>
            <p:cNvSpPr>
              <a:spLocks/>
            </p:cNvSpPr>
            <p:nvPr/>
          </p:nvSpPr>
          <p:spPr bwMode="hidden">
            <a:xfrm>
              <a:off x="0" y="1161"/>
              <a:ext cx="558" cy="3159"/>
            </a:xfrm>
            <a:custGeom>
              <a:avLst/>
              <a:gdLst>
                <a:gd name="T0" fmla="*/ 0 w 556"/>
                <a:gd name="T1" fmla="*/ 0 h 3159"/>
                <a:gd name="T2" fmla="*/ 0 w 556"/>
                <a:gd name="T3" fmla="*/ 3159 h 3159"/>
                <a:gd name="T4" fmla="*/ 556 w 556"/>
                <a:gd name="T5" fmla="*/ 3159 h 3159"/>
                <a:gd name="T6" fmla="*/ 556 w 556"/>
                <a:gd name="T7" fmla="*/ 0 h 3159"/>
                <a:gd name="T8" fmla="*/ 0 w 556"/>
                <a:gd name="T9" fmla="*/ 0 h 3159"/>
                <a:gd name="T10" fmla="*/ 0 w 556"/>
                <a:gd name="T11" fmla="*/ 0 h 3159"/>
              </a:gdLst>
              <a:ahLst/>
              <a:cxnLst>
                <a:cxn ang="0">
                  <a:pos x="T0" y="T1"/>
                </a:cxn>
                <a:cxn ang="0">
                  <a:pos x="T2" y="T3"/>
                </a:cxn>
                <a:cxn ang="0">
                  <a:pos x="T4" y="T5"/>
                </a:cxn>
                <a:cxn ang="0">
                  <a:pos x="T6" y="T7"/>
                </a:cxn>
                <a:cxn ang="0">
                  <a:pos x="T8" y="T9"/>
                </a:cxn>
                <a:cxn ang="0">
                  <a:pos x="T10" y="T11"/>
                </a:cxn>
              </a:cxnLst>
              <a:rect l="0" t="0" r="r" b="b"/>
              <a:pathLst>
                <a:path w="556" h="3159">
                  <a:moveTo>
                    <a:pt x="0" y="0"/>
                  </a:moveTo>
                  <a:lnTo>
                    <a:pt x="0" y="3159"/>
                  </a:lnTo>
                  <a:lnTo>
                    <a:pt x="556" y="3159"/>
                  </a:lnTo>
                  <a:lnTo>
                    <a:pt x="556" y="0"/>
                  </a:lnTo>
                  <a:lnTo>
                    <a:pt x="0"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0725" name="Group 5"/>
            <p:cNvGrpSpPr>
              <a:grpSpLocks/>
            </p:cNvGrpSpPr>
            <p:nvPr userDrawn="1"/>
          </p:nvGrpSpPr>
          <p:grpSpPr bwMode="auto">
            <a:xfrm>
              <a:off x="0" y="4"/>
              <a:ext cx="5758" cy="4316"/>
              <a:chOff x="0" y="4"/>
              <a:chExt cx="5758" cy="4316"/>
            </a:xfrm>
          </p:grpSpPr>
          <p:sp>
            <p:nvSpPr>
              <p:cNvPr id="30726" name="Freeform 6"/>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Lst>
                <a:ahLst/>
                <a:cxnLst>
                  <a:cxn ang="0">
                    <a:pos x="T0" y="T1"/>
                  </a:cxn>
                  <a:cxn ang="0">
                    <a:pos x="T2" y="T3"/>
                  </a:cxn>
                  <a:cxn ang="0">
                    <a:pos x="T4" y="T5"/>
                  </a:cxn>
                  <a:cxn ang="0">
                    <a:pos x="T6" y="T7"/>
                  </a:cxn>
                  <a:cxn ang="0">
                    <a:pos x="T8" y="T9"/>
                  </a:cxn>
                  <a:cxn ang="0">
                    <a:pos x="T10" y="T11"/>
                  </a:cxn>
                </a:cxnLst>
                <a:rect l="0" t="0" r="r" b="b"/>
                <a:pathLst>
                  <a:path w="12" h="695">
                    <a:moveTo>
                      <a:pt x="12" y="0"/>
                    </a:moveTo>
                    <a:lnTo>
                      <a:pt x="0" y="0"/>
                    </a:lnTo>
                    <a:lnTo>
                      <a:pt x="0" y="695"/>
                    </a:lnTo>
                    <a:lnTo>
                      <a:pt x="12" y="695"/>
                    </a:lnTo>
                    <a:lnTo>
                      <a:pt x="12" y="0"/>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27" name="Freeform 7"/>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Lst>
                <a:ahLst/>
                <a:cxnLst>
                  <a:cxn ang="0">
                    <a:pos x="T0" y="T1"/>
                  </a:cxn>
                  <a:cxn ang="0">
                    <a:pos x="T2" y="T3"/>
                  </a:cxn>
                  <a:cxn ang="0">
                    <a:pos x="T4" y="T5"/>
                  </a:cxn>
                  <a:cxn ang="0">
                    <a:pos x="T6" y="T7"/>
                  </a:cxn>
                  <a:cxn ang="0">
                    <a:pos x="T8" y="T9"/>
                  </a:cxn>
                  <a:cxn ang="0">
                    <a:pos x="T10" y="T11"/>
                  </a:cxn>
                </a:cxnLst>
                <a:rect l="0" t="0" r="r" b="b"/>
                <a:pathLst>
                  <a:path w="12" h="2697">
                    <a:moveTo>
                      <a:pt x="0" y="2697"/>
                    </a:moveTo>
                    <a:lnTo>
                      <a:pt x="12" y="2697"/>
                    </a:lnTo>
                    <a:lnTo>
                      <a:pt x="12" y="0"/>
                    </a:lnTo>
                    <a:lnTo>
                      <a:pt x="0" y="0"/>
                    </a:lnTo>
                    <a:lnTo>
                      <a:pt x="0" y="2697"/>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28" name="Freeform 8"/>
              <p:cNvSpPr>
                <a:spLocks/>
              </p:cNvSpPr>
              <p:nvPr/>
            </p:nvSpPr>
            <p:spPr bwMode="ltGray">
              <a:xfrm>
                <a:off x="1019" y="1155"/>
                <a:ext cx="4739" cy="12"/>
              </a:xfrm>
              <a:custGeom>
                <a:avLst/>
                <a:gdLst>
                  <a:gd name="T0" fmla="*/ 4724 w 4724"/>
                  <a:gd name="T1" fmla="*/ 0 h 12"/>
                  <a:gd name="T2" fmla="*/ 0 w 4724"/>
                  <a:gd name="T3" fmla="*/ 0 h 12"/>
                  <a:gd name="T4" fmla="*/ 0 w 4724"/>
                  <a:gd name="T5" fmla="*/ 12 h 12"/>
                  <a:gd name="T6" fmla="*/ 4724 w 4724"/>
                  <a:gd name="T7" fmla="*/ 12 h 12"/>
                  <a:gd name="T8" fmla="*/ 4724 w 4724"/>
                  <a:gd name="T9" fmla="*/ 0 h 12"/>
                  <a:gd name="T10" fmla="*/ 4724 w 4724"/>
                  <a:gd name="T11" fmla="*/ 0 h 12"/>
                </a:gdLst>
                <a:ahLst/>
                <a:cxnLst>
                  <a:cxn ang="0">
                    <a:pos x="T0" y="T1"/>
                  </a:cxn>
                  <a:cxn ang="0">
                    <a:pos x="T2" y="T3"/>
                  </a:cxn>
                  <a:cxn ang="0">
                    <a:pos x="T4" y="T5"/>
                  </a:cxn>
                  <a:cxn ang="0">
                    <a:pos x="T6" y="T7"/>
                  </a:cxn>
                  <a:cxn ang="0">
                    <a:pos x="T8" y="T9"/>
                  </a:cxn>
                  <a:cxn ang="0">
                    <a:pos x="T10" y="T11"/>
                  </a:cxn>
                </a:cxnLst>
                <a:rect l="0" t="0" r="r" b="b"/>
                <a:pathLst>
                  <a:path w="4724" h="12">
                    <a:moveTo>
                      <a:pt x="4724" y="0"/>
                    </a:moveTo>
                    <a:lnTo>
                      <a:pt x="0" y="0"/>
                    </a:lnTo>
                    <a:lnTo>
                      <a:pt x="0" y="12"/>
                    </a:lnTo>
                    <a:lnTo>
                      <a:pt x="4724" y="12"/>
                    </a:lnTo>
                    <a:lnTo>
                      <a:pt x="4724" y="0"/>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29" name="Freeform 9"/>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Lst>
                <a:ahLst/>
                <a:cxnLst>
                  <a:cxn ang="0">
                    <a:pos x="T0" y="T1"/>
                  </a:cxn>
                  <a:cxn ang="0">
                    <a:pos x="T2" y="T3"/>
                  </a:cxn>
                  <a:cxn ang="0">
                    <a:pos x="T4" y="T5"/>
                  </a:cxn>
                  <a:cxn ang="0">
                    <a:pos x="T6" y="T7"/>
                  </a:cxn>
                  <a:cxn ang="0">
                    <a:pos x="T8" y="T9"/>
                  </a:cxn>
                  <a:cxn ang="0">
                    <a:pos x="T10" y="T11"/>
                  </a:cxn>
                </a:cxnLst>
                <a:rect l="0" t="0" r="r" b="b"/>
                <a:pathLst>
                  <a:path w="12" h="252">
                    <a:moveTo>
                      <a:pt x="0" y="252"/>
                    </a:moveTo>
                    <a:lnTo>
                      <a:pt x="12" y="252"/>
                    </a:lnTo>
                    <a:lnTo>
                      <a:pt x="12" y="0"/>
                    </a:lnTo>
                    <a:lnTo>
                      <a:pt x="0" y="0"/>
                    </a:lnTo>
                    <a:lnTo>
                      <a:pt x="0" y="252"/>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0" name="Freeform 10"/>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Lst>
                <a:ahLst/>
                <a:cxnLst>
                  <a:cxn ang="0">
                    <a:pos x="T0" y="T1"/>
                  </a:cxn>
                  <a:cxn ang="0">
                    <a:pos x="T2" y="T3"/>
                  </a:cxn>
                  <a:cxn ang="0">
                    <a:pos x="T4" y="T5"/>
                  </a:cxn>
                  <a:cxn ang="0">
                    <a:pos x="T6" y="T7"/>
                  </a:cxn>
                  <a:cxn ang="0">
                    <a:pos x="T8" y="T9"/>
                  </a:cxn>
                  <a:cxn ang="0">
                    <a:pos x="T10" y="T11"/>
                  </a:cxn>
                </a:cxnLst>
                <a:rect l="0" t="0" r="r" b="b"/>
                <a:pathLst>
                  <a:path w="12" h="252">
                    <a:moveTo>
                      <a:pt x="12" y="0"/>
                    </a:moveTo>
                    <a:lnTo>
                      <a:pt x="0" y="0"/>
                    </a:lnTo>
                    <a:lnTo>
                      <a:pt x="0" y="252"/>
                    </a:lnTo>
                    <a:lnTo>
                      <a:pt x="12" y="252"/>
                    </a:lnTo>
                    <a:lnTo>
                      <a:pt x="12" y="0"/>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1" name="Freeform 11"/>
              <p:cNvSpPr>
                <a:spLocks/>
              </p:cNvSpPr>
              <p:nvPr/>
            </p:nvSpPr>
            <p:spPr bwMode="ltGray">
              <a:xfrm>
                <a:off x="552" y="951"/>
                <a:ext cx="12" cy="420"/>
              </a:xfrm>
              <a:custGeom>
                <a:avLst/>
                <a:gdLst>
                  <a:gd name="T0" fmla="*/ 0 w 12"/>
                  <a:gd name="T1" fmla="*/ 0 h 420"/>
                  <a:gd name="T2" fmla="*/ 0 w 12"/>
                  <a:gd name="T3" fmla="*/ 420 h 420"/>
                  <a:gd name="T4" fmla="*/ 12 w 12"/>
                  <a:gd name="T5" fmla="*/ 420 h 420"/>
                  <a:gd name="T6" fmla="*/ 12 w 12"/>
                  <a:gd name="T7" fmla="*/ 0 h 420"/>
                  <a:gd name="T8" fmla="*/ 0 w 12"/>
                  <a:gd name="T9" fmla="*/ 0 h 420"/>
                  <a:gd name="T10" fmla="*/ 0 w 12"/>
                  <a:gd name="T11" fmla="*/ 0 h 420"/>
                </a:gdLst>
                <a:ahLst/>
                <a:cxnLst>
                  <a:cxn ang="0">
                    <a:pos x="T0" y="T1"/>
                  </a:cxn>
                  <a:cxn ang="0">
                    <a:pos x="T2" y="T3"/>
                  </a:cxn>
                  <a:cxn ang="0">
                    <a:pos x="T4" y="T5"/>
                  </a:cxn>
                  <a:cxn ang="0">
                    <a:pos x="T6" y="T7"/>
                  </a:cxn>
                  <a:cxn ang="0">
                    <a:pos x="T8" y="T9"/>
                  </a:cxn>
                  <a:cxn ang="0">
                    <a:pos x="T10" y="T11"/>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2" name="Freeform 12"/>
              <p:cNvSpPr>
                <a:spLocks/>
              </p:cNvSpPr>
              <p:nvPr/>
            </p:nvSpPr>
            <p:spPr bwMode="ltGray">
              <a:xfrm>
                <a:off x="0" y="1155"/>
                <a:ext cx="351" cy="12"/>
              </a:xfrm>
              <a:custGeom>
                <a:avLst/>
                <a:gdLst>
                  <a:gd name="T0" fmla="*/ 0 w 251"/>
                  <a:gd name="T1" fmla="*/ 0 h 12"/>
                  <a:gd name="T2" fmla="*/ 0 w 251"/>
                  <a:gd name="T3" fmla="*/ 12 h 12"/>
                  <a:gd name="T4" fmla="*/ 251 w 251"/>
                  <a:gd name="T5" fmla="*/ 12 h 12"/>
                  <a:gd name="T6" fmla="*/ 251 w 251"/>
                  <a:gd name="T7" fmla="*/ 0 h 12"/>
                  <a:gd name="T8" fmla="*/ 0 w 251"/>
                  <a:gd name="T9" fmla="*/ 0 h 12"/>
                  <a:gd name="T10" fmla="*/ 0 w 251"/>
                  <a:gd name="T11" fmla="*/ 0 h 12"/>
                </a:gdLst>
                <a:ahLst/>
                <a:cxnLst>
                  <a:cxn ang="0">
                    <a:pos x="T0" y="T1"/>
                  </a:cxn>
                  <a:cxn ang="0">
                    <a:pos x="T2" y="T3"/>
                  </a:cxn>
                  <a:cxn ang="0">
                    <a:pos x="T4" y="T5"/>
                  </a:cxn>
                  <a:cxn ang="0">
                    <a:pos x="T6" y="T7"/>
                  </a:cxn>
                  <a:cxn ang="0">
                    <a:pos x="T8" y="T9"/>
                  </a:cxn>
                  <a:cxn ang="0">
                    <a:pos x="T10" y="T11"/>
                  </a:cxn>
                </a:cxnLst>
                <a:rect l="0" t="0" r="r" b="b"/>
                <a:pathLst>
                  <a:path w="251" h="12">
                    <a:moveTo>
                      <a:pt x="0" y="0"/>
                    </a:moveTo>
                    <a:lnTo>
                      <a:pt x="0" y="12"/>
                    </a:lnTo>
                    <a:lnTo>
                      <a:pt x="251" y="12"/>
                    </a:lnTo>
                    <a:lnTo>
                      <a:pt x="251" y="0"/>
                    </a:lnTo>
                    <a:lnTo>
                      <a:pt x="0"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3" name="Freeform 13"/>
              <p:cNvSpPr>
                <a:spLocks/>
              </p:cNvSpPr>
              <p:nvPr/>
            </p:nvSpPr>
            <p:spPr bwMode="ltGray">
              <a:xfrm>
                <a:off x="767" y="1155"/>
                <a:ext cx="252" cy="12"/>
              </a:xfrm>
              <a:custGeom>
                <a:avLst/>
                <a:gdLst>
                  <a:gd name="T0" fmla="*/ 251 w 251"/>
                  <a:gd name="T1" fmla="*/ 0 h 12"/>
                  <a:gd name="T2" fmla="*/ 0 w 251"/>
                  <a:gd name="T3" fmla="*/ 0 h 12"/>
                  <a:gd name="T4" fmla="*/ 0 w 251"/>
                  <a:gd name="T5" fmla="*/ 12 h 12"/>
                  <a:gd name="T6" fmla="*/ 251 w 251"/>
                  <a:gd name="T7" fmla="*/ 12 h 12"/>
                  <a:gd name="T8" fmla="*/ 251 w 251"/>
                  <a:gd name="T9" fmla="*/ 0 h 12"/>
                  <a:gd name="T10" fmla="*/ 251 w 251"/>
                  <a:gd name="T11" fmla="*/ 0 h 12"/>
                </a:gdLst>
                <a:ahLst/>
                <a:cxnLst>
                  <a:cxn ang="0">
                    <a:pos x="T0" y="T1"/>
                  </a:cxn>
                  <a:cxn ang="0">
                    <a:pos x="T2" y="T3"/>
                  </a:cxn>
                  <a:cxn ang="0">
                    <a:pos x="T4" y="T5"/>
                  </a:cxn>
                  <a:cxn ang="0">
                    <a:pos x="T6" y="T7"/>
                  </a:cxn>
                  <a:cxn ang="0">
                    <a:pos x="T8" y="T9"/>
                  </a:cxn>
                  <a:cxn ang="0">
                    <a:pos x="T10" y="T11"/>
                  </a:cxn>
                </a:cxnLst>
                <a:rect l="0" t="0" r="r" b="b"/>
                <a:pathLst>
                  <a:path w="251" h="12">
                    <a:moveTo>
                      <a:pt x="251" y="0"/>
                    </a:moveTo>
                    <a:lnTo>
                      <a:pt x="0" y="0"/>
                    </a:lnTo>
                    <a:lnTo>
                      <a:pt x="0" y="12"/>
                    </a:lnTo>
                    <a:lnTo>
                      <a:pt x="251" y="12"/>
                    </a:lnTo>
                    <a:lnTo>
                      <a:pt x="251" y="0"/>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4" name="Freeform 14"/>
              <p:cNvSpPr>
                <a:spLocks/>
              </p:cNvSpPr>
              <p:nvPr/>
            </p:nvSpPr>
            <p:spPr bwMode="ltGray">
              <a:xfrm>
                <a:off x="348" y="1155"/>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0735" name="Rectangle 15"/>
          <p:cNvSpPr>
            <a:spLocks noGrp="1" noChangeArrowheads="1"/>
          </p:cNvSpPr>
          <p:nvPr>
            <p:ph type="title"/>
          </p:nvPr>
        </p:nvSpPr>
        <p:spPr bwMode="auto">
          <a:xfrm>
            <a:off x="1066800" y="304800"/>
            <a:ext cx="7543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36" name="Rectangle 16"/>
          <p:cNvSpPr>
            <a:spLocks noGrp="1" noChangeArrowheads="1"/>
          </p:cNvSpPr>
          <p:nvPr>
            <p:ph type="body" idx="1"/>
          </p:nvPr>
        </p:nvSpPr>
        <p:spPr bwMode="auto">
          <a:xfrm>
            <a:off x="1066800" y="1981200"/>
            <a:ext cx="7543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37" name="Rectangle 17"/>
          <p:cNvSpPr>
            <a:spLocks noGrp="1" noChangeArrowheads="1"/>
          </p:cNvSpPr>
          <p:nvPr>
            <p:ph type="dt" sz="half" idx="2"/>
          </p:nvPr>
        </p:nvSpPr>
        <p:spPr bwMode="auto">
          <a:xfrm>
            <a:off x="1066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endParaRPr lang="en-US" altLang="en-US"/>
          </a:p>
        </p:txBody>
      </p:sp>
      <p:sp>
        <p:nvSpPr>
          <p:cNvPr id="30738" name="Rectangle 18"/>
          <p:cNvSpPr>
            <a:spLocks noGrp="1" noChangeArrowheads="1"/>
          </p:cNvSpPr>
          <p:nvPr>
            <p:ph type="ftr" sz="quarter" idx="3"/>
          </p:nvPr>
        </p:nvSpPr>
        <p:spPr bwMode="auto">
          <a:xfrm>
            <a:off x="34290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endParaRPr lang="en-US" altLang="en-US"/>
          </a:p>
        </p:txBody>
      </p:sp>
      <p:sp>
        <p:nvSpPr>
          <p:cNvPr id="30739" name="Rectangle 19"/>
          <p:cNvSpPr>
            <a:spLocks noGrp="1" noChangeArrowheads="1"/>
          </p:cNvSpPr>
          <p:nvPr>
            <p:ph type="sldNum" sz="quarter" idx="4"/>
          </p:nvPr>
        </p:nvSpPr>
        <p:spPr bwMode="auto">
          <a:xfrm>
            <a:off x="6705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fld id="{BEA70DE7-5347-4387-BF70-FBCA4224B1A9}"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2pPr>
      <a:lvl3pPr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3pPr>
      <a:lvl4pPr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4pPr>
      <a:lvl5pPr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SzPct val="7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tx1"/>
        </a:buClr>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ocialresearchmethods.n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a:t>PY620-Class 4</a:t>
            </a:r>
          </a:p>
        </p:txBody>
      </p:sp>
      <p:sp>
        <p:nvSpPr>
          <p:cNvPr id="2051" name="Rectangle 3"/>
          <p:cNvSpPr>
            <a:spLocks noGrp="1" noChangeArrowheads="1"/>
          </p:cNvSpPr>
          <p:nvPr>
            <p:ph type="body" sz="half" idx="1"/>
          </p:nvPr>
        </p:nvSpPr>
        <p:spPr>
          <a:xfrm>
            <a:off x="1066800" y="1981200"/>
            <a:ext cx="3697288" cy="4114800"/>
          </a:xfrm>
        </p:spPr>
        <p:txBody>
          <a:bodyPr/>
          <a:lstStyle/>
          <a:p>
            <a:pPr>
              <a:lnSpc>
                <a:spcPct val="90000"/>
              </a:lnSpc>
            </a:pPr>
            <a:r>
              <a:rPr lang="en-US" altLang="en-US" sz="2800"/>
              <a:t>Inferential stats.</a:t>
            </a:r>
          </a:p>
          <a:p>
            <a:pPr>
              <a:lnSpc>
                <a:spcPct val="90000"/>
              </a:lnSpc>
            </a:pPr>
            <a:r>
              <a:rPr lang="en-US" altLang="en-US" sz="2800"/>
              <a:t>Samples and Populations</a:t>
            </a:r>
          </a:p>
          <a:p>
            <a:pPr>
              <a:lnSpc>
                <a:spcPct val="90000"/>
              </a:lnSpc>
            </a:pPr>
            <a:r>
              <a:rPr lang="en-US" altLang="en-US" sz="2800"/>
              <a:t>Sample statistics and Population parameters.</a:t>
            </a:r>
          </a:p>
          <a:p>
            <a:pPr>
              <a:lnSpc>
                <a:spcPct val="90000"/>
              </a:lnSpc>
            </a:pPr>
            <a:r>
              <a:rPr lang="en-US" altLang="en-US" sz="2800"/>
              <a:t>Hypothesis testing.</a:t>
            </a:r>
          </a:p>
          <a:p>
            <a:pPr>
              <a:lnSpc>
                <a:spcPct val="90000"/>
              </a:lnSpc>
            </a:pPr>
            <a:r>
              <a:rPr lang="en-US" altLang="en-US" sz="2800"/>
              <a:t>Standard deviation and standard error.</a:t>
            </a:r>
          </a:p>
          <a:p>
            <a:pPr>
              <a:lnSpc>
                <a:spcPct val="90000"/>
              </a:lnSpc>
            </a:pPr>
            <a:r>
              <a:rPr lang="en-US" altLang="en-US" sz="2800"/>
              <a:t>Z-test</a:t>
            </a:r>
          </a:p>
        </p:txBody>
      </p:sp>
      <p:sp>
        <p:nvSpPr>
          <p:cNvPr id="2052" name="Rectangle 4"/>
          <p:cNvSpPr>
            <a:spLocks noGrp="1" noChangeArrowheads="1"/>
          </p:cNvSpPr>
          <p:nvPr>
            <p:ph type="body" sz="half" idx="2"/>
          </p:nvPr>
        </p:nvSpPr>
        <p:spPr>
          <a:xfrm>
            <a:off x="4913313" y="1981200"/>
            <a:ext cx="3697287" cy="4114800"/>
          </a:xfrm>
        </p:spPr>
        <p:txBody>
          <a:bodyPr/>
          <a:lstStyle/>
          <a:p>
            <a:pPr>
              <a:lnSpc>
                <a:spcPct val="90000"/>
              </a:lnSpc>
            </a:pPr>
            <a:r>
              <a:rPr lang="en-US" altLang="en-US" sz="2400"/>
              <a:t>Rationale behind significance testing.</a:t>
            </a:r>
          </a:p>
          <a:p>
            <a:pPr>
              <a:lnSpc>
                <a:spcPct val="90000"/>
              </a:lnSpc>
            </a:pPr>
            <a:r>
              <a:rPr lang="en-US" altLang="en-US" sz="2400"/>
              <a:t>Signal to Noise.</a:t>
            </a:r>
          </a:p>
          <a:p>
            <a:pPr>
              <a:lnSpc>
                <a:spcPct val="90000"/>
              </a:lnSpc>
            </a:pPr>
            <a:r>
              <a:rPr lang="en-US" altLang="en-US" sz="2400"/>
              <a:t>Errors, errors, and more errors.</a:t>
            </a:r>
          </a:p>
          <a:p>
            <a:pPr>
              <a:lnSpc>
                <a:spcPct val="90000"/>
              </a:lnSpc>
            </a:pPr>
            <a:r>
              <a:rPr lang="en-US" altLang="en-US" sz="2400"/>
              <a:t>Type I error.</a:t>
            </a:r>
          </a:p>
          <a:p>
            <a:pPr>
              <a:lnSpc>
                <a:spcPct val="90000"/>
              </a:lnSpc>
            </a:pPr>
            <a:r>
              <a:rPr lang="en-US" altLang="en-US" sz="2400"/>
              <a:t>Type II error.</a:t>
            </a:r>
          </a:p>
          <a:p>
            <a:pPr>
              <a:lnSpc>
                <a:spcPct val="90000"/>
              </a:lnSpc>
            </a:pPr>
            <a:r>
              <a:rPr lang="en-US" altLang="en-US" sz="2400"/>
              <a:t>Power.</a:t>
            </a:r>
          </a:p>
          <a:p>
            <a:pPr>
              <a:lnSpc>
                <a:spcPct val="90000"/>
              </a:lnSpc>
            </a:pPr>
            <a:r>
              <a:rPr lang="en-US" altLang="en-US" sz="2400"/>
              <a:t>Effect Size.</a:t>
            </a:r>
          </a:p>
          <a:p>
            <a:pPr>
              <a:lnSpc>
                <a:spcPct val="90000"/>
              </a:lnSpc>
            </a:pPr>
            <a:r>
              <a:rPr lang="en-US" altLang="en-US" sz="2400"/>
              <a:t>Confidence Intervals.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p:txBody>
          <a:bodyPr/>
          <a:lstStyle/>
          <a:p>
            <a:r>
              <a:rPr lang="en-US" altLang="en-US"/>
              <a:t>Simple Random Sampling</a:t>
            </a:r>
          </a:p>
        </p:txBody>
      </p:sp>
      <p:sp>
        <p:nvSpPr>
          <p:cNvPr id="36867" name="Rectangle 1027"/>
          <p:cNvSpPr>
            <a:spLocks noGrp="1" noChangeArrowheads="1"/>
          </p:cNvSpPr>
          <p:nvPr>
            <p:ph type="body" idx="1"/>
          </p:nvPr>
        </p:nvSpPr>
        <p:spPr/>
        <p:txBody>
          <a:bodyPr/>
          <a:lstStyle/>
          <a:p>
            <a:r>
              <a:rPr lang="en-US" altLang="en-US"/>
              <a:t>Sample is selected from an undivided population.</a:t>
            </a:r>
          </a:p>
          <a:p>
            <a:r>
              <a:rPr lang="en-US" altLang="en-US"/>
              <a:t>Sample is chosen using a process that gives every sampling unit an equal chance of being selected.</a:t>
            </a:r>
          </a:p>
          <a:p>
            <a:pPr lvl="1"/>
            <a:r>
              <a:rPr lang="en-US" altLang="en-US"/>
              <a:t>Requires knowledge of the existence of all the units in the population.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animEffect transition="in" filter="wipe(left)">
                                      <p:cBhvr>
                                        <p:cTn id="15" dur="500"/>
                                        <p:tgtEl>
                                          <p:spTgt spid="36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Examples of Random Sampling Strategies</a:t>
            </a:r>
          </a:p>
        </p:txBody>
      </p:sp>
      <p:sp>
        <p:nvSpPr>
          <p:cNvPr id="37891" name="Rectangle 3"/>
          <p:cNvSpPr>
            <a:spLocks noGrp="1" noChangeArrowheads="1"/>
          </p:cNvSpPr>
          <p:nvPr>
            <p:ph type="body" idx="1"/>
          </p:nvPr>
        </p:nvSpPr>
        <p:spPr/>
        <p:txBody>
          <a:bodyPr/>
          <a:lstStyle/>
          <a:p>
            <a:r>
              <a:rPr lang="en-US" altLang="en-US"/>
              <a:t>Throwing dice</a:t>
            </a:r>
          </a:p>
          <a:p>
            <a:r>
              <a:rPr lang="en-US" altLang="en-US"/>
              <a:t>Using a table of random digits</a:t>
            </a:r>
          </a:p>
          <a:p>
            <a:r>
              <a:rPr lang="en-US" altLang="en-US"/>
              <a:t>Spinning a roulette wheel</a:t>
            </a:r>
          </a:p>
          <a:p>
            <a:r>
              <a:rPr lang="en-US" altLang="en-US"/>
              <a:t>Drawing capsules from an urn</a:t>
            </a:r>
          </a:p>
          <a:p>
            <a:r>
              <a:rPr lang="en-US" altLang="en-US"/>
              <a:t>Using random digit dialing for telephone surveys.</a:t>
            </a:r>
          </a:p>
          <a:p>
            <a:endParaRPr lang="en-US" alt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p:txBody>
          <a:bodyPr/>
          <a:lstStyle/>
          <a:p>
            <a:r>
              <a:rPr lang="en-US" altLang="en-US"/>
              <a:t>Random Sampling Options</a:t>
            </a:r>
          </a:p>
        </p:txBody>
      </p:sp>
      <p:sp>
        <p:nvSpPr>
          <p:cNvPr id="38915" name="Rectangle 1027"/>
          <p:cNvSpPr>
            <a:spLocks noGrp="1" noChangeArrowheads="1"/>
          </p:cNvSpPr>
          <p:nvPr>
            <p:ph type="body" idx="1"/>
          </p:nvPr>
        </p:nvSpPr>
        <p:spPr/>
        <p:txBody>
          <a:bodyPr/>
          <a:lstStyle/>
          <a:p>
            <a:r>
              <a:rPr lang="en-US" altLang="en-US" sz="2800"/>
              <a:t>Sampling with replacement</a:t>
            </a:r>
          </a:p>
          <a:p>
            <a:pPr lvl="1"/>
            <a:r>
              <a:rPr lang="en-US" altLang="en-US" sz="2400"/>
              <a:t>Selected names are placed back in the selection pool. </a:t>
            </a:r>
          </a:p>
          <a:p>
            <a:pPr lvl="2"/>
            <a:r>
              <a:rPr lang="en-US" altLang="en-US" sz="2000"/>
              <a:t>Exactly the same odds of selection for each unit but a unit may be chosen more than once.</a:t>
            </a:r>
          </a:p>
          <a:p>
            <a:r>
              <a:rPr lang="en-US" altLang="en-US" sz="2800"/>
              <a:t>Sampling without replacement</a:t>
            </a:r>
          </a:p>
          <a:p>
            <a:pPr lvl="1"/>
            <a:r>
              <a:rPr lang="en-US" altLang="en-US" sz="2400"/>
              <a:t>Selected names are discarded and cannot be reselected. </a:t>
            </a:r>
          </a:p>
          <a:p>
            <a:pPr lvl="2"/>
            <a:r>
              <a:rPr lang="en-US" altLang="en-US" sz="2000"/>
              <a:t>All selection can be done at once, but odds will change as population decreases with selection.</a:t>
            </a:r>
          </a:p>
          <a:p>
            <a:pPr lvl="1"/>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left)">
                                      <p:cBhvr>
                                        <p:cTn id="7" dur="500"/>
                                        <p:tgtEl>
                                          <p:spTgt spid="3891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wipe(left)">
                                      <p:cBhvr>
                                        <p:cTn id="10" dur="500"/>
                                        <p:tgtEl>
                                          <p:spTgt spid="3891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wipe(left)">
                                      <p:cBhvr>
                                        <p:cTn id="13" dur="500"/>
                                        <p:tgtEl>
                                          <p:spTgt spid="3891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8915">
                                            <p:txEl>
                                              <p:pRg st="3" end="3"/>
                                            </p:txEl>
                                          </p:spTgt>
                                        </p:tgtEl>
                                        <p:attrNameLst>
                                          <p:attrName>style.visibility</p:attrName>
                                        </p:attrNameLst>
                                      </p:cBhvr>
                                      <p:to>
                                        <p:strVal val="visible"/>
                                      </p:to>
                                    </p:set>
                                    <p:animEffect transition="in" filter="wipe(left)">
                                      <p:cBhvr>
                                        <p:cTn id="18" dur="500"/>
                                        <p:tgtEl>
                                          <p:spTgt spid="3891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wipe(left)">
                                      <p:cBhvr>
                                        <p:cTn id="21" dur="500"/>
                                        <p:tgtEl>
                                          <p:spTgt spid="3891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wipe(left)">
                                      <p:cBhvr>
                                        <p:cTn id="24" dur="500"/>
                                        <p:tgtEl>
                                          <p:spTgt spid="38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lstStyle/>
          <a:p>
            <a:r>
              <a:rPr lang="en-US" altLang="en-US"/>
              <a:t>Other Probability Sampling Plans</a:t>
            </a:r>
          </a:p>
        </p:txBody>
      </p:sp>
      <p:sp>
        <p:nvSpPr>
          <p:cNvPr id="39939" name="Rectangle 1027"/>
          <p:cNvSpPr>
            <a:spLocks noGrp="1" noChangeArrowheads="1"/>
          </p:cNvSpPr>
          <p:nvPr>
            <p:ph type="body" idx="1"/>
          </p:nvPr>
        </p:nvSpPr>
        <p:spPr/>
        <p:txBody>
          <a:bodyPr/>
          <a:lstStyle/>
          <a:p>
            <a:r>
              <a:rPr lang="en-US" altLang="en-US"/>
              <a:t>Stratified random sampling</a:t>
            </a:r>
          </a:p>
          <a:p>
            <a:pPr lvl="1"/>
            <a:r>
              <a:rPr lang="en-US" altLang="en-US"/>
              <a:t>Create homogeneous subpopulations based on a known characteristic</a:t>
            </a:r>
          </a:p>
          <a:p>
            <a:r>
              <a:rPr lang="en-US" altLang="en-US"/>
              <a:t>Area probability sampling</a:t>
            </a:r>
          </a:p>
          <a:p>
            <a:pPr lvl="1"/>
            <a:r>
              <a:rPr lang="en-US" altLang="en-US"/>
              <a:t>Divide the population into geographic areas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left)">
                                      <p:cBhvr>
                                        <p:cTn id="7" dur="500"/>
                                        <p:tgtEl>
                                          <p:spTgt spid="3993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wipe(left)">
                                      <p:cBhvr>
                                        <p:cTn id="10" dur="500"/>
                                        <p:tgtEl>
                                          <p:spTgt spid="399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Effect transition="in" filter="wipe(left)">
                                      <p:cBhvr>
                                        <p:cTn id="15" dur="500"/>
                                        <p:tgtEl>
                                          <p:spTgt spid="3993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9939">
                                            <p:txEl>
                                              <p:pRg st="3" end="3"/>
                                            </p:txEl>
                                          </p:spTgt>
                                        </p:tgtEl>
                                        <p:attrNameLst>
                                          <p:attrName>style.visibility</p:attrName>
                                        </p:attrNameLst>
                                      </p:cBhvr>
                                      <p:to>
                                        <p:strVal val="visible"/>
                                      </p:to>
                                    </p:set>
                                    <p:animEffect transition="in" filter="wipe(left)">
                                      <p:cBhvr>
                                        <p:cTn id="18"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Point Estimates and Confidence Intervals</a:t>
            </a:r>
          </a:p>
        </p:txBody>
      </p:sp>
      <p:sp>
        <p:nvSpPr>
          <p:cNvPr id="40963" name="Rectangle 3"/>
          <p:cNvSpPr>
            <a:spLocks noGrp="1" noChangeArrowheads="1"/>
          </p:cNvSpPr>
          <p:nvPr>
            <p:ph type="body" idx="1"/>
          </p:nvPr>
        </p:nvSpPr>
        <p:spPr>
          <a:xfrm>
            <a:off x="1182688" y="2017713"/>
            <a:ext cx="7772400" cy="4230687"/>
          </a:xfrm>
        </p:spPr>
        <p:txBody>
          <a:bodyPr/>
          <a:lstStyle/>
          <a:p>
            <a:pPr>
              <a:lnSpc>
                <a:spcPct val="90000"/>
              </a:lnSpc>
            </a:pPr>
            <a:r>
              <a:rPr lang="en-US" altLang="en-US">
                <a:solidFill>
                  <a:schemeClr val="hlink"/>
                </a:solidFill>
              </a:rPr>
              <a:t>Point Estimate</a:t>
            </a:r>
            <a:r>
              <a:rPr lang="en-US" altLang="en-US"/>
              <a:t>: Describes some particular characteristic of the population.</a:t>
            </a:r>
          </a:p>
          <a:p>
            <a:pPr>
              <a:lnSpc>
                <a:spcPct val="90000"/>
              </a:lnSpc>
            </a:pPr>
            <a:r>
              <a:rPr lang="en-US" altLang="en-US">
                <a:solidFill>
                  <a:schemeClr val="hlink"/>
                </a:solidFill>
              </a:rPr>
              <a:t>Interval Estimate</a:t>
            </a:r>
            <a:r>
              <a:rPr lang="en-US" altLang="en-US"/>
              <a:t>: Indicates how much the point estimates are likely to be in error.</a:t>
            </a:r>
          </a:p>
          <a:p>
            <a:pPr>
              <a:lnSpc>
                <a:spcPct val="90000"/>
              </a:lnSpc>
            </a:pPr>
            <a:r>
              <a:rPr lang="en-US" altLang="en-US">
                <a:solidFill>
                  <a:schemeClr val="hlink"/>
                </a:solidFill>
              </a:rPr>
              <a:t>Confidence Interval</a:t>
            </a:r>
            <a:r>
              <a:rPr lang="en-US" altLang="en-US"/>
              <a:t>: Probability that a point estimate is within plus-or-minus some specified interval.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left)">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wipe(left)">
                                      <p:cBhvr>
                                        <p:cTn id="12" dur="5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wipe(left)">
                                      <p:cBhvr>
                                        <p:cTn id="17" dur="500"/>
                                        <p:tgtEl>
                                          <p:spTgt spid="40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026" descr="simple random sampling2"/>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3886200"/>
            <a:ext cx="7772400" cy="2454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Rectangle 1027"/>
          <p:cNvSpPr>
            <a:spLocks noGrp="1" noChangeArrowheads="1"/>
          </p:cNvSpPr>
          <p:nvPr>
            <p:ph type="title"/>
          </p:nvPr>
        </p:nvSpPr>
        <p:spPr/>
        <p:txBody>
          <a:bodyPr/>
          <a:lstStyle/>
          <a:p>
            <a:r>
              <a:rPr lang="en-US" altLang="en-US" sz="4000"/>
              <a:t>Benefits of Stratification: If Simple Random Sampling Is Used</a:t>
            </a:r>
          </a:p>
        </p:txBody>
      </p:sp>
      <p:graphicFrame>
        <p:nvGraphicFramePr>
          <p:cNvPr id="41988" name="Group 1028"/>
          <p:cNvGraphicFramePr>
            <a:graphicFrameLocks noGrp="1"/>
          </p:cNvGraphicFramePr>
          <p:nvPr>
            <p:ph sz="half" idx="2"/>
          </p:nvPr>
        </p:nvGraphicFramePr>
        <p:xfrm>
          <a:off x="2286000" y="1828800"/>
          <a:ext cx="5181600" cy="2416175"/>
        </p:xfrm>
        <a:graphic>
          <a:graphicData uri="http://schemas.openxmlformats.org/drawingml/2006/table">
            <a:tbl>
              <a:tblPr/>
              <a:tblGrid>
                <a:gridCol w="2085975">
                  <a:extLst>
                    <a:ext uri="{9D8B030D-6E8A-4147-A177-3AD203B41FA5}">
                      <a16:colId xmlns:a16="http://schemas.microsoft.com/office/drawing/2014/main" val="1016285024"/>
                    </a:ext>
                  </a:extLst>
                </a:gridCol>
                <a:gridCol w="3095625">
                  <a:extLst>
                    <a:ext uri="{9D8B030D-6E8A-4147-A177-3AD203B41FA5}">
                      <a16:colId xmlns:a16="http://schemas.microsoft.com/office/drawing/2014/main" val="1941990177"/>
                    </a:ext>
                  </a:extLst>
                </a:gridCol>
              </a:tblGrid>
              <a:tr h="422275">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marL="1600200" indent="-228600">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Team A</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a:noFill/>
                    </a:lnR>
                    <a:lnT cap="flat">
                      <a:noFill/>
                    </a:lnT>
                    <a:lnB>
                      <a:noFill/>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marL="1600200" indent="-228600">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11.5</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823997079"/>
                  </a:ext>
                </a:extLst>
              </a:tr>
              <a:tr h="492125">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marL="1600200" indent="-228600">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Team B</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a:noFill/>
                    </a:lnR>
                    <a:lnT>
                      <a:noFill/>
                    </a:lnT>
                    <a:lnB>
                      <a:noFill/>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marL="1600200" indent="-228600">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12.5</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591373889"/>
                  </a:ext>
                </a:extLst>
              </a:tr>
              <a:tr h="400050">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marL="1600200" indent="-228600">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Team C</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a:noFill/>
                    </a:lnR>
                    <a:lnT>
                      <a:noFill/>
                    </a:lnT>
                    <a:lnB>
                      <a:noFill/>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marL="1600200" indent="-228600">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13.0</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770199579"/>
                  </a:ext>
                </a:extLst>
              </a:tr>
              <a:tr h="401638">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marL="1600200" indent="-228600">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Team D</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marL="1600200" indent="-228600">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19.0</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a:noFill/>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68384167"/>
                  </a:ext>
                </a:extLst>
              </a:tr>
              <a:tr h="700088">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cap="flat">
                      <a:noFill/>
                    </a:lnL>
                    <a:lnR>
                      <a:noFill/>
                    </a:lnR>
                    <a:lnT w="12700" cap="flat" cmpd="sng" algn="ctr">
                      <a:solidFill>
                        <a:srgbClr val="000000"/>
                      </a:solidFill>
                      <a:prstDash val="solid"/>
                      <a:round/>
                      <a:headEnd type="none" w="sm" len="sm"/>
                      <a:tailEnd type="none" w="sm" len="sm"/>
                    </a:lnT>
                    <a:lnB cap="flat">
                      <a:noFill/>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marL="1600200" indent="-228600">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14.0 (true population value)</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w="12700" cap="flat" cmpd="sng" algn="ctr">
                      <a:solidFill>
                        <a:srgbClr val="000000"/>
                      </a:solidFill>
                      <a:prstDash val="solid"/>
                      <a:round/>
                      <a:headEnd type="none" w="sm" len="sm"/>
                      <a:tailEnd type="none" w="sm" len="sm"/>
                    </a:lnT>
                    <a:lnB cap="flat">
                      <a:noFill/>
                    </a:lnB>
                    <a:lnTlToBr>
                      <a:noFill/>
                    </a:lnTlToBr>
                    <a:lnBlToTr>
                      <a:noFill/>
                    </a:lnBlToTr>
                    <a:noFill/>
                  </a:tcPr>
                </a:tc>
                <a:extLst>
                  <a:ext uri="{0D108BD9-81ED-4DB2-BD59-A6C34878D82A}">
                    <a16:rowId xmlns:a16="http://schemas.microsoft.com/office/drawing/2014/main" val="1422214780"/>
                  </a:ext>
                </a:extLst>
              </a:tr>
            </a:tbl>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z="3600"/>
              <a:t>Benefits of Stratification: If Stratified Random Sampling Is Used</a:t>
            </a:r>
          </a:p>
        </p:txBody>
      </p:sp>
      <p:graphicFrame>
        <p:nvGraphicFramePr>
          <p:cNvPr id="43011" name="Group 3"/>
          <p:cNvGraphicFramePr>
            <a:graphicFrameLocks noGrp="1"/>
          </p:cNvGraphicFramePr>
          <p:nvPr>
            <p:ph sz="half" idx="2"/>
          </p:nvPr>
        </p:nvGraphicFramePr>
        <p:xfrm>
          <a:off x="1600200" y="1905000"/>
          <a:ext cx="5943600" cy="2303463"/>
        </p:xfrm>
        <a:graphic>
          <a:graphicData uri="http://schemas.openxmlformats.org/drawingml/2006/table">
            <a:tbl>
              <a:tblPr/>
              <a:tblGrid>
                <a:gridCol w="2392363">
                  <a:extLst>
                    <a:ext uri="{9D8B030D-6E8A-4147-A177-3AD203B41FA5}">
                      <a16:colId xmlns:a16="http://schemas.microsoft.com/office/drawing/2014/main" val="2034337391"/>
                    </a:ext>
                  </a:extLst>
                </a:gridCol>
                <a:gridCol w="3551237">
                  <a:extLst>
                    <a:ext uri="{9D8B030D-6E8A-4147-A177-3AD203B41FA5}">
                      <a16:colId xmlns:a16="http://schemas.microsoft.com/office/drawing/2014/main" val="3162606973"/>
                    </a:ext>
                  </a:extLst>
                </a:gridCol>
              </a:tblGrid>
              <a:tr h="422275">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Team A</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11.5</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4142121658"/>
                  </a:ext>
                </a:extLst>
              </a:tr>
              <a:tr h="37941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Team B</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12.5</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500024398"/>
                  </a:ext>
                </a:extLst>
              </a:tr>
              <a:tr h="400050">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Team C</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13.0</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402361013"/>
                  </a:ext>
                </a:extLst>
              </a:tr>
              <a:tr h="401638">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Team D</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19.0</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a:noFill/>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006630166"/>
                  </a:ext>
                </a:extLst>
              </a:tr>
              <a:tr h="700088">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cap="flat">
                      <a:noFill/>
                    </a:lnL>
                    <a:lnR>
                      <a:noFill/>
                    </a:lnR>
                    <a:lnT w="12700" cap="flat" cmpd="sng" algn="ctr">
                      <a:solidFill>
                        <a:srgbClr val="000000"/>
                      </a:solidFill>
                      <a:prstDash val="solid"/>
                      <a:round/>
                      <a:headEnd type="none" w="sm" len="sm"/>
                      <a:tailEnd type="none" w="sm" len="sm"/>
                    </a:lnT>
                    <a:lnB cap="flat">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14.0 (true population value)</a:t>
                      </a: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w="12700" cap="flat" cmpd="sng" algn="ctr">
                      <a:solidFill>
                        <a:srgbClr val="000000"/>
                      </a:solidFill>
                      <a:prstDash val="solid"/>
                      <a:round/>
                      <a:headEnd type="none" w="sm" len="sm"/>
                      <a:tailEnd type="none" w="sm" len="sm"/>
                    </a:lnT>
                    <a:lnB cap="flat">
                      <a:noFill/>
                    </a:lnB>
                    <a:lnTlToBr>
                      <a:noFill/>
                    </a:lnTlToBr>
                    <a:lnBlToTr>
                      <a:noFill/>
                    </a:lnBlToTr>
                    <a:noFill/>
                  </a:tcPr>
                </a:tc>
                <a:extLst>
                  <a:ext uri="{0D108BD9-81ED-4DB2-BD59-A6C34878D82A}">
                    <a16:rowId xmlns:a16="http://schemas.microsoft.com/office/drawing/2014/main" val="692065626"/>
                  </a:ext>
                </a:extLst>
              </a:tr>
            </a:tbl>
          </a:graphicData>
        </a:graphic>
      </p:graphicFrame>
      <p:pic>
        <p:nvPicPr>
          <p:cNvPr id="43027" name="Picture 19" descr="stratified random sampling"/>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609600" y="4114800"/>
            <a:ext cx="7848600" cy="195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p:txBody>
          <a:bodyPr/>
          <a:lstStyle/>
          <a:p>
            <a:r>
              <a:rPr lang="en-US" altLang="en-US"/>
              <a:t>Nonresponse Bias</a:t>
            </a:r>
          </a:p>
        </p:txBody>
      </p:sp>
      <p:sp>
        <p:nvSpPr>
          <p:cNvPr id="44035" name="Rectangle 1027"/>
          <p:cNvSpPr>
            <a:spLocks noGrp="1" noChangeArrowheads="1"/>
          </p:cNvSpPr>
          <p:nvPr>
            <p:ph type="body" idx="1"/>
          </p:nvPr>
        </p:nvSpPr>
        <p:spPr/>
        <p:txBody>
          <a:bodyPr/>
          <a:lstStyle/>
          <a:p>
            <a:r>
              <a:rPr lang="en-US" altLang="en-US"/>
              <a:t>Error due to nonparticipation or nonresponse.</a:t>
            </a:r>
          </a:p>
          <a:p>
            <a:r>
              <a:rPr lang="en-US" altLang="en-US"/>
              <a:t>Possible consequences of this bias:</a:t>
            </a:r>
          </a:p>
          <a:p>
            <a:pPr lvl="1"/>
            <a:r>
              <a:rPr lang="en-US" altLang="en-US"/>
              <a:t>Smaller effective sample size</a:t>
            </a:r>
          </a:p>
          <a:p>
            <a:pPr lvl="1"/>
            <a:r>
              <a:rPr lang="en-US" altLang="en-US"/>
              <a:t>Inaccurate estimates of population values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wipe(left)">
                                      <p:cBhvr>
                                        <p:cTn id="7" dur="500"/>
                                        <p:tgtEl>
                                          <p:spTgt spid="4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wipe(left)">
                                      <p:cBhvr>
                                        <p:cTn id="12" dur="500"/>
                                        <p:tgtEl>
                                          <p:spTgt spid="44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wipe(left)">
                                      <p:cBhvr>
                                        <p:cTn id="17" dur="500"/>
                                        <p:tgtEl>
                                          <p:spTgt spid="44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5">
                                            <p:txEl>
                                              <p:pRg st="3" end="3"/>
                                            </p:txEl>
                                          </p:spTgt>
                                        </p:tgtEl>
                                        <p:attrNameLst>
                                          <p:attrName>style.visibility</p:attrName>
                                        </p:attrNameLst>
                                      </p:cBhvr>
                                      <p:to>
                                        <p:strVal val="visible"/>
                                      </p:to>
                                    </p:set>
                                    <p:animEffect transition="in" filter="wipe(left)">
                                      <p:cBhvr>
                                        <p:cTn id="22" dur="500"/>
                                        <p:tgtEl>
                                          <p:spTgt spid="44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a:t>Non-Probability sampling</a:t>
            </a:r>
          </a:p>
        </p:txBody>
      </p:sp>
      <p:sp>
        <p:nvSpPr>
          <p:cNvPr id="144387" name="Rectangle 3"/>
          <p:cNvSpPr>
            <a:spLocks noGrp="1" noChangeArrowheads="1"/>
          </p:cNvSpPr>
          <p:nvPr>
            <p:ph type="body" idx="1"/>
          </p:nvPr>
        </p:nvSpPr>
        <p:spPr/>
        <p:txBody>
          <a:bodyPr/>
          <a:lstStyle/>
          <a:p>
            <a:pPr>
              <a:lnSpc>
                <a:spcPct val="90000"/>
              </a:lnSpc>
            </a:pPr>
            <a:r>
              <a:rPr lang="en-US" altLang="en-US" sz="2400" b="1" i="1"/>
              <a:t>Convenience.</a:t>
            </a:r>
            <a:r>
              <a:rPr lang="en-US" altLang="en-US" sz="2400"/>
              <a:t> Whoever is convenient and available for your study. Any study which recruits volunteers. Most studies involving college students.</a:t>
            </a:r>
          </a:p>
          <a:p>
            <a:pPr>
              <a:lnSpc>
                <a:spcPct val="90000"/>
              </a:lnSpc>
            </a:pPr>
            <a:r>
              <a:rPr lang="en-US" altLang="en-US" sz="2400" b="1" i="1"/>
              <a:t>Purposive.</a:t>
            </a:r>
            <a:r>
              <a:rPr lang="en-US" altLang="en-US" sz="2400"/>
              <a:t> Seeks out particular types of people for the sample (e.g. adult female students over 40).Used in marketing surveys.</a:t>
            </a:r>
          </a:p>
          <a:p>
            <a:pPr>
              <a:lnSpc>
                <a:spcPct val="90000"/>
              </a:lnSpc>
            </a:pPr>
            <a:r>
              <a:rPr lang="en-US" altLang="en-US" sz="2400" b="1" i="1"/>
              <a:t>Snowball.</a:t>
            </a:r>
            <a:r>
              <a:rPr lang="en-US" altLang="en-US" sz="2400"/>
              <a:t> (does not actually involve snow).</a:t>
            </a:r>
          </a:p>
          <a:p>
            <a:pPr lvl="1">
              <a:lnSpc>
                <a:spcPct val="90000"/>
              </a:lnSpc>
            </a:pPr>
            <a:r>
              <a:rPr lang="en-US" altLang="en-US" sz="2000"/>
              <a:t>A type of purposive sampling that asks people in the sample to name other people like them that they know. Then those people are contacted and asked to name people they know, etc.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p:txBody>
          <a:bodyPr/>
          <a:lstStyle/>
          <a:p>
            <a:r>
              <a:rPr lang="en-US" altLang="en-US"/>
              <a:t>Example of a Nonresponse Bias</a:t>
            </a:r>
          </a:p>
        </p:txBody>
      </p:sp>
      <p:pic>
        <p:nvPicPr>
          <p:cNvPr id="45059" name="Picture 1027" descr="t09-04"/>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2286000"/>
            <a:ext cx="8458200" cy="3838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762000" y="0"/>
            <a:ext cx="7543800" cy="1431925"/>
          </a:xfrm>
        </p:spPr>
        <p:txBody>
          <a:bodyPr/>
          <a:lstStyle/>
          <a:p>
            <a:r>
              <a:rPr lang="en-US" altLang="en-US"/>
              <a:t>A Helpful Website on Research Methods</a:t>
            </a:r>
          </a:p>
        </p:txBody>
      </p:sp>
      <p:sp>
        <p:nvSpPr>
          <p:cNvPr id="149507" name="Rectangle 3"/>
          <p:cNvSpPr>
            <a:spLocks noGrp="1" noChangeArrowheads="1"/>
          </p:cNvSpPr>
          <p:nvPr>
            <p:ph type="body" idx="1"/>
          </p:nvPr>
        </p:nvSpPr>
        <p:spPr>
          <a:xfrm>
            <a:off x="762000" y="1447800"/>
            <a:ext cx="7543800" cy="4114800"/>
          </a:xfrm>
        </p:spPr>
        <p:txBody>
          <a:bodyPr/>
          <a:lstStyle/>
          <a:p>
            <a:r>
              <a:rPr lang="en-US" altLang="en-US"/>
              <a:t>Bill Trochim's  </a:t>
            </a:r>
            <a:r>
              <a:rPr lang="en-US" altLang="en-US">
                <a:hlinkClick r:id="rId3"/>
              </a:rPr>
              <a:t>Center for Social Research Methods</a:t>
            </a:r>
            <a:r>
              <a:rPr lang="en-US" altLang="en-US"/>
              <a:t>  website is a very helpful source of information on research methods.</a:t>
            </a:r>
          </a:p>
        </p:txBody>
      </p:sp>
      <p:pic>
        <p:nvPicPr>
          <p:cNvPr id="149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971800"/>
            <a:ext cx="44196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Characteristics of Typical Volunteer Subjects</a:t>
            </a:r>
          </a:p>
        </p:txBody>
      </p:sp>
      <p:sp>
        <p:nvSpPr>
          <p:cNvPr id="46083" name="Rectangle 3"/>
          <p:cNvSpPr>
            <a:spLocks noGrp="1" noChangeArrowheads="1"/>
          </p:cNvSpPr>
          <p:nvPr>
            <p:ph type="body" sz="half" idx="1"/>
          </p:nvPr>
        </p:nvSpPr>
        <p:spPr>
          <a:xfrm>
            <a:off x="1066800" y="1981200"/>
            <a:ext cx="3697288" cy="4114800"/>
          </a:xfrm>
        </p:spPr>
        <p:txBody>
          <a:bodyPr/>
          <a:lstStyle/>
          <a:p>
            <a:r>
              <a:rPr lang="en-US" altLang="en-US" sz="2800"/>
              <a:t>Better educated</a:t>
            </a:r>
          </a:p>
          <a:p>
            <a:r>
              <a:rPr lang="en-US" altLang="en-US" sz="2800"/>
              <a:t>Higher social class</a:t>
            </a:r>
          </a:p>
          <a:p>
            <a:r>
              <a:rPr lang="en-US" altLang="en-US" sz="2800"/>
              <a:t>Higher IQ scores</a:t>
            </a:r>
          </a:p>
          <a:p>
            <a:r>
              <a:rPr lang="en-US" altLang="en-US" sz="2800"/>
              <a:t>Higher need for social approval</a:t>
            </a:r>
          </a:p>
          <a:p>
            <a:r>
              <a:rPr lang="en-US" altLang="en-US" sz="2800"/>
              <a:t>More sociable</a:t>
            </a:r>
          </a:p>
        </p:txBody>
      </p:sp>
      <p:sp>
        <p:nvSpPr>
          <p:cNvPr id="46084" name="Rectangle 4"/>
          <p:cNvSpPr>
            <a:spLocks noGrp="1" noChangeArrowheads="1"/>
          </p:cNvSpPr>
          <p:nvPr>
            <p:ph type="body" sz="half" idx="2"/>
          </p:nvPr>
        </p:nvSpPr>
        <p:spPr>
          <a:xfrm>
            <a:off x="4913313" y="1981200"/>
            <a:ext cx="3697287" cy="4114800"/>
          </a:xfrm>
        </p:spPr>
        <p:txBody>
          <a:bodyPr/>
          <a:lstStyle/>
          <a:p>
            <a:r>
              <a:rPr lang="en-US" altLang="en-US" sz="2800"/>
              <a:t>More arousal-seeking</a:t>
            </a:r>
          </a:p>
          <a:p>
            <a:r>
              <a:rPr lang="en-US" altLang="en-US" sz="2800"/>
              <a:t>More unconventional</a:t>
            </a:r>
          </a:p>
          <a:p>
            <a:r>
              <a:rPr lang="en-US" altLang="en-US" sz="2800"/>
              <a:t>More often women</a:t>
            </a:r>
          </a:p>
          <a:p>
            <a:r>
              <a:rPr lang="en-US" altLang="en-US" sz="2800"/>
              <a:t>Less authoritarian</a:t>
            </a:r>
          </a:p>
          <a:p>
            <a:endParaRPr lang="en-US" altLang="en-US" sz="280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228600"/>
            <a:ext cx="7772400" cy="1143000"/>
          </a:xfrm>
        </p:spPr>
        <p:txBody>
          <a:bodyPr/>
          <a:lstStyle/>
          <a:p>
            <a:r>
              <a:rPr lang="en-US" altLang="en-US"/>
              <a:t>Excerpt: CBT paper.</a:t>
            </a:r>
          </a:p>
        </p:txBody>
      </p:sp>
      <p:sp>
        <p:nvSpPr>
          <p:cNvPr id="8198" name="Rectangle 6"/>
          <p:cNvSpPr>
            <a:spLocks noGrp="1" noChangeArrowheads="1"/>
          </p:cNvSpPr>
          <p:nvPr>
            <p:ph type="body" idx="1"/>
          </p:nvPr>
        </p:nvSpPr>
        <p:spPr>
          <a:xfrm>
            <a:off x="838200" y="1295400"/>
            <a:ext cx="7772400" cy="4114800"/>
          </a:xfrm>
        </p:spPr>
        <p:txBody>
          <a:bodyPr/>
          <a:lstStyle/>
          <a:p>
            <a:pPr>
              <a:lnSpc>
                <a:spcPct val="90000"/>
              </a:lnSpc>
            </a:pPr>
            <a:r>
              <a:rPr lang="en-US" altLang="en-US" sz="2800" i="1">
                <a:effectLst/>
                <a:latin typeface="Times-Italic" charset="0"/>
              </a:rPr>
              <a:t>Participants</a:t>
            </a:r>
          </a:p>
          <a:p>
            <a:pPr>
              <a:lnSpc>
                <a:spcPct val="90000"/>
              </a:lnSpc>
            </a:pPr>
            <a:r>
              <a:rPr lang="en-US" altLang="en-US" sz="2800">
                <a:effectLst/>
                <a:latin typeface="Times-Roman" charset="0"/>
              </a:rPr>
              <a:t>"Participants were 78 clinicians who </a:t>
            </a:r>
            <a:r>
              <a:rPr lang="en-US" altLang="en-US" sz="2800" i="1">
                <a:effectLst/>
                <a:latin typeface="Times-Roman" charset="0"/>
              </a:rPr>
              <a:t>volunteered</a:t>
            </a:r>
            <a:r>
              <a:rPr lang="en-US" altLang="en-US" sz="2800">
                <a:effectLst/>
                <a:latin typeface="Times-Roman" charset="0"/>
              </a:rPr>
              <a:t> to participate in the trial and who provided written informed consent. </a:t>
            </a:r>
            <a:r>
              <a:rPr lang="en-US" altLang="en-US" sz="2800" i="1">
                <a:effectLst/>
                <a:latin typeface="Times-Roman" charset="0"/>
              </a:rPr>
              <a:t>The participants were required to be currently employed full-time as a clinician treating a predominantly substance-using population.</a:t>
            </a:r>
            <a:r>
              <a:rPr lang="en-US" altLang="en-US" sz="2800">
                <a:effectLst/>
                <a:latin typeface="Times-Roman" charset="0"/>
              </a:rPr>
              <a:t> Clinicians were recruited through newsletters and direct contact with clinics. A total of 100 clinicians were initially contacted, 2 were excluded because they were not currently treating substance users, and 20 elected not to participate."</a:t>
            </a:r>
            <a:endParaRPr lang="en-US" altLang="en-US" sz="2800">
              <a:effectLst/>
              <a:latin typeface="Times-Italic" charset="0"/>
            </a:endParaRPr>
          </a:p>
          <a:p>
            <a:pPr>
              <a:lnSpc>
                <a:spcPct val="90000"/>
              </a:lnSpc>
            </a:pPr>
            <a:endParaRPr lang="en-US" alt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ltLang="en-US"/>
              <a:t>Sampling: CBT paper</a:t>
            </a:r>
          </a:p>
        </p:txBody>
      </p:sp>
      <p:sp>
        <p:nvSpPr>
          <p:cNvPr id="1027" name="Rectangle 3"/>
          <p:cNvSpPr>
            <a:spLocks noGrp="1" noChangeArrowheads="1"/>
          </p:cNvSpPr>
          <p:nvPr>
            <p:ph type="body" idx="1"/>
          </p:nvPr>
        </p:nvSpPr>
        <p:spPr/>
        <p:txBody>
          <a:bodyPr/>
          <a:lstStyle/>
          <a:p>
            <a:r>
              <a:rPr lang="en-US" altLang="en-US"/>
              <a:t>What was the population being sampled in the CBT paper?</a:t>
            </a:r>
          </a:p>
          <a:p>
            <a:r>
              <a:rPr lang="en-US" altLang="en-US"/>
              <a:t>How did they sample?</a:t>
            </a:r>
          </a:p>
          <a:p>
            <a:r>
              <a:rPr lang="en-US" altLang="en-US"/>
              <a:t>Was it random?</a:t>
            </a:r>
          </a:p>
          <a:p>
            <a:r>
              <a:rPr lang="en-US" altLang="en-US"/>
              <a:t>How would you draw a random sample from the population of interest?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What the authors said.</a:t>
            </a:r>
          </a:p>
        </p:txBody>
      </p:sp>
      <p:sp>
        <p:nvSpPr>
          <p:cNvPr id="11267" name="Rectangle 3"/>
          <p:cNvSpPr>
            <a:spLocks noGrp="1" noChangeArrowheads="1"/>
          </p:cNvSpPr>
          <p:nvPr>
            <p:ph type="body" idx="1"/>
          </p:nvPr>
        </p:nvSpPr>
        <p:spPr/>
        <p:txBody>
          <a:bodyPr/>
          <a:lstStyle/>
          <a:p>
            <a:r>
              <a:rPr lang="en-US" altLang="en-US">
                <a:effectLst/>
                <a:latin typeface="Times-Roman" charset="0"/>
              </a:rPr>
              <a:t>“Finally, these findings reflect effects of training on real world clinicians who volunteered to participate in an evaluation of training strategies, and it is not known whether these findings generalize to other, possibly less motivated, groups of clinicians or to other types of treatment.”</a:t>
            </a:r>
          </a:p>
          <a:p>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When is randomization used?</a:t>
            </a:r>
          </a:p>
        </p:txBody>
      </p:sp>
      <p:sp>
        <p:nvSpPr>
          <p:cNvPr id="10243" name="Rectangle 3"/>
          <p:cNvSpPr>
            <a:spLocks noGrp="1" noChangeArrowheads="1"/>
          </p:cNvSpPr>
          <p:nvPr>
            <p:ph type="body" idx="1"/>
          </p:nvPr>
        </p:nvSpPr>
        <p:spPr/>
        <p:txBody>
          <a:bodyPr/>
          <a:lstStyle/>
          <a:p>
            <a:r>
              <a:rPr lang="en-US" altLang="en-US" sz="2800" i="1">
                <a:solidFill>
                  <a:srgbClr val="FF6600"/>
                </a:solidFill>
              </a:rPr>
              <a:t>Random selection</a:t>
            </a:r>
            <a:r>
              <a:rPr lang="en-US" altLang="en-US" sz="2800" i="1"/>
              <a:t> </a:t>
            </a:r>
            <a:r>
              <a:rPr lang="en-US" altLang="en-US" sz="2800"/>
              <a:t>is how you draw the sample of people for your study from a population. Random selection is related to sampling which is related to external validity.</a:t>
            </a:r>
          </a:p>
          <a:p>
            <a:r>
              <a:rPr lang="en-US" altLang="en-US" sz="2800" i="1">
                <a:solidFill>
                  <a:srgbClr val="FF6600"/>
                </a:solidFill>
              </a:rPr>
              <a:t>Random assignment</a:t>
            </a:r>
            <a:r>
              <a:rPr lang="en-US" altLang="en-US" sz="2800"/>
              <a:t> is how you assign the sample that you draw to different groups or treatments in your study. Random assignment is related to internal validity.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66800" y="0"/>
            <a:ext cx="7620000" cy="1295400"/>
          </a:xfrm>
        </p:spPr>
        <p:txBody>
          <a:bodyPr/>
          <a:lstStyle/>
          <a:p>
            <a:r>
              <a:rPr lang="en-US" altLang="en-US" sz="3600"/>
              <a:t>Inferential Statistics: a Definition Revisited.</a:t>
            </a:r>
          </a:p>
        </p:txBody>
      </p:sp>
      <p:sp>
        <p:nvSpPr>
          <p:cNvPr id="6147" name="Rectangle 3"/>
          <p:cNvSpPr>
            <a:spLocks noGrp="1" noChangeArrowheads="1"/>
          </p:cNvSpPr>
          <p:nvPr>
            <p:ph type="body" idx="1"/>
          </p:nvPr>
        </p:nvSpPr>
        <p:spPr>
          <a:xfrm>
            <a:off x="1066800" y="1295400"/>
            <a:ext cx="7543800" cy="4114800"/>
          </a:xfrm>
        </p:spPr>
        <p:txBody>
          <a:bodyPr/>
          <a:lstStyle/>
          <a:p>
            <a:pPr>
              <a:lnSpc>
                <a:spcPct val="90000"/>
              </a:lnSpc>
            </a:pPr>
            <a:r>
              <a:rPr lang="en-US" altLang="en-US" sz="2800" i="1"/>
              <a:t>Inferential Statistics</a:t>
            </a:r>
            <a:r>
              <a:rPr lang="en-US" altLang="en-US" sz="2800"/>
              <a:t> are used to determine the probability (or likelihood) that a conclusion based on analysis from a sample is true.</a:t>
            </a:r>
          </a:p>
          <a:p>
            <a:pPr>
              <a:lnSpc>
                <a:spcPct val="90000"/>
              </a:lnSpc>
            </a:pPr>
            <a:r>
              <a:rPr lang="en-US" altLang="en-US" sz="2800"/>
              <a:t>All measurement contains random error.</a:t>
            </a:r>
          </a:p>
          <a:p>
            <a:pPr>
              <a:lnSpc>
                <a:spcPct val="90000"/>
              </a:lnSpc>
            </a:pPr>
            <a:r>
              <a:rPr lang="en-US" altLang="en-US" sz="2800"/>
              <a:t>We need to take this random error into account when we are trying to say something about a population based on a sample.</a:t>
            </a:r>
          </a:p>
          <a:p>
            <a:pPr>
              <a:lnSpc>
                <a:spcPct val="90000"/>
              </a:lnSpc>
            </a:pPr>
            <a:r>
              <a:rPr lang="en-US" altLang="en-US" sz="2800"/>
              <a:t>High School graduating class. Would a random sample of 10 students characterize your HS class as well as a random sample of 50? Maybe, but </a:t>
            </a:r>
            <a:r>
              <a:rPr lang="en-US" altLang="en-US" sz="2800" i="1"/>
              <a:t>probably </a:t>
            </a:r>
            <a:r>
              <a:rPr lang="en-US" altLang="en-US" sz="2800"/>
              <a:t>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71600" y="304800"/>
            <a:ext cx="7772400" cy="1143000"/>
          </a:xfrm>
        </p:spPr>
        <p:txBody>
          <a:bodyPr/>
          <a:lstStyle/>
          <a:p>
            <a:r>
              <a:rPr lang="en-US" altLang="en-US"/>
              <a:t>Difference between Samples and Populations.</a:t>
            </a:r>
          </a:p>
        </p:txBody>
      </p:sp>
      <p:sp>
        <p:nvSpPr>
          <p:cNvPr id="7171" name="Rectangle 3"/>
          <p:cNvSpPr>
            <a:spLocks noGrp="1" noChangeArrowheads="1"/>
          </p:cNvSpPr>
          <p:nvPr>
            <p:ph type="body" idx="1"/>
          </p:nvPr>
        </p:nvSpPr>
        <p:spPr>
          <a:xfrm>
            <a:off x="1066800" y="1524000"/>
            <a:ext cx="7772400" cy="4114800"/>
          </a:xfrm>
        </p:spPr>
        <p:txBody>
          <a:bodyPr/>
          <a:lstStyle/>
          <a:p>
            <a:pPr>
              <a:lnSpc>
                <a:spcPct val="90000"/>
              </a:lnSpc>
            </a:pPr>
            <a:r>
              <a:rPr lang="en-US" altLang="en-US" sz="2800"/>
              <a:t>The </a:t>
            </a:r>
            <a:r>
              <a:rPr lang="en-US" altLang="en-US" sz="2800" i="1">
                <a:solidFill>
                  <a:srgbClr val="FF6600"/>
                </a:solidFill>
              </a:rPr>
              <a:t>sample</a:t>
            </a:r>
            <a:r>
              <a:rPr lang="en-US" altLang="en-US" sz="2800"/>
              <a:t> describes those individuals who are in a study; the </a:t>
            </a:r>
            <a:r>
              <a:rPr lang="en-US" altLang="en-US" sz="2800" i="1">
                <a:solidFill>
                  <a:srgbClr val="FF6600"/>
                </a:solidFill>
              </a:rPr>
              <a:t>population</a:t>
            </a:r>
            <a:r>
              <a:rPr lang="en-US" altLang="en-US" sz="2800"/>
              <a:t> describes the hypothetical (and usually) infinite number of people to whom you wish to generalize.</a:t>
            </a:r>
          </a:p>
          <a:p>
            <a:pPr>
              <a:lnSpc>
                <a:spcPct val="90000"/>
              </a:lnSpc>
            </a:pPr>
            <a:r>
              <a:rPr lang="en-US" altLang="en-US" sz="2800"/>
              <a:t>Defining the population of interest is very important. Only if the population is well defined can you successfully sample from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p:txBody>
          <a:bodyPr/>
          <a:lstStyle/>
          <a:p>
            <a:r>
              <a:rPr lang="en-US" altLang="en-US"/>
              <a:t>Selecting the Research Participants</a:t>
            </a:r>
          </a:p>
        </p:txBody>
      </p:sp>
      <p:sp>
        <p:nvSpPr>
          <p:cNvPr id="34819" name="Rectangle 1027"/>
          <p:cNvSpPr>
            <a:spLocks noGrp="1" noChangeArrowheads="1"/>
          </p:cNvSpPr>
          <p:nvPr>
            <p:ph type="body" idx="1"/>
          </p:nvPr>
        </p:nvSpPr>
        <p:spPr/>
        <p:txBody>
          <a:bodyPr/>
          <a:lstStyle/>
          <a:p>
            <a:r>
              <a:rPr lang="en-US" altLang="en-US"/>
              <a:t>Typically use opportunity samples if goal is simply to learn about human nature.</a:t>
            </a:r>
          </a:p>
          <a:p>
            <a:r>
              <a:rPr lang="en-US" altLang="en-US"/>
              <a:t>But what if you want to generalize results from the sample to a population?</a:t>
            </a:r>
          </a:p>
          <a:p>
            <a:pPr lvl="1"/>
            <a:r>
              <a:rPr lang="en-US" altLang="en-US"/>
              <a:t>Need way of selecting a sample that is representative of the population.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left)">
                                      <p:cBhvr>
                                        <p:cTn id="12" dur="500"/>
                                        <p:tgtEl>
                                          <p:spTgt spid="3481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wipe(left)">
                                      <p:cBhvr>
                                        <p:cTn id="15" dur="500"/>
                                        <p:tgtEl>
                                          <p:spTgt spid="3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1066800" y="304800"/>
            <a:ext cx="7848600" cy="1431925"/>
          </a:xfrm>
        </p:spPr>
        <p:txBody>
          <a:bodyPr/>
          <a:lstStyle/>
          <a:p>
            <a:r>
              <a:rPr lang="en-US" altLang="en-US" sz="4000"/>
              <a:t>Why is sampling important?</a:t>
            </a:r>
          </a:p>
        </p:txBody>
      </p:sp>
      <p:pic>
        <p:nvPicPr>
          <p:cNvPr id="138244" name="Picture 4" descr="deweytrumanp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017713"/>
            <a:ext cx="4114800" cy="2930525"/>
          </a:xfrm>
          <a:prstGeom prst="rect">
            <a:avLst/>
          </a:prstGeom>
          <a:noFill/>
          <a:extLst>
            <a:ext uri="{909E8E84-426E-40DD-AFC4-6F175D3DCCD1}">
              <a14:hiddenFill xmlns:a14="http://schemas.microsoft.com/office/drawing/2010/main">
                <a:solidFill>
                  <a:srgbClr val="FFFFFF"/>
                </a:solidFill>
              </a14:hiddenFill>
            </a:ext>
          </a:extLst>
        </p:spPr>
      </p:pic>
      <p:sp>
        <p:nvSpPr>
          <p:cNvPr id="138245" name="Text Box 5"/>
          <p:cNvSpPr txBox="1">
            <a:spLocks noChangeArrowheads="1"/>
          </p:cNvSpPr>
          <p:nvPr/>
        </p:nvSpPr>
        <p:spPr bwMode="auto">
          <a:xfrm>
            <a:off x="3352800" y="5486400"/>
            <a:ext cx="3124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This is why.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en-US"/>
              <a:t>What is sampling?</a:t>
            </a:r>
          </a:p>
        </p:txBody>
      </p:sp>
      <p:sp>
        <p:nvSpPr>
          <p:cNvPr id="136195" name="Rectangle 3"/>
          <p:cNvSpPr>
            <a:spLocks noGrp="1" noChangeArrowheads="1"/>
          </p:cNvSpPr>
          <p:nvPr>
            <p:ph type="body" idx="1"/>
          </p:nvPr>
        </p:nvSpPr>
        <p:spPr/>
        <p:txBody>
          <a:bodyPr/>
          <a:lstStyle/>
          <a:p>
            <a:r>
              <a:rPr lang="en-US" altLang="en-US"/>
              <a:t>The process of selecting units from a population so that by studying the sample we can generalize to that population.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en-US"/>
              <a:t>Sampling Terminology</a:t>
            </a:r>
          </a:p>
        </p:txBody>
      </p:sp>
      <p:sp>
        <p:nvSpPr>
          <p:cNvPr id="137219" name="Rectangle 3"/>
          <p:cNvSpPr>
            <a:spLocks noGrp="1" noChangeArrowheads="1"/>
          </p:cNvSpPr>
          <p:nvPr>
            <p:ph type="body" idx="1"/>
          </p:nvPr>
        </p:nvSpPr>
        <p:spPr/>
        <p:txBody>
          <a:bodyPr/>
          <a:lstStyle/>
          <a:p>
            <a:pPr>
              <a:lnSpc>
                <a:spcPct val="90000"/>
              </a:lnSpc>
            </a:pPr>
            <a:r>
              <a:rPr lang="en-US" altLang="en-US" sz="2800" b="1" i="1"/>
              <a:t>Population</a:t>
            </a:r>
            <a:r>
              <a:rPr lang="en-US" altLang="en-US" sz="2800"/>
              <a:t>-in theory, the group to whom you want to generalize.</a:t>
            </a:r>
          </a:p>
          <a:p>
            <a:pPr>
              <a:lnSpc>
                <a:spcPct val="90000"/>
              </a:lnSpc>
            </a:pPr>
            <a:r>
              <a:rPr lang="en-US" altLang="en-US" sz="2800" b="1" i="1"/>
              <a:t>Study population</a:t>
            </a:r>
            <a:r>
              <a:rPr lang="en-US" altLang="en-US" sz="2800"/>
              <a:t>- the group that you can actually get access to.</a:t>
            </a:r>
          </a:p>
          <a:p>
            <a:pPr>
              <a:lnSpc>
                <a:spcPct val="90000"/>
              </a:lnSpc>
            </a:pPr>
            <a:r>
              <a:rPr lang="en-US" altLang="en-US" sz="2800" b="1" i="1"/>
              <a:t>Sampling frame</a:t>
            </a:r>
            <a:r>
              <a:rPr lang="en-US" altLang="en-US" sz="2800"/>
              <a:t>-how you access that population.</a:t>
            </a:r>
          </a:p>
          <a:p>
            <a:pPr>
              <a:lnSpc>
                <a:spcPct val="90000"/>
              </a:lnSpc>
            </a:pPr>
            <a:r>
              <a:rPr lang="en-US" altLang="en-US" sz="2800" b="1" i="1"/>
              <a:t>Sample</a:t>
            </a:r>
            <a:r>
              <a:rPr lang="en-US" altLang="en-US" sz="2800"/>
              <a:t>- those you select for your study (not necessarily the same as the people </a:t>
            </a:r>
            <a:r>
              <a:rPr lang="en-US" altLang="en-US" sz="2800" b="1" u="sng"/>
              <a:t>in </a:t>
            </a:r>
            <a:r>
              <a:rPr lang="en-US" altLang="en-US" sz="2800"/>
              <a:t>your study).</a:t>
            </a:r>
          </a:p>
          <a:p>
            <a:pPr>
              <a:lnSpc>
                <a:spcPct val="90000"/>
              </a:lnSpc>
            </a:pPr>
            <a:endParaRPr lang="en-US"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en-US"/>
              <a:t>Sampling types</a:t>
            </a:r>
          </a:p>
        </p:txBody>
      </p:sp>
      <p:sp>
        <p:nvSpPr>
          <p:cNvPr id="143363" name="Rectangle 3"/>
          <p:cNvSpPr>
            <a:spLocks noGrp="1" noChangeArrowheads="1"/>
          </p:cNvSpPr>
          <p:nvPr>
            <p:ph type="body" idx="1"/>
          </p:nvPr>
        </p:nvSpPr>
        <p:spPr/>
        <p:txBody>
          <a:bodyPr/>
          <a:lstStyle/>
          <a:p>
            <a:pPr>
              <a:lnSpc>
                <a:spcPct val="90000"/>
              </a:lnSpc>
            </a:pPr>
            <a:r>
              <a:rPr lang="en-US" altLang="en-US"/>
              <a:t>Probability sampling.</a:t>
            </a:r>
          </a:p>
          <a:p>
            <a:pPr lvl="1">
              <a:lnSpc>
                <a:spcPct val="90000"/>
              </a:lnSpc>
            </a:pPr>
            <a:r>
              <a:rPr lang="en-US" altLang="en-US"/>
              <a:t>Simple random samples.</a:t>
            </a:r>
          </a:p>
          <a:p>
            <a:pPr lvl="1">
              <a:lnSpc>
                <a:spcPct val="90000"/>
              </a:lnSpc>
            </a:pPr>
            <a:r>
              <a:rPr lang="en-US" altLang="en-US"/>
              <a:t>Stratified random samples.</a:t>
            </a:r>
          </a:p>
          <a:p>
            <a:pPr lvl="1">
              <a:lnSpc>
                <a:spcPct val="90000"/>
              </a:lnSpc>
            </a:pPr>
            <a:r>
              <a:rPr lang="en-US" altLang="en-US"/>
              <a:t>Area probability sampling.</a:t>
            </a:r>
          </a:p>
          <a:p>
            <a:pPr>
              <a:lnSpc>
                <a:spcPct val="90000"/>
              </a:lnSpc>
            </a:pPr>
            <a:r>
              <a:rPr lang="en-US" altLang="en-US"/>
              <a:t>Non Probability sampling.</a:t>
            </a:r>
          </a:p>
          <a:p>
            <a:pPr lvl="1">
              <a:lnSpc>
                <a:spcPct val="90000"/>
              </a:lnSpc>
            </a:pPr>
            <a:r>
              <a:rPr lang="en-US" altLang="en-US"/>
              <a:t>Convenience sampling.</a:t>
            </a:r>
          </a:p>
          <a:p>
            <a:pPr lvl="1">
              <a:lnSpc>
                <a:spcPct val="90000"/>
              </a:lnSpc>
            </a:pPr>
            <a:r>
              <a:rPr lang="en-US" altLang="en-US"/>
              <a:t>Purposive sampling.</a:t>
            </a:r>
          </a:p>
          <a:p>
            <a:pPr lvl="1">
              <a:lnSpc>
                <a:spcPct val="90000"/>
              </a:lnSpc>
            </a:pPr>
            <a:r>
              <a:rPr lang="en-US" altLang="en-US"/>
              <a:t>Snowball sampling.</a:t>
            </a:r>
          </a:p>
          <a:p>
            <a:pPr>
              <a:lnSpc>
                <a:spcPct val="90000"/>
              </a:lnSpc>
            </a:pPr>
            <a:endParaRPr lang="en-US" altLang="en-US"/>
          </a:p>
        </p:txBody>
      </p:sp>
    </p:spTree>
  </p:cSld>
  <p:clrMapOvr>
    <a:masterClrMapping/>
  </p:clrMapOvr>
</p:sld>
</file>

<file path=ppt/theme/theme1.xml><?xml version="1.0" encoding="utf-8"?>
<a:theme xmlns:a="http://schemas.openxmlformats.org/drawingml/2006/main"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Shimmer">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Shimmer</Template>
  <TotalTime>648</TotalTime>
  <Words>1074</Words>
  <Application>Microsoft Office PowerPoint</Application>
  <PresentationFormat>On-screen Show (4:3)</PresentationFormat>
  <Paragraphs>151</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Times New Roman</vt:lpstr>
      <vt:lpstr>Tahoma</vt:lpstr>
      <vt:lpstr>Wingdings</vt:lpstr>
      <vt:lpstr>Arial</vt:lpstr>
      <vt:lpstr>Times-Italic</vt:lpstr>
      <vt:lpstr>Times-Roman</vt:lpstr>
      <vt:lpstr>Shimmer</vt:lpstr>
      <vt:lpstr>PY620-Class 4</vt:lpstr>
      <vt:lpstr>A Helpful Website on Research Methods</vt:lpstr>
      <vt:lpstr>Inferential Statistics: a Definition Revisited.</vt:lpstr>
      <vt:lpstr>Difference between Samples and Populations.</vt:lpstr>
      <vt:lpstr>Selecting the Research Participants</vt:lpstr>
      <vt:lpstr>Why is sampling important?</vt:lpstr>
      <vt:lpstr>What is sampling?</vt:lpstr>
      <vt:lpstr>Sampling Terminology</vt:lpstr>
      <vt:lpstr>Sampling types</vt:lpstr>
      <vt:lpstr>Simple Random Sampling</vt:lpstr>
      <vt:lpstr>Examples of Random Sampling Strategies</vt:lpstr>
      <vt:lpstr>Random Sampling Options</vt:lpstr>
      <vt:lpstr>Other Probability Sampling Plans</vt:lpstr>
      <vt:lpstr>Point Estimates and Confidence Intervals</vt:lpstr>
      <vt:lpstr>Benefits of Stratification: If Simple Random Sampling Is Used</vt:lpstr>
      <vt:lpstr>Benefits of Stratification: If Stratified Random Sampling Is Used</vt:lpstr>
      <vt:lpstr>Nonresponse Bias</vt:lpstr>
      <vt:lpstr>Non-Probability sampling</vt:lpstr>
      <vt:lpstr>Example of a Nonresponse Bias</vt:lpstr>
      <vt:lpstr>Characteristics of Typical Volunteer Subjects</vt:lpstr>
      <vt:lpstr>Excerpt: CBT paper.</vt:lpstr>
      <vt:lpstr>Sampling: CBT paper</vt:lpstr>
      <vt:lpstr>What the authors said.</vt:lpstr>
      <vt:lpstr>When is randomization used?</vt:lpstr>
    </vt:vector>
  </TitlesOfParts>
  <Company>Mental Health VAMC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PY620-Class 4</dc:title>
  <dc:creator>Paul Thuras Ph.D.</dc:creator>
  <cp:lastModifiedBy>Mitchell Olson</cp:lastModifiedBy>
  <cp:revision>22</cp:revision>
  <dcterms:created xsi:type="dcterms:W3CDTF">2005-09-25T17:06:33Z</dcterms:created>
  <dcterms:modified xsi:type="dcterms:W3CDTF">2016-06-10T21:43:49Z</dcterms:modified>
</cp:coreProperties>
</file>