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sldIdLst>
    <p:sldId id="256" r:id="rId2"/>
    <p:sldId id="263" r:id="rId3"/>
    <p:sldId id="264" r:id="rId4"/>
    <p:sldId id="315" r:id="rId5"/>
    <p:sldId id="293" r:id="rId6"/>
    <p:sldId id="294" r:id="rId7"/>
    <p:sldId id="292" r:id="rId8"/>
    <p:sldId id="295" r:id="rId9"/>
    <p:sldId id="265" r:id="rId10"/>
    <p:sldId id="296" r:id="rId11"/>
    <p:sldId id="266" r:id="rId12"/>
    <p:sldId id="267" r:id="rId13"/>
    <p:sldId id="297" r:id="rId14"/>
    <p:sldId id="317" r:id="rId15"/>
    <p:sldId id="278" r:id="rId16"/>
    <p:sldId id="318" r:id="rId17"/>
    <p:sldId id="268" r:id="rId18"/>
    <p:sldId id="298" r:id="rId19"/>
    <p:sldId id="299" r:id="rId20"/>
    <p:sldId id="269" r:id="rId21"/>
    <p:sldId id="300" r:id="rId22"/>
    <p:sldId id="301" r:id="rId23"/>
    <p:sldId id="330" r:id="rId24"/>
    <p:sldId id="333" r:id="rId25"/>
    <p:sldId id="270" r:id="rId26"/>
    <p:sldId id="271" r:id="rId27"/>
    <p:sldId id="302" r:id="rId28"/>
    <p:sldId id="303" r:id="rId29"/>
    <p:sldId id="314" r:id="rId30"/>
    <p:sldId id="352" r:id="rId31"/>
    <p:sldId id="324" r:id="rId32"/>
    <p:sldId id="305" r:id="rId33"/>
    <p:sldId id="304" r:id="rId34"/>
    <p:sldId id="274" r:id="rId35"/>
    <p:sldId id="275" r:id="rId36"/>
    <p:sldId id="276" r:id="rId37"/>
    <p:sldId id="312" r:id="rId38"/>
    <p:sldId id="277" r:id="rId39"/>
    <p:sldId id="306" r:id="rId40"/>
    <p:sldId id="334" r:id="rId41"/>
    <p:sldId id="338" r:id="rId42"/>
    <p:sldId id="353"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33" autoAdjust="0"/>
    <p:restoredTop sz="94660"/>
  </p:normalViewPr>
  <p:slideViewPr>
    <p:cSldViewPr>
      <p:cViewPr varScale="1">
        <p:scale>
          <a:sx n="74" d="100"/>
          <a:sy n="74" d="100"/>
        </p:scale>
        <p:origin x="-3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en-US"/>
          </a:p>
        </p:txBody>
      </p:sp>
      <p:sp>
        <p:nvSpPr>
          <p:cNvPr id="839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en-US"/>
          </a:p>
        </p:txBody>
      </p:sp>
      <p:sp>
        <p:nvSpPr>
          <p:cNvPr id="839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en-US"/>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778293E0-EDEE-4FF6-B00B-21474EA4970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1E7A6-E557-4394-9367-DC951E092537}" type="slidenum">
              <a:rPr lang="en-US" altLang="en-US"/>
              <a:pPr/>
              <a:t>1</a:t>
            </a:fld>
            <a:endParaRPr lang="en-US" alt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F37F4-7C57-45E4-9814-4BDE36CFB41A}" type="slidenum">
              <a:rPr lang="en-US" altLang="en-US"/>
              <a:pPr/>
              <a:t>10</a:t>
            </a:fld>
            <a:endParaRPr lang="en-US" altLang="en-US"/>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C7F6C-E4F9-4A69-B4ED-D35BDDFAE82E}" type="slidenum">
              <a:rPr lang="en-US" altLang="en-US"/>
              <a:pPr/>
              <a:t>11</a:t>
            </a:fld>
            <a:endParaRPr lang="en-US" altLang="en-US"/>
          </a:p>
        </p:txBody>
      </p:sp>
      <p:sp>
        <p:nvSpPr>
          <p:cNvPr id="112642" name="Rectangle 2"/>
          <p:cNvSpPr>
            <a:spLocks noRo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A0307-8485-46B3-BF44-D01C1DD6FAF9}" type="slidenum">
              <a:rPr lang="en-US" altLang="en-US"/>
              <a:pPr/>
              <a:t>12</a:t>
            </a:fld>
            <a:endParaRPr lang="en-US" altLang="en-US"/>
          </a:p>
        </p:txBody>
      </p:sp>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EF81B-E8B1-4134-8BE0-0562FE396EAE}" type="slidenum">
              <a:rPr lang="en-US" altLang="en-US"/>
              <a:pPr/>
              <a:t>13</a:t>
            </a:fld>
            <a:endParaRPr lang="en-US" altLang="en-US"/>
          </a:p>
        </p:txBody>
      </p:sp>
      <p:sp>
        <p:nvSpPr>
          <p:cNvPr id="114690" name="Rectangle 2"/>
          <p:cNvSpPr>
            <a:spLocks noRo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3D10B-AD49-49BF-B0F8-F9136693E1F1}" type="slidenum">
              <a:rPr lang="en-US" altLang="en-US"/>
              <a:pPr/>
              <a:t>14</a:t>
            </a:fld>
            <a:endParaRPr lang="en-US" altLang="en-US"/>
          </a:p>
        </p:txBody>
      </p:sp>
      <p:sp>
        <p:nvSpPr>
          <p:cNvPr id="157698" name="Rectangle 2"/>
          <p:cNvSpPr>
            <a:spLocks noRo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E941A-CB56-417D-BAFF-3D5565D7A3AC}" type="slidenum">
              <a:rPr lang="en-US" altLang="en-US"/>
              <a:pPr/>
              <a:t>15</a:t>
            </a:fld>
            <a:endParaRPr lang="en-US" altLang="en-US"/>
          </a:p>
        </p:txBody>
      </p:sp>
      <p:sp>
        <p:nvSpPr>
          <p:cNvPr id="135170" name="Rectangle 2"/>
          <p:cNvSpPr>
            <a:spLocks noRo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829EB-B0C4-47AC-86A7-038C0DB0E0A7}" type="slidenum">
              <a:rPr lang="en-US" altLang="en-US"/>
              <a:pPr/>
              <a:t>16</a:t>
            </a:fld>
            <a:endParaRPr lang="en-US" altLang="en-US"/>
          </a:p>
        </p:txBody>
      </p:sp>
      <p:sp>
        <p:nvSpPr>
          <p:cNvPr id="160770" name="Rectangle 2"/>
          <p:cNvSpPr>
            <a:spLocks noRo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A7611-72E9-4CC2-9CF0-B0B9234439FD}" type="slidenum">
              <a:rPr lang="en-US" altLang="en-US"/>
              <a:pPr/>
              <a:t>17</a:t>
            </a:fld>
            <a:endParaRPr lang="en-US" altLang="en-US"/>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C1C71A-507F-44D6-BC0A-BBA122E46FB5}" type="slidenum">
              <a:rPr lang="en-US" altLang="en-US"/>
              <a:pPr/>
              <a:t>18</a:t>
            </a:fld>
            <a:endParaRPr lang="en-US" altLang="en-US"/>
          </a:p>
        </p:txBody>
      </p:sp>
      <p:sp>
        <p:nvSpPr>
          <p:cNvPr id="116738" name="Rectangle 2"/>
          <p:cNvSpPr>
            <a:spLocks noRo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C02E8-7490-43C4-9FB7-DF88EF85E70C}" type="slidenum">
              <a:rPr lang="en-US" altLang="en-US"/>
              <a:pPr/>
              <a:t>19</a:t>
            </a:fld>
            <a:endParaRPr lang="en-US" altLang="en-US"/>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5B4FA-2AD9-496F-8240-01762EA9F3EC}" type="slidenum">
              <a:rPr lang="en-US" altLang="en-US"/>
              <a:pPr/>
              <a:t>2</a:t>
            </a:fld>
            <a:endParaRPr lang="en-US" altLang="en-US"/>
          </a:p>
        </p:txBody>
      </p:sp>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7BE900-C8AC-47C9-AC61-5DB771BA04D5}" type="slidenum">
              <a:rPr lang="en-US" altLang="en-US"/>
              <a:pPr/>
              <a:t>20</a:t>
            </a:fld>
            <a:endParaRPr lang="en-US" altLang="en-US"/>
          </a:p>
        </p:txBody>
      </p:sp>
      <p:sp>
        <p:nvSpPr>
          <p:cNvPr id="118786" name="Rectangle 2"/>
          <p:cNvSpPr>
            <a:spLocks noRo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E984F-B8A1-4A94-9573-3CF883DEDF54}" type="slidenum">
              <a:rPr lang="en-US" altLang="en-US"/>
              <a:pPr/>
              <a:t>21</a:t>
            </a:fld>
            <a:endParaRPr lang="en-US" altLang="en-US"/>
          </a:p>
        </p:txBody>
      </p:sp>
      <p:sp>
        <p:nvSpPr>
          <p:cNvPr id="119810" name="Rectangle 2"/>
          <p:cNvSpPr>
            <a:spLocks noRo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20373-9726-46B5-8F34-85961C86B516}" type="slidenum">
              <a:rPr lang="en-US" altLang="en-US"/>
              <a:pPr/>
              <a:t>22</a:t>
            </a:fld>
            <a:endParaRPr lang="en-US" altLang="en-US"/>
          </a:p>
        </p:txBody>
      </p:sp>
      <p:sp>
        <p:nvSpPr>
          <p:cNvPr id="120834" name="Rectangle 2"/>
          <p:cNvSpPr>
            <a:spLocks noRo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5FC1E-88D3-44CB-9D55-990586EC8A44}" type="slidenum">
              <a:rPr lang="en-US" altLang="en-US"/>
              <a:pPr/>
              <a:t>23</a:t>
            </a:fld>
            <a:endParaRPr lang="en-US" altLang="en-US"/>
          </a:p>
        </p:txBody>
      </p:sp>
      <p:sp>
        <p:nvSpPr>
          <p:cNvPr id="197634" name="Rectangle 2"/>
          <p:cNvSpPr>
            <a:spLocks noRo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349C8-CE9B-4EB6-BBF9-FE20F7F24441}" type="slidenum">
              <a:rPr lang="en-US" altLang="en-US"/>
              <a:pPr/>
              <a:t>24</a:t>
            </a:fld>
            <a:endParaRPr lang="en-US" altLang="en-US"/>
          </a:p>
        </p:txBody>
      </p:sp>
      <p:sp>
        <p:nvSpPr>
          <p:cNvPr id="198658" name="Rectangle 2"/>
          <p:cNvSpPr>
            <a:spLocks noRo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F228E5-D19B-4C68-8B44-E009FEFF59D4}" type="slidenum">
              <a:rPr lang="en-US" altLang="en-US"/>
              <a:pPr/>
              <a:t>25</a:t>
            </a:fld>
            <a:endParaRPr lang="en-US" altLang="en-US"/>
          </a:p>
        </p:txBody>
      </p:sp>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B7623-807B-48A3-A7F2-2AE731A8863A}" type="slidenum">
              <a:rPr lang="en-US" altLang="en-US"/>
              <a:pPr/>
              <a:t>26</a:t>
            </a:fld>
            <a:endParaRPr lang="en-US" altLang="en-US"/>
          </a:p>
        </p:txBody>
      </p:sp>
      <p:sp>
        <p:nvSpPr>
          <p:cNvPr id="122882" name="Rectangle 2"/>
          <p:cNvSpPr>
            <a:spLocks noRo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6E933-C05E-4B5F-B902-5E41A410CC09}" type="slidenum">
              <a:rPr lang="en-US" altLang="en-US"/>
              <a:pPr/>
              <a:t>27</a:t>
            </a:fld>
            <a:endParaRPr lang="en-US" altLang="en-US"/>
          </a:p>
        </p:txBody>
      </p:sp>
      <p:sp>
        <p:nvSpPr>
          <p:cNvPr id="123906" name="Rectangle 2"/>
          <p:cNvSpPr>
            <a:spLocks noRo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7EBB5-C3D3-4883-B50E-D1442DF65C96}" type="slidenum">
              <a:rPr lang="en-US" altLang="en-US"/>
              <a:pPr/>
              <a:t>28</a:t>
            </a:fld>
            <a:endParaRPr lang="en-US" altLang="en-US"/>
          </a:p>
        </p:txBody>
      </p:sp>
      <p:sp>
        <p:nvSpPr>
          <p:cNvPr id="124930" name="Rectangle 2"/>
          <p:cNvSpPr>
            <a:spLocks noRo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C3EAB-7961-4E23-845A-093BB4B7E7CC}" type="slidenum">
              <a:rPr lang="en-US" altLang="en-US"/>
              <a:pPr/>
              <a:t>29</a:t>
            </a:fld>
            <a:endParaRPr lang="en-US" altLang="en-US"/>
          </a:p>
        </p:txBody>
      </p:sp>
      <p:sp>
        <p:nvSpPr>
          <p:cNvPr id="152578" name="Rectangle 2"/>
          <p:cNvSpPr>
            <a:spLocks noRo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7010B-1AC0-4C76-B886-50751F5B3C0E}" type="slidenum">
              <a:rPr lang="en-US" altLang="en-US"/>
              <a:pPr/>
              <a:t>3</a:t>
            </a:fld>
            <a:endParaRPr lang="en-US" altLang="en-US"/>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9D5805-A6A5-4647-A029-475713CFCABA}" type="slidenum">
              <a:rPr lang="en-US" altLang="en-US"/>
              <a:pPr/>
              <a:t>30</a:t>
            </a:fld>
            <a:endParaRPr lang="en-US" altLang="en-US"/>
          </a:p>
        </p:txBody>
      </p:sp>
      <p:sp>
        <p:nvSpPr>
          <p:cNvPr id="199682" name="Rectangle 2"/>
          <p:cNvSpPr>
            <a:spLocks noRo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138C2-DB0D-498D-85B2-1D5F2EEA58C4}" type="slidenum">
              <a:rPr lang="en-US" altLang="en-US"/>
              <a:pPr/>
              <a:t>31</a:t>
            </a:fld>
            <a:endParaRPr lang="en-US" altLang="en-US"/>
          </a:p>
        </p:txBody>
      </p:sp>
      <p:sp>
        <p:nvSpPr>
          <p:cNvPr id="200706" name="Rectangle 2"/>
          <p:cNvSpPr>
            <a:spLocks noRo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2F86-4F8A-4293-ACDC-E1259317E86E}" type="slidenum">
              <a:rPr lang="en-US" altLang="en-US"/>
              <a:pPr/>
              <a:t>32</a:t>
            </a:fld>
            <a:endParaRPr lang="en-US" altLang="en-US"/>
          </a:p>
        </p:txBody>
      </p:sp>
      <p:sp>
        <p:nvSpPr>
          <p:cNvPr id="128002" name="Rectangle 2"/>
          <p:cNvSpPr>
            <a:spLocks noRo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070AA-056B-474C-80CD-8482B1E3AF4C}" type="slidenum">
              <a:rPr lang="en-US" altLang="en-US"/>
              <a:pPr/>
              <a:t>33</a:t>
            </a:fld>
            <a:endParaRPr lang="en-US" altLang="en-US"/>
          </a:p>
        </p:txBody>
      </p:sp>
      <p:sp>
        <p:nvSpPr>
          <p:cNvPr id="129026" name="Rectangle 2"/>
          <p:cNvSpPr>
            <a:spLocks noRo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1C03A-7BD5-4610-BC9F-415197D593EE}" type="slidenum">
              <a:rPr lang="en-US" altLang="en-US"/>
              <a:pPr/>
              <a:t>34</a:t>
            </a:fld>
            <a:endParaRPr lang="en-US" altLang="en-US"/>
          </a:p>
        </p:txBody>
      </p:sp>
      <p:sp>
        <p:nvSpPr>
          <p:cNvPr id="130050" name="Rectangle 2"/>
          <p:cNvSpPr>
            <a:spLocks noRo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8D8158-EF3F-4A66-9E4F-2F4BCCB87BBE}" type="slidenum">
              <a:rPr lang="en-US" altLang="en-US"/>
              <a:pPr/>
              <a:t>35</a:t>
            </a:fld>
            <a:endParaRPr lang="en-US" altLang="en-US"/>
          </a:p>
        </p:txBody>
      </p:sp>
      <p:sp>
        <p:nvSpPr>
          <p:cNvPr id="131074" name="Rectangle 2"/>
          <p:cNvSpPr>
            <a:spLocks noRo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0CD5F-BE4F-4697-93EB-45C5230E3836}" type="slidenum">
              <a:rPr lang="en-US" altLang="en-US"/>
              <a:pPr/>
              <a:t>36</a:t>
            </a:fld>
            <a:endParaRPr lang="en-US" altLang="en-US"/>
          </a:p>
        </p:txBody>
      </p:sp>
      <p:sp>
        <p:nvSpPr>
          <p:cNvPr id="132098" name="Rectangle 2"/>
          <p:cNvSpPr>
            <a:spLocks noRo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6A9F1-BD49-4757-B458-287EBF99B683}" type="slidenum">
              <a:rPr lang="en-US" altLang="en-US"/>
              <a:pPr/>
              <a:t>37</a:t>
            </a:fld>
            <a:endParaRPr lang="en-US" altLang="en-US"/>
          </a:p>
        </p:txBody>
      </p:sp>
      <p:sp>
        <p:nvSpPr>
          <p:cNvPr id="148482" name="Rectangle 2"/>
          <p:cNvSpPr>
            <a:spLocks noRo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9697B-0361-4A63-A955-A570A25532D4}" type="slidenum">
              <a:rPr lang="en-US" altLang="en-US"/>
              <a:pPr/>
              <a:t>38</a:t>
            </a:fld>
            <a:endParaRPr lang="en-US" altLang="en-US"/>
          </a:p>
        </p:txBody>
      </p:sp>
      <p:sp>
        <p:nvSpPr>
          <p:cNvPr id="133122" name="Rectangle 2"/>
          <p:cNvSpPr>
            <a:spLocks noRo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97775-EED6-46D0-88AE-B02D7908A132}" type="slidenum">
              <a:rPr lang="en-US" altLang="en-US"/>
              <a:pPr/>
              <a:t>39</a:t>
            </a:fld>
            <a:endParaRPr lang="en-US" altLang="en-US"/>
          </a:p>
        </p:txBody>
      </p:sp>
      <p:sp>
        <p:nvSpPr>
          <p:cNvPr id="134146" name="Rectangle 2"/>
          <p:cNvSpPr>
            <a:spLocks noRo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64396-4EC2-4D25-8F78-9603B4E33F27}" type="slidenum">
              <a:rPr lang="en-US" altLang="en-US"/>
              <a:pPr/>
              <a:t>4</a:t>
            </a:fld>
            <a:endParaRPr lang="en-US" altLang="en-US"/>
          </a:p>
        </p:txBody>
      </p:sp>
      <p:sp>
        <p:nvSpPr>
          <p:cNvPr id="159746" name="Rectangle 2"/>
          <p:cNvSpPr>
            <a:spLocks noRo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3BD1B-B021-49AE-B5E5-C80EC6491509}" type="slidenum">
              <a:rPr lang="en-US" altLang="en-US"/>
              <a:pPr/>
              <a:t>40</a:t>
            </a:fld>
            <a:endParaRPr lang="en-US" altLang="en-US"/>
          </a:p>
        </p:txBody>
      </p:sp>
      <p:sp>
        <p:nvSpPr>
          <p:cNvPr id="201730" name="Rectangle 2"/>
          <p:cNvSpPr>
            <a:spLocks noRo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17471D-8A46-42FB-BA43-6D7A5B410749}" type="slidenum">
              <a:rPr lang="en-US" altLang="en-US"/>
              <a:pPr/>
              <a:t>41</a:t>
            </a:fld>
            <a:endParaRPr lang="en-US" altLang="en-US"/>
          </a:p>
        </p:txBody>
      </p:sp>
      <p:sp>
        <p:nvSpPr>
          <p:cNvPr id="202754" name="Rectangle 2"/>
          <p:cNvSpPr>
            <a:spLocks noRo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C6344-95AC-45DC-B782-030C6F7AD271}" type="slidenum">
              <a:rPr lang="en-US" altLang="en-US"/>
              <a:pPr/>
              <a:t>42</a:t>
            </a:fld>
            <a:endParaRPr lang="en-US" altLang="en-US"/>
          </a:p>
        </p:txBody>
      </p:sp>
      <p:sp>
        <p:nvSpPr>
          <p:cNvPr id="203778" name="Rectangle 2"/>
          <p:cNvSpPr>
            <a:spLocks noRo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A98B63-5E13-41F1-86AE-B202036ADFE9}" type="slidenum">
              <a:rPr lang="en-US" altLang="en-US"/>
              <a:pPr/>
              <a:t>5</a:t>
            </a:fld>
            <a:endParaRPr lang="en-US" altLang="en-US"/>
          </a:p>
        </p:txBody>
      </p:sp>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95F53-D6DF-4B8E-AE12-A29404FA26FB}" type="slidenum">
              <a:rPr lang="en-US" altLang="en-US"/>
              <a:pPr/>
              <a:t>6</a:t>
            </a:fld>
            <a:endParaRPr lang="en-US" altLang="en-US"/>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6CD95-1980-44B7-959A-66997A02408D}" type="slidenum">
              <a:rPr lang="en-US" altLang="en-US"/>
              <a:pPr/>
              <a:t>7</a:t>
            </a:fld>
            <a:endParaRPr lang="en-US" altLang="en-US"/>
          </a:p>
        </p:txBody>
      </p:sp>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5E8804-6AC3-43A6-BEBB-4F11A9CA85A4}" type="slidenum">
              <a:rPr lang="en-US" altLang="en-US"/>
              <a:pPr/>
              <a:t>8</a:t>
            </a:fld>
            <a:endParaRPr lang="en-US" altLang="en-US"/>
          </a:p>
        </p:txBody>
      </p:sp>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FCDCDE-C775-43E0-B5F1-2C233D5352A1}" type="slidenum">
              <a:rPr lang="en-US" altLang="en-US"/>
              <a:pPr/>
              <a:t>9</a:t>
            </a:fld>
            <a:endParaRPr lang="en-US" altLang="en-US"/>
          </a:p>
        </p:txBody>
      </p:sp>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6350"/>
            <a:ext cx="9140825" cy="6851650"/>
            <a:chOff x="0" y="4"/>
            <a:chExt cx="5758" cy="4316"/>
          </a:xfrm>
        </p:grpSpPr>
        <p:grpSp>
          <p:nvGrpSpPr>
            <p:cNvPr id="31747" name="Group 3"/>
            <p:cNvGrpSpPr>
              <a:grpSpLocks/>
            </p:cNvGrpSpPr>
            <p:nvPr/>
          </p:nvGrpSpPr>
          <p:grpSpPr bwMode="auto">
            <a:xfrm>
              <a:off x="0" y="1161"/>
              <a:ext cx="5758" cy="3159"/>
              <a:chOff x="0" y="1161"/>
              <a:chExt cx="5758" cy="3159"/>
            </a:xfrm>
          </p:grpSpPr>
          <p:sp>
            <p:nvSpPr>
              <p:cNvPr id="31748" name="Freeform 4"/>
              <p:cNvSpPr>
                <a:spLocks/>
              </p:cNvSpPr>
              <p:nvPr/>
            </p:nvSpPr>
            <p:spPr bwMode="hidden">
              <a:xfrm>
                <a:off x="558" y="1161"/>
                <a:ext cx="5200" cy="3159"/>
              </a:xfrm>
              <a:custGeom>
                <a:avLst/>
                <a:gdLst>
                  <a:gd name="T0" fmla="*/ 0 w 5184"/>
                  <a:gd name="T1" fmla="*/ 3159 h 3159"/>
                  <a:gd name="T2" fmla="*/ 5184 w 5184"/>
                  <a:gd name="T3" fmla="*/ 3159 h 3159"/>
                  <a:gd name="T4" fmla="*/ 5184 w 5184"/>
                  <a:gd name="T5" fmla="*/ 0 h 3159"/>
                  <a:gd name="T6" fmla="*/ 0 w 5184"/>
                  <a:gd name="T7" fmla="*/ 0 h 3159"/>
                  <a:gd name="T8" fmla="*/ 0 w 5184"/>
                  <a:gd name="T9" fmla="*/ 3159 h 3159"/>
                  <a:gd name="T10" fmla="*/ 0 w 5184"/>
                  <a:gd name="T11" fmla="*/ 3159 h 3159"/>
                </a:gdLst>
                <a:ahLst/>
                <a:cxnLst>
                  <a:cxn ang="0">
                    <a:pos x="T0" y="T1"/>
                  </a:cxn>
                  <a:cxn ang="0">
                    <a:pos x="T2" y="T3"/>
                  </a:cxn>
                  <a:cxn ang="0">
                    <a:pos x="T4" y="T5"/>
                  </a:cxn>
                  <a:cxn ang="0">
                    <a:pos x="T6" y="T7"/>
                  </a:cxn>
                  <a:cxn ang="0">
                    <a:pos x="T8" y="T9"/>
                  </a:cxn>
                  <a:cxn ang="0">
                    <a:pos x="T10" y="T11"/>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9" name="Freeform 5"/>
              <p:cNvSpPr>
                <a:spLocks/>
              </p:cNvSpPr>
              <p:nvPr/>
            </p:nvSpPr>
            <p:spPr bwMode="hidden">
              <a:xfrm>
                <a:off x="0" y="1161"/>
                <a:ext cx="558" cy="3159"/>
              </a:xfrm>
              <a:custGeom>
                <a:avLst/>
                <a:gdLst>
                  <a:gd name="T0" fmla="*/ 0 w 556"/>
                  <a:gd name="T1" fmla="*/ 0 h 3159"/>
                  <a:gd name="T2" fmla="*/ 0 w 556"/>
                  <a:gd name="T3" fmla="*/ 3159 h 3159"/>
                  <a:gd name="T4" fmla="*/ 556 w 556"/>
                  <a:gd name="T5" fmla="*/ 3159 h 3159"/>
                  <a:gd name="T6" fmla="*/ 556 w 556"/>
                  <a:gd name="T7" fmla="*/ 0 h 3159"/>
                  <a:gd name="T8" fmla="*/ 0 w 556"/>
                  <a:gd name="T9" fmla="*/ 0 h 3159"/>
                  <a:gd name="T10" fmla="*/ 0 w 556"/>
                  <a:gd name="T11" fmla="*/ 0 h 3159"/>
                </a:gdLst>
                <a:ahLst/>
                <a:cxnLst>
                  <a:cxn ang="0">
                    <a:pos x="T0" y="T1"/>
                  </a:cxn>
                  <a:cxn ang="0">
                    <a:pos x="T2" y="T3"/>
                  </a:cxn>
                  <a:cxn ang="0">
                    <a:pos x="T4" y="T5"/>
                  </a:cxn>
                  <a:cxn ang="0">
                    <a:pos x="T6" y="T7"/>
                  </a:cxn>
                  <a:cxn ang="0">
                    <a:pos x="T8" y="T9"/>
                  </a:cxn>
                  <a:cxn ang="0">
                    <a:pos x="T10" y="T11"/>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750" name="Freeform 6"/>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1" name="Freeform 7"/>
            <p:cNvSpPr>
              <a:spLocks/>
            </p:cNvSpPr>
            <p:nvPr/>
          </p:nvSpPr>
          <p:spPr bwMode="ltGray">
            <a:xfrm>
              <a:off x="767" y="1155"/>
              <a:ext cx="252" cy="12"/>
            </a:xfrm>
            <a:custGeom>
              <a:avLst/>
              <a:gdLst>
                <a:gd name="T0" fmla="*/ 251 w 251"/>
                <a:gd name="T1" fmla="*/ 0 h 12"/>
                <a:gd name="T2" fmla="*/ 0 w 251"/>
                <a:gd name="T3" fmla="*/ 0 h 12"/>
                <a:gd name="T4" fmla="*/ 0 w 251"/>
                <a:gd name="T5" fmla="*/ 12 h 12"/>
                <a:gd name="T6" fmla="*/ 251 w 251"/>
                <a:gd name="T7" fmla="*/ 12 h 12"/>
                <a:gd name="T8" fmla="*/ 251 w 251"/>
                <a:gd name="T9" fmla="*/ 0 h 12"/>
                <a:gd name="T10" fmla="*/ 251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2" name="Freeform 8"/>
            <p:cNvSpPr>
              <a:spLocks/>
            </p:cNvSpPr>
            <p:nvPr/>
          </p:nvSpPr>
          <p:spPr bwMode="ltGray">
            <a:xfrm>
              <a:off x="0" y="1155"/>
              <a:ext cx="351" cy="12"/>
            </a:xfrm>
            <a:custGeom>
              <a:avLst/>
              <a:gdLst>
                <a:gd name="T0" fmla="*/ 0 w 251"/>
                <a:gd name="T1" fmla="*/ 0 h 12"/>
                <a:gd name="T2" fmla="*/ 0 w 251"/>
                <a:gd name="T3" fmla="*/ 12 h 12"/>
                <a:gd name="T4" fmla="*/ 251 w 251"/>
                <a:gd name="T5" fmla="*/ 12 h 12"/>
                <a:gd name="T6" fmla="*/ 251 w 251"/>
                <a:gd name="T7" fmla="*/ 0 h 12"/>
                <a:gd name="T8" fmla="*/ 0 w 251"/>
                <a:gd name="T9" fmla="*/ 0 h 12"/>
                <a:gd name="T10" fmla="*/ 0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1753" name="Group 9"/>
            <p:cNvGrpSpPr>
              <a:grpSpLocks/>
            </p:cNvGrpSpPr>
            <p:nvPr/>
          </p:nvGrpSpPr>
          <p:grpSpPr bwMode="auto">
            <a:xfrm>
              <a:off x="348" y="4"/>
              <a:ext cx="5410" cy="4316"/>
              <a:chOff x="348" y="4"/>
              <a:chExt cx="5410" cy="4316"/>
            </a:xfrm>
          </p:grpSpPr>
          <p:sp>
            <p:nvSpPr>
              <p:cNvPr id="31754"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Lst>
                <a:ahLst/>
                <a:cxnLst>
                  <a:cxn ang="0">
                    <a:pos x="T0" y="T1"/>
                  </a:cxn>
                  <a:cxn ang="0">
                    <a:pos x="T2" y="T3"/>
                  </a:cxn>
                  <a:cxn ang="0">
                    <a:pos x="T4" y="T5"/>
                  </a:cxn>
                  <a:cxn ang="0">
                    <a:pos x="T6" y="T7"/>
                  </a:cxn>
                  <a:cxn ang="0">
                    <a:pos x="T8" y="T9"/>
                  </a:cxn>
                  <a:cxn ang="0">
                    <a:pos x="T10" y="T11"/>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5"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Lst>
                <a:ahLst/>
                <a:cxnLst>
                  <a:cxn ang="0">
                    <a:pos x="T0" y="T1"/>
                  </a:cxn>
                  <a:cxn ang="0">
                    <a:pos x="T2" y="T3"/>
                  </a:cxn>
                  <a:cxn ang="0">
                    <a:pos x="T4" y="T5"/>
                  </a:cxn>
                  <a:cxn ang="0">
                    <a:pos x="T6" y="T7"/>
                  </a:cxn>
                  <a:cxn ang="0">
                    <a:pos x="T8" y="T9"/>
                  </a:cxn>
                  <a:cxn ang="0">
                    <a:pos x="T10" y="T11"/>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6" name="Freeform 12"/>
              <p:cNvSpPr>
                <a:spLocks/>
              </p:cNvSpPr>
              <p:nvPr/>
            </p:nvSpPr>
            <p:spPr bwMode="ltGray">
              <a:xfrm>
                <a:off x="1019" y="1155"/>
                <a:ext cx="4739" cy="12"/>
              </a:xfrm>
              <a:custGeom>
                <a:avLst/>
                <a:gdLst>
                  <a:gd name="T0" fmla="*/ 4724 w 4724"/>
                  <a:gd name="T1" fmla="*/ 0 h 12"/>
                  <a:gd name="T2" fmla="*/ 0 w 4724"/>
                  <a:gd name="T3" fmla="*/ 0 h 12"/>
                  <a:gd name="T4" fmla="*/ 0 w 4724"/>
                  <a:gd name="T5" fmla="*/ 12 h 12"/>
                  <a:gd name="T6" fmla="*/ 4724 w 4724"/>
                  <a:gd name="T7" fmla="*/ 12 h 12"/>
                  <a:gd name="T8" fmla="*/ 4724 w 4724"/>
                  <a:gd name="T9" fmla="*/ 0 h 12"/>
                  <a:gd name="T10" fmla="*/ 4724 w 4724"/>
                  <a:gd name="T11" fmla="*/ 0 h 12"/>
                </a:gdLst>
                <a:ahLst/>
                <a:cxnLst>
                  <a:cxn ang="0">
                    <a:pos x="T0" y="T1"/>
                  </a:cxn>
                  <a:cxn ang="0">
                    <a:pos x="T2" y="T3"/>
                  </a:cxn>
                  <a:cxn ang="0">
                    <a:pos x="T4" y="T5"/>
                  </a:cxn>
                  <a:cxn ang="0">
                    <a:pos x="T6" y="T7"/>
                  </a:cxn>
                  <a:cxn ang="0">
                    <a:pos x="T8" y="T9"/>
                  </a:cxn>
                  <a:cxn ang="0">
                    <a:pos x="T10" y="T11"/>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7"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Lst>
                <a:ahLst/>
                <a:cxnLst>
                  <a:cxn ang="0">
                    <a:pos x="T0" y="T1"/>
                  </a:cxn>
                  <a:cxn ang="0">
                    <a:pos x="T2" y="T3"/>
                  </a:cxn>
                  <a:cxn ang="0">
                    <a:pos x="T4" y="T5"/>
                  </a:cxn>
                  <a:cxn ang="0">
                    <a:pos x="T6" y="T7"/>
                  </a:cxn>
                  <a:cxn ang="0">
                    <a:pos x="T8" y="T9"/>
                  </a:cxn>
                  <a:cxn ang="0">
                    <a:pos x="T10" y="T11"/>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8"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Lst>
                <a:ahLst/>
                <a:cxnLst>
                  <a:cxn ang="0">
                    <a:pos x="T0" y="T1"/>
                  </a:cxn>
                  <a:cxn ang="0">
                    <a:pos x="T2" y="T3"/>
                  </a:cxn>
                  <a:cxn ang="0">
                    <a:pos x="T4" y="T5"/>
                  </a:cxn>
                  <a:cxn ang="0">
                    <a:pos x="T6" y="T7"/>
                  </a:cxn>
                  <a:cxn ang="0">
                    <a:pos x="T8" y="T9"/>
                  </a:cxn>
                  <a:cxn ang="0">
                    <a:pos x="T10" y="T11"/>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9" name="Freeform 15"/>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1760" name="Rectangle 16"/>
          <p:cNvSpPr>
            <a:spLocks noGrp="1" noChangeArrowheads="1"/>
          </p:cNvSpPr>
          <p:nvPr>
            <p:ph type="ctrTitle" sz="quarter"/>
          </p:nvPr>
        </p:nvSpPr>
        <p:spPr>
          <a:xfrm>
            <a:off x="1066800" y="1997075"/>
            <a:ext cx="7086600" cy="1431925"/>
          </a:xfrm>
        </p:spPr>
        <p:txBody>
          <a:bodyPr anchor="b"/>
          <a:lstStyle>
            <a:lvl1pPr>
              <a:defRPr/>
            </a:lvl1pPr>
          </a:lstStyle>
          <a:p>
            <a:pPr lvl="0"/>
            <a:r>
              <a:rPr lang="en-US" altLang="en-US" noProof="0" smtClean="0"/>
              <a:t>Click to edit Master title style</a:t>
            </a:r>
          </a:p>
        </p:txBody>
      </p:sp>
      <p:sp>
        <p:nvSpPr>
          <p:cNvPr id="31761" name="Rectangle 17"/>
          <p:cNvSpPr>
            <a:spLocks noGrp="1" noChangeArrowheads="1"/>
          </p:cNvSpPr>
          <p:nvPr>
            <p:ph type="subTitle" sz="quarter" idx="1"/>
          </p:nvPr>
        </p:nvSpPr>
        <p:spPr>
          <a:xfrm>
            <a:off x="1066800" y="3886200"/>
            <a:ext cx="6400800" cy="1752600"/>
          </a:xfrm>
        </p:spPr>
        <p:txBody>
          <a:bodyPr/>
          <a:lstStyle>
            <a:lvl1pPr marL="0" indent="0">
              <a:buFont typeface="Wingdings" panose="05000000000000000000" pitchFamily="2" charset="2"/>
              <a:buNone/>
              <a:defRPr/>
            </a:lvl1pPr>
          </a:lstStyle>
          <a:p>
            <a:pPr lvl="0"/>
            <a:r>
              <a:rPr lang="en-US" altLang="en-US" noProof="0" smtClean="0"/>
              <a:t>Click to edit Master subtitle style</a:t>
            </a:r>
          </a:p>
        </p:txBody>
      </p:sp>
      <p:sp>
        <p:nvSpPr>
          <p:cNvPr id="31762" name="Rectangle 18"/>
          <p:cNvSpPr>
            <a:spLocks noGrp="1" noChangeArrowheads="1"/>
          </p:cNvSpPr>
          <p:nvPr>
            <p:ph type="dt" sz="quarter" idx="2"/>
          </p:nvPr>
        </p:nvSpPr>
        <p:spPr/>
        <p:txBody>
          <a:bodyPr/>
          <a:lstStyle>
            <a:lvl1pPr>
              <a:defRPr/>
            </a:lvl1pPr>
          </a:lstStyle>
          <a:p>
            <a:endParaRPr lang="en-US" altLang="en-US"/>
          </a:p>
        </p:txBody>
      </p:sp>
      <p:sp>
        <p:nvSpPr>
          <p:cNvPr id="31763" name="Rectangle 19"/>
          <p:cNvSpPr>
            <a:spLocks noGrp="1" noChangeArrowheads="1"/>
          </p:cNvSpPr>
          <p:nvPr>
            <p:ph type="ftr" sz="quarter" idx="3"/>
          </p:nvPr>
        </p:nvSpPr>
        <p:spPr>
          <a:xfrm>
            <a:off x="3352800" y="6248400"/>
            <a:ext cx="2895600" cy="457200"/>
          </a:xfrm>
        </p:spPr>
        <p:txBody>
          <a:bodyPr/>
          <a:lstStyle>
            <a:lvl1pPr>
              <a:defRPr/>
            </a:lvl1pPr>
          </a:lstStyle>
          <a:p>
            <a:endParaRPr lang="en-US" altLang="en-US"/>
          </a:p>
        </p:txBody>
      </p:sp>
      <p:sp>
        <p:nvSpPr>
          <p:cNvPr id="31764" name="Rectangle 20"/>
          <p:cNvSpPr>
            <a:spLocks noGrp="1" noChangeArrowheads="1"/>
          </p:cNvSpPr>
          <p:nvPr>
            <p:ph type="sldNum" sz="quarter" idx="4"/>
          </p:nvPr>
        </p:nvSpPr>
        <p:spPr/>
        <p:txBody>
          <a:bodyPr/>
          <a:lstStyle>
            <a:lvl1pPr>
              <a:defRPr/>
            </a:lvl1pPr>
          </a:lstStyle>
          <a:p>
            <a:fld id="{18D83DE1-64C1-4888-BA92-5EB50A60D00F}"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D66A680-02CC-46BD-8AFD-5F226F734376}" type="slidenum">
              <a:rPr lang="en-US" altLang="en-US"/>
              <a:pPr/>
              <a:t>‹#›</a:t>
            </a:fld>
            <a:endParaRPr lang="en-US" altLang="en-US"/>
          </a:p>
        </p:txBody>
      </p:sp>
    </p:spTree>
    <p:extLst>
      <p:ext uri="{BB962C8B-B14F-4D97-AF65-F5344CB8AC3E}">
        <p14:creationId xmlns:p14="http://schemas.microsoft.com/office/powerpoint/2010/main" val="319636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04800"/>
            <a:ext cx="18859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04800"/>
            <a:ext cx="5505450" cy="5791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A534E1E-43BF-40A7-8035-E9F09796D7CA}" type="slidenum">
              <a:rPr lang="en-US" altLang="en-US"/>
              <a:pPr/>
              <a:t>‹#›</a:t>
            </a:fld>
            <a:endParaRPr lang="en-US" altLang="en-US"/>
          </a:p>
        </p:txBody>
      </p:sp>
    </p:spTree>
    <p:extLst>
      <p:ext uri="{BB962C8B-B14F-4D97-AF65-F5344CB8AC3E}">
        <p14:creationId xmlns:p14="http://schemas.microsoft.com/office/powerpoint/2010/main" val="152452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66800" y="304800"/>
            <a:ext cx="7543800" cy="579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066800" y="6248400"/>
            <a:ext cx="19050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3429000" y="6248400"/>
            <a:ext cx="2895600" cy="45720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6705600" y="6248400"/>
            <a:ext cx="1905000" cy="457200"/>
          </a:xfrm>
        </p:spPr>
        <p:txBody>
          <a:bodyPr/>
          <a:lstStyle>
            <a:lvl1pPr>
              <a:defRPr/>
            </a:lvl1pPr>
          </a:lstStyle>
          <a:p>
            <a:fld id="{450CD4C4-FA69-4C66-A303-C5B136AA9318}" type="slidenum">
              <a:rPr lang="en-US" altLang="en-US"/>
              <a:pPr/>
              <a:t>‹#›</a:t>
            </a:fld>
            <a:endParaRPr lang="en-US" altLang="en-US"/>
          </a:p>
        </p:txBody>
      </p:sp>
    </p:spTree>
    <p:extLst>
      <p:ext uri="{BB962C8B-B14F-4D97-AF65-F5344CB8AC3E}">
        <p14:creationId xmlns:p14="http://schemas.microsoft.com/office/powerpoint/2010/main" val="936324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CF81ED10-7D64-43BF-AE12-754533A7640D}" type="slidenum">
              <a:rPr lang="en-US" altLang="en-US"/>
              <a:pPr/>
              <a:t>‹#›</a:t>
            </a:fld>
            <a:endParaRPr lang="en-US" altLang="en-US"/>
          </a:p>
        </p:txBody>
      </p:sp>
    </p:spTree>
    <p:extLst>
      <p:ext uri="{BB962C8B-B14F-4D97-AF65-F5344CB8AC3E}">
        <p14:creationId xmlns:p14="http://schemas.microsoft.com/office/powerpoint/2010/main" val="1632989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4900" y="1981200"/>
            <a:ext cx="36957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14900" y="4114800"/>
            <a:ext cx="3695700" cy="1981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066800" y="6248400"/>
            <a:ext cx="1905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4290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705600" y="6248400"/>
            <a:ext cx="1905000" cy="457200"/>
          </a:xfrm>
        </p:spPr>
        <p:txBody>
          <a:bodyPr/>
          <a:lstStyle>
            <a:lvl1pPr>
              <a:defRPr/>
            </a:lvl1pPr>
          </a:lstStyle>
          <a:p>
            <a:fld id="{9789E054-9319-4716-8D2E-2DC92520D5EF}" type="slidenum">
              <a:rPr lang="en-US" altLang="en-US"/>
              <a:pPr/>
              <a:t>‹#›</a:t>
            </a:fld>
            <a:endParaRPr lang="en-US" altLang="en-US"/>
          </a:p>
        </p:txBody>
      </p:sp>
    </p:spTree>
    <p:extLst>
      <p:ext uri="{BB962C8B-B14F-4D97-AF65-F5344CB8AC3E}">
        <p14:creationId xmlns:p14="http://schemas.microsoft.com/office/powerpoint/2010/main" val="1997945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914900" y="1981200"/>
            <a:ext cx="3695700" cy="4114800"/>
          </a:xfrm>
        </p:spPr>
        <p:txBody>
          <a:bodyPr/>
          <a:lstStyle/>
          <a:p>
            <a:endParaRPr lang="en-US"/>
          </a:p>
        </p:txBody>
      </p:sp>
      <p:sp>
        <p:nvSpPr>
          <p:cNvPr id="5" name="Date Placeholder 4"/>
          <p:cNvSpPr>
            <a:spLocks noGrp="1"/>
          </p:cNvSpPr>
          <p:nvPr>
            <p:ph type="dt" sz="half" idx="10"/>
          </p:nvPr>
        </p:nvSpPr>
        <p:spPr>
          <a:xfrm>
            <a:off x="1066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4290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2624C898-931C-4F0D-A148-75FFF65976EA}" type="slidenum">
              <a:rPr lang="en-US" altLang="en-US"/>
              <a:pPr/>
              <a:t>‹#›</a:t>
            </a:fld>
            <a:endParaRPr lang="en-US" altLang="en-US"/>
          </a:p>
        </p:txBody>
      </p:sp>
    </p:spTree>
    <p:extLst>
      <p:ext uri="{BB962C8B-B14F-4D97-AF65-F5344CB8AC3E}">
        <p14:creationId xmlns:p14="http://schemas.microsoft.com/office/powerpoint/2010/main" val="180768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8F86738-D072-49AD-A30C-371FA9CFF741}" type="slidenum">
              <a:rPr lang="en-US" altLang="en-US"/>
              <a:pPr/>
              <a:t>‹#›</a:t>
            </a:fld>
            <a:endParaRPr lang="en-US" altLang="en-US"/>
          </a:p>
        </p:txBody>
      </p:sp>
    </p:spTree>
    <p:extLst>
      <p:ext uri="{BB962C8B-B14F-4D97-AF65-F5344CB8AC3E}">
        <p14:creationId xmlns:p14="http://schemas.microsoft.com/office/powerpoint/2010/main" val="256953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8D92A54-DBEF-4769-9608-122911627CA8}" type="slidenum">
              <a:rPr lang="en-US" altLang="en-US"/>
              <a:pPr/>
              <a:t>‹#›</a:t>
            </a:fld>
            <a:endParaRPr lang="en-US" altLang="en-US"/>
          </a:p>
        </p:txBody>
      </p:sp>
    </p:spTree>
    <p:extLst>
      <p:ext uri="{BB962C8B-B14F-4D97-AF65-F5344CB8AC3E}">
        <p14:creationId xmlns:p14="http://schemas.microsoft.com/office/powerpoint/2010/main" val="140504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981200"/>
            <a:ext cx="36957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8E3954A-389B-4F21-BE05-2365AC4691AD}" type="slidenum">
              <a:rPr lang="en-US" altLang="en-US"/>
              <a:pPr/>
              <a:t>‹#›</a:t>
            </a:fld>
            <a:endParaRPr lang="en-US" altLang="en-US"/>
          </a:p>
        </p:txBody>
      </p:sp>
    </p:spTree>
    <p:extLst>
      <p:ext uri="{BB962C8B-B14F-4D97-AF65-F5344CB8AC3E}">
        <p14:creationId xmlns:p14="http://schemas.microsoft.com/office/powerpoint/2010/main" val="322318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DF500B1-58D2-41FF-BEEA-C3F49640889A}" type="slidenum">
              <a:rPr lang="en-US" altLang="en-US"/>
              <a:pPr/>
              <a:t>‹#›</a:t>
            </a:fld>
            <a:endParaRPr lang="en-US" altLang="en-US"/>
          </a:p>
        </p:txBody>
      </p:sp>
    </p:spTree>
    <p:extLst>
      <p:ext uri="{BB962C8B-B14F-4D97-AF65-F5344CB8AC3E}">
        <p14:creationId xmlns:p14="http://schemas.microsoft.com/office/powerpoint/2010/main" val="332454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8593C7F-3310-4EE4-B057-6641F87A677B}" type="slidenum">
              <a:rPr lang="en-US" altLang="en-US"/>
              <a:pPr/>
              <a:t>‹#›</a:t>
            </a:fld>
            <a:endParaRPr lang="en-US" altLang="en-US"/>
          </a:p>
        </p:txBody>
      </p:sp>
    </p:spTree>
    <p:extLst>
      <p:ext uri="{BB962C8B-B14F-4D97-AF65-F5344CB8AC3E}">
        <p14:creationId xmlns:p14="http://schemas.microsoft.com/office/powerpoint/2010/main" val="385542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4B4C6D13-24CB-4909-B785-96225EA12A02}" type="slidenum">
              <a:rPr lang="en-US" altLang="en-US"/>
              <a:pPr/>
              <a:t>‹#›</a:t>
            </a:fld>
            <a:endParaRPr lang="en-US" altLang="en-US"/>
          </a:p>
        </p:txBody>
      </p:sp>
    </p:spTree>
    <p:extLst>
      <p:ext uri="{BB962C8B-B14F-4D97-AF65-F5344CB8AC3E}">
        <p14:creationId xmlns:p14="http://schemas.microsoft.com/office/powerpoint/2010/main" val="335185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CB50E33-844E-480B-9BAD-9C784290B8A7}" type="slidenum">
              <a:rPr lang="en-US" altLang="en-US"/>
              <a:pPr/>
              <a:t>‹#›</a:t>
            </a:fld>
            <a:endParaRPr lang="en-US" altLang="en-US"/>
          </a:p>
        </p:txBody>
      </p:sp>
    </p:spTree>
    <p:extLst>
      <p:ext uri="{BB962C8B-B14F-4D97-AF65-F5344CB8AC3E}">
        <p14:creationId xmlns:p14="http://schemas.microsoft.com/office/powerpoint/2010/main" val="52153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B19F3AB-ED38-42A9-96EB-ECEF1D8959E3}" type="slidenum">
              <a:rPr lang="en-US" altLang="en-US"/>
              <a:pPr/>
              <a:t>‹#›</a:t>
            </a:fld>
            <a:endParaRPr lang="en-US" altLang="en-US"/>
          </a:p>
        </p:txBody>
      </p:sp>
    </p:spTree>
    <p:extLst>
      <p:ext uri="{BB962C8B-B14F-4D97-AF65-F5344CB8AC3E}">
        <p14:creationId xmlns:p14="http://schemas.microsoft.com/office/powerpoint/2010/main" val="119207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6350"/>
            <a:ext cx="9140825" cy="6851650"/>
            <a:chOff x="0" y="4"/>
            <a:chExt cx="5758" cy="4316"/>
          </a:xfrm>
        </p:grpSpPr>
        <p:sp>
          <p:nvSpPr>
            <p:cNvPr id="30723" name="Freeform 3"/>
            <p:cNvSpPr>
              <a:spLocks/>
            </p:cNvSpPr>
            <p:nvPr/>
          </p:nvSpPr>
          <p:spPr bwMode="hidden">
            <a:xfrm>
              <a:off x="558" y="1161"/>
              <a:ext cx="5200" cy="3159"/>
            </a:xfrm>
            <a:custGeom>
              <a:avLst/>
              <a:gdLst>
                <a:gd name="T0" fmla="*/ 0 w 5184"/>
                <a:gd name="T1" fmla="*/ 3159 h 3159"/>
                <a:gd name="T2" fmla="*/ 5184 w 5184"/>
                <a:gd name="T3" fmla="*/ 3159 h 3159"/>
                <a:gd name="T4" fmla="*/ 5184 w 5184"/>
                <a:gd name="T5" fmla="*/ 0 h 3159"/>
                <a:gd name="T6" fmla="*/ 0 w 5184"/>
                <a:gd name="T7" fmla="*/ 0 h 3159"/>
                <a:gd name="T8" fmla="*/ 0 w 5184"/>
                <a:gd name="T9" fmla="*/ 3159 h 3159"/>
                <a:gd name="T10" fmla="*/ 0 w 5184"/>
                <a:gd name="T11" fmla="*/ 3159 h 3159"/>
              </a:gdLst>
              <a:ahLst/>
              <a:cxnLst>
                <a:cxn ang="0">
                  <a:pos x="T0" y="T1"/>
                </a:cxn>
                <a:cxn ang="0">
                  <a:pos x="T2" y="T3"/>
                </a:cxn>
                <a:cxn ang="0">
                  <a:pos x="T4" y="T5"/>
                </a:cxn>
                <a:cxn ang="0">
                  <a:pos x="T6" y="T7"/>
                </a:cxn>
                <a:cxn ang="0">
                  <a:pos x="T8" y="T9"/>
                </a:cxn>
                <a:cxn ang="0">
                  <a:pos x="T10" y="T11"/>
                </a:cxn>
              </a:cxnLst>
              <a:rect l="0" t="0" r="r" b="b"/>
              <a:pathLst>
                <a:path w="5184" h="3159">
                  <a:moveTo>
                    <a:pt x="0" y="3159"/>
                  </a:moveTo>
                  <a:lnTo>
                    <a:pt x="5184" y="3159"/>
                  </a:lnTo>
                  <a:lnTo>
                    <a:pt x="5184" y="0"/>
                  </a:lnTo>
                  <a:lnTo>
                    <a:pt x="0" y="0"/>
                  </a:lnTo>
                  <a:lnTo>
                    <a:pt x="0" y="3159"/>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4" name="Freeform 4"/>
            <p:cNvSpPr>
              <a:spLocks/>
            </p:cNvSpPr>
            <p:nvPr/>
          </p:nvSpPr>
          <p:spPr bwMode="hidden">
            <a:xfrm>
              <a:off x="0" y="1161"/>
              <a:ext cx="558" cy="3159"/>
            </a:xfrm>
            <a:custGeom>
              <a:avLst/>
              <a:gdLst>
                <a:gd name="T0" fmla="*/ 0 w 556"/>
                <a:gd name="T1" fmla="*/ 0 h 3159"/>
                <a:gd name="T2" fmla="*/ 0 w 556"/>
                <a:gd name="T3" fmla="*/ 3159 h 3159"/>
                <a:gd name="T4" fmla="*/ 556 w 556"/>
                <a:gd name="T5" fmla="*/ 3159 h 3159"/>
                <a:gd name="T6" fmla="*/ 556 w 556"/>
                <a:gd name="T7" fmla="*/ 0 h 3159"/>
                <a:gd name="T8" fmla="*/ 0 w 556"/>
                <a:gd name="T9" fmla="*/ 0 h 3159"/>
                <a:gd name="T10" fmla="*/ 0 w 556"/>
                <a:gd name="T11" fmla="*/ 0 h 3159"/>
              </a:gdLst>
              <a:ahLst/>
              <a:cxnLst>
                <a:cxn ang="0">
                  <a:pos x="T0" y="T1"/>
                </a:cxn>
                <a:cxn ang="0">
                  <a:pos x="T2" y="T3"/>
                </a:cxn>
                <a:cxn ang="0">
                  <a:pos x="T4" y="T5"/>
                </a:cxn>
                <a:cxn ang="0">
                  <a:pos x="T6" y="T7"/>
                </a:cxn>
                <a:cxn ang="0">
                  <a:pos x="T8" y="T9"/>
                </a:cxn>
                <a:cxn ang="0">
                  <a:pos x="T10" y="T11"/>
                </a:cxn>
              </a:cxnLst>
              <a:rect l="0" t="0" r="r" b="b"/>
              <a:pathLst>
                <a:path w="556" h="3159">
                  <a:moveTo>
                    <a:pt x="0" y="0"/>
                  </a:moveTo>
                  <a:lnTo>
                    <a:pt x="0" y="3159"/>
                  </a:lnTo>
                  <a:lnTo>
                    <a:pt x="556" y="3159"/>
                  </a:lnTo>
                  <a:lnTo>
                    <a:pt x="556" y="0"/>
                  </a:lnTo>
                  <a:lnTo>
                    <a:pt x="0"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725" name="Group 5"/>
            <p:cNvGrpSpPr>
              <a:grpSpLocks/>
            </p:cNvGrpSpPr>
            <p:nvPr userDrawn="1"/>
          </p:nvGrpSpPr>
          <p:grpSpPr bwMode="auto">
            <a:xfrm>
              <a:off x="0" y="4"/>
              <a:ext cx="5758" cy="4316"/>
              <a:chOff x="0" y="4"/>
              <a:chExt cx="5758" cy="4316"/>
            </a:xfrm>
          </p:grpSpPr>
          <p:sp>
            <p:nvSpPr>
              <p:cNvPr id="30726"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Lst>
                <a:ahLst/>
                <a:cxnLst>
                  <a:cxn ang="0">
                    <a:pos x="T0" y="T1"/>
                  </a:cxn>
                  <a:cxn ang="0">
                    <a:pos x="T2" y="T3"/>
                  </a:cxn>
                  <a:cxn ang="0">
                    <a:pos x="T4" y="T5"/>
                  </a:cxn>
                  <a:cxn ang="0">
                    <a:pos x="T6" y="T7"/>
                  </a:cxn>
                  <a:cxn ang="0">
                    <a:pos x="T8" y="T9"/>
                  </a:cxn>
                  <a:cxn ang="0">
                    <a:pos x="T10" y="T11"/>
                  </a:cxn>
                </a:cxnLst>
                <a:rect l="0" t="0" r="r" b="b"/>
                <a:pathLst>
                  <a:path w="12" h="695">
                    <a:moveTo>
                      <a:pt x="12" y="0"/>
                    </a:moveTo>
                    <a:lnTo>
                      <a:pt x="0" y="0"/>
                    </a:lnTo>
                    <a:lnTo>
                      <a:pt x="0" y="695"/>
                    </a:lnTo>
                    <a:lnTo>
                      <a:pt x="12" y="695"/>
                    </a:lnTo>
                    <a:lnTo>
                      <a:pt x="12" y="0"/>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7"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Lst>
                <a:ahLst/>
                <a:cxnLst>
                  <a:cxn ang="0">
                    <a:pos x="T0" y="T1"/>
                  </a:cxn>
                  <a:cxn ang="0">
                    <a:pos x="T2" y="T3"/>
                  </a:cxn>
                  <a:cxn ang="0">
                    <a:pos x="T4" y="T5"/>
                  </a:cxn>
                  <a:cxn ang="0">
                    <a:pos x="T6" y="T7"/>
                  </a:cxn>
                  <a:cxn ang="0">
                    <a:pos x="T8" y="T9"/>
                  </a:cxn>
                  <a:cxn ang="0">
                    <a:pos x="T10" y="T11"/>
                  </a:cxn>
                </a:cxnLst>
                <a:rect l="0" t="0" r="r" b="b"/>
                <a:pathLst>
                  <a:path w="12" h="2697">
                    <a:moveTo>
                      <a:pt x="0" y="2697"/>
                    </a:moveTo>
                    <a:lnTo>
                      <a:pt x="12" y="2697"/>
                    </a:lnTo>
                    <a:lnTo>
                      <a:pt x="12" y="0"/>
                    </a:lnTo>
                    <a:lnTo>
                      <a:pt x="0" y="0"/>
                    </a:lnTo>
                    <a:lnTo>
                      <a:pt x="0" y="2697"/>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8" name="Freeform 8"/>
              <p:cNvSpPr>
                <a:spLocks/>
              </p:cNvSpPr>
              <p:nvPr/>
            </p:nvSpPr>
            <p:spPr bwMode="ltGray">
              <a:xfrm>
                <a:off x="1019" y="1155"/>
                <a:ext cx="4739" cy="12"/>
              </a:xfrm>
              <a:custGeom>
                <a:avLst/>
                <a:gdLst>
                  <a:gd name="T0" fmla="*/ 4724 w 4724"/>
                  <a:gd name="T1" fmla="*/ 0 h 12"/>
                  <a:gd name="T2" fmla="*/ 0 w 4724"/>
                  <a:gd name="T3" fmla="*/ 0 h 12"/>
                  <a:gd name="T4" fmla="*/ 0 w 4724"/>
                  <a:gd name="T5" fmla="*/ 12 h 12"/>
                  <a:gd name="T6" fmla="*/ 4724 w 4724"/>
                  <a:gd name="T7" fmla="*/ 12 h 12"/>
                  <a:gd name="T8" fmla="*/ 4724 w 4724"/>
                  <a:gd name="T9" fmla="*/ 0 h 12"/>
                  <a:gd name="T10" fmla="*/ 4724 w 4724"/>
                  <a:gd name="T11" fmla="*/ 0 h 12"/>
                </a:gdLst>
                <a:ahLst/>
                <a:cxnLst>
                  <a:cxn ang="0">
                    <a:pos x="T0" y="T1"/>
                  </a:cxn>
                  <a:cxn ang="0">
                    <a:pos x="T2" y="T3"/>
                  </a:cxn>
                  <a:cxn ang="0">
                    <a:pos x="T4" y="T5"/>
                  </a:cxn>
                  <a:cxn ang="0">
                    <a:pos x="T6" y="T7"/>
                  </a:cxn>
                  <a:cxn ang="0">
                    <a:pos x="T8" y="T9"/>
                  </a:cxn>
                  <a:cxn ang="0">
                    <a:pos x="T10" y="T11"/>
                  </a:cxn>
                </a:cxnLst>
                <a:rect l="0" t="0" r="r" b="b"/>
                <a:pathLst>
                  <a:path w="4724" h="12">
                    <a:moveTo>
                      <a:pt x="4724" y="0"/>
                    </a:moveTo>
                    <a:lnTo>
                      <a:pt x="0" y="0"/>
                    </a:lnTo>
                    <a:lnTo>
                      <a:pt x="0" y="12"/>
                    </a:lnTo>
                    <a:lnTo>
                      <a:pt x="4724" y="12"/>
                    </a:lnTo>
                    <a:lnTo>
                      <a:pt x="4724" y="0"/>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29"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Lst>
                <a:ahLst/>
                <a:cxnLst>
                  <a:cxn ang="0">
                    <a:pos x="T0" y="T1"/>
                  </a:cxn>
                  <a:cxn ang="0">
                    <a:pos x="T2" y="T3"/>
                  </a:cxn>
                  <a:cxn ang="0">
                    <a:pos x="T4" y="T5"/>
                  </a:cxn>
                  <a:cxn ang="0">
                    <a:pos x="T6" y="T7"/>
                  </a:cxn>
                  <a:cxn ang="0">
                    <a:pos x="T8" y="T9"/>
                  </a:cxn>
                  <a:cxn ang="0">
                    <a:pos x="T10" y="T11"/>
                  </a:cxn>
                </a:cxnLst>
                <a:rect l="0" t="0" r="r" b="b"/>
                <a:pathLst>
                  <a:path w="12" h="252">
                    <a:moveTo>
                      <a:pt x="0" y="252"/>
                    </a:moveTo>
                    <a:lnTo>
                      <a:pt x="12" y="252"/>
                    </a:lnTo>
                    <a:lnTo>
                      <a:pt x="12" y="0"/>
                    </a:lnTo>
                    <a:lnTo>
                      <a:pt x="0" y="0"/>
                    </a:lnTo>
                    <a:lnTo>
                      <a:pt x="0" y="252"/>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0"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Lst>
                <a:ahLst/>
                <a:cxnLst>
                  <a:cxn ang="0">
                    <a:pos x="T0" y="T1"/>
                  </a:cxn>
                  <a:cxn ang="0">
                    <a:pos x="T2" y="T3"/>
                  </a:cxn>
                  <a:cxn ang="0">
                    <a:pos x="T4" y="T5"/>
                  </a:cxn>
                  <a:cxn ang="0">
                    <a:pos x="T6" y="T7"/>
                  </a:cxn>
                  <a:cxn ang="0">
                    <a:pos x="T8" y="T9"/>
                  </a:cxn>
                  <a:cxn ang="0">
                    <a:pos x="T10" y="T11"/>
                  </a:cxn>
                </a:cxnLst>
                <a:rect l="0" t="0" r="r" b="b"/>
                <a:pathLst>
                  <a:path w="12" h="252">
                    <a:moveTo>
                      <a:pt x="12" y="0"/>
                    </a:moveTo>
                    <a:lnTo>
                      <a:pt x="0" y="0"/>
                    </a:lnTo>
                    <a:lnTo>
                      <a:pt x="0" y="252"/>
                    </a:lnTo>
                    <a:lnTo>
                      <a:pt x="12" y="252"/>
                    </a:lnTo>
                    <a:lnTo>
                      <a:pt x="12" y="0"/>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1" name="Freeform 11"/>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2" name="Freeform 12"/>
              <p:cNvSpPr>
                <a:spLocks/>
              </p:cNvSpPr>
              <p:nvPr/>
            </p:nvSpPr>
            <p:spPr bwMode="ltGray">
              <a:xfrm>
                <a:off x="0" y="1155"/>
                <a:ext cx="351" cy="12"/>
              </a:xfrm>
              <a:custGeom>
                <a:avLst/>
                <a:gdLst>
                  <a:gd name="T0" fmla="*/ 0 w 251"/>
                  <a:gd name="T1" fmla="*/ 0 h 12"/>
                  <a:gd name="T2" fmla="*/ 0 w 251"/>
                  <a:gd name="T3" fmla="*/ 12 h 12"/>
                  <a:gd name="T4" fmla="*/ 251 w 251"/>
                  <a:gd name="T5" fmla="*/ 12 h 12"/>
                  <a:gd name="T6" fmla="*/ 251 w 251"/>
                  <a:gd name="T7" fmla="*/ 0 h 12"/>
                  <a:gd name="T8" fmla="*/ 0 w 251"/>
                  <a:gd name="T9" fmla="*/ 0 h 12"/>
                  <a:gd name="T10" fmla="*/ 0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0" y="0"/>
                    </a:moveTo>
                    <a:lnTo>
                      <a:pt x="0" y="12"/>
                    </a:lnTo>
                    <a:lnTo>
                      <a:pt x="251" y="12"/>
                    </a:lnTo>
                    <a:lnTo>
                      <a:pt x="251" y="0"/>
                    </a:lnTo>
                    <a:lnTo>
                      <a:pt x="0"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Freeform 13"/>
              <p:cNvSpPr>
                <a:spLocks/>
              </p:cNvSpPr>
              <p:nvPr/>
            </p:nvSpPr>
            <p:spPr bwMode="ltGray">
              <a:xfrm>
                <a:off x="767" y="1155"/>
                <a:ext cx="252" cy="12"/>
              </a:xfrm>
              <a:custGeom>
                <a:avLst/>
                <a:gdLst>
                  <a:gd name="T0" fmla="*/ 251 w 251"/>
                  <a:gd name="T1" fmla="*/ 0 h 12"/>
                  <a:gd name="T2" fmla="*/ 0 w 251"/>
                  <a:gd name="T3" fmla="*/ 0 h 12"/>
                  <a:gd name="T4" fmla="*/ 0 w 251"/>
                  <a:gd name="T5" fmla="*/ 12 h 12"/>
                  <a:gd name="T6" fmla="*/ 251 w 251"/>
                  <a:gd name="T7" fmla="*/ 12 h 12"/>
                  <a:gd name="T8" fmla="*/ 251 w 251"/>
                  <a:gd name="T9" fmla="*/ 0 h 12"/>
                  <a:gd name="T10" fmla="*/ 251 w 251"/>
                  <a:gd name="T11" fmla="*/ 0 h 12"/>
                </a:gdLst>
                <a:ahLst/>
                <a:cxnLst>
                  <a:cxn ang="0">
                    <a:pos x="T0" y="T1"/>
                  </a:cxn>
                  <a:cxn ang="0">
                    <a:pos x="T2" y="T3"/>
                  </a:cxn>
                  <a:cxn ang="0">
                    <a:pos x="T4" y="T5"/>
                  </a:cxn>
                  <a:cxn ang="0">
                    <a:pos x="T6" y="T7"/>
                  </a:cxn>
                  <a:cxn ang="0">
                    <a:pos x="T8" y="T9"/>
                  </a:cxn>
                  <a:cxn ang="0">
                    <a:pos x="T10" y="T11"/>
                  </a:cxn>
                </a:cxnLst>
                <a:rect l="0" t="0" r="r" b="b"/>
                <a:pathLst>
                  <a:path w="251" h="12">
                    <a:moveTo>
                      <a:pt x="251" y="0"/>
                    </a:moveTo>
                    <a:lnTo>
                      <a:pt x="0" y="0"/>
                    </a:lnTo>
                    <a:lnTo>
                      <a:pt x="0" y="12"/>
                    </a:lnTo>
                    <a:lnTo>
                      <a:pt x="251" y="12"/>
                    </a:lnTo>
                    <a:lnTo>
                      <a:pt x="251" y="0"/>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4" name="Freeform 14"/>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0735" name="Rectangle 15"/>
          <p:cNvSpPr>
            <a:spLocks noGrp="1" noChangeArrowheads="1"/>
          </p:cNvSpPr>
          <p:nvPr>
            <p:ph type="title"/>
          </p:nvPr>
        </p:nvSpPr>
        <p:spPr bwMode="auto">
          <a:xfrm>
            <a:off x="1066800" y="304800"/>
            <a:ext cx="7543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36" name="Rectangle 16"/>
          <p:cNvSpPr>
            <a:spLocks noGrp="1" noChangeArrowheads="1"/>
          </p:cNvSpPr>
          <p:nvPr>
            <p:ph type="body" idx="1"/>
          </p:nvPr>
        </p:nvSpPr>
        <p:spPr bwMode="auto">
          <a:xfrm>
            <a:off x="1066800" y="19812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37" name="Rectangle 17"/>
          <p:cNvSpPr>
            <a:spLocks noGrp="1" noChangeArrowheads="1"/>
          </p:cNvSpPr>
          <p:nvPr>
            <p:ph type="dt" sz="half" idx="2"/>
          </p:nvPr>
        </p:nvSpPr>
        <p:spPr bwMode="auto">
          <a:xfrm>
            <a:off x="1066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ltLang="en-US"/>
          </a:p>
        </p:txBody>
      </p:sp>
      <p:sp>
        <p:nvSpPr>
          <p:cNvPr id="30738" name="Rectangle 18"/>
          <p:cNvSpPr>
            <a:spLocks noGrp="1" noChangeArrowheads="1"/>
          </p:cNvSpPr>
          <p:nvPr>
            <p:ph type="ftr" sz="quarter" idx="3"/>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ltLang="en-US"/>
          </a:p>
        </p:txBody>
      </p:sp>
      <p:sp>
        <p:nvSpPr>
          <p:cNvPr id="30739" name="Rectangle 19"/>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E78C7A1A-CC49-4F71-A7FC-BB0E78A17F50}"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xStyles>
    <p:titleStyle>
      <a:lvl1pPr algn="l"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2pPr>
      <a:lvl3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3pPr>
      <a:lvl4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4pPr>
      <a:lvl5pPr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1"/>
        </a:buClr>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41.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6.bin"/><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t>PY620-Class 4</a:t>
            </a:r>
          </a:p>
        </p:txBody>
      </p:sp>
      <p:sp>
        <p:nvSpPr>
          <p:cNvPr id="2051" name="Rectangle 3"/>
          <p:cNvSpPr>
            <a:spLocks noGrp="1" noChangeArrowheads="1"/>
          </p:cNvSpPr>
          <p:nvPr>
            <p:ph type="body" sz="half" idx="1"/>
          </p:nvPr>
        </p:nvSpPr>
        <p:spPr>
          <a:xfrm>
            <a:off x="1066800" y="1981200"/>
            <a:ext cx="3697288" cy="4114800"/>
          </a:xfrm>
        </p:spPr>
        <p:txBody>
          <a:bodyPr/>
          <a:lstStyle/>
          <a:p>
            <a:pPr>
              <a:lnSpc>
                <a:spcPct val="90000"/>
              </a:lnSpc>
            </a:pPr>
            <a:r>
              <a:rPr lang="en-US" altLang="en-US" sz="2800"/>
              <a:t>Inferential stats.</a:t>
            </a:r>
          </a:p>
          <a:p>
            <a:pPr>
              <a:lnSpc>
                <a:spcPct val="90000"/>
              </a:lnSpc>
            </a:pPr>
            <a:r>
              <a:rPr lang="en-US" altLang="en-US" sz="2800"/>
              <a:t>Samples and Populations</a:t>
            </a:r>
          </a:p>
          <a:p>
            <a:pPr>
              <a:lnSpc>
                <a:spcPct val="90000"/>
              </a:lnSpc>
            </a:pPr>
            <a:r>
              <a:rPr lang="en-US" altLang="en-US" sz="2800"/>
              <a:t>Sample statistics and Population parameters.</a:t>
            </a:r>
          </a:p>
          <a:p>
            <a:pPr>
              <a:lnSpc>
                <a:spcPct val="90000"/>
              </a:lnSpc>
            </a:pPr>
            <a:r>
              <a:rPr lang="en-US" altLang="en-US" sz="2800"/>
              <a:t>Hypothesis testing.</a:t>
            </a:r>
          </a:p>
          <a:p>
            <a:pPr>
              <a:lnSpc>
                <a:spcPct val="90000"/>
              </a:lnSpc>
            </a:pPr>
            <a:r>
              <a:rPr lang="en-US" altLang="en-US" sz="2800"/>
              <a:t>Standard deviation and standard error.</a:t>
            </a:r>
          </a:p>
          <a:p>
            <a:pPr>
              <a:lnSpc>
                <a:spcPct val="90000"/>
              </a:lnSpc>
            </a:pPr>
            <a:r>
              <a:rPr lang="en-US" altLang="en-US" sz="2800"/>
              <a:t>Z-test</a:t>
            </a:r>
          </a:p>
        </p:txBody>
      </p:sp>
      <p:sp>
        <p:nvSpPr>
          <p:cNvPr id="2052" name="Rectangle 4"/>
          <p:cNvSpPr>
            <a:spLocks noGrp="1" noChangeArrowheads="1"/>
          </p:cNvSpPr>
          <p:nvPr>
            <p:ph type="body" sz="half" idx="2"/>
          </p:nvPr>
        </p:nvSpPr>
        <p:spPr>
          <a:xfrm>
            <a:off x="4913313" y="1981200"/>
            <a:ext cx="3697287" cy="4114800"/>
          </a:xfrm>
        </p:spPr>
        <p:txBody>
          <a:bodyPr/>
          <a:lstStyle/>
          <a:p>
            <a:pPr>
              <a:lnSpc>
                <a:spcPct val="90000"/>
              </a:lnSpc>
            </a:pPr>
            <a:r>
              <a:rPr lang="en-US" altLang="en-US" sz="2400"/>
              <a:t>Rationale behind significance testing.</a:t>
            </a:r>
          </a:p>
          <a:p>
            <a:pPr>
              <a:lnSpc>
                <a:spcPct val="90000"/>
              </a:lnSpc>
            </a:pPr>
            <a:r>
              <a:rPr lang="en-US" altLang="en-US" sz="2400"/>
              <a:t>Signal to Noise.</a:t>
            </a:r>
          </a:p>
          <a:p>
            <a:pPr>
              <a:lnSpc>
                <a:spcPct val="90000"/>
              </a:lnSpc>
            </a:pPr>
            <a:r>
              <a:rPr lang="en-US" altLang="en-US" sz="2400"/>
              <a:t>Errors, errors, and more errors.</a:t>
            </a:r>
          </a:p>
          <a:p>
            <a:pPr>
              <a:lnSpc>
                <a:spcPct val="90000"/>
              </a:lnSpc>
            </a:pPr>
            <a:r>
              <a:rPr lang="en-US" altLang="en-US" sz="2400"/>
              <a:t>Type I error.</a:t>
            </a:r>
          </a:p>
          <a:p>
            <a:pPr>
              <a:lnSpc>
                <a:spcPct val="90000"/>
              </a:lnSpc>
            </a:pPr>
            <a:r>
              <a:rPr lang="en-US" altLang="en-US" sz="2400"/>
              <a:t>Type II error.</a:t>
            </a:r>
          </a:p>
          <a:p>
            <a:pPr>
              <a:lnSpc>
                <a:spcPct val="90000"/>
              </a:lnSpc>
            </a:pPr>
            <a:r>
              <a:rPr lang="en-US" altLang="en-US" sz="2400"/>
              <a:t>Power.</a:t>
            </a:r>
          </a:p>
          <a:p>
            <a:pPr>
              <a:lnSpc>
                <a:spcPct val="90000"/>
              </a:lnSpc>
            </a:pPr>
            <a:r>
              <a:rPr lang="en-US" altLang="en-US" sz="2400"/>
              <a:t>Effect Size.</a:t>
            </a:r>
          </a:p>
          <a:p>
            <a:pPr>
              <a:lnSpc>
                <a:spcPct val="90000"/>
              </a:lnSpc>
            </a:pPr>
            <a:r>
              <a:rPr lang="en-US" altLang="en-US" sz="2400"/>
              <a:t>Confidence Intervals.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Enter the z-test</a:t>
            </a:r>
          </a:p>
        </p:txBody>
      </p:sp>
      <p:sp>
        <p:nvSpPr>
          <p:cNvPr id="66563" name="Rectangle 3"/>
          <p:cNvSpPr>
            <a:spLocks noGrp="1" noChangeArrowheads="1"/>
          </p:cNvSpPr>
          <p:nvPr>
            <p:ph type="body" sz="half" idx="1"/>
          </p:nvPr>
        </p:nvSpPr>
        <p:spPr/>
        <p:txBody>
          <a:bodyPr/>
          <a:lstStyle/>
          <a:p>
            <a:r>
              <a:rPr lang="en-US" altLang="en-US" sz="2800"/>
              <a:t>Calculating z test will tell us where the sample lies on the normal distribution of population means. </a:t>
            </a:r>
          </a:p>
        </p:txBody>
      </p:sp>
      <p:sp>
        <p:nvSpPr>
          <p:cNvPr id="66566" name="Rectangle 6"/>
          <p:cNvSpPr>
            <a:spLocks noGrp="1" noChangeArrowheads="1"/>
          </p:cNvSpPr>
          <p:nvPr>
            <p:ph type="body" sz="half" idx="2"/>
          </p:nvPr>
        </p:nvSpPr>
        <p:spPr/>
        <p:txBody>
          <a:bodyPr/>
          <a:lstStyle/>
          <a:p>
            <a:r>
              <a:rPr lang="en-US" altLang="en-US" sz="2800"/>
              <a:t>This tell us that our class mean lies 3.09 deviation units below the population mean. </a:t>
            </a:r>
          </a:p>
        </p:txBody>
      </p:sp>
      <p:graphicFrame>
        <p:nvGraphicFramePr>
          <p:cNvPr id="66564" name="Object 4"/>
          <p:cNvGraphicFramePr>
            <a:graphicFrameLocks noChangeAspect="1"/>
          </p:cNvGraphicFramePr>
          <p:nvPr>
            <p:ph sz="half" idx="4294967295"/>
          </p:nvPr>
        </p:nvGraphicFramePr>
        <p:xfrm>
          <a:off x="1617663" y="4943475"/>
          <a:ext cx="6137275" cy="1084263"/>
        </p:xfrm>
        <a:graphic>
          <a:graphicData uri="http://schemas.openxmlformats.org/presentationml/2006/ole">
            <mc:AlternateContent xmlns:mc="http://schemas.openxmlformats.org/markup-compatibility/2006">
              <mc:Choice xmlns:v="urn:schemas-microsoft-com:vml" Requires="v">
                <p:oleObj spid="_x0000_s66567" name="Equation" r:id="rId4" imgW="2514600" imgH="444240" progId="Equation.3">
                  <p:embed/>
                </p:oleObj>
              </mc:Choice>
              <mc:Fallback>
                <p:oleObj name="Equation" r:id="rId4" imgW="251460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663" y="4943475"/>
                        <a:ext cx="6137275" cy="108426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Z-scores and Z-tests</a:t>
            </a:r>
          </a:p>
        </p:txBody>
      </p:sp>
      <p:sp>
        <p:nvSpPr>
          <p:cNvPr id="15363" name="Rectangle 3"/>
          <p:cNvSpPr>
            <a:spLocks noGrp="1" noChangeArrowheads="1"/>
          </p:cNvSpPr>
          <p:nvPr>
            <p:ph type="body" idx="1"/>
          </p:nvPr>
        </p:nvSpPr>
        <p:spPr/>
        <p:txBody>
          <a:bodyPr/>
          <a:lstStyle/>
          <a:p>
            <a:r>
              <a:rPr lang="en-US" altLang="en-US"/>
              <a:t>I'm so confused? Z-scores, z-tests, what z hell is going on here?</a:t>
            </a:r>
          </a:p>
          <a:p>
            <a:r>
              <a:rPr lang="en-US" altLang="en-US"/>
              <a:t>The z-score is a z-test for a single number. Just as the z-score tells how far an individual score is from the sample mean, the z-test tells us how far a sample mean is from the population mean.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600"/>
              <a:t>The Language of Hypothesis Testing: Stating the null hypothesis</a:t>
            </a:r>
          </a:p>
        </p:txBody>
      </p:sp>
      <p:sp>
        <p:nvSpPr>
          <p:cNvPr id="16387" name="Rectangle 3"/>
          <p:cNvSpPr>
            <a:spLocks noGrp="1" noChangeArrowheads="1"/>
          </p:cNvSpPr>
          <p:nvPr>
            <p:ph type="body" idx="1"/>
          </p:nvPr>
        </p:nvSpPr>
        <p:spPr/>
        <p:txBody>
          <a:bodyPr/>
          <a:lstStyle/>
          <a:p>
            <a:r>
              <a:rPr lang="en-US" altLang="en-US" sz="2800"/>
              <a:t>In the language of hypothesis testing, we always start by assuming no effect or no difference. The null (meaning nothing, nil, zippo) hypothesis for the comparison of our class sleep time to the mean sleep time of all  St. Mary's students is: </a:t>
            </a:r>
          </a:p>
          <a:p>
            <a:r>
              <a:rPr lang="en-US" altLang="en-US" sz="2800"/>
              <a:t>H</a:t>
            </a:r>
            <a:r>
              <a:rPr lang="en-US" altLang="en-US" sz="2800" baseline="-25000"/>
              <a:t>0</a:t>
            </a:r>
            <a:r>
              <a:rPr lang="en-US" altLang="en-US" sz="2800"/>
              <a:t>: There is no difference between the sleep time of class PY620C and the St. Mary University student population.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z="3600"/>
              <a:t>The Language of Hypothesis Testing: Stating the alternative hypothesis</a:t>
            </a:r>
          </a:p>
        </p:txBody>
      </p:sp>
      <p:sp>
        <p:nvSpPr>
          <p:cNvPr id="69635" name="Rectangle 3"/>
          <p:cNvSpPr>
            <a:spLocks noGrp="1" noChangeArrowheads="1"/>
          </p:cNvSpPr>
          <p:nvPr>
            <p:ph type="body" idx="1"/>
          </p:nvPr>
        </p:nvSpPr>
        <p:spPr/>
        <p:txBody>
          <a:bodyPr/>
          <a:lstStyle/>
          <a:p>
            <a:pPr>
              <a:lnSpc>
                <a:spcPct val="80000"/>
              </a:lnSpc>
            </a:pPr>
            <a:r>
              <a:rPr lang="en-US" altLang="en-US" sz="2800"/>
              <a:t>H</a:t>
            </a:r>
            <a:r>
              <a:rPr lang="en-US" altLang="en-US" sz="2800" baseline="-25000"/>
              <a:t>1</a:t>
            </a:r>
            <a:r>
              <a:rPr lang="en-US" altLang="en-US" sz="2800"/>
              <a:t>: There is a difference between the sleep time of class PY620C and the St. Mary University student population.</a:t>
            </a:r>
          </a:p>
          <a:p>
            <a:pPr>
              <a:lnSpc>
                <a:spcPct val="80000"/>
              </a:lnSpc>
            </a:pPr>
            <a:r>
              <a:rPr lang="en-US" altLang="en-US" sz="2800"/>
              <a:t>Strictly speaking there MUST be a difference between the mean sleep time of students in PY620C and the mean sleep time of St. Mary's students overall. It might be very tiny but there will be a difference. </a:t>
            </a:r>
          </a:p>
          <a:p>
            <a:pPr>
              <a:lnSpc>
                <a:spcPct val="80000"/>
              </a:lnSpc>
            </a:pPr>
            <a:r>
              <a:rPr lang="en-US" altLang="en-US" sz="2800"/>
              <a:t>The question really is, how unlikely does it have to be that there is no difference before you say that there 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09600" y="4191000"/>
            <a:ext cx="7924800" cy="19050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675" name="Rectangle 3"/>
          <p:cNvSpPr>
            <a:spLocks noChangeArrowheads="1"/>
          </p:cNvSpPr>
          <p:nvPr/>
        </p:nvSpPr>
        <p:spPr bwMode="auto">
          <a:xfrm>
            <a:off x="457200" y="533400"/>
            <a:ext cx="8229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defRPr>
            </a:lvl1pPr>
            <a:lvl2pPr marL="406400">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defRPr>
            </a:lvl2pPr>
            <a:lvl3pPr marL="1196975" indent="-350838">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3pPr>
            <a:lvl4pPr marL="1627188" indent="-315913">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defRPr>
            </a:lvl4pPr>
            <a:lvl5pPr marL="2081213" indent="-339725">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5pPr>
            <a:lvl6pPr marL="25384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6pPr>
            <a:lvl7pPr marL="29956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7pPr>
            <a:lvl8pPr marL="34528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8pPr>
            <a:lvl9pPr marL="39100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9pPr>
          </a:lstStyle>
          <a:p>
            <a:pPr eaLnBrk="1" hangingPunct="1">
              <a:lnSpc>
                <a:spcPct val="140000"/>
              </a:lnSpc>
              <a:spcAft>
                <a:spcPct val="45000"/>
              </a:spcAft>
              <a:buFont typeface="Wingdings" panose="05000000000000000000" pitchFamily="2" charset="2"/>
              <a:buNone/>
            </a:pPr>
            <a:r>
              <a:rPr lang="en-US" altLang="en-US" sz="2000">
                <a:cs typeface="Times New Roman" panose="02020603050405020304" pitchFamily="18" charset="0"/>
              </a:rPr>
              <a:t>The </a:t>
            </a:r>
            <a:r>
              <a:rPr lang="en-US" altLang="en-US" sz="2000" b="1">
                <a:solidFill>
                  <a:srgbClr val="FF6600"/>
                </a:solidFill>
                <a:cs typeface="Times New Roman" panose="02020603050405020304" pitchFamily="18" charset="0"/>
              </a:rPr>
              <a:t>null</a:t>
            </a:r>
            <a:r>
              <a:rPr lang="en-US" altLang="en-US" sz="2000" b="1">
                <a:solidFill>
                  <a:srgbClr val="333399"/>
                </a:solidFill>
                <a:cs typeface="Times New Roman" panose="02020603050405020304" pitchFamily="18" charset="0"/>
              </a:rPr>
              <a:t> </a:t>
            </a:r>
            <a:r>
              <a:rPr lang="en-US" altLang="en-US" sz="2000" b="1">
                <a:solidFill>
                  <a:srgbClr val="FF6600"/>
                </a:solidFill>
                <a:cs typeface="Times New Roman" panose="02020603050405020304" pitchFamily="18" charset="0"/>
              </a:rPr>
              <a:t>hypothesis</a:t>
            </a:r>
            <a:r>
              <a:rPr lang="en-US" altLang="en-US" sz="2000">
                <a:cs typeface="Times New Roman" panose="02020603050405020304" pitchFamily="18" charset="0"/>
              </a:rPr>
              <a:t> is a very specific statement about a parameter of the population(s). It is labeled </a:t>
            </a:r>
            <a:r>
              <a:rPr lang="en-US" altLang="en-US" sz="2000" i="1">
                <a:cs typeface="Times New Roman" panose="02020603050405020304" pitchFamily="18" charset="0"/>
              </a:rPr>
              <a:t>H</a:t>
            </a:r>
            <a:r>
              <a:rPr lang="en-US" altLang="en-US" sz="2000" baseline="-30000">
                <a:cs typeface="Times New Roman" panose="02020603050405020304" pitchFamily="18" charset="0"/>
              </a:rPr>
              <a:t>0</a:t>
            </a:r>
            <a:r>
              <a:rPr lang="en-US" altLang="en-US" sz="2000">
                <a:cs typeface="Times New Roman" panose="02020603050405020304" pitchFamily="18" charset="0"/>
              </a:rPr>
              <a:t>. </a:t>
            </a:r>
          </a:p>
          <a:p>
            <a:pPr eaLnBrk="1" hangingPunct="1">
              <a:lnSpc>
                <a:spcPct val="140000"/>
              </a:lnSpc>
              <a:spcAft>
                <a:spcPct val="45000"/>
              </a:spcAft>
              <a:buFont typeface="Wingdings" panose="05000000000000000000" pitchFamily="2" charset="2"/>
              <a:buNone/>
            </a:pPr>
            <a:endParaRPr lang="en-US" altLang="en-US" sz="2000">
              <a:cs typeface="Times New Roman" panose="02020603050405020304" pitchFamily="18" charset="0"/>
            </a:endParaRPr>
          </a:p>
          <a:p>
            <a:pPr eaLnBrk="1" hangingPunct="1">
              <a:lnSpc>
                <a:spcPct val="140000"/>
              </a:lnSpc>
              <a:spcAft>
                <a:spcPct val="45000"/>
              </a:spcAft>
              <a:buFont typeface="Wingdings" panose="05000000000000000000" pitchFamily="2" charset="2"/>
              <a:buNone/>
            </a:pPr>
            <a:r>
              <a:rPr lang="en-US" altLang="en-US" sz="2000">
                <a:cs typeface="Times New Roman" panose="02020603050405020304" pitchFamily="18" charset="0"/>
              </a:rPr>
              <a:t>The </a:t>
            </a:r>
            <a:r>
              <a:rPr lang="en-US" altLang="en-US" sz="2000" b="1">
                <a:solidFill>
                  <a:srgbClr val="FF6600"/>
                </a:solidFill>
                <a:cs typeface="Times New Roman" panose="02020603050405020304" pitchFamily="18" charset="0"/>
              </a:rPr>
              <a:t>alternative</a:t>
            </a:r>
            <a:r>
              <a:rPr lang="en-US" altLang="en-US" sz="2000" b="1">
                <a:solidFill>
                  <a:srgbClr val="333399"/>
                </a:solidFill>
                <a:cs typeface="Times New Roman" panose="02020603050405020304" pitchFamily="18" charset="0"/>
              </a:rPr>
              <a:t> </a:t>
            </a:r>
            <a:r>
              <a:rPr lang="en-US" altLang="en-US" sz="2000" b="1">
                <a:solidFill>
                  <a:srgbClr val="FF6600"/>
                </a:solidFill>
                <a:cs typeface="Times New Roman" panose="02020603050405020304" pitchFamily="18" charset="0"/>
              </a:rPr>
              <a:t>hypothesis</a:t>
            </a:r>
            <a:r>
              <a:rPr lang="en-US" altLang="en-US" sz="2000">
                <a:cs typeface="Times New Roman" panose="02020603050405020304" pitchFamily="18" charset="0"/>
              </a:rPr>
              <a:t> is a more general statement about a parameter of the population(s) that is exclusive of the null hypothesis. It is labeled </a:t>
            </a:r>
            <a:r>
              <a:rPr lang="en-US" altLang="en-US" sz="2000" i="1">
                <a:cs typeface="Times New Roman" panose="02020603050405020304" pitchFamily="18" charset="0"/>
              </a:rPr>
              <a:t>H</a:t>
            </a:r>
            <a:r>
              <a:rPr lang="en-US" altLang="en-US" sz="2000" i="1" baseline="-30000">
                <a:cs typeface="Times New Roman" panose="02020603050405020304" pitchFamily="18" charset="0"/>
              </a:rPr>
              <a:t>a</a:t>
            </a:r>
            <a:r>
              <a:rPr lang="en-US" altLang="en-US" sz="2000">
                <a:cs typeface="Times New Roman" panose="02020603050405020304" pitchFamily="18" charset="0"/>
              </a:rPr>
              <a:t>. </a:t>
            </a:r>
          </a:p>
          <a:p>
            <a:pPr eaLnBrk="1" hangingPunct="1">
              <a:lnSpc>
                <a:spcPct val="140000"/>
              </a:lnSpc>
              <a:spcAft>
                <a:spcPct val="45000"/>
              </a:spcAft>
            </a:pPr>
            <a:endParaRPr lang="en-US" altLang="en-US" sz="2000">
              <a:cs typeface="Times New Roman" panose="02020603050405020304" pitchFamily="18" charset="0"/>
            </a:endParaRPr>
          </a:p>
          <a:p>
            <a:pPr lvl="1" eaLnBrk="1" hangingPunct="1">
              <a:lnSpc>
                <a:spcPct val="140000"/>
              </a:lnSpc>
              <a:spcAft>
                <a:spcPct val="45000"/>
              </a:spcAft>
              <a:buFontTx/>
              <a:buNone/>
            </a:pPr>
            <a:r>
              <a:rPr lang="en-US" altLang="en-US" sz="1800">
                <a:solidFill>
                  <a:schemeClr val="bg2"/>
                </a:solidFill>
                <a:effectLst/>
                <a:cs typeface="Times New Roman" panose="02020603050405020304" pitchFamily="18" charset="0"/>
              </a:rPr>
              <a:t>Weight of cherry tomato packs:</a:t>
            </a:r>
          </a:p>
          <a:p>
            <a:pPr lvl="1" eaLnBrk="1" hangingPunct="1">
              <a:lnSpc>
                <a:spcPct val="140000"/>
              </a:lnSpc>
              <a:spcAft>
                <a:spcPct val="45000"/>
              </a:spcAft>
              <a:buFontTx/>
              <a:buNone/>
            </a:pPr>
            <a:r>
              <a:rPr lang="en-US" altLang="en-US" sz="1800" i="1">
                <a:solidFill>
                  <a:schemeClr val="bg2"/>
                </a:solidFill>
                <a:effectLst/>
                <a:cs typeface="Times New Roman" panose="02020603050405020304" pitchFamily="18" charset="0"/>
              </a:rPr>
              <a:t>H</a:t>
            </a:r>
            <a:r>
              <a:rPr lang="en-US" altLang="en-US" sz="1800" baseline="-25000">
                <a:solidFill>
                  <a:schemeClr val="bg2"/>
                </a:solidFill>
                <a:effectLst/>
                <a:cs typeface="Times New Roman" panose="02020603050405020304" pitchFamily="18" charset="0"/>
              </a:rPr>
              <a:t>0 </a:t>
            </a:r>
            <a:r>
              <a:rPr lang="en-US" altLang="en-US" sz="1800">
                <a:solidFill>
                  <a:schemeClr val="bg2"/>
                </a:solidFill>
                <a:effectLst/>
                <a:cs typeface="Times New Roman" panose="02020603050405020304" pitchFamily="18" charset="0"/>
              </a:rPr>
              <a:t>: </a:t>
            </a:r>
            <a:r>
              <a:rPr lang="en-US" altLang="en-US" sz="1800" i="1">
                <a:solidFill>
                  <a:schemeClr val="bg2"/>
                </a:solidFill>
                <a:effectLst/>
                <a:latin typeface="Arial" panose="020B0604020202020204" pitchFamily="34" charset="0"/>
                <a:cs typeface="Arial" panose="020B0604020202020204" pitchFamily="34" charset="0"/>
              </a:rPr>
              <a:t>µ</a:t>
            </a:r>
            <a:r>
              <a:rPr lang="en-US" altLang="en-US" sz="1800">
                <a:solidFill>
                  <a:schemeClr val="bg2"/>
                </a:solidFill>
                <a:effectLst/>
                <a:cs typeface="Times New Roman" panose="02020603050405020304" pitchFamily="18" charset="0"/>
              </a:rPr>
              <a:t> = 227 g (</a:t>
            </a:r>
            <a:r>
              <a:rPr lang="en-US" altLang="en-US" sz="1800" i="1">
                <a:solidFill>
                  <a:schemeClr val="bg2"/>
                </a:solidFill>
                <a:effectLst/>
                <a:latin typeface="Arial" panose="020B0604020202020204" pitchFamily="34" charset="0"/>
                <a:cs typeface="Arial" panose="020B0604020202020204" pitchFamily="34" charset="0"/>
              </a:rPr>
              <a:t>µ</a:t>
            </a:r>
            <a:r>
              <a:rPr lang="en-US" altLang="en-US" sz="1800">
                <a:solidFill>
                  <a:schemeClr val="bg2"/>
                </a:solidFill>
                <a:effectLst/>
                <a:cs typeface="Arial" panose="020B0604020202020204" pitchFamily="34" charset="0"/>
              </a:rPr>
              <a:t> </a:t>
            </a:r>
            <a:r>
              <a:rPr lang="en-US" altLang="en-US" sz="1800">
                <a:solidFill>
                  <a:schemeClr val="bg2"/>
                </a:solidFill>
                <a:effectLst/>
                <a:cs typeface="Times New Roman" panose="02020603050405020304" pitchFamily="18" charset="0"/>
              </a:rPr>
              <a:t>is the average weight of the population of packs)</a:t>
            </a:r>
          </a:p>
          <a:p>
            <a:pPr lvl="1" eaLnBrk="1" hangingPunct="1">
              <a:lnSpc>
                <a:spcPct val="160000"/>
              </a:lnSpc>
              <a:spcAft>
                <a:spcPct val="45000"/>
              </a:spcAft>
              <a:buFontTx/>
              <a:buNone/>
            </a:pPr>
            <a:r>
              <a:rPr lang="en-US" altLang="en-US" sz="1800" i="1">
                <a:solidFill>
                  <a:schemeClr val="bg2"/>
                </a:solidFill>
                <a:effectLst/>
                <a:cs typeface="Times New Roman" panose="02020603050405020304" pitchFamily="18" charset="0"/>
              </a:rPr>
              <a:t>H</a:t>
            </a:r>
            <a:r>
              <a:rPr lang="en-US" altLang="en-US" sz="1800" i="1" baseline="-25000">
                <a:solidFill>
                  <a:schemeClr val="bg2"/>
                </a:solidFill>
                <a:effectLst/>
                <a:cs typeface="Times New Roman" panose="02020603050405020304" pitchFamily="18" charset="0"/>
              </a:rPr>
              <a:t>a </a:t>
            </a:r>
            <a:r>
              <a:rPr lang="en-US" altLang="en-US" sz="1800">
                <a:solidFill>
                  <a:schemeClr val="bg2"/>
                </a:solidFill>
                <a:effectLst/>
                <a:cs typeface="Times New Roman" panose="02020603050405020304" pitchFamily="18" charset="0"/>
              </a:rPr>
              <a:t>: </a:t>
            </a:r>
            <a:r>
              <a:rPr lang="en-US" altLang="en-US" sz="1800" i="1">
                <a:solidFill>
                  <a:schemeClr val="bg2"/>
                </a:solidFill>
                <a:effectLst/>
                <a:latin typeface="Arial" panose="020B0604020202020204" pitchFamily="34" charset="0"/>
                <a:cs typeface="Arial" panose="020B0604020202020204" pitchFamily="34" charset="0"/>
              </a:rPr>
              <a:t>µ</a:t>
            </a:r>
            <a:r>
              <a:rPr lang="en-US" altLang="en-US" sz="1800">
                <a:solidFill>
                  <a:schemeClr val="bg2"/>
                </a:solidFill>
                <a:effectLst/>
                <a:cs typeface="Times New Roman" panose="02020603050405020304" pitchFamily="18" charset="0"/>
              </a:rPr>
              <a:t> ≠ 227 g (</a:t>
            </a:r>
            <a:r>
              <a:rPr lang="en-US" altLang="en-US" sz="1800" i="1">
                <a:solidFill>
                  <a:schemeClr val="bg2"/>
                </a:solidFill>
                <a:effectLst/>
                <a:latin typeface="Arial" panose="020B0604020202020204" pitchFamily="34" charset="0"/>
                <a:cs typeface="Arial" panose="020B0604020202020204" pitchFamily="34" charset="0"/>
              </a:rPr>
              <a:t>µ</a:t>
            </a:r>
            <a:r>
              <a:rPr lang="en-US" altLang="en-US" sz="1800">
                <a:solidFill>
                  <a:schemeClr val="bg2"/>
                </a:solidFill>
                <a:effectLst/>
                <a:cs typeface="Times New Roman" panose="02020603050405020304" pitchFamily="18" charset="0"/>
              </a:rPr>
              <a:t> is either larger or smaller)</a:t>
            </a:r>
          </a:p>
        </p:txBody>
      </p:sp>
      <p:pic>
        <p:nvPicPr>
          <p:cNvPr id="156676" name="Picture 4"/>
          <p:cNvPicPr>
            <a:picLocks noChangeAspect="1" noChangeArrowheads="1"/>
          </p:cNvPicPr>
          <p:nvPr>
            <p:ph/>
          </p:nvPr>
        </p:nvPicPr>
        <p:blipFill>
          <a:blip r:embed="rId3">
            <a:extLst>
              <a:ext uri="{28A0092B-C50C-407E-A947-70E740481C1C}">
                <a14:useLocalDpi xmlns:a14="http://schemas.microsoft.com/office/drawing/2010/main" val="0"/>
              </a:ext>
            </a:extLst>
          </a:blip>
          <a:srcRect l="33121" t="24522" r="36720" b="43304"/>
          <a:stretch>
            <a:fillRect/>
          </a:stretch>
        </p:blipFill>
        <p:spPr>
          <a:xfrm>
            <a:off x="7954963" y="5773738"/>
            <a:ext cx="1189037" cy="1096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One Tailed  and Two Tailed Tests</a:t>
            </a:r>
          </a:p>
        </p:txBody>
      </p:sp>
      <p:sp>
        <p:nvSpPr>
          <p:cNvPr id="27651" name="Rectangle 3"/>
          <p:cNvSpPr>
            <a:spLocks noGrp="1" noChangeArrowheads="1"/>
          </p:cNvSpPr>
          <p:nvPr>
            <p:ph type="body" idx="1"/>
          </p:nvPr>
        </p:nvSpPr>
        <p:spPr/>
        <p:txBody>
          <a:bodyPr/>
          <a:lstStyle/>
          <a:p>
            <a:pPr>
              <a:lnSpc>
                <a:spcPct val="90000"/>
              </a:lnSpc>
            </a:pPr>
            <a:r>
              <a:rPr lang="en-US" altLang="en-US" sz="2800"/>
              <a:t>A one-tailed test specifies the direction of the difference in advance.</a:t>
            </a:r>
          </a:p>
          <a:p>
            <a:pPr>
              <a:lnSpc>
                <a:spcPct val="90000"/>
              </a:lnSpc>
            </a:pPr>
            <a:r>
              <a:rPr lang="en-US" altLang="en-US" sz="2800"/>
              <a:t>A two-tailed test is a test of any difference between groups, regardless of the direction of the difference.</a:t>
            </a:r>
          </a:p>
          <a:p>
            <a:pPr>
              <a:lnSpc>
                <a:spcPct val="90000"/>
              </a:lnSpc>
            </a:pPr>
            <a:r>
              <a:rPr lang="en-US" altLang="en-US" sz="2800"/>
              <a:t>We usually use two-tailed tests unless a difference is only possible in one direction. We do this  because if we posit that a difference is in one direction and it winds up being in the other direction, we have a dilemma. In essence we have evidence but it is inadmissible.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647700" y="2362200"/>
            <a:ext cx="8001000" cy="28194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723" name="Rectangle 3"/>
          <p:cNvSpPr>
            <a:spLocks noGrp="1" noChangeArrowheads="1"/>
          </p:cNvSpPr>
          <p:nvPr>
            <p:ph type="title"/>
          </p:nvPr>
        </p:nvSpPr>
        <p:spPr>
          <a:xfrm>
            <a:off x="1066800" y="152400"/>
            <a:ext cx="7543800" cy="1431925"/>
          </a:xfrm>
        </p:spPr>
        <p:txBody>
          <a:bodyPr/>
          <a:lstStyle/>
          <a:p>
            <a:pPr>
              <a:lnSpc>
                <a:spcPct val="120000"/>
              </a:lnSpc>
            </a:pPr>
            <a:r>
              <a:rPr lang="en-US" altLang="en-US" sz="3200" b="0">
                <a:solidFill>
                  <a:srgbClr val="FF6600"/>
                </a:solidFill>
              </a:rPr>
              <a:t>How to choose?</a:t>
            </a:r>
          </a:p>
        </p:txBody>
      </p:sp>
      <p:sp>
        <p:nvSpPr>
          <p:cNvPr id="158724" name="Rectangle 4"/>
          <p:cNvSpPr>
            <a:spLocks noGrp="1" noChangeArrowheads="1"/>
          </p:cNvSpPr>
          <p:nvPr>
            <p:ph type="body" idx="1"/>
          </p:nvPr>
        </p:nvSpPr>
        <p:spPr>
          <a:xfrm>
            <a:off x="457200" y="1295400"/>
            <a:ext cx="8229600" cy="3048000"/>
          </a:xfrm>
        </p:spPr>
        <p:txBody>
          <a:bodyPr/>
          <a:lstStyle/>
          <a:p>
            <a:pPr marL="0" indent="0">
              <a:lnSpc>
                <a:spcPct val="120000"/>
              </a:lnSpc>
              <a:buFont typeface="Wingdings" panose="05000000000000000000" pitchFamily="2" charset="2"/>
              <a:buNone/>
            </a:pPr>
            <a:r>
              <a:rPr lang="en-US" altLang="en-US" sz="1800" b="1"/>
              <a:t>What determines the choice of a one-sided versus a two-sided test is what we know about the problem </a:t>
            </a:r>
            <a:r>
              <a:rPr lang="en-US" altLang="en-US" sz="1800" b="1" u="sng"/>
              <a:t>before</a:t>
            </a:r>
            <a:r>
              <a:rPr lang="en-US" altLang="en-US" sz="1800" b="1"/>
              <a:t> we perform a test of statistical significance.</a:t>
            </a:r>
          </a:p>
          <a:p>
            <a:pPr marL="0" indent="0">
              <a:lnSpc>
                <a:spcPct val="120000"/>
              </a:lnSpc>
              <a:buFont typeface="Wingdings" panose="05000000000000000000" pitchFamily="2" charset="2"/>
              <a:buNone/>
            </a:pPr>
            <a:endParaRPr lang="en-US" altLang="en-US" sz="1800" b="1"/>
          </a:p>
          <a:p>
            <a:pPr marL="406400" lvl="1" indent="0">
              <a:lnSpc>
                <a:spcPct val="120000"/>
              </a:lnSpc>
              <a:buFontTx/>
              <a:buNone/>
            </a:pPr>
            <a:r>
              <a:rPr lang="en-US" altLang="en-US" sz="1800">
                <a:solidFill>
                  <a:schemeClr val="bg2"/>
                </a:solidFill>
                <a:effectLst/>
              </a:rPr>
              <a:t>A health advocacy group tests whether the mean nicotine content of a brand of cigarettes is greater than the advertised value of 1.4 mg.</a:t>
            </a:r>
          </a:p>
          <a:p>
            <a:pPr marL="0" indent="0">
              <a:lnSpc>
                <a:spcPct val="120000"/>
              </a:lnSpc>
              <a:buFont typeface="Wingdings" panose="05000000000000000000" pitchFamily="2" charset="2"/>
              <a:buNone/>
            </a:pPr>
            <a:endParaRPr lang="en-US" altLang="en-US" sz="1800">
              <a:solidFill>
                <a:schemeClr val="bg2"/>
              </a:solidFill>
              <a:effectLst/>
            </a:endParaRPr>
          </a:p>
        </p:txBody>
      </p:sp>
      <p:sp>
        <p:nvSpPr>
          <p:cNvPr id="158725" name="Rectangle 5"/>
          <p:cNvSpPr>
            <a:spLocks noChangeArrowheads="1"/>
          </p:cNvSpPr>
          <p:nvPr/>
        </p:nvSpPr>
        <p:spPr bwMode="auto">
          <a:xfrm>
            <a:off x="457200" y="34290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defRPr>
            </a:lvl1pPr>
            <a:lvl2pPr marL="406400">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defRPr>
            </a:lvl2pPr>
            <a:lvl3pPr marL="1196975" indent="-350838">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3pPr>
            <a:lvl4pPr marL="1627188" indent="-315913">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defRPr>
            </a:lvl4pPr>
            <a:lvl5pPr marL="2081213" indent="-339725">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5pPr>
            <a:lvl6pPr marL="25384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6pPr>
            <a:lvl7pPr marL="29956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7pPr>
            <a:lvl8pPr marL="34528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8pPr>
            <a:lvl9pPr marL="39100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9pPr>
          </a:lstStyle>
          <a:p>
            <a:pPr lvl="1" eaLnBrk="1" hangingPunct="1">
              <a:lnSpc>
                <a:spcPct val="130000"/>
              </a:lnSpc>
              <a:buFontTx/>
              <a:buNone/>
            </a:pPr>
            <a:r>
              <a:rPr lang="en-US" altLang="en-US" sz="1800">
                <a:solidFill>
                  <a:schemeClr val="bg2"/>
                </a:solidFill>
                <a:effectLst/>
              </a:rPr>
              <a:t>Here, the health advocacy group suspects that cigarette manufacturers sell cigarettes with a nicotine content higher than what they advertise in order to better addict consumers to their products and maintain revenues.</a:t>
            </a:r>
          </a:p>
          <a:p>
            <a:pPr lvl="1" eaLnBrk="1" hangingPunct="1">
              <a:lnSpc>
                <a:spcPct val="130000"/>
              </a:lnSpc>
              <a:buFontTx/>
              <a:buNone/>
            </a:pPr>
            <a:r>
              <a:rPr lang="en-US" altLang="en-US" sz="1800">
                <a:solidFill>
                  <a:schemeClr val="bg2"/>
                </a:solidFill>
                <a:effectLst/>
              </a:rPr>
              <a:t>Thus, this is a one-sided test:	</a:t>
            </a:r>
            <a:r>
              <a:rPr lang="en-US" altLang="en-US" sz="1800" i="1">
                <a:solidFill>
                  <a:schemeClr val="bg2"/>
                </a:solidFill>
                <a:effectLst/>
              </a:rPr>
              <a:t>H</a:t>
            </a:r>
            <a:r>
              <a:rPr lang="en-US" altLang="en-US" sz="1800" baseline="-25000">
                <a:solidFill>
                  <a:schemeClr val="bg2"/>
                </a:solidFill>
                <a:effectLst/>
              </a:rPr>
              <a:t>0 </a:t>
            </a:r>
            <a:r>
              <a:rPr lang="en-US" altLang="en-US" sz="1800">
                <a:solidFill>
                  <a:schemeClr val="bg2"/>
                </a:solidFill>
                <a:effectLst/>
              </a:rPr>
              <a:t>: </a:t>
            </a:r>
            <a:r>
              <a:rPr lang="en-US" altLang="en-US" sz="1800" i="1">
                <a:solidFill>
                  <a:schemeClr val="bg2"/>
                </a:solidFill>
                <a:effectLst/>
                <a:cs typeface="Arial" panose="020B0604020202020204" pitchFamily="34" charset="0"/>
              </a:rPr>
              <a:t>µ</a:t>
            </a:r>
            <a:r>
              <a:rPr lang="en-US" altLang="en-US" sz="1800">
                <a:solidFill>
                  <a:schemeClr val="bg2"/>
                </a:solidFill>
                <a:effectLst/>
              </a:rPr>
              <a:t> = 1.4 mg	</a:t>
            </a:r>
            <a:r>
              <a:rPr lang="en-US" altLang="en-US" sz="1800" i="1">
                <a:solidFill>
                  <a:schemeClr val="bg2"/>
                </a:solidFill>
                <a:effectLst/>
              </a:rPr>
              <a:t>H</a:t>
            </a:r>
            <a:r>
              <a:rPr lang="en-US" altLang="en-US" sz="1800" i="1" baseline="-25000">
                <a:solidFill>
                  <a:schemeClr val="bg2"/>
                </a:solidFill>
                <a:effectLst/>
              </a:rPr>
              <a:t>a </a:t>
            </a:r>
            <a:r>
              <a:rPr lang="en-US" altLang="en-US" sz="1800">
                <a:solidFill>
                  <a:schemeClr val="bg2"/>
                </a:solidFill>
                <a:effectLst/>
              </a:rPr>
              <a:t>: </a:t>
            </a:r>
            <a:r>
              <a:rPr lang="en-US" altLang="en-US" sz="1800" i="1">
                <a:solidFill>
                  <a:schemeClr val="bg2"/>
                </a:solidFill>
                <a:effectLst/>
                <a:cs typeface="Arial" panose="020B0604020202020204" pitchFamily="34" charset="0"/>
              </a:rPr>
              <a:t>µ</a:t>
            </a:r>
            <a:r>
              <a:rPr lang="en-US" altLang="en-US" sz="1800">
                <a:solidFill>
                  <a:schemeClr val="bg2"/>
                </a:solidFill>
                <a:effectLst/>
              </a:rPr>
              <a:t> &gt; 1.4 mg</a:t>
            </a:r>
            <a:r>
              <a:rPr lang="en-US" altLang="en-US">
                <a:solidFill>
                  <a:schemeClr val="bg2"/>
                </a:solidFill>
                <a:effectLst/>
              </a:rPr>
              <a:t>	</a:t>
            </a:r>
          </a:p>
        </p:txBody>
      </p:sp>
      <p:sp>
        <p:nvSpPr>
          <p:cNvPr id="158726" name="Text Box 6"/>
          <p:cNvSpPr txBox="1">
            <a:spLocks noChangeArrowheads="1"/>
          </p:cNvSpPr>
          <p:nvPr/>
        </p:nvSpPr>
        <p:spPr bwMode="auto">
          <a:xfrm>
            <a:off x="457200" y="5562600"/>
            <a:ext cx="7940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20000"/>
              </a:spcBef>
              <a:buClr>
                <a:srgbClr val="00CC99"/>
              </a:buClr>
              <a:buSzPct val="65000"/>
              <a:buFont typeface="Wingdings" panose="05000000000000000000" pitchFamily="2" charset="2"/>
              <a:buNone/>
            </a:pPr>
            <a:r>
              <a:rPr lang="en-US" altLang="en-US" sz="2000">
                <a:latin typeface="Arial" panose="020B0604020202020204" pitchFamily="34" charset="0"/>
              </a:rPr>
              <a:t>It is important to make that choice before performing the test or else you could make a choice of </a:t>
            </a:r>
            <a:r>
              <a:rPr lang="en-US" altLang="en-US" sz="2000">
                <a:latin typeface="Arial" panose="020B0604020202020204" pitchFamily="34" charset="0"/>
                <a:cs typeface="Arial" panose="020B0604020202020204" pitchFamily="34" charset="0"/>
              </a:rPr>
              <a:t>“</a:t>
            </a:r>
            <a:r>
              <a:rPr lang="en-US" altLang="en-US" sz="2000">
                <a:latin typeface="Arial" panose="020B0604020202020204" pitchFamily="34" charset="0"/>
              </a:rPr>
              <a:t>convenience</a:t>
            </a:r>
            <a:r>
              <a:rPr lang="en-US" altLang="en-US" sz="2000">
                <a:latin typeface="Arial" panose="020B0604020202020204" pitchFamily="34" charset="0"/>
                <a:cs typeface="Arial" panose="020B0604020202020204" pitchFamily="34" charset="0"/>
              </a:rPr>
              <a:t>”</a:t>
            </a:r>
            <a:r>
              <a:rPr lang="en-US" altLang="en-US" sz="2000">
                <a:latin typeface="Arial" panose="020B0604020202020204" pitchFamily="34" charset="0"/>
              </a:rPr>
              <a:t> or fall in circular logic.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7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8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build="p" autoUpdateAnimBg="0"/>
      <p:bldP spid="1587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The Rationale of Null Hypothesis Testing</a:t>
            </a:r>
          </a:p>
        </p:txBody>
      </p:sp>
      <p:sp>
        <p:nvSpPr>
          <p:cNvPr id="17411" name="Rectangle 3"/>
          <p:cNvSpPr>
            <a:spLocks noGrp="1" noChangeArrowheads="1"/>
          </p:cNvSpPr>
          <p:nvPr>
            <p:ph type="body" idx="1"/>
          </p:nvPr>
        </p:nvSpPr>
        <p:spPr/>
        <p:txBody>
          <a:bodyPr/>
          <a:lstStyle/>
          <a:p>
            <a:pPr>
              <a:lnSpc>
                <a:spcPct val="90000"/>
              </a:lnSpc>
            </a:pPr>
            <a:r>
              <a:rPr lang="en-US" altLang="en-US" sz="2400"/>
              <a:t>In Null Hypothesis in Significance Testing (NHST) we make a bet. It could be that the difference in heights is simply by chance. This is the bet: If , given the SD and N for the sample, the difference observed can occur </a:t>
            </a:r>
            <a:r>
              <a:rPr lang="en-US" altLang="en-US" sz="2400">
                <a:solidFill>
                  <a:srgbClr val="FF6600"/>
                </a:solidFill>
              </a:rPr>
              <a:t>more than 5 times out of 100</a:t>
            </a:r>
            <a:r>
              <a:rPr lang="en-US" altLang="en-US" sz="2400"/>
              <a:t>, we </a:t>
            </a:r>
            <a:r>
              <a:rPr lang="en-US" altLang="en-US" sz="2400">
                <a:solidFill>
                  <a:srgbClr val="FF6600"/>
                </a:solidFill>
              </a:rPr>
              <a:t>can't reject the null hypothesis</a:t>
            </a:r>
            <a:r>
              <a:rPr lang="en-US" altLang="en-US" sz="2400"/>
              <a:t>, we can't conclude the difference is anything more than chance. If, on the other hand, </a:t>
            </a:r>
            <a:r>
              <a:rPr lang="en-US" altLang="en-US" sz="2400">
                <a:solidFill>
                  <a:schemeClr val="folHlink"/>
                </a:solidFill>
              </a:rPr>
              <a:t>the difference observed is unlikely to be observed more than 5 times out of 100</a:t>
            </a:r>
            <a:r>
              <a:rPr lang="en-US" altLang="en-US" sz="2400"/>
              <a:t>, than </a:t>
            </a:r>
            <a:r>
              <a:rPr lang="en-US" altLang="en-US" sz="2400">
                <a:solidFill>
                  <a:schemeClr val="folHlink"/>
                </a:solidFill>
              </a:rPr>
              <a:t>we can reject the null hypothesis</a:t>
            </a:r>
            <a:r>
              <a:rPr lang="en-US" altLang="en-US" sz="2400"/>
              <a:t> and say that the class is different from the overall school in height.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What does rejecting the Null hypothesis tell us?</a:t>
            </a:r>
          </a:p>
        </p:txBody>
      </p:sp>
      <p:sp>
        <p:nvSpPr>
          <p:cNvPr id="70659" name="Rectangle 3"/>
          <p:cNvSpPr>
            <a:spLocks noGrp="1" noChangeArrowheads="1"/>
          </p:cNvSpPr>
          <p:nvPr>
            <p:ph type="body" idx="1"/>
          </p:nvPr>
        </p:nvSpPr>
        <p:spPr/>
        <p:txBody>
          <a:bodyPr/>
          <a:lstStyle/>
          <a:p>
            <a:pPr>
              <a:lnSpc>
                <a:spcPct val="90000"/>
              </a:lnSpc>
            </a:pPr>
            <a:r>
              <a:rPr lang="en-US" altLang="en-US" sz="2800"/>
              <a:t>Does it tell us how big the difference was? </a:t>
            </a:r>
            <a:r>
              <a:rPr lang="en-US" altLang="en-US" sz="2800">
                <a:solidFill>
                  <a:srgbClr val="FF6600"/>
                </a:solidFill>
              </a:rPr>
              <a:t>NO.</a:t>
            </a:r>
          </a:p>
          <a:p>
            <a:pPr>
              <a:lnSpc>
                <a:spcPct val="90000"/>
              </a:lnSpc>
            </a:pPr>
            <a:r>
              <a:rPr lang="en-US" altLang="en-US" sz="2800"/>
              <a:t>Does it tell us how rare the sample mean would be in the population if there was no difference? Strictly speaking </a:t>
            </a:r>
            <a:r>
              <a:rPr lang="en-US" altLang="en-US" sz="2800">
                <a:solidFill>
                  <a:srgbClr val="FF6600"/>
                </a:solidFill>
              </a:rPr>
              <a:t>NO</a:t>
            </a:r>
            <a:r>
              <a:rPr lang="en-US" altLang="en-US" sz="2800"/>
              <a:t>. The probability level that we choose is a decision rule. We either make the cut or we don't. </a:t>
            </a:r>
          </a:p>
          <a:p>
            <a:pPr>
              <a:lnSpc>
                <a:spcPct val="90000"/>
              </a:lnSpc>
            </a:pPr>
            <a:r>
              <a:rPr lang="en-US" altLang="en-US" sz="2800"/>
              <a:t>We decide ahead of time what risk we will take in saying that something is different when in fact it is not.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More NHST stuff</a:t>
            </a:r>
          </a:p>
        </p:txBody>
      </p:sp>
      <p:sp>
        <p:nvSpPr>
          <p:cNvPr id="71683" name="Rectangle 3"/>
          <p:cNvSpPr>
            <a:spLocks noGrp="1" noChangeArrowheads="1"/>
          </p:cNvSpPr>
          <p:nvPr>
            <p:ph type="body" idx="1"/>
          </p:nvPr>
        </p:nvSpPr>
        <p:spPr/>
        <p:txBody>
          <a:bodyPr/>
          <a:lstStyle/>
          <a:p>
            <a:pPr>
              <a:lnSpc>
                <a:spcPct val="90000"/>
              </a:lnSpc>
            </a:pPr>
            <a:r>
              <a:rPr lang="en-US" altLang="en-US"/>
              <a:t>If our rule is that we will reject the null hypothesis if the probability of the observed sample is less than 5 in 100 (p&lt;.05) than the following is true:</a:t>
            </a:r>
          </a:p>
          <a:p>
            <a:pPr>
              <a:lnSpc>
                <a:spcPct val="90000"/>
              </a:lnSpc>
            </a:pPr>
            <a:r>
              <a:rPr lang="en-US" altLang="en-US"/>
              <a:t>P=.049999 reject the null.</a:t>
            </a:r>
          </a:p>
          <a:p>
            <a:pPr>
              <a:lnSpc>
                <a:spcPct val="90000"/>
              </a:lnSpc>
            </a:pPr>
            <a:r>
              <a:rPr lang="en-US" altLang="en-US"/>
              <a:t>P=.000001 reject the null.</a:t>
            </a:r>
          </a:p>
          <a:p>
            <a:pPr>
              <a:lnSpc>
                <a:spcPct val="90000"/>
              </a:lnSpc>
            </a:pPr>
            <a:r>
              <a:rPr lang="en-US" altLang="en-US"/>
              <a:t>P=.050001 fail to reject the null.</a:t>
            </a:r>
          </a:p>
          <a:p>
            <a:pPr>
              <a:lnSpc>
                <a:spcPct val="90000"/>
              </a:lnSpc>
            </a:pPr>
            <a:r>
              <a:rPr lang="en-US" altLang="en-US"/>
              <a:t>P=.99999 fail to reject the null.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It’s all Greek to me: What those funny letters mean.</a:t>
            </a:r>
          </a:p>
        </p:txBody>
      </p:sp>
      <p:graphicFrame>
        <p:nvGraphicFramePr>
          <p:cNvPr id="12337" name="Group 49"/>
          <p:cNvGraphicFramePr>
            <a:graphicFrameLocks noGrp="1"/>
          </p:cNvGraphicFramePr>
          <p:nvPr>
            <p:ph idx="1"/>
          </p:nvPr>
        </p:nvGraphicFramePr>
        <p:xfrm>
          <a:off x="1066800" y="1946275"/>
          <a:ext cx="7875588" cy="3911600"/>
        </p:xfrm>
        <a:graphic>
          <a:graphicData uri="http://schemas.openxmlformats.org/drawingml/2006/table">
            <a:tbl>
              <a:tblPr/>
              <a:tblGrid>
                <a:gridCol w="1574800">
                  <a:extLst>
                    <a:ext uri="{9D8B030D-6E8A-4147-A177-3AD203B41FA5}">
                      <a16:colId xmlns:a16="http://schemas.microsoft.com/office/drawing/2014/main" val="3805146146"/>
                    </a:ext>
                  </a:extLst>
                </a:gridCol>
                <a:gridCol w="1574800">
                  <a:extLst>
                    <a:ext uri="{9D8B030D-6E8A-4147-A177-3AD203B41FA5}">
                      <a16:colId xmlns:a16="http://schemas.microsoft.com/office/drawing/2014/main" val="3836257562"/>
                    </a:ext>
                  </a:extLst>
                </a:gridCol>
                <a:gridCol w="1576388">
                  <a:extLst>
                    <a:ext uri="{9D8B030D-6E8A-4147-A177-3AD203B41FA5}">
                      <a16:colId xmlns:a16="http://schemas.microsoft.com/office/drawing/2014/main" val="3418183951"/>
                    </a:ext>
                  </a:extLst>
                </a:gridCol>
                <a:gridCol w="1574800">
                  <a:extLst>
                    <a:ext uri="{9D8B030D-6E8A-4147-A177-3AD203B41FA5}">
                      <a16:colId xmlns:a16="http://schemas.microsoft.com/office/drawing/2014/main" val="1119386631"/>
                    </a:ext>
                  </a:extLst>
                </a:gridCol>
                <a:gridCol w="1574800">
                  <a:extLst>
                    <a:ext uri="{9D8B030D-6E8A-4147-A177-3AD203B41FA5}">
                      <a16:colId xmlns:a16="http://schemas.microsoft.com/office/drawing/2014/main" val="57157662"/>
                    </a:ext>
                  </a:extLst>
                </a:gridCol>
              </a:tblGrid>
              <a:tr h="674688">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Greek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Roman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Stats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969344"/>
                  </a:ext>
                </a:extLst>
              </a:tr>
              <a:tr h="776288">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l-GR"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cs typeface="Times New Roman" panose="02020603050405020304" pitchFamily="18" charset="0"/>
                        </a:rPr>
                        <a:t>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Alpha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Type I error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6861393"/>
                  </a:ext>
                </a:extLst>
              </a:tr>
              <a:tr h="77470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Type II error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431130"/>
                  </a:ext>
                </a:extLst>
              </a:tr>
              <a:tr h="676275">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Mu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mean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3303096"/>
                  </a:ext>
                </a:extLst>
              </a:tr>
              <a:tr h="91916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sym typeface="Symbol" panose="05050102010706020507" pitchFamily="18" charset="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Sigma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Standard deviation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097399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It's Fisher's fault (sort of)</a:t>
            </a:r>
          </a:p>
        </p:txBody>
      </p:sp>
      <p:sp>
        <p:nvSpPr>
          <p:cNvPr id="18435" name="Rectangle 3"/>
          <p:cNvSpPr>
            <a:spLocks noGrp="1" noChangeArrowheads="1"/>
          </p:cNvSpPr>
          <p:nvPr>
            <p:ph type="body" sz="half" idx="1"/>
          </p:nvPr>
        </p:nvSpPr>
        <p:spPr/>
        <p:txBody>
          <a:bodyPr/>
          <a:lstStyle/>
          <a:p>
            <a:r>
              <a:rPr lang="en-US" altLang="en-US" sz="2800"/>
              <a:t>Who the hell came up with this crazy way of thinking?</a:t>
            </a:r>
          </a:p>
          <a:p>
            <a:r>
              <a:rPr lang="en-US" altLang="en-US" sz="2800"/>
              <a:t>Sir Ronald Fisher. The father of modern statistics.</a:t>
            </a:r>
          </a:p>
          <a:p>
            <a:endParaRPr lang="en-US" altLang="en-US" sz="2800"/>
          </a:p>
        </p:txBody>
      </p:sp>
      <p:pic>
        <p:nvPicPr>
          <p:cNvPr id="18437" name="Picture 5" descr="Fishe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34000" y="2133600"/>
            <a:ext cx="2857500" cy="381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What was Fisher thinking?</a:t>
            </a:r>
          </a:p>
        </p:txBody>
      </p:sp>
      <p:sp>
        <p:nvSpPr>
          <p:cNvPr id="73731" name="Rectangle 3"/>
          <p:cNvSpPr>
            <a:spLocks noGrp="1" noChangeArrowheads="1"/>
          </p:cNvSpPr>
          <p:nvPr>
            <p:ph type="body" idx="1"/>
          </p:nvPr>
        </p:nvSpPr>
        <p:spPr/>
        <p:txBody>
          <a:bodyPr/>
          <a:lstStyle/>
          <a:p>
            <a:pPr>
              <a:lnSpc>
                <a:spcPct val="90000"/>
              </a:lnSpc>
            </a:pPr>
            <a:r>
              <a:rPr lang="en-US" altLang="en-US"/>
              <a:t>Fisher came out of agronomy and was looking for a yes/no decision rule based on probability. Did this plant strain grow better than that plant strain? Was this manure better than that manure? </a:t>
            </a:r>
            <a:r>
              <a:rPr lang="en-US" altLang="en-US" sz="2800" i="1"/>
              <a:t>(in science lingo we sometimes say " Those data aren't worth manure !"– or something like that- it’s really just a tribute to Fisher.)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Fisher vs. Pearson</a:t>
            </a:r>
          </a:p>
        </p:txBody>
      </p:sp>
      <p:sp>
        <p:nvSpPr>
          <p:cNvPr id="74756" name="Rectangle 4"/>
          <p:cNvSpPr>
            <a:spLocks noGrp="1" noChangeArrowheads="1"/>
          </p:cNvSpPr>
          <p:nvPr>
            <p:ph type="body" sz="half" idx="1"/>
          </p:nvPr>
        </p:nvSpPr>
        <p:spPr/>
        <p:txBody>
          <a:bodyPr/>
          <a:lstStyle/>
          <a:p>
            <a:pPr>
              <a:lnSpc>
                <a:spcPct val="80000"/>
              </a:lnSpc>
            </a:pPr>
            <a:r>
              <a:rPr lang="en-US" altLang="en-US" sz="2000"/>
              <a:t>Karl Pearson was also one of the towering figures of modern statistics. Pearson felt that , instead of rejecting the null, we should choose between two alternative hypotheses. </a:t>
            </a:r>
          </a:p>
          <a:p>
            <a:pPr>
              <a:lnSpc>
                <a:spcPct val="80000"/>
              </a:lnSpc>
            </a:pPr>
            <a:r>
              <a:rPr lang="en-US" altLang="en-US" sz="2000"/>
              <a:t>These guys (both Sirs) did not get along at all. In fact, Pearson (who founded Biometrika, wouldn't publish Fisher's papers. Fisher, turned down a prestigious position because he would have had to work for Pearson. </a:t>
            </a:r>
          </a:p>
        </p:txBody>
      </p:sp>
      <p:pic>
        <p:nvPicPr>
          <p:cNvPr id="74759" name="Picture 7" descr="Fishe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019800" y="1981200"/>
            <a:ext cx="1485900"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4760" name="Picture 8" descr="Pearson"/>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015038" y="4114800"/>
            <a:ext cx="1495425"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61" name="Text Box 9"/>
          <p:cNvSpPr txBox="1">
            <a:spLocks noChangeArrowheads="1"/>
          </p:cNvSpPr>
          <p:nvPr/>
        </p:nvSpPr>
        <p:spPr bwMode="auto">
          <a:xfrm>
            <a:off x="510540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Vs.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lnSpc>
                <a:spcPct val="120000"/>
              </a:lnSpc>
            </a:pPr>
            <a:r>
              <a:rPr lang="en-US" altLang="en-US" sz="3200" b="0">
                <a:solidFill>
                  <a:srgbClr val="FF6600"/>
                </a:solidFill>
              </a:rPr>
              <a:t>Interpreting a P-value</a:t>
            </a:r>
          </a:p>
        </p:txBody>
      </p:sp>
      <p:sp>
        <p:nvSpPr>
          <p:cNvPr id="173059" name="Rectangle 3"/>
          <p:cNvSpPr>
            <a:spLocks noGrp="1" noChangeArrowheads="1"/>
          </p:cNvSpPr>
          <p:nvPr>
            <p:ph type="body" idx="1"/>
          </p:nvPr>
        </p:nvSpPr>
        <p:spPr>
          <a:xfrm>
            <a:off x="1066800" y="1676400"/>
            <a:ext cx="7543800" cy="4114800"/>
          </a:xfrm>
        </p:spPr>
        <p:txBody>
          <a:bodyPr/>
          <a:lstStyle/>
          <a:p>
            <a:pPr marL="0" indent="0">
              <a:lnSpc>
                <a:spcPct val="130000"/>
              </a:lnSpc>
              <a:spcBef>
                <a:spcPct val="50000"/>
              </a:spcBef>
              <a:spcAft>
                <a:spcPct val="70000"/>
              </a:spcAft>
              <a:buFont typeface="Wingdings" panose="05000000000000000000" pitchFamily="2" charset="2"/>
              <a:buNone/>
            </a:pPr>
            <a:r>
              <a:rPr lang="en-US" altLang="en-US" sz="1800" b="1"/>
              <a:t>Could random variation alone account for the difference between the null hypothesis and observations from a random sample? </a:t>
            </a:r>
          </a:p>
          <a:p>
            <a:pPr marL="457200" lvl="1" indent="-228600">
              <a:lnSpc>
                <a:spcPct val="130000"/>
              </a:lnSpc>
              <a:spcBef>
                <a:spcPct val="50000"/>
              </a:spcBef>
              <a:spcAft>
                <a:spcPct val="70000"/>
              </a:spcAft>
            </a:pPr>
            <a:r>
              <a:rPr lang="en-US" altLang="en-US" sz="1800" u="sng"/>
              <a:t>A small P-value</a:t>
            </a:r>
            <a:r>
              <a:rPr lang="en-US" altLang="en-US" sz="1800"/>
              <a:t> implies that random variation because of the sampling process alone is not likely to account for the observed difference. </a:t>
            </a:r>
          </a:p>
          <a:p>
            <a:pPr marL="457200" lvl="1" indent="-228600">
              <a:lnSpc>
                <a:spcPct val="130000"/>
              </a:lnSpc>
              <a:spcBef>
                <a:spcPct val="50000"/>
              </a:spcBef>
              <a:spcAft>
                <a:spcPct val="70000"/>
              </a:spcAft>
            </a:pPr>
            <a:r>
              <a:rPr lang="en-US" altLang="en-US" sz="1800"/>
              <a:t>With a small p-value we </a:t>
            </a:r>
            <a:r>
              <a:rPr lang="en-US" altLang="en-US" sz="1800" b="1">
                <a:solidFill>
                  <a:srgbClr val="FF6600"/>
                </a:solidFill>
              </a:rPr>
              <a:t>reject </a:t>
            </a:r>
            <a:r>
              <a:rPr lang="en-US" altLang="en-US" sz="1800" b="1" i="1">
                <a:solidFill>
                  <a:srgbClr val="FF6600"/>
                </a:solidFill>
              </a:rPr>
              <a:t>H</a:t>
            </a:r>
            <a:r>
              <a:rPr lang="en-US" altLang="en-US" sz="1800" b="1" baseline="-25000">
                <a:solidFill>
                  <a:srgbClr val="FF6600"/>
                </a:solidFill>
              </a:rPr>
              <a:t>0</a:t>
            </a:r>
            <a:r>
              <a:rPr lang="en-US" altLang="en-US" sz="1800" b="1">
                <a:solidFill>
                  <a:srgbClr val="FF6600"/>
                </a:solidFill>
              </a:rPr>
              <a:t>.</a:t>
            </a:r>
            <a:r>
              <a:rPr lang="en-US" altLang="en-US" sz="1800"/>
              <a:t> The true property of the population is </a:t>
            </a:r>
            <a:r>
              <a:rPr lang="en-US" altLang="en-US" sz="1800" b="1">
                <a:solidFill>
                  <a:srgbClr val="FF6600"/>
                </a:solidFill>
              </a:rPr>
              <a:t>significantly</a:t>
            </a:r>
            <a:r>
              <a:rPr lang="en-US" altLang="en-US" sz="1800"/>
              <a:t> different from what was stated in </a:t>
            </a:r>
            <a:r>
              <a:rPr lang="en-US" altLang="en-US" sz="1800" i="1"/>
              <a:t>H</a:t>
            </a:r>
            <a:r>
              <a:rPr lang="en-US" altLang="en-US" sz="1800" baseline="-25000"/>
              <a:t>0</a:t>
            </a:r>
            <a:r>
              <a:rPr lang="en-US" altLang="en-US" sz="1800"/>
              <a:t>.</a:t>
            </a:r>
          </a:p>
          <a:p>
            <a:pPr marL="0" indent="0">
              <a:lnSpc>
                <a:spcPct val="130000"/>
              </a:lnSpc>
              <a:spcBef>
                <a:spcPct val="50000"/>
              </a:spcBef>
              <a:spcAft>
                <a:spcPct val="70000"/>
              </a:spcAft>
              <a:buFont typeface="Wingdings" panose="05000000000000000000" pitchFamily="2" charset="2"/>
              <a:buNone/>
            </a:pPr>
            <a:r>
              <a:rPr lang="en-US" altLang="en-US" sz="1800" b="1"/>
              <a:t>Thus, small P-values are strong evidence AGAINST </a:t>
            </a:r>
            <a:r>
              <a:rPr lang="en-US" altLang="en-US" sz="1800" b="1" i="1"/>
              <a:t>H</a:t>
            </a:r>
            <a:r>
              <a:rPr lang="en-US" altLang="en-US" sz="1800" b="1" baseline="-25000"/>
              <a:t>0</a:t>
            </a:r>
            <a:r>
              <a:rPr lang="en-US" altLang="en-US" sz="1800" b="1"/>
              <a:t>.</a:t>
            </a:r>
            <a:endParaRPr lang="en-US" altLang="en-US" sz="1800" b="1" i="1"/>
          </a:p>
          <a:p>
            <a:pPr marL="0" indent="0" algn="r">
              <a:lnSpc>
                <a:spcPct val="130000"/>
              </a:lnSpc>
              <a:spcBef>
                <a:spcPct val="50000"/>
              </a:spcBef>
              <a:spcAft>
                <a:spcPct val="70000"/>
              </a:spcAft>
              <a:buFont typeface="Wingdings" panose="05000000000000000000" pitchFamily="2" charset="2"/>
              <a:buNone/>
            </a:pPr>
            <a:r>
              <a:rPr lang="en-US" altLang="en-US" sz="1800" i="1"/>
              <a:t>But how small is small…?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305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730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3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6225"/>
            <a:ext cx="2514600" cy="1760538"/>
          </a:xfrm>
          <a:prstGeom prst="rect">
            <a:avLst/>
          </a:prstGeom>
          <a:noFill/>
          <a:extLst>
            <a:ext uri="{909E8E84-426E-40DD-AFC4-6F175D3DCCD1}">
              <a14:hiddenFill xmlns:a14="http://schemas.microsoft.com/office/drawing/2010/main">
                <a:solidFill>
                  <a:srgbClr val="FFFFFF"/>
                </a:solidFill>
              </a14:hiddenFill>
            </a:ext>
          </a:extLst>
        </p:spPr>
      </p:pic>
      <p:pic>
        <p:nvPicPr>
          <p:cNvPr id="176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47850"/>
            <a:ext cx="2514600" cy="1827213"/>
          </a:xfrm>
          <a:prstGeom prst="rect">
            <a:avLst/>
          </a:prstGeom>
          <a:noFill/>
          <a:extLst>
            <a:ext uri="{909E8E84-426E-40DD-AFC4-6F175D3DCCD1}">
              <a14:hiddenFill xmlns:a14="http://schemas.microsoft.com/office/drawing/2010/main">
                <a:solidFill>
                  <a:srgbClr val="FFFFFF"/>
                </a:solidFill>
              </a14:hiddenFill>
            </a:ext>
          </a:extLst>
        </p:spPr>
      </p:pic>
      <p:pic>
        <p:nvPicPr>
          <p:cNvPr id="176132" name="Picture 4"/>
          <p:cNvPicPr>
            <a:picLocks noChangeAspect="1" noChangeArrowheads="1"/>
          </p:cNvPicPr>
          <p:nvPr/>
        </p:nvPicPr>
        <p:blipFill>
          <a:blip r:embed="rId5">
            <a:extLst>
              <a:ext uri="{28A0092B-C50C-407E-A947-70E740481C1C}">
                <a14:useLocalDpi xmlns:a14="http://schemas.microsoft.com/office/drawing/2010/main" val="0"/>
              </a:ext>
            </a:extLst>
          </a:blip>
          <a:srcRect b="10461"/>
          <a:stretch>
            <a:fillRect/>
          </a:stretch>
        </p:blipFill>
        <p:spPr bwMode="auto">
          <a:xfrm>
            <a:off x="1371600" y="3454400"/>
            <a:ext cx="2514600" cy="1630363"/>
          </a:xfrm>
          <a:prstGeom prst="rect">
            <a:avLst/>
          </a:prstGeom>
          <a:noFill/>
          <a:extLst>
            <a:ext uri="{909E8E84-426E-40DD-AFC4-6F175D3DCCD1}">
              <a14:hiddenFill xmlns:a14="http://schemas.microsoft.com/office/drawing/2010/main">
                <a:solidFill>
                  <a:srgbClr val="FFFFFF"/>
                </a:solidFill>
              </a14:hiddenFill>
            </a:ext>
          </a:extLst>
        </p:spPr>
      </p:pic>
      <p:pic>
        <p:nvPicPr>
          <p:cNvPr id="176133" name="Picture 5"/>
          <p:cNvPicPr>
            <a:picLocks noChangeAspect="1" noChangeArrowheads="1"/>
          </p:cNvPicPr>
          <p:nvPr/>
        </p:nvPicPr>
        <p:blipFill>
          <a:blip r:embed="rId6">
            <a:extLst>
              <a:ext uri="{28A0092B-C50C-407E-A947-70E740481C1C}">
                <a14:useLocalDpi xmlns:a14="http://schemas.microsoft.com/office/drawing/2010/main" val="0"/>
              </a:ext>
            </a:extLst>
          </a:blip>
          <a:srcRect b="693"/>
          <a:stretch>
            <a:fillRect/>
          </a:stretch>
        </p:blipFill>
        <p:spPr bwMode="auto">
          <a:xfrm>
            <a:off x="5257800" y="279400"/>
            <a:ext cx="25146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761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841500"/>
            <a:ext cx="2514600" cy="1743075"/>
          </a:xfrm>
          <a:prstGeom prst="rect">
            <a:avLst/>
          </a:prstGeom>
          <a:noFill/>
          <a:extLst>
            <a:ext uri="{909E8E84-426E-40DD-AFC4-6F175D3DCCD1}">
              <a14:hiddenFill xmlns:a14="http://schemas.microsoft.com/office/drawing/2010/main">
                <a:solidFill>
                  <a:srgbClr val="FFFFFF"/>
                </a:solidFill>
              </a14:hiddenFill>
            </a:ext>
          </a:extLst>
        </p:spPr>
      </p:pic>
      <p:sp>
        <p:nvSpPr>
          <p:cNvPr id="176135" name="Text Box 7"/>
          <p:cNvSpPr txBox="1">
            <a:spLocks noChangeArrowheads="1"/>
          </p:cNvSpPr>
          <p:nvPr/>
        </p:nvSpPr>
        <p:spPr bwMode="auto">
          <a:xfrm>
            <a:off x="76200" y="2549525"/>
            <a:ext cx="1173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P = 0.1711</a:t>
            </a:r>
          </a:p>
        </p:txBody>
      </p:sp>
      <p:sp>
        <p:nvSpPr>
          <p:cNvPr id="176136" name="Text Box 8"/>
          <p:cNvSpPr txBox="1">
            <a:spLocks noChangeArrowheads="1"/>
          </p:cNvSpPr>
          <p:nvPr/>
        </p:nvSpPr>
        <p:spPr bwMode="auto">
          <a:xfrm>
            <a:off x="76200" y="930275"/>
            <a:ext cx="1173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P = 0.2758</a:t>
            </a:r>
          </a:p>
        </p:txBody>
      </p:sp>
      <p:sp>
        <p:nvSpPr>
          <p:cNvPr id="176137" name="Text Box 9"/>
          <p:cNvSpPr txBox="1">
            <a:spLocks noChangeArrowheads="1"/>
          </p:cNvSpPr>
          <p:nvPr/>
        </p:nvSpPr>
        <p:spPr bwMode="auto">
          <a:xfrm>
            <a:off x="76200" y="4095750"/>
            <a:ext cx="1173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P = 0.0892</a:t>
            </a:r>
          </a:p>
        </p:txBody>
      </p:sp>
      <p:sp>
        <p:nvSpPr>
          <p:cNvPr id="176138" name="Text Box 10"/>
          <p:cNvSpPr txBox="1">
            <a:spLocks noChangeArrowheads="1"/>
          </p:cNvSpPr>
          <p:nvPr/>
        </p:nvSpPr>
        <p:spPr bwMode="auto">
          <a:xfrm>
            <a:off x="7905750" y="930275"/>
            <a:ext cx="1173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P = 0.0735</a:t>
            </a:r>
          </a:p>
        </p:txBody>
      </p:sp>
      <p:sp>
        <p:nvSpPr>
          <p:cNvPr id="176139" name="Text Box 11"/>
          <p:cNvSpPr txBox="1">
            <a:spLocks noChangeArrowheads="1"/>
          </p:cNvSpPr>
          <p:nvPr/>
        </p:nvSpPr>
        <p:spPr bwMode="auto">
          <a:xfrm>
            <a:off x="7905750" y="4097338"/>
            <a:ext cx="947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P = 0.01</a:t>
            </a:r>
          </a:p>
        </p:txBody>
      </p:sp>
      <p:sp>
        <p:nvSpPr>
          <p:cNvPr id="176140" name="Text Box 12"/>
          <p:cNvSpPr txBox="1">
            <a:spLocks noChangeArrowheads="1"/>
          </p:cNvSpPr>
          <p:nvPr/>
        </p:nvSpPr>
        <p:spPr bwMode="auto">
          <a:xfrm>
            <a:off x="7905750" y="2551113"/>
            <a:ext cx="947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P = 0.05</a:t>
            </a:r>
          </a:p>
        </p:txBody>
      </p:sp>
      <p:pic>
        <p:nvPicPr>
          <p:cNvPr id="176141" name="Picture 13"/>
          <p:cNvPicPr>
            <a:picLocks noChangeAspect="1" noChangeArrowheads="1"/>
          </p:cNvPicPr>
          <p:nvPr/>
        </p:nvPicPr>
        <p:blipFill>
          <a:blip r:embed="rId8">
            <a:extLst>
              <a:ext uri="{28A0092B-C50C-407E-A947-70E740481C1C}">
                <a14:useLocalDpi xmlns:a14="http://schemas.microsoft.com/office/drawing/2010/main" val="0"/>
              </a:ext>
            </a:extLst>
          </a:blip>
          <a:srcRect t="-4694" b="8475"/>
          <a:stretch>
            <a:fillRect/>
          </a:stretch>
        </p:blipFill>
        <p:spPr bwMode="auto">
          <a:xfrm>
            <a:off x="5257800" y="3378200"/>
            <a:ext cx="2514600" cy="1727200"/>
          </a:xfrm>
          <a:prstGeom prst="rect">
            <a:avLst/>
          </a:prstGeom>
          <a:noFill/>
          <a:extLst>
            <a:ext uri="{909E8E84-426E-40DD-AFC4-6F175D3DCCD1}">
              <a14:hiddenFill xmlns:a14="http://schemas.microsoft.com/office/drawing/2010/main">
                <a:solidFill>
                  <a:srgbClr val="FFFFFF"/>
                </a:solidFill>
              </a14:hiddenFill>
            </a:ext>
          </a:extLst>
        </p:spPr>
      </p:pic>
      <p:sp>
        <p:nvSpPr>
          <p:cNvPr id="176142" name="Text Box 14"/>
          <p:cNvSpPr txBox="1">
            <a:spLocks noChangeArrowheads="1"/>
          </p:cNvSpPr>
          <p:nvPr/>
        </p:nvSpPr>
        <p:spPr bwMode="auto">
          <a:xfrm>
            <a:off x="457200" y="5334000"/>
            <a:ext cx="83058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pPr>
            <a:r>
              <a:rPr lang="en-US" altLang="en-US">
                <a:latin typeface="Arial" panose="020B0604020202020204" pitchFamily="34" charset="0"/>
              </a:rPr>
              <a:t>When the shaded area becomes very small, the probability of drawing such a sample at random gets very slim. </a:t>
            </a:r>
            <a:r>
              <a:rPr lang="en-US" altLang="en-US" u="sng">
                <a:latin typeface="Arial" panose="020B0604020202020204" pitchFamily="34" charset="0"/>
              </a:rPr>
              <a:t>Oftentimes</a:t>
            </a:r>
            <a:r>
              <a:rPr lang="en-US" altLang="en-US">
                <a:latin typeface="Arial" panose="020B0604020202020204" pitchFamily="34" charset="0"/>
              </a:rPr>
              <a:t>, a P-value of 0.05 or less is considered </a:t>
            </a:r>
            <a:r>
              <a:rPr lang="en-US" altLang="en-US" b="1">
                <a:solidFill>
                  <a:srgbClr val="FF9933"/>
                </a:solidFill>
                <a:latin typeface="Arial" panose="020B0604020202020204" pitchFamily="34" charset="0"/>
              </a:rPr>
              <a:t>significant</a:t>
            </a:r>
            <a:r>
              <a:rPr lang="en-US" altLang="en-US" b="1">
                <a:latin typeface="Arial" panose="020B0604020202020204" pitchFamily="34" charset="0"/>
              </a:rPr>
              <a:t>:</a:t>
            </a:r>
            <a:r>
              <a:rPr lang="en-US" altLang="en-US">
                <a:latin typeface="Arial" panose="020B0604020202020204" pitchFamily="34" charset="0"/>
              </a:rPr>
              <a:t> The phenomenon observed is unlikely to be entirely due to chance event from the random sampling.</a:t>
            </a:r>
          </a:p>
        </p:txBody>
      </p:sp>
      <p:sp>
        <p:nvSpPr>
          <p:cNvPr id="176143" name="Text Box 15"/>
          <p:cNvSpPr txBox="1">
            <a:spLocks noChangeArrowheads="1"/>
          </p:cNvSpPr>
          <p:nvPr/>
        </p:nvSpPr>
        <p:spPr bwMode="auto">
          <a:xfrm>
            <a:off x="3530600" y="1981200"/>
            <a:ext cx="2095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800" b="1">
                <a:solidFill>
                  <a:srgbClr val="FF0000"/>
                </a:solidFill>
                <a:latin typeface="Arial" panose="020B0604020202020204" pitchFamily="34" charset="0"/>
              </a:rPr>
              <a:t>Significant P-value</a:t>
            </a:r>
            <a:br>
              <a:rPr lang="en-US" altLang="en-US" sz="2800" b="1">
                <a:solidFill>
                  <a:srgbClr val="FF0000"/>
                </a:solidFill>
                <a:latin typeface="Arial" panose="020B0604020202020204" pitchFamily="34" charset="0"/>
              </a:rPr>
            </a:br>
            <a:r>
              <a:rPr lang="en-US" altLang="en-US" sz="2800" b="1">
                <a:solidFill>
                  <a:srgbClr val="FF0000"/>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Where did p&lt;.05 come from?</a:t>
            </a:r>
          </a:p>
        </p:txBody>
      </p:sp>
      <p:sp>
        <p:nvSpPr>
          <p:cNvPr id="19459" name="Rectangle 3"/>
          <p:cNvSpPr>
            <a:spLocks noGrp="1" noChangeArrowheads="1"/>
          </p:cNvSpPr>
          <p:nvPr>
            <p:ph type="body" idx="1"/>
          </p:nvPr>
        </p:nvSpPr>
        <p:spPr/>
        <p:txBody>
          <a:bodyPr/>
          <a:lstStyle/>
          <a:p>
            <a:r>
              <a:rPr lang="en-US" altLang="en-US" sz="2800"/>
              <a:t>Apparently Fisher once said, while taking tea, that " If the probability of such an event were sufficiently small – say, 1 chance in 20- than one might regard the result as significant."</a:t>
            </a:r>
          </a:p>
          <a:p>
            <a:r>
              <a:rPr lang="en-US" altLang="en-US" sz="2800"/>
              <a:t>In other words, it is somewhat arbitrary.</a:t>
            </a:r>
          </a:p>
          <a:p>
            <a:r>
              <a:rPr lang="en-US" altLang="en-US" sz="2800"/>
              <a:t>Rosnow and Rosenthal have famously said " Surely God loves the .06 nearly as much as the .05".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The Signal to Noise Ratio</a:t>
            </a:r>
          </a:p>
        </p:txBody>
      </p:sp>
      <p:sp>
        <p:nvSpPr>
          <p:cNvPr id="20483" name="Rectangle 3"/>
          <p:cNvSpPr>
            <a:spLocks noGrp="1" noChangeArrowheads="1"/>
          </p:cNvSpPr>
          <p:nvPr>
            <p:ph type="body" idx="1"/>
          </p:nvPr>
        </p:nvSpPr>
        <p:spPr/>
        <p:txBody>
          <a:bodyPr/>
          <a:lstStyle/>
          <a:p>
            <a:pPr>
              <a:lnSpc>
                <a:spcPct val="80000"/>
              </a:lnSpc>
            </a:pPr>
            <a:r>
              <a:rPr lang="en-US" altLang="en-US" sz="2800"/>
              <a:t>The z-test that we performed and all other statistical tests are signal to noise ratios. </a:t>
            </a:r>
          </a:p>
          <a:p>
            <a:pPr>
              <a:lnSpc>
                <a:spcPct val="80000"/>
              </a:lnSpc>
            </a:pPr>
            <a:r>
              <a:rPr lang="en-US" altLang="en-US" sz="2800"/>
              <a:t>The </a:t>
            </a:r>
            <a:r>
              <a:rPr lang="en-US" altLang="en-US" sz="2800">
                <a:solidFill>
                  <a:srgbClr val="FF6600"/>
                </a:solidFill>
              </a:rPr>
              <a:t>signal</a:t>
            </a:r>
            <a:r>
              <a:rPr lang="en-US" altLang="en-US" sz="2800"/>
              <a:t> is the observed difference between groups.</a:t>
            </a:r>
          </a:p>
          <a:p>
            <a:pPr>
              <a:lnSpc>
                <a:spcPct val="80000"/>
              </a:lnSpc>
            </a:pPr>
            <a:r>
              <a:rPr lang="en-US" altLang="en-US" sz="2800"/>
              <a:t>The </a:t>
            </a:r>
            <a:r>
              <a:rPr lang="en-US" altLang="en-US" sz="2800">
                <a:solidFill>
                  <a:srgbClr val="FF6600"/>
                </a:solidFill>
              </a:rPr>
              <a:t>noise</a:t>
            </a:r>
            <a:r>
              <a:rPr lang="en-US" altLang="en-US" sz="2800"/>
              <a:t> is the variability in measures between individuals within each group.</a:t>
            </a:r>
          </a:p>
          <a:p>
            <a:pPr>
              <a:lnSpc>
                <a:spcPct val="80000"/>
              </a:lnSpc>
            </a:pPr>
            <a:r>
              <a:rPr lang="en-US" altLang="en-US" sz="2800"/>
              <a:t>It's like trying to listen to a conversation in a restaurant. If the background noise is too great, we can't distinguish the conversation from the noise that surrounds it.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r>
              <a:rPr lang="en-US" altLang="en-US"/>
              <a:t>Signal to Noise</a:t>
            </a:r>
          </a:p>
        </p:txBody>
      </p:sp>
      <p:pic>
        <p:nvPicPr>
          <p:cNvPr id="76805" name="Picture 5" descr="signal to no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87563"/>
            <a:ext cx="7315200" cy="362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Four outcomes of a decision</a:t>
            </a:r>
          </a:p>
        </p:txBody>
      </p:sp>
      <p:sp>
        <p:nvSpPr>
          <p:cNvPr id="78851" name="Rectangle 3"/>
          <p:cNvSpPr>
            <a:spLocks noGrp="1" noChangeArrowheads="1"/>
          </p:cNvSpPr>
          <p:nvPr>
            <p:ph type="body" idx="1"/>
          </p:nvPr>
        </p:nvSpPr>
        <p:spPr/>
        <p:txBody>
          <a:bodyPr/>
          <a:lstStyle/>
          <a:p>
            <a:pPr>
              <a:lnSpc>
                <a:spcPct val="90000"/>
              </a:lnSpc>
            </a:pPr>
            <a:r>
              <a:rPr lang="en-US" altLang="en-US"/>
              <a:t>There was a difference (signal) when there wasn't one.</a:t>
            </a:r>
          </a:p>
          <a:p>
            <a:pPr>
              <a:lnSpc>
                <a:spcPct val="90000"/>
              </a:lnSpc>
            </a:pPr>
            <a:r>
              <a:rPr lang="en-US" altLang="en-US"/>
              <a:t>There was a difference (signal) when there really was one.</a:t>
            </a:r>
          </a:p>
          <a:p>
            <a:pPr>
              <a:lnSpc>
                <a:spcPct val="90000"/>
              </a:lnSpc>
            </a:pPr>
            <a:r>
              <a:rPr lang="en-US" altLang="en-US"/>
              <a:t>There was no difference (signal) when there really was one.</a:t>
            </a:r>
          </a:p>
          <a:p>
            <a:pPr>
              <a:lnSpc>
                <a:spcPct val="90000"/>
              </a:lnSpc>
            </a:pPr>
            <a:r>
              <a:rPr lang="en-US" altLang="en-US"/>
              <a:t>There was no difference (signal) when there really wasn't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54" name="Object 2"/>
          <p:cNvGraphicFramePr>
            <a:graphicFrameLocks noChangeAspect="1"/>
          </p:cNvGraphicFramePr>
          <p:nvPr/>
        </p:nvGraphicFramePr>
        <p:xfrm>
          <a:off x="841375" y="1987550"/>
          <a:ext cx="7937500" cy="4449763"/>
        </p:xfrm>
        <a:graphic>
          <a:graphicData uri="http://schemas.openxmlformats.org/presentationml/2006/ole">
            <mc:AlternateContent xmlns:mc="http://schemas.openxmlformats.org/markup-compatibility/2006">
              <mc:Choice xmlns:v="urn:schemas-microsoft-com:vml" Requires="v">
                <p:oleObj spid="_x0000_s151556" name="Document" r:id="rId4" imgW="6270892" imgH="3507966" progId="Word.Document.8">
                  <p:embed/>
                </p:oleObj>
              </mc:Choice>
              <mc:Fallback>
                <p:oleObj name="Document" r:id="rId4" imgW="6270892" imgH="350796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75" y="1987550"/>
                        <a:ext cx="7937500"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5" name="Rectangle 3"/>
          <p:cNvSpPr>
            <a:spLocks noGrp="1" noChangeArrowheads="1"/>
          </p:cNvSpPr>
          <p:nvPr>
            <p:ph type="title"/>
          </p:nvPr>
        </p:nvSpPr>
        <p:spPr/>
        <p:txBody>
          <a:bodyPr/>
          <a:lstStyle/>
          <a:p>
            <a:r>
              <a:rPr lang="en-US" altLang="en-US"/>
              <a:t>Possible Decision Outcomes in Hypothesis Testing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Standard Error of the Mean</a:t>
            </a:r>
          </a:p>
        </p:txBody>
      </p:sp>
      <p:sp>
        <p:nvSpPr>
          <p:cNvPr id="13315" name="Rectangle 3"/>
          <p:cNvSpPr>
            <a:spLocks noGrp="1" noChangeArrowheads="1"/>
          </p:cNvSpPr>
          <p:nvPr>
            <p:ph type="body" idx="1"/>
          </p:nvPr>
        </p:nvSpPr>
        <p:spPr/>
        <p:txBody>
          <a:bodyPr/>
          <a:lstStyle/>
          <a:p>
            <a:pPr>
              <a:lnSpc>
                <a:spcPct val="90000"/>
              </a:lnSpc>
            </a:pPr>
            <a:r>
              <a:rPr lang="en-US" altLang="en-US" sz="2800"/>
              <a:t>A standard deviation is a measure of the dispersion (spread) of </a:t>
            </a:r>
            <a:r>
              <a:rPr lang="en-US" altLang="en-US" sz="2800">
                <a:solidFill>
                  <a:srgbClr val="FF6600"/>
                </a:solidFill>
              </a:rPr>
              <a:t>individual values</a:t>
            </a:r>
            <a:r>
              <a:rPr lang="en-US" altLang="en-US" sz="2800"/>
              <a:t> around a </a:t>
            </a:r>
            <a:r>
              <a:rPr lang="en-US" altLang="en-US" sz="2800">
                <a:solidFill>
                  <a:srgbClr val="FF6600"/>
                </a:solidFill>
              </a:rPr>
              <a:t>sample mean</a:t>
            </a:r>
            <a:r>
              <a:rPr lang="en-US" altLang="en-US" sz="2800"/>
              <a:t>.</a:t>
            </a:r>
          </a:p>
          <a:p>
            <a:pPr>
              <a:lnSpc>
                <a:spcPct val="90000"/>
              </a:lnSpc>
            </a:pPr>
            <a:r>
              <a:rPr lang="en-US" altLang="en-US" sz="2800"/>
              <a:t>What if we want to know what the dispersion (spread) of </a:t>
            </a:r>
            <a:r>
              <a:rPr lang="en-US" altLang="en-US" sz="2800">
                <a:solidFill>
                  <a:srgbClr val="FF6600"/>
                </a:solidFill>
              </a:rPr>
              <a:t>sample means</a:t>
            </a:r>
            <a:r>
              <a:rPr lang="en-US" altLang="en-US" sz="2800"/>
              <a:t> were around a </a:t>
            </a:r>
            <a:r>
              <a:rPr lang="en-US" altLang="en-US" sz="2800">
                <a:solidFill>
                  <a:srgbClr val="FF6600"/>
                </a:solidFill>
              </a:rPr>
              <a:t>population mean</a:t>
            </a:r>
            <a:r>
              <a:rPr lang="en-US" altLang="en-US" sz="2800"/>
              <a:t>?</a:t>
            </a:r>
          </a:p>
          <a:p>
            <a:pPr>
              <a:lnSpc>
                <a:spcPct val="90000"/>
              </a:lnSpc>
            </a:pPr>
            <a:r>
              <a:rPr lang="en-US" altLang="en-US" sz="2800"/>
              <a:t>If we took an infinite number of samples from a population, there would be a normal distribution of those sample means around the population mean.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a:t>Type I and II errors</a:t>
            </a:r>
          </a:p>
        </p:txBody>
      </p:sp>
      <p:sp>
        <p:nvSpPr>
          <p:cNvPr id="195587" name="Rectangle 3"/>
          <p:cNvSpPr>
            <a:spLocks noGrp="1" noChangeArrowheads="1"/>
          </p:cNvSpPr>
          <p:nvPr>
            <p:ph type="body" idx="1"/>
          </p:nvPr>
        </p:nvSpPr>
        <p:spPr>
          <a:xfrm>
            <a:off x="1066800" y="2152650"/>
            <a:ext cx="7543800" cy="3886200"/>
          </a:xfrm>
        </p:spPr>
        <p:txBody>
          <a:bodyPr/>
          <a:lstStyle/>
          <a:p>
            <a:pPr defTabSz="1206500">
              <a:lnSpc>
                <a:spcPct val="150000"/>
              </a:lnSpc>
              <a:spcBef>
                <a:spcPct val="55000"/>
              </a:spcBef>
            </a:pPr>
            <a:r>
              <a:rPr lang="en-US" altLang="en-US" sz="1800"/>
              <a:t>A </a:t>
            </a:r>
            <a:r>
              <a:rPr lang="en-US" altLang="en-US" sz="1800" b="1">
                <a:solidFill>
                  <a:srgbClr val="FF6600"/>
                </a:solidFill>
              </a:rPr>
              <a:t>Type I error</a:t>
            </a:r>
            <a:r>
              <a:rPr lang="en-US" altLang="en-US" sz="1800"/>
              <a:t> is made when we reject the null hypothesis and the null hypothesis is actually true (incorrectly reject a true </a:t>
            </a:r>
            <a:r>
              <a:rPr lang="en-US" altLang="en-US" sz="1800" i="1"/>
              <a:t>H</a:t>
            </a:r>
            <a:r>
              <a:rPr lang="en-US" altLang="en-US" sz="1800" baseline="-25000"/>
              <a:t>0</a:t>
            </a:r>
            <a:r>
              <a:rPr lang="en-US" altLang="en-US" sz="1800"/>
              <a:t>).</a:t>
            </a:r>
          </a:p>
          <a:p>
            <a:pPr defTabSz="1206500">
              <a:lnSpc>
                <a:spcPct val="150000"/>
              </a:lnSpc>
              <a:spcBef>
                <a:spcPct val="50000"/>
              </a:spcBef>
              <a:buFont typeface="Wingdings" panose="05000000000000000000" pitchFamily="2" charset="2"/>
              <a:buNone/>
            </a:pPr>
            <a:r>
              <a:rPr lang="en-US" altLang="en-US" sz="1800"/>
              <a:t>	The probability of making a Type I error is the significance level </a:t>
            </a:r>
            <a:r>
              <a:rPr lang="en-US" altLang="en-US" sz="1800">
                <a:sym typeface="Symbol" panose="05050102010706020507" pitchFamily="18" charset="2"/>
              </a:rPr>
              <a:t></a:t>
            </a:r>
          </a:p>
          <a:p>
            <a:pPr defTabSz="1206500">
              <a:lnSpc>
                <a:spcPct val="150000"/>
              </a:lnSpc>
              <a:spcBef>
                <a:spcPct val="50000"/>
              </a:spcBef>
              <a:buFont typeface="Wingdings" panose="05000000000000000000" pitchFamily="2" charset="2"/>
              <a:buNone/>
            </a:pPr>
            <a:endParaRPr lang="en-US" altLang="en-US" sz="1800"/>
          </a:p>
          <a:p>
            <a:pPr defTabSz="1206500">
              <a:lnSpc>
                <a:spcPct val="150000"/>
              </a:lnSpc>
              <a:spcBef>
                <a:spcPct val="55000"/>
              </a:spcBef>
            </a:pPr>
            <a:r>
              <a:rPr lang="en-US" altLang="en-US" sz="1800"/>
              <a:t>A </a:t>
            </a:r>
            <a:r>
              <a:rPr lang="en-US" altLang="en-US" sz="1800" b="1">
                <a:solidFill>
                  <a:srgbClr val="FF6600"/>
                </a:solidFill>
              </a:rPr>
              <a:t>Type II error</a:t>
            </a:r>
            <a:r>
              <a:rPr lang="en-US" altLang="en-US" sz="1800" b="1"/>
              <a:t> </a:t>
            </a:r>
            <a:r>
              <a:rPr lang="en-US" altLang="en-US" sz="1800"/>
              <a:t>is made when we fail to reject the null hypothesis and the null hypothesis is false (incorrectly keep a false </a:t>
            </a:r>
            <a:r>
              <a:rPr lang="en-US" altLang="en-US" sz="1800" i="1"/>
              <a:t>H</a:t>
            </a:r>
            <a:r>
              <a:rPr lang="en-US" altLang="en-US" sz="1800" baseline="-25000"/>
              <a:t>0</a:t>
            </a:r>
            <a:r>
              <a:rPr lang="en-US" altLang="en-US" sz="1800"/>
              <a:t>).</a:t>
            </a:r>
          </a:p>
          <a:p>
            <a:pPr defTabSz="1206500">
              <a:lnSpc>
                <a:spcPct val="150000"/>
              </a:lnSpc>
              <a:spcBef>
                <a:spcPct val="50000"/>
              </a:spcBef>
              <a:buFont typeface="Wingdings" panose="05000000000000000000" pitchFamily="2" charset="2"/>
              <a:buNone/>
            </a:pPr>
            <a:r>
              <a:rPr lang="en-US" altLang="en-US" sz="1800"/>
              <a:t>	The probability of making a Type II error is labeled </a:t>
            </a:r>
            <a:r>
              <a:rPr lang="en-US" altLang="en-US" sz="1800" i="1">
                <a:sym typeface="Symbol" panose="05050102010706020507" pitchFamily="18" charset="2"/>
              </a:rPr>
              <a:t></a:t>
            </a:r>
            <a:r>
              <a:rPr lang="en-US" altLang="en-US" sz="1800"/>
              <a:t>.</a:t>
            </a:r>
            <a:br>
              <a:rPr lang="en-US" altLang="en-US" sz="1800"/>
            </a:br>
            <a:r>
              <a:rPr lang="en-US" altLang="en-US" sz="1800"/>
              <a:t>The power of a test is 1 </a:t>
            </a:r>
            <a:r>
              <a:rPr lang="en-US" altLang="en-US" sz="1800">
                <a:cs typeface="Arial" panose="020B0604020202020204" pitchFamily="34" charset="0"/>
              </a:rPr>
              <a:t>− </a:t>
            </a:r>
            <a:r>
              <a:rPr lang="en-US" altLang="en-US" sz="1800" i="1">
                <a:latin typeface="Symbol" panose="05050102010706020507" pitchFamily="18" charset="2"/>
              </a:rPr>
              <a:t>b</a:t>
            </a:r>
            <a:r>
              <a:rPr lang="en-US" altLang="en-US" sz="1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3000" y="304800"/>
            <a:ext cx="7467600" cy="762000"/>
          </a:xfrm>
        </p:spPr>
        <p:txBody>
          <a:bodyPr/>
          <a:lstStyle/>
          <a:p>
            <a:r>
              <a:rPr lang="en-US" altLang="en-US"/>
              <a:t>Impact of sample size</a:t>
            </a:r>
          </a:p>
        </p:txBody>
      </p:sp>
      <p:pic>
        <p:nvPicPr>
          <p:cNvPr id="166915" name="Picture 3"/>
          <p:cNvPicPr>
            <a:picLocks noChangeAspect="1" noChangeArrowheads="1"/>
          </p:cNvPicPr>
          <p:nvPr/>
        </p:nvPicPr>
        <p:blipFill>
          <a:blip r:embed="rId3">
            <a:extLst>
              <a:ext uri="{28A0092B-C50C-407E-A947-70E740481C1C}">
                <a14:useLocalDpi xmlns:a14="http://schemas.microsoft.com/office/drawing/2010/main" val="0"/>
              </a:ext>
            </a:extLst>
          </a:blip>
          <a:srcRect l="27777" t="8746" r="9723"/>
          <a:stretch>
            <a:fillRect/>
          </a:stretch>
        </p:blipFill>
        <p:spPr bwMode="auto">
          <a:xfrm>
            <a:off x="4419600" y="3287713"/>
            <a:ext cx="40386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66916" name="Rectangle 4"/>
          <p:cNvSpPr>
            <a:spLocks noChangeArrowheads="1"/>
          </p:cNvSpPr>
          <p:nvPr/>
        </p:nvSpPr>
        <p:spPr bwMode="auto">
          <a:xfrm>
            <a:off x="6400800" y="6286500"/>
            <a:ext cx="14478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6917" name="Picture 5"/>
          <p:cNvPicPr>
            <a:picLocks noChangeAspect="1" noChangeArrowheads="1"/>
          </p:cNvPicPr>
          <p:nvPr/>
        </p:nvPicPr>
        <p:blipFill>
          <a:blip r:embed="rId3">
            <a:extLst>
              <a:ext uri="{28A0092B-C50C-407E-A947-70E740481C1C}">
                <a14:useLocalDpi xmlns:a14="http://schemas.microsoft.com/office/drawing/2010/main" val="0"/>
              </a:ext>
            </a:extLst>
          </a:blip>
          <a:srcRect l="2777" t="2632" r="73611" b="61826"/>
          <a:stretch>
            <a:fillRect/>
          </a:stretch>
        </p:blipFill>
        <p:spPr bwMode="auto">
          <a:xfrm>
            <a:off x="7010400" y="3505200"/>
            <a:ext cx="1295400" cy="1328738"/>
          </a:xfrm>
          <a:prstGeom prst="rect">
            <a:avLst/>
          </a:prstGeom>
          <a:noFill/>
          <a:extLst>
            <a:ext uri="{909E8E84-426E-40DD-AFC4-6F175D3DCCD1}">
              <a14:hiddenFill xmlns:a14="http://schemas.microsoft.com/office/drawing/2010/main">
                <a:solidFill>
                  <a:srgbClr val="FFFFFF"/>
                </a:solidFill>
              </a14:hiddenFill>
            </a:ext>
          </a:extLst>
        </p:spPr>
      </p:pic>
      <p:sp>
        <p:nvSpPr>
          <p:cNvPr id="166918" name="Text Box 6"/>
          <p:cNvSpPr txBox="1">
            <a:spLocks noChangeArrowheads="1"/>
          </p:cNvSpPr>
          <p:nvPr>
            <p:ph type="body" idx="1"/>
          </p:nvPr>
        </p:nvSpPr>
        <p:spPr>
          <a:xfrm>
            <a:off x="914400" y="1066800"/>
            <a:ext cx="7543800" cy="4114800"/>
          </a:xfrm>
          <a:noFill/>
          <a:ln/>
        </p:spPr>
        <p:txBody>
          <a:bodyPr/>
          <a:lstStyle/>
          <a:p>
            <a:pPr marL="0" indent="0" eaLnBrk="0" hangingPunct="0">
              <a:spcBef>
                <a:spcPct val="0"/>
              </a:spcBef>
              <a:spcAft>
                <a:spcPct val="60000"/>
              </a:spcAft>
              <a:buClrTx/>
              <a:buSzTx/>
              <a:buFontTx/>
              <a:buNone/>
            </a:pPr>
            <a:r>
              <a:rPr lang="en-US" altLang="en-US" sz="1800"/>
              <a:t>The spread in the sampling distribution of the mean is a function of the number of individuals per sample. </a:t>
            </a:r>
          </a:p>
          <a:p>
            <a:pPr marL="731838" lvl="1" indent="-325438" eaLnBrk="0" hangingPunct="0">
              <a:spcBef>
                <a:spcPct val="0"/>
              </a:spcBef>
              <a:spcAft>
                <a:spcPct val="60000"/>
              </a:spcAft>
              <a:buClr>
                <a:schemeClr val="hlink"/>
              </a:buClr>
              <a:buFont typeface="Wingdings" panose="05000000000000000000" pitchFamily="2" charset="2"/>
              <a:buChar char="§"/>
            </a:pPr>
            <a:r>
              <a:rPr lang="en-US" altLang="en-US" sz="1800"/>
              <a:t>The larger the sample size, the smaller </a:t>
            </a:r>
            <a:br>
              <a:rPr lang="en-US" altLang="en-US" sz="1800"/>
            </a:br>
            <a:r>
              <a:rPr lang="en-US" altLang="en-US" sz="1800"/>
              <a:t>the standard deviation (spread) of the </a:t>
            </a:r>
            <a:br>
              <a:rPr lang="en-US" altLang="en-US" sz="1800"/>
            </a:br>
            <a:r>
              <a:rPr lang="en-US" altLang="en-US" sz="1800"/>
              <a:t>sample mean distribution. </a:t>
            </a:r>
          </a:p>
          <a:p>
            <a:pPr marL="731838" lvl="1" indent="-325438" eaLnBrk="0" hangingPunct="0">
              <a:spcBef>
                <a:spcPct val="0"/>
              </a:spcBef>
              <a:spcAft>
                <a:spcPct val="60000"/>
              </a:spcAft>
              <a:buClr>
                <a:schemeClr val="hlink"/>
              </a:buClr>
              <a:buFont typeface="Wingdings" panose="05000000000000000000" pitchFamily="2" charset="2"/>
              <a:buChar char="§"/>
            </a:pPr>
            <a:r>
              <a:rPr lang="en-US" altLang="en-US" sz="1800"/>
              <a:t>But the spread only decreases at a rate </a:t>
            </a:r>
            <a:br>
              <a:rPr lang="en-US" altLang="en-US" sz="1800"/>
            </a:br>
            <a:r>
              <a:rPr lang="en-US" altLang="en-US" sz="1800"/>
              <a:t>equal to √</a:t>
            </a:r>
            <a:r>
              <a:rPr lang="en-US" altLang="en-US" sz="1800" i="1"/>
              <a:t>n</a:t>
            </a:r>
            <a:r>
              <a:rPr lang="en-US" altLang="en-US" sz="1800"/>
              <a:t>.  </a:t>
            </a:r>
          </a:p>
          <a:p>
            <a:pPr marL="0" indent="0" eaLnBrk="0" hangingPunct="0">
              <a:spcBef>
                <a:spcPct val="0"/>
              </a:spcBef>
              <a:buClrTx/>
              <a:buSzTx/>
              <a:buFontTx/>
              <a:buNone/>
            </a:pPr>
            <a:endParaRPr lang="en-US" altLang="en-US" sz="1800"/>
          </a:p>
        </p:txBody>
      </p:sp>
      <p:pic>
        <p:nvPicPr>
          <p:cNvPr id="166919" name="Picture 7"/>
          <p:cNvPicPr>
            <a:picLocks noChangeAspect="1" noChangeArrowheads="1"/>
          </p:cNvPicPr>
          <p:nvPr/>
        </p:nvPicPr>
        <p:blipFill>
          <a:blip r:embed="rId4">
            <a:extLst>
              <a:ext uri="{28A0092B-C50C-407E-A947-70E740481C1C}">
                <a14:useLocalDpi xmlns:a14="http://schemas.microsoft.com/office/drawing/2010/main" val="0"/>
              </a:ext>
            </a:extLst>
          </a:blip>
          <a:srcRect l="10811" b="14264"/>
          <a:stretch>
            <a:fillRect/>
          </a:stretch>
        </p:blipFill>
        <p:spPr bwMode="auto">
          <a:xfrm>
            <a:off x="1752600" y="3733800"/>
            <a:ext cx="2514600" cy="2185988"/>
          </a:xfrm>
          <a:prstGeom prst="rect">
            <a:avLst/>
          </a:prstGeom>
          <a:noFill/>
          <a:extLst>
            <a:ext uri="{909E8E84-426E-40DD-AFC4-6F175D3DCCD1}">
              <a14:hiddenFill xmlns:a14="http://schemas.microsoft.com/office/drawing/2010/main">
                <a:solidFill>
                  <a:srgbClr val="FFFFFF"/>
                </a:solidFill>
              </a14:hiddenFill>
            </a:ext>
          </a:extLst>
        </p:spPr>
      </p:pic>
      <p:sp>
        <p:nvSpPr>
          <p:cNvPr id="166920" name="Text Box 8"/>
          <p:cNvSpPr txBox="1">
            <a:spLocks noChangeArrowheads="1"/>
          </p:cNvSpPr>
          <p:nvPr/>
        </p:nvSpPr>
        <p:spPr bwMode="auto">
          <a:xfrm>
            <a:off x="2133600" y="5967413"/>
            <a:ext cx="1458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Sample size </a:t>
            </a:r>
            <a:r>
              <a:rPr lang="en-US" altLang="en-US" sz="1600" i="1">
                <a:latin typeface="Arial" panose="020B0604020202020204" pitchFamily="34" charset="0"/>
              </a:rPr>
              <a:t>n</a:t>
            </a:r>
          </a:p>
        </p:txBody>
      </p:sp>
      <p:sp>
        <p:nvSpPr>
          <p:cNvPr id="166921" name="Text Box 9"/>
          <p:cNvSpPr txBox="1">
            <a:spLocks noChangeArrowheads="1"/>
          </p:cNvSpPr>
          <p:nvPr/>
        </p:nvSpPr>
        <p:spPr bwMode="auto">
          <a:xfrm rot="-5400000">
            <a:off x="484981" y="4828382"/>
            <a:ext cx="2046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600">
                <a:latin typeface="Arial" panose="020B0604020202020204" pitchFamily="34" charset="0"/>
              </a:rPr>
              <a:t>Standard error </a:t>
            </a:r>
            <a:r>
              <a:rPr lang="en-US" altLang="en-US" sz="1600" i="1">
                <a:latin typeface="Arial" panose="020B0604020202020204" pitchFamily="34" charset="0"/>
                <a:sym typeface="Symbol" panose="05050102010706020507" pitchFamily="18" charset="2"/>
              </a:rPr>
              <a:t></a:t>
            </a:r>
            <a:r>
              <a:rPr lang="en-US" altLang="en-US" sz="1600">
                <a:latin typeface="Arial" panose="020B0604020202020204" pitchFamily="34" charset="0"/>
                <a:sym typeface="Symbol" panose="05050102010706020507" pitchFamily="18" charset="2"/>
              </a:rPr>
              <a:t> </a:t>
            </a:r>
            <a:r>
              <a:rPr lang="en-US" altLang="en-US" sz="1600">
                <a:latin typeface="Arial" panose="020B0604020202020204" pitchFamily="34" charset="0"/>
              </a:rPr>
              <a:t>⁄ √</a:t>
            </a:r>
            <a:r>
              <a:rPr lang="en-US" altLang="en-US" sz="1600" i="1">
                <a:latin typeface="Arial" panose="020B0604020202020204" pitchFamily="34" charset="0"/>
              </a:rPr>
              <a:t>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1143000" y="152400"/>
            <a:ext cx="7543800" cy="1431925"/>
          </a:xfrm>
        </p:spPr>
        <p:txBody>
          <a:bodyPr/>
          <a:lstStyle/>
          <a:p>
            <a:r>
              <a:rPr lang="en-US" altLang="en-US" sz="4000"/>
              <a:t>Type I error and sample size: comparing two means.</a:t>
            </a:r>
          </a:p>
        </p:txBody>
      </p:sp>
      <p:graphicFrame>
        <p:nvGraphicFramePr>
          <p:cNvPr id="81923" name="Group 3"/>
          <p:cNvGraphicFramePr>
            <a:graphicFrameLocks noGrp="1"/>
          </p:cNvGraphicFramePr>
          <p:nvPr>
            <p:ph/>
          </p:nvPr>
        </p:nvGraphicFramePr>
        <p:xfrm>
          <a:off x="1143000" y="1676400"/>
          <a:ext cx="7010400" cy="4826000"/>
        </p:xfrm>
        <a:graphic>
          <a:graphicData uri="http://schemas.openxmlformats.org/drawingml/2006/table">
            <a:tbl>
              <a:tblPr/>
              <a:tblGrid>
                <a:gridCol w="1752600">
                  <a:extLst>
                    <a:ext uri="{9D8B030D-6E8A-4147-A177-3AD203B41FA5}">
                      <a16:colId xmlns:a16="http://schemas.microsoft.com/office/drawing/2014/main" val="1196660072"/>
                    </a:ext>
                  </a:extLst>
                </a:gridCol>
                <a:gridCol w="1752600">
                  <a:extLst>
                    <a:ext uri="{9D8B030D-6E8A-4147-A177-3AD203B41FA5}">
                      <a16:colId xmlns:a16="http://schemas.microsoft.com/office/drawing/2014/main" val="2277069212"/>
                    </a:ext>
                  </a:extLst>
                </a:gridCol>
                <a:gridCol w="1752600">
                  <a:extLst>
                    <a:ext uri="{9D8B030D-6E8A-4147-A177-3AD203B41FA5}">
                      <a16:colId xmlns:a16="http://schemas.microsoft.com/office/drawing/2014/main" val="3604637874"/>
                    </a:ext>
                  </a:extLst>
                </a:gridCol>
                <a:gridCol w="1752600">
                  <a:extLst>
                    <a:ext uri="{9D8B030D-6E8A-4147-A177-3AD203B41FA5}">
                      <a16:colId xmlns:a16="http://schemas.microsoft.com/office/drawing/2014/main" val="1233311401"/>
                    </a:ext>
                  </a:extLst>
                </a:gridCol>
              </a:tblGrid>
              <a:tr h="129540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Group Size (n per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Significance level</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(likelihood of Type I error)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Difference between means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Likelihood of Type II error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3515789"/>
                  </a:ext>
                </a:extLst>
              </a:tr>
              <a:tr h="88900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37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.5 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20%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3668495"/>
                  </a:ext>
                </a:extLst>
              </a:tr>
              <a:tr h="88741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.5 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20%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34857"/>
                  </a:ext>
                </a:extLst>
              </a:tr>
              <a:tr h="88900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.5 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20%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876617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1143000" y="152400"/>
            <a:ext cx="7543800" cy="1431925"/>
          </a:xfrm>
        </p:spPr>
        <p:txBody>
          <a:bodyPr/>
          <a:lstStyle/>
          <a:p>
            <a:r>
              <a:rPr lang="en-US" altLang="en-US" sz="4000"/>
              <a:t>Type II error and sample size: comparing two means.</a:t>
            </a:r>
          </a:p>
        </p:txBody>
      </p:sp>
      <p:graphicFrame>
        <p:nvGraphicFramePr>
          <p:cNvPr id="79922" name="Group 50"/>
          <p:cNvGraphicFramePr>
            <a:graphicFrameLocks noGrp="1"/>
          </p:cNvGraphicFramePr>
          <p:nvPr>
            <p:ph/>
          </p:nvPr>
        </p:nvGraphicFramePr>
        <p:xfrm>
          <a:off x="1143000" y="1676400"/>
          <a:ext cx="7010400" cy="4826000"/>
        </p:xfrm>
        <a:graphic>
          <a:graphicData uri="http://schemas.openxmlformats.org/drawingml/2006/table">
            <a:tbl>
              <a:tblPr/>
              <a:tblGrid>
                <a:gridCol w="1752600">
                  <a:extLst>
                    <a:ext uri="{9D8B030D-6E8A-4147-A177-3AD203B41FA5}">
                      <a16:colId xmlns:a16="http://schemas.microsoft.com/office/drawing/2014/main" val="3726326039"/>
                    </a:ext>
                  </a:extLst>
                </a:gridCol>
                <a:gridCol w="1752600">
                  <a:extLst>
                    <a:ext uri="{9D8B030D-6E8A-4147-A177-3AD203B41FA5}">
                      <a16:colId xmlns:a16="http://schemas.microsoft.com/office/drawing/2014/main" val="2937670669"/>
                    </a:ext>
                  </a:extLst>
                </a:gridCol>
                <a:gridCol w="1752600">
                  <a:extLst>
                    <a:ext uri="{9D8B030D-6E8A-4147-A177-3AD203B41FA5}">
                      <a16:colId xmlns:a16="http://schemas.microsoft.com/office/drawing/2014/main" val="2846527261"/>
                    </a:ext>
                  </a:extLst>
                </a:gridCol>
                <a:gridCol w="1752600">
                  <a:extLst>
                    <a:ext uri="{9D8B030D-6E8A-4147-A177-3AD203B41FA5}">
                      <a16:colId xmlns:a16="http://schemas.microsoft.com/office/drawing/2014/main" val="2877035915"/>
                    </a:ext>
                  </a:extLst>
                </a:gridCol>
              </a:tblGrid>
              <a:tr h="129540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Group Size (n per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Significance level</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(likelihood of Type I error)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Difference between means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Likelihood of Type II error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1531770"/>
                  </a:ext>
                </a:extLst>
              </a:tr>
              <a:tr h="88900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.5 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53%</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8114184"/>
                  </a:ext>
                </a:extLst>
              </a:tr>
              <a:tr h="88741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.5 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20%</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8642678"/>
                  </a:ext>
                </a:extLst>
              </a:tr>
              <a:tr h="88900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.5 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spcBef>
                          <a:spcPct val="20000"/>
                        </a:spcBef>
                        <a:buClr>
                          <a:schemeClr val="tx1"/>
                        </a:buClr>
                        <a:defRPr sz="2400">
                          <a:solidFill>
                            <a:schemeClr val="tx1"/>
                          </a:solidFill>
                          <a:effectLst>
                            <a:outerShdw blurRad="38100" dist="38100" dir="2700000" algn="tl">
                              <a:srgbClr val="000000"/>
                            </a:outerShdw>
                          </a:effectLst>
                          <a:latin typeface="Tahoma" panose="020B0604030504040204" pitchFamily="34" charset="0"/>
                        </a:defRPr>
                      </a:lvl2pPr>
                      <a:lvl3pPr>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Tahoma" panose="020B0604030504040204" pitchFamily="34" charset="0"/>
                        </a:defRPr>
                      </a:lvl3pPr>
                      <a:lvl4pPr>
                        <a:spcBef>
                          <a:spcPct val="20000"/>
                        </a:spcBef>
                        <a:buClr>
                          <a:schemeClr val="tx1"/>
                        </a:buClr>
                        <a:defRPr>
                          <a:solidFill>
                            <a:schemeClr val="tx1"/>
                          </a:solidFill>
                          <a:effectLst>
                            <a:outerShdw blurRad="38100" dist="38100" dir="2700000" algn="tl">
                              <a:srgbClr val="000000"/>
                            </a:outerShdw>
                          </a:effectLst>
                          <a:latin typeface="Tahoma" panose="020B0604030504040204" pitchFamily="34"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rPr>
                        <a:t>6%</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472827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Power </a:t>
            </a:r>
          </a:p>
        </p:txBody>
      </p:sp>
      <p:sp>
        <p:nvSpPr>
          <p:cNvPr id="23555" name="Rectangle 3"/>
          <p:cNvSpPr>
            <a:spLocks noGrp="1" noChangeArrowheads="1"/>
          </p:cNvSpPr>
          <p:nvPr>
            <p:ph type="body" idx="1"/>
          </p:nvPr>
        </p:nvSpPr>
        <p:spPr/>
        <p:txBody>
          <a:bodyPr/>
          <a:lstStyle/>
          <a:p>
            <a:r>
              <a:rPr lang="en-US" altLang="en-US"/>
              <a:t>Power is the probability of concluding that </a:t>
            </a:r>
            <a:r>
              <a:rPr lang="en-US" altLang="en-US">
                <a:solidFill>
                  <a:srgbClr val="FF6600"/>
                </a:solidFill>
              </a:rPr>
              <a:t>there was a difference</a:t>
            </a:r>
            <a:r>
              <a:rPr lang="en-US" altLang="en-US"/>
              <a:t>, when, in fact, there </a:t>
            </a:r>
            <a:r>
              <a:rPr lang="en-US" altLang="en-US">
                <a:solidFill>
                  <a:srgbClr val="FF6600"/>
                </a:solidFill>
              </a:rPr>
              <a:t>really was one</a:t>
            </a:r>
            <a:r>
              <a:rPr lang="en-US" altLang="en-US"/>
              <a:t> (power=1-</a:t>
            </a:r>
            <a:r>
              <a:rPr lang="en-US" altLang="en-US">
                <a:sym typeface="Symbol" panose="05050102010706020507" pitchFamily="18" charset="2"/>
              </a:rPr>
              <a:t>).</a:t>
            </a:r>
          </a:p>
          <a:p>
            <a:r>
              <a:rPr lang="en-US" altLang="en-US">
                <a:sym typeface="Symbol" panose="05050102010706020507" pitchFamily="18" charset="2"/>
              </a:rPr>
              <a:t>If probability of Type II error is 20%, power =80% (1-.2=.8).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Effect Size</a:t>
            </a:r>
          </a:p>
        </p:txBody>
      </p:sp>
      <p:sp>
        <p:nvSpPr>
          <p:cNvPr id="24579" name="Rectangle 3"/>
          <p:cNvSpPr>
            <a:spLocks noGrp="1" noChangeArrowheads="1"/>
          </p:cNvSpPr>
          <p:nvPr>
            <p:ph type="body" idx="1"/>
          </p:nvPr>
        </p:nvSpPr>
        <p:spPr/>
        <p:txBody>
          <a:bodyPr/>
          <a:lstStyle/>
          <a:p>
            <a:r>
              <a:rPr lang="en-US" altLang="en-US"/>
              <a:t>The effect size is a measure of the size of the difference between two samples or the degree of association between two variables. </a:t>
            </a:r>
          </a:p>
        </p:txBody>
      </p:sp>
      <p:pic>
        <p:nvPicPr>
          <p:cNvPr id="24580" name="Picture 4" descr="sample 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57600"/>
            <a:ext cx="4343400" cy="280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Putting it all together</a:t>
            </a:r>
          </a:p>
        </p:txBody>
      </p:sp>
      <p:sp>
        <p:nvSpPr>
          <p:cNvPr id="25603" name="Rectangle 3"/>
          <p:cNvSpPr>
            <a:spLocks noGrp="1" noChangeArrowheads="1"/>
          </p:cNvSpPr>
          <p:nvPr>
            <p:ph type="body" idx="1"/>
          </p:nvPr>
        </p:nvSpPr>
        <p:spPr/>
        <p:txBody>
          <a:bodyPr/>
          <a:lstStyle/>
          <a:p>
            <a:r>
              <a:rPr lang="en-US" altLang="en-US"/>
              <a:t>Type I error, Type II error, sample size, and effect size are all tied together. </a:t>
            </a:r>
          </a:p>
          <a:p>
            <a:pPr>
              <a:buFont typeface="Wingdings" panose="05000000000000000000" pitchFamily="2" charset="2"/>
              <a:buNone/>
            </a:pPr>
            <a:endParaRPr lang="en-US" altLang="en-US"/>
          </a:p>
        </p:txBody>
      </p:sp>
      <p:pic>
        <p:nvPicPr>
          <p:cNvPr id="25604" name="Picture 4" descr="curves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243263"/>
            <a:ext cx="3541713" cy="3282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a:t>Decreasing Error</a:t>
            </a:r>
          </a:p>
        </p:txBody>
      </p:sp>
      <p:sp>
        <p:nvSpPr>
          <p:cNvPr id="147459" name="Rectangle 3"/>
          <p:cNvSpPr>
            <a:spLocks noGrp="1" noChangeArrowheads="1"/>
          </p:cNvSpPr>
          <p:nvPr>
            <p:ph type="body" idx="1"/>
          </p:nvPr>
        </p:nvSpPr>
        <p:spPr/>
        <p:txBody>
          <a:bodyPr/>
          <a:lstStyle/>
          <a:p>
            <a:pPr>
              <a:lnSpc>
                <a:spcPct val="90000"/>
              </a:lnSpc>
            </a:pPr>
            <a:r>
              <a:rPr lang="en-US" altLang="en-US"/>
              <a:t>How can we decrease the likelihood of making a Type I  (saying it was different when it wasn't) or Type II error (saying it wasn't different when it was)?</a:t>
            </a:r>
          </a:p>
          <a:p>
            <a:pPr>
              <a:lnSpc>
                <a:spcPct val="90000"/>
              </a:lnSpc>
            </a:pPr>
            <a:r>
              <a:rPr lang="en-US" altLang="en-US"/>
              <a:t>Increase sample size (decreases SE)</a:t>
            </a:r>
          </a:p>
          <a:p>
            <a:pPr>
              <a:lnSpc>
                <a:spcPct val="90000"/>
              </a:lnSpc>
            </a:pPr>
            <a:r>
              <a:rPr lang="en-US" altLang="en-US"/>
              <a:t>Increase effect size (a bigger difference requires less precision).</a:t>
            </a:r>
            <a:endParaRPr lang="en-US" altLang="en-US">
              <a:sym typeface="Symbol" panose="05050102010706020507"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Confidence Intervals</a:t>
            </a:r>
          </a:p>
        </p:txBody>
      </p:sp>
      <p:sp>
        <p:nvSpPr>
          <p:cNvPr id="26627" name="Rectangle 3"/>
          <p:cNvSpPr>
            <a:spLocks noGrp="1" noChangeArrowheads="1"/>
          </p:cNvSpPr>
          <p:nvPr>
            <p:ph type="body" idx="1"/>
          </p:nvPr>
        </p:nvSpPr>
        <p:spPr/>
        <p:txBody>
          <a:bodyPr/>
          <a:lstStyle/>
          <a:p>
            <a:r>
              <a:rPr lang="en-US" altLang="en-US" sz="2800"/>
              <a:t>Confidence intervals are the area around a sample mean that we are sure that the true “population” mean lies- within a certain probability. </a:t>
            </a:r>
          </a:p>
          <a:p>
            <a:r>
              <a:rPr lang="en-US" altLang="en-US" sz="2800"/>
              <a:t>95%CI=Sample Mean </a:t>
            </a:r>
            <a:r>
              <a:rPr lang="en-US" altLang="en-US" sz="2800" u="sng"/>
              <a:t>+</a:t>
            </a:r>
            <a:r>
              <a:rPr lang="en-US" altLang="en-US" sz="2800"/>
              <a:t>1.96*SE</a:t>
            </a:r>
          </a:p>
          <a:p>
            <a:r>
              <a:rPr lang="en-US" altLang="en-US" sz="2800"/>
              <a:t>The 95% confidence interval around the class mean sleep time is 7.19 </a:t>
            </a:r>
            <a:r>
              <a:rPr lang="en-US" altLang="en-US" sz="2800" u="sng"/>
              <a:t>+ </a:t>
            </a:r>
            <a:r>
              <a:rPr lang="en-US" altLang="en-US" sz="2800"/>
              <a:t>1.96(.1004)=7.19 </a:t>
            </a:r>
            <a:r>
              <a:rPr lang="en-US" altLang="en-US" sz="2800" u="sng"/>
              <a:t>+</a:t>
            </a:r>
            <a:r>
              <a:rPr lang="en-US" altLang="en-US" sz="2800"/>
              <a:t> .197 or 6.93 to 7.39.</a:t>
            </a:r>
            <a:endParaRPr lang="en-US" altLang="en-US" sz="2800" u="sng"/>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Confidence Interval</a:t>
            </a:r>
          </a:p>
        </p:txBody>
      </p:sp>
      <p:sp>
        <p:nvSpPr>
          <p:cNvPr id="82947" name="Rectangle 3"/>
          <p:cNvSpPr>
            <a:spLocks noGrp="1" noChangeArrowheads="1"/>
          </p:cNvSpPr>
          <p:nvPr>
            <p:ph type="body" sz="half" idx="1"/>
          </p:nvPr>
        </p:nvSpPr>
        <p:spPr/>
        <p:txBody>
          <a:bodyPr/>
          <a:lstStyle/>
          <a:p>
            <a:r>
              <a:rPr lang="en-US" altLang="en-US" sz="2800"/>
              <a:t>The 95% confidence interval states that 95 times out of 100 the true mean lies within this range.</a:t>
            </a:r>
          </a:p>
        </p:txBody>
      </p:sp>
      <p:pic>
        <p:nvPicPr>
          <p:cNvPr id="82950" name="Picture 6" descr="Confidence interval"/>
          <p:cNvPicPr>
            <a:picLocks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4914900" y="2478088"/>
            <a:ext cx="3695700" cy="3119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010400" y="5791200"/>
            <a:ext cx="1819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1" hangingPunct="1"/>
            <a:r>
              <a:rPr lang="en-US" altLang="en-US" sz="1400">
                <a:latin typeface="Arial" panose="020B0604020202020204" pitchFamily="34" charset="0"/>
              </a:rPr>
              <a:t>Red dot: mean value</a:t>
            </a:r>
          </a:p>
          <a:p>
            <a:pPr algn="r" eaLnBrk="1" hangingPunct="1"/>
            <a:r>
              <a:rPr lang="en-US" altLang="en-US" sz="1400">
                <a:latin typeface="Arial" panose="020B0604020202020204" pitchFamily="34" charset="0"/>
              </a:rPr>
              <a:t>of individual sample</a:t>
            </a:r>
          </a:p>
        </p:txBody>
      </p:sp>
      <p:sp>
        <p:nvSpPr>
          <p:cNvPr id="153603" name="Rectangle 3"/>
          <p:cNvSpPr>
            <a:spLocks noChangeArrowheads="1"/>
          </p:cNvSpPr>
          <p:nvPr/>
        </p:nvSpPr>
        <p:spPr bwMode="auto">
          <a:xfrm>
            <a:off x="457200" y="685800"/>
            <a:ext cx="3505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defRPr>
            </a:lvl1pPr>
            <a:lvl2pPr marL="731838" indent="-325438">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defRPr>
            </a:lvl2pPr>
            <a:lvl3pPr marL="1196975" indent="-350838">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3pPr>
            <a:lvl4pPr marL="1627188" indent="-315913">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defRPr>
            </a:lvl4pPr>
            <a:lvl5pPr marL="2081213" indent="-339725">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5pPr>
            <a:lvl6pPr marL="25384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6pPr>
            <a:lvl7pPr marL="29956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7pPr>
            <a:lvl8pPr marL="34528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8pPr>
            <a:lvl9pPr marL="39100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9pPr>
          </a:lstStyle>
          <a:p>
            <a:pPr eaLnBrk="1" hangingPunct="1">
              <a:lnSpc>
                <a:spcPct val="130000"/>
              </a:lnSpc>
              <a:buFont typeface="Wingdings" panose="05000000000000000000" pitchFamily="2" charset="2"/>
              <a:buNone/>
            </a:pPr>
            <a:r>
              <a:rPr lang="en-US" altLang="en-US" sz="2000"/>
              <a:t>95% of all sample means will be within roughly 2 standard deviations (2*</a:t>
            </a:r>
            <a:r>
              <a:rPr lang="en-US" altLang="en-US" sz="2000" i="1">
                <a:latin typeface="Symbol" panose="05050102010706020507" pitchFamily="18" charset="2"/>
              </a:rPr>
              <a:t>s</a:t>
            </a:r>
            <a:r>
              <a:rPr lang="en-US" altLang="en-US" sz="2000"/>
              <a:t>/√</a:t>
            </a:r>
            <a:r>
              <a:rPr lang="en-US" altLang="en-US" sz="2000" i="1"/>
              <a:t>n</a:t>
            </a:r>
            <a:r>
              <a:rPr lang="en-US" altLang="en-US" sz="2000"/>
              <a:t>) of the population parameter </a:t>
            </a:r>
            <a:r>
              <a:rPr lang="en-US" altLang="en-US" sz="2000" i="1">
                <a:latin typeface="Symbol" panose="05050102010706020507" pitchFamily="18" charset="2"/>
              </a:rPr>
              <a:t>m</a:t>
            </a:r>
            <a:r>
              <a:rPr lang="en-US" altLang="en-US" sz="2000">
                <a:latin typeface="Symbol" panose="05050102010706020507" pitchFamily="18" charset="2"/>
              </a:rPr>
              <a:t>.</a:t>
            </a:r>
            <a:endParaRPr lang="en-US" altLang="en-US" sz="2000"/>
          </a:p>
          <a:p>
            <a:pPr eaLnBrk="1" hangingPunct="1">
              <a:lnSpc>
                <a:spcPct val="130000"/>
              </a:lnSpc>
              <a:buFont typeface="Wingdings" panose="05000000000000000000" pitchFamily="2" charset="2"/>
              <a:buNone/>
            </a:pPr>
            <a:endParaRPr lang="en-US" altLang="en-US" sz="2000"/>
          </a:p>
          <a:p>
            <a:pPr eaLnBrk="1" hangingPunct="1">
              <a:lnSpc>
                <a:spcPct val="130000"/>
              </a:lnSpc>
              <a:buFont typeface="Wingdings" panose="05000000000000000000" pitchFamily="2" charset="2"/>
              <a:buNone/>
            </a:pPr>
            <a:r>
              <a:rPr lang="en-US" altLang="en-US" sz="2000"/>
              <a:t>Because distances are symmetrical, this implies that </a:t>
            </a:r>
            <a:r>
              <a:rPr lang="en-US" altLang="en-US" sz="2000" b="1"/>
              <a:t>the population parameter </a:t>
            </a:r>
            <a:r>
              <a:rPr lang="en-US" altLang="en-US" sz="2000" b="1" i="1">
                <a:latin typeface="Symbol" panose="05050102010706020507" pitchFamily="18" charset="2"/>
              </a:rPr>
              <a:t>m</a:t>
            </a:r>
            <a:r>
              <a:rPr lang="en-US" altLang="en-US" sz="2000" b="1"/>
              <a:t> must be within roughly 2 standard deviations from the sample average     , in 95% of all samples.</a:t>
            </a:r>
            <a:endParaRPr lang="en-US" altLang="en-US" sz="2000"/>
          </a:p>
        </p:txBody>
      </p:sp>
      <p:sp>
        <p:nvSpPr>
          <p:cNvPr id="153604" name="Text Box 4"/>
          <p:cNvSpPr txBox="1">
            <a:spLocks noChangeArrowheads="1"/>
          </p:cNvSpPr>
          <p:nvPr/>
        </p:nvSpPr>
        <p:spPr bwMode="auto">
          <a:xfrm>
            <a:off x="533400" y="6154738"/>
            <a:ext cx="55308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10000"/>
              </a:lnSpc>
              <a:spcBef>
                <a:spcPct val="20000"/>
              </a:spcBef>
              <a:buClr>
                <a:srgbClr val="00CC99"/>
              </a:buClr>
              <a:buSzPct val="65000"/>
              <a:buFont typeface="Wingdings" panose="05000000000000000000" pitchFamily="2" charset="2"/>
              <a:buNone/>
            </a:pPr>
            <a:r>
              <a:rPr lang="en-US" altLang="en-US" i="1">
                <a:latin typeface="Arial" panose="020B0604020202020204" pitchFamily="34" charset="0"/>
              </a:rPr>
              <a:t>This reasoning is the essence of statistical inference.</a:t>
            </a:r>
          </a:p>
        </p:txBody>
      </p:sp>
      <p:pic>
        <p:nvPicPr>
          <p:cNvPr id="153605" name="Picture 5"/>
          <p:cNvPicPr>
            <a:picLocks noChangeAspect="1" noChangeArrowheads="1"/>
          </p:cNvPicPr>
          <p:nvPr>
            <p:ph/>
          </p:nvPr>
        </p:nvPicPr>
        <p:blipFill>
          <a:blip r:embed="rId4">
            <a:extLst>
              <a:ext uri="{28A0092B-C50C-407E-A947-70E740481C1C}">
                <a14:useLocalDpi xmlns:a14="http://schemas.microsoft.com/office/drawing/2010/main" val="0"/>
              </a:ext>
            </a:extLst>
          </a:blip>
          <a:srcRect b="8333"/>
          <a:stretch>
            <a:fillRect/>
          </a:stretch>
        </p:blipFill>
        <p:spPr>
          <a:xfrm>
            <a:off x="4586288" y="581025"/>
            <a:ext cx="4027487" cy="4687888"/>
          </a:xfrm>
          <a:noFill/>
          <a:ln/>
        </p:spPr>
      </p:pic>
      <p:graphicFrame>
        <p:nvGraphicFramePr>
          <p:cNvPr id="153606" name="Object 6"/>
          <p:cNvGraphicFramePr>
            <a:graphicFrameLocks noChangeAspect="1"/>
          </p:cNvGraphicFramePr>
          <p:nvPr/>
        </p:nvGraphicFramePr>
        <p:xfrm>
          <a:off x="6324600" y="1219200"/>
          <a:ext cx="457200" cy="244475"/>
        </p:xfrm>
        <a:graphic>
          <a:graphicData uri="http://schemas.openxmlformats.org/presentationml/2006/ole">
            <mc:AlternateContent xmlns:mc="http://schemas.openxmlformats.org/markup-compatibility/2006">
              <mc:Choice xmlns:v="urn:schemas-microsoft-com:vml" Requires="v">
                <p:oleObj spid="_x0000_s153610" name="Equation" r:id="rId5" imgW="406400" imgH="215900" progId="Equation.3">
                  <p:embed/>
                </p:oleObj>
              </mc:Choice>
              <mc:Fallback>
                <p:oleObj name="Equation" r:id="rId5" imgW="4064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1219200"/>
                        <a:ext cx="457200" cy="244475"/>
                      </a:xfrm>
                      <a:prstGeom prst="rect">
                        <a:avLst/>
                      </a:prstGeom>
                      <a:noFill/>
                      <a:ln>
                        <a:noFill/>
                      </a:ln>
                      <a:effectLst/>
                      <a:extLst>
                        <a:ext uri="{909E8E84-426E-40DD-AFC4-6F175D3DCCD1}">
                          <a14:hiddenFill xmlns:a14="http://schemas.microsoft.com/office/drawing/2010/main">
                            <a:solidFill>
                              <a:srgbClr val="DAE7F7"/>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7" name="Line 7"/>
          <p:cNvSpPr>
            <a:spLocks noChangeShapeType="1"/>
          </p:cNvSpPr>
          <p:nvPr/>
        </p:nvSpPr>
        <p:spPr bwMode="auto">
          <a:xfrm flipH="1">
            <a:off x="6286500" y="1216025"/>
            <a:ext cx="5857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8" name="Line 8"/>
          <p:cNvSpPr>
            <a:spLocks noChangeShapeType="1"/>
          </p:cNvSpPr>
          <p:nvPr/>
        </p:nvSpPr>
        <p:spPr bwMode="auto">
          <a:xfrm flipH="1" flipV="1">
            <a:off x="6805613" y="5638800"/>
            <a:ext cx="228600" cy="2127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3609" name="Picture 9" descr="Pictur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876800"/>
            <a:ext cx="300038" cy="30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03">
                                            <p:txEl>
                                              <p:pRg st="2" end="2"/>
                                            </p:txEl>
                                          </p:spTgt>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5360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P spid="1536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914400" y="0"/>
            <a:ext cx="7239000" cy="914400"/>
          </a:xfrm>
        </p:spPr>
        <p:txBody>
          <a:bodyPr/>
          <a:lstStyle/>
          <a:p>
            <a:r>
              <a:rPr lang="en-US" altLang="en-US" sz="2800"/>
              <a:t>Confidence intervals to test hypotheses</a:t>
            </a:r>
          </a:p>
        </p:txBody>
      </p:sp>
      <p:sp>
        <p:nvSpPr>
          <p:cNvPr id="177155" name="Rectangle 3"/>
          <p:cNvSpPr>
            <a:spLocks noGrp="1" noChangeArrowheads="1"/>
          </p:cNvSpPr>
          <p:nvPr>
            <p:ph type="body" idx="1"/>
          </p:nvPr>
        </p:nvSpPr>
        <p:spPr>
          <a:xfrm>
            <a:off x="457200" y="990600"/>
            <a:ext cx="8229600" cy="990600"/>
          </a:xfrm>
        </p:spPr>
        <p:txBody>
          <a:bodyPr/>
          <a:lstStyle/>
          <a:p>
            <a:pPr marL="0" indent="0">
              <a:lnSpc>
                <a:spcPct val="120000"/>
              </a:lnSpc>
              <a:buFont typeface="Wingdings" panose="05000000000000000000" pitchFamily="2" charset="2"/>
              <a:buNone/>
            </a:pPr>
            <a:r>
              <a:rPr lang="en-US" altLang="en-US" sz="2000"/>
              <a:t>Because a two-sided test is symmetrical, you can also use a confidence interval to test a two-sided hypothesis.</a:t>
            </a:r>
          </a:p>
        </p:txBody>
      </p:sp>
      <p:pic>
        <p:nvPicPr>
          <p:cNvPr id="177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5" y="1828800"/>
            <a:ext cx="5667375" cy="3379788"/>
          </a:xfrm>
          <a:prstGeom prst="rect">
            <a:avLst/>
          </a:prstGeom>
          <a:noFill/>
          <a:extLst>
            <a:ext uri="{909E8E84-426E-40DD-AFC4-6F175D3DCCD1}">
              <a14:hiddenFill xmlns:a14="http://schemas.microsoft.com/office/drawing/2010/main">
                <a:solidFill>
                  <a:srgbClr val="FFFFFF"/>
                </a:solidFill>
              </a14:hiddenFill>
            </a:ext>
          </a:extLst>
        </p:spPr>
      </p:pic>
      <p:sp>
        <p:nvSpPr>
          <p:cNvPr id="177157" name="Text Box 5"/>
          <p:cNvSpPr txBox="1">
            <a:spLocks noChangeArrowheads="1"/>
          </p:cNvSpPr>
          <p:nvPr/>
        </p:nvSpPr>
        <p:spPr bwMode="auto">
          <a:xfrm>
            <a:off x="3629025" y="3940175"/>
            <a:ext cx="595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l-GR" altLang="en-US" sz="2000" i="1">
                <a:latin typeface="Arial" panose="020B0604020202020204" pitchFamily="34" charset="0"/>
              </a:rPr>
              <a:t>α</a:t>
            </a:r>
            <a:r>
              <a:rPr lang="en-US" altLang="en-US" sz="2000">
                <a:latin typeface="Arial" panose="020B0604020202020204" pitchFamily="34" charset="0"/>
              </a:rPr>
              <a:t> /</a:t>
            </a:r>
            <a:r>
              <a:rPr lang="en-US" altLang="en-US">
                <a:latin typeface="Arial" panose="020B0604020202020204" pitchFamily="34" charset="0"/>
              </a:rPr>
              <a:t>2</a:t>
            </a:r>
          </a:p>
        </p:txBody>
      </p:sp>
      <p:sp>
        <p:nvSpPr>
          <p:cNvPr id="177158" name="Text Box 6"/>
          <p:cNvSpPr txBox="1">
            <a:spLocks noChangeArrowheads="1"/>
          </p:cNvSpPr>
          <p:nvPr/>
        </p:nvSpPr>
        <p:spPr bwMode="auto">
          <a:xfrm>
            <a:off x="7696200" y="3940175"/>
            <a:ext cx="595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l-GR" altLang="en-US" sz="2000" i="1">
                <a:latin typeface="Arial" panose="020B0604020202020204" pitchFamily="34" charset="0"/>
              </a:rPr>
              <a:t>α</a:t>
            </a:r>
            <a:r>
              <a:rPr lang="en-US" altLang="en-US" sz="2000">
                <a:latin typeface="Arial" panose="020B0604020202020204" pitchFamily="34" charset="0"/>
              </a:rPr>
              <a:t> /</a:t>
            </a:r>
            <a:r>
              <a:rPr lang="en-US" altLang="en-US">
                <a:latin typeface="Arial" panose="020B0604020202020204" pitchFamily="34" charset="0"/>
              </a:rPr>
              <a:t>2</a:t>
            </a:r>
          </a:p>
        </p:txBody>
      </p:sp>
      <p:sp>
        <p:nvSpPr>
          <p:cNvPr id="177159" name="Text Box 7"/>
          <p:cNvSpPr txBox="1">
            <a:spLocks noChangeArrowheads="1"/>
          </p:cNvSpPr>
          <p:nvPr/>
        </p:nvSpPr>
        <p:spPr bwMode="auto">
          <a:xfrm>
            <a:off x="454025" y="2389188"/>
            <a:ext cx="2060575"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20000"/>
              </a:spcBef>
              <a:buClr>
                <a:schemeClr val="accent1"/>
              </a:buClr>
              <a:buSzPct val="65000"/>
              <a:buFont typeface="Wingdings" panose="05000000000000000000" pitchFamily="2" charset="2"/>
              <a:buNone/>
            </a:pPr>
            <a:r>
              <a:rPr lang="en-US" altLang="en-US">
                <a:latin typeface="Arial" panose="020B0604020202020204" pitchFamily="34" charset="0"/>
              </a:rPr>
              <a:t>In a two-sided test, </a:t>
            </a:r>
            <a:br>
              <a:rPr lang="en-US" altLang="en-US">
                <a:latin typeface="Arial" panose="020B0604020202020204" pitchFamily="34" charset="0"/>
              </a:rPr>
            </a:br>
            <a:r>
              <a:rPr lang="en-US" altLang="en-US" i="1">
                <a:latin typeface="Arial" panose="020B0604020202020204" pitchFamily="34" charset="0"/>
              </a:rPr>
              <a:t>C</a:t>
            </a:r>
            <a:r>
              <a:rPr lang="en-US" altLang="en-US">
                <a:latin typeface="Arial" panose="020B0604020202020204" pitchFamily="34" charset="0"/>
              </a:rPr>
              <a:t> = 1 – </a:t>
            </a:r>
            <a:r>
              <a:rPr lang="el-GR" altLang="en-US" i="1">
                <a:latin typeface="Arial" panose="020B0604020202020204" pitchFamily="34" charset="0"/>
                <a:cs typeface="Arial" panose="020B0604020202020204" pitchFamily="34" charset="0"/>
              </a:rPr>
              <a:t>α</a:t>
            </a:r>
            <a:r>
              <a:rPr lang="en-US" altLang="en-US">
                <a:latin typeface="Arial" panose="020B0604020202020204" pitchFamily="34" charset="0"/>
                <a:cs typeface="Arial" panose="020B0604020202020204" pitchFamily="34" charset="0"/>
              </a:rPr>
              <a:t>.</a:t>
            </a:r>
            <a:r>
              <a:rPr lang="en-US" altLang="en-US">
                <a:latin typeface="Arial" panose="020B0604020202020204" pitchFamily="34" charset="0"/>
              </a:rPr>
              <a:t> </a:t>
            </a:r>
          </a:p>
          <a:p>
            <a:pPr eaLnBrk="1" hangingPunct="1">
              <a:lnSpc>
                <a:spcPct val="120000"/>
              </a:lnSpc>
              <a:spcBef>
                <a:spcPct val="20000"/>
              </a:spcBef>
              <a:buClr>
                <a:schemeClr val="accent1"/>
              </a:buClr>
              <a:buSzPct val="65000"/>
              <a:buFont typeface="Wingdings" panose="05000000000000000000" pitchFamily="2" charset="2"/>
              <a:buNone/>
            </a:pPr>
            <a:endParaRPr lang="en-US" altLang="en-US">
              <a:latin typeface="Arial" panose="020B0604020202020204" pitchFamily="34" charset="0"/>
            </a:endParaRPr>
          </a:p>
          <a:p>
            <a:pPr eaLnBrk="1" hangingPunct="1">
              <a:lnSpc>
                <a:spcPct val="120000"/>
              </a:lnSpc>
              <a:spcBef>
                <a:spcPct val="50000"/>
              </a:spcBef>
              <a:buClr>
                <a:schemeClr val="accent1"/>
              </a:buClr>
              <a:buSzPct val="65000"/>
              <a:buFont typeface="Wingdings" panose="05000000000000000000" pitchFamily="2" charset="2"/>
              <a:buNone/>
            </a:pPr>
            <a:r>
              <a:rPr lang="en-US" altLang="en-US" sz="1600" i="1">
                <a:latin typeface="Arial" panose="020B0604020202020204" pitchFamily="34" charset="0"/>
              </a:rPr>
              <a:t>C =confidence level </a:t>
            </a:r>
          </a:p>
          <a:p>
            <a:pPr eaLnBrk="1" hangingPunct="1">
              <a:lnSpc>
                <a:spcPct val="120000"/>
              </a:lnSpc>
              <a:spcBef>
                <a:spcPct val="50000"/>
              </a:spcBef>
              <a:buClr>
                <a:schemeClr val="accent1"/>
              </a:buClr>
              <a:buSzPct val="65000"/>
              <a:buFont typeface="Wingdings" panose="05000000000000000000" pitchFamily="2" charset="2"/>
              <a:buNone/>
            </a:pPr>
            <a:r>
              <a:rPr lang="el-GR" altLang="en-US" sz="1600" i="1">
                <a:latin typeface="Arial" panose="020B0604020202020204" pitchFamily="34" charset="0"/>
              </a:rPr>
              <a:t>α</a:t>
            </a:r>
            <a:r>
              <a:rPr lang="en-US" altLang="en-US" sz="1600" i="1">
                <a:latin typeface="Arial" panose="020B0604020202020204" pitchFamily="34" charset="0"/>
              </a:rPr>
              <a:t> =significance level</a:t>
            </a:r>
          </a:p>
        </p:txBody>
      </p:sp>
      <p:grpSp>
        <p:nvGrpSpPr>
          <p:cNvPr id="177160" name="Group 8"/>
          <p:cNvGrpSpPr>
            <a:grpSpLocks/>
          </p:cNvGrpSpPr>
          <p:nvPr/>
        </p:nvGrpSpPr>
        <p:grpSpPr bwMode="auto">
          <a:xfrm>
            <a:off x="0" y="5334000"/>
            <a:ext cx="9144000" cy="1524000"/>
            <a:chOff x="0" y="3360"/>
            <a:chExt cx="5760" cy="960"/>
          </a:xfrm>
        </p:grpSpPr>
        <p:sp>
          <p:nvSpPr>
            <p:cNvPr id="177161" name="Rectangle 9"/>
            <p:cNvSpPr>
              <a:spLocks noChangeArrowheads="1"/>
            </p:cNvSpPr>
            <p:nvPr/>
          </p:nvSpPr>
          <p:spPr bwMode="auto">
            <a:xfrm>
              <a:off x="0" y="3360"/>
              <a:ext cx="5760" cy="96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2" name="Rectangle 10"/>
            <p:cNvSpPr>
              <a:spLocks noChangeArrowheads="1"/>
            </p:cNvSpPr>
            <p:nvPr/>
          </p:nvSpPr>
          <p:spPr bwMode="auto">
            <a:xfrm>
              <a:off x="288" y="3456"/>
              <a:ext cx="5184"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defRPr>
              </a:lvl1pPr>
              <a:lvl2pPr marL="731838" indent="-325438">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defRPr>
              </a:lvl2pPr>
              <a:lvl3pPr marL="1196975" indent="-350838">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3pPr>
              <a:lvl4pPr marL="1627188" indent="-315913">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defRPr>
              </a:lvl4pPr>
              <a:lvl5pPr marL="2081213" indent="-339725">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5pPr>
              <a:lvl6pPr marL="25384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6pPr>
              <a:lvl7pPr marL="29956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7pPr>
              <a:lvl8pPr marL="34528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8pPr>
              <a:lvl9pPr marL="39100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9pPr>
            </a:lstStyle>
            <a:p>
              <a:pPr eaLnBrk="1" hangingPunct="1">
                <a:spcAft>
                  <a:spcPct val="15000"/>
                </a:spcAft>
                <a:buFont typeface="Wingdings" panose="05000000000000000000" pitchFamily="2" charset="2"/>
                <a:buNone/>
              </a:pPr>
              <a:r>
                <a:rPr lang="en-US" altLang="en-US" sz="1800">
                  <a:solidFill>
                    <a:schemeClr val="bg2"/>
                  </a:solidFill>
                  <a:effectLst/>
                  <a:cs typeface="Times New Roman" panose="02020603050405020304" pitchFamily="18" charset="0"/>
                </a:rPr>
                <a:t>Packs of cherry tomatoes (</a:t>
              </a:r>
              <a:r>
                <a:rPr lang="el-GR" altLang="en-US" sz="1800" i="1">
                  <a:solidFill>
                    <a:schemeClr val="bg2"/>
                  </a:solidFill>
                  <a:effectLst/>
                  <a:cs typeface="Arial" panose="020B0604020202020204" pitchFamily="34" charset="0"/>
                </a:rPr>
                <a:t>σ</a:t>
              </a:r>
              <a:r>
                <a:rPr lang="en-US" altLang="en-US" sz="1800">
                  <a:solidFill>
                    <a:schemeClr val="bg2"/>
                  </a:solidFill>
                  <a:effectLst/>
                  <a:latin typeface="Symbol" panose="05050102010706020507" pitchFamily="18" charset="2"/>
                  <a:cs typeface="Times New Roman" panose="02020603050405020304" pitchFamily="18" charset="0"/>
                </a:rPr>
                <a:t> </a:t>
              </a:r>
              <a:r>
                <a:rPr lang="en-US" altLang="en-US" sz="1800">
                  <a:solidFill>
                    <a:schemeClr val="bg2"/>
                  </a:solidFill>
                  <a:effectLst/>
                  <a:cs typeface="Times New Roman" panose="02020603050405020304" pitchFamily="18" charset="0"/>
                </a:rPr>
                <a:t>= 5 g): </a:t>
              </a:r>
              <a:r>
                <a:rPr lang="en-US" altLang="en-US" sz="1800" i="1">
                  <a:solidFill>
                    <a:schemeClr val="bg2"/>
                  </a:solidFill>
                  <a:effectLst/>
                  <a:cs typeface="Times New Roman" panose="02020603050405020304" pitchFamily="18" charset="0"/>
                </a:rPr>
                <a:t>H</a:t>
              </a:r>
              <a:r>
                <a:rPr lang="en-US" altLang="en-US" sz="1800" baseline="-25000">
                  <a:solidFill>
                    <a:schemeClr val="bg2"/>
                  </a:solidFill>
                  <a:effectLst/>
                  <a:cs typeface="Times New Roman" panose="02020603050405020304" pitchFamily="18" charset="0"/>
                </a:rPr>
                <a:t>0 </a:t>
              </a:r>
              <a:r>
                <a:rPr lang="en-US" altLang="en-US" sz="1800">
                  <a:solidFill>
                    <a:schemeClr val="bg2"/>
                  </a:solidFill>
                  <a:effectLst/>
                  <a:cs typeface="Times New Roman" panose="02020603050405020304" pitchFamily="18" charset="0"/>
                </a:rPr>
                <a:t>: </a:t>
              </a:r>
              <a:r>
                <a:rPr lang="en-US" altLang="en-US" sz="1800" i="1">
                  <a:solidFill>
                    <a:schemeClr val="bg2"/>
                  </a:solidFill>
                  <a:effectLst/>
                  <a:latin typeface="Arial" panose="020B0604020202020204" pitchFamily="34" charset="0"/>
                  <a:cs typeface="Arial" panose="020B0604020202020204" pitchFamily="34" charset="0"/>
                </a:rPr>
                <a:t>µ</a:t>
              </a:r>
              <a:r>
                <a:rPr lang="en-US" altLang="en-US" sz="1800">
                  <a:solidFill>
                    <a:schemeClr val="bg2"/>
                  </a:solidFill>
                  <a:effectLst/>
                  <a:cs typeface="Arial" panose="020B0604020202020204" pitchFamily="34" charset="0"/>
                </a:rPr>
                <a:t> </a:t>
              </a:r>
              <a:r>
                <a:rPr lang="en-US" altLang="en-US" sz="1800">
                  <a:solidFill>
                    <a:schemeClr val="bg2"/>
                  </a:solidFill>
                  <a:effectLst/>
                  <a:cs typeface="Times New Roman" panose="02020603050405020304" pitchFamily="18" charset="0"/>
                </a:rPr>
                <a:t>= 227 g versus </a:t>
              </a:r>
              <a:r>
                <a:rPr lang="en-US" altLang="en-US" sz="1800" i="1">
                  <a:solidFill>
                    <a:schemeClr val="bg2"/>
                  </a:solidFill>
                  <a:effectLst/>
                  <a:cs typeface="Times New Roman" panose="02020603050405020304" pitchFamily="18" charset="0"/>
                </a:rPr>
                <a:t>H</a:t>
              </a:r>
              <a:r>
                <a:rPr lang="en-US" altLang="en-US" sz="1800" i="1" baseline="-25000">
                  <a:solidFill>
                    <a:schemeClr val="bg2"/>
                  </a:solidFill>
                  <a:effectLst/>
                  <a:cs typeface="Times New Roman" panose="02020603050405020304" pitchFamily="18" charset="0"/>
                </a:rPr>
                <a:t>a </a:t>
              </a:r>
              <a:r>
                <a:rPr lang="en-US" altLang="en-US" sz="1800">
                  <a:solidFill>
                    <a:schemeClr val="bg2"/>
                  </a:solidFill>
                  <a:effectLst/>
                  <a:cs typeface="Times New Roman" panose="02020603050405020304" pitchFamily="18" charset="0"/>
                </a:rPr>
                <a:t>: </a:t>
              </a:r>
              <a:r>
                <a:rPr lang="en-US" altLang="en-US" sz="1800" i="1">
                  <a:solidFill>
                    <a:schemeClr val="bg2"/>
                  </a:solidFill>
                  <a:effectLst/>
                  <a:latin typeface="Arial" panose="020B0604020202020204" pitchFamily="34" charset="0"/>
                  <a:cs typeface="Arial" panose="020B0604020202020204" pitchFamily="34" charset="0"/>
                </a:rPr>
                <a:t>µ</a:t>
              </a:r>
              <a:r>
                <a:rPr lang="en-US" altLang="en-US" sz="1800">
                  <a:solidFill>
                    <a:schemeClr val="bg2"/>
                  </a:solidFill>
                  <a:effectLst/>
                  <a:cs typeface="Times New Roman" panose="02020603050405020304" pitchFamily="18" charset="0"/>
                </a:rPr>
                <a:t> ≠ 227 g</a:t>
              </a:r>
            </a:p>
            <a:p>
              <a:pPr eaLnBrk="1" hangingPunct="1">
                <a:spcAft>
                  <a:spcPct val="15000"/>
                </a:spcAft>
                <a:buFont typeface="Wingdings" panose="05000000000000000000" pitchFamily="2" charset="2"/>
                <a:buNone/>
              </a:pPr>
              <a:r>
                <a:rPr lang="en-US" altLang="en-US" sz="1800">
                  <a:solidFill>
                    <a:schemeClr val="bg2"/>
                  </a:solidFill>
                  <a:effectLst/>
                  <a:cs typeface="Times New Roman" panose="02020603050405020304" pitchFamily="18" charset="0"/>
                </a:rPr>
                <a:t>Sample average 222 g. 95% CI for </a:t>
              </a:r>
              <a:r>
                <a:rPr lang="en-US" altLang="en-US" sz="1800" i="1">
                  <a:solidFill>
                    <a:schemeClr val="bg2"/>
                  </a:solidFill>
                  <a:effectLst/>
                  <a:latin typeface="Arial" panose="020B0604020202020204" pitchFamily="34" charset="0"/>
                  <a:cs typeface="Arial" panose="020B0604020202020204" pitchFamily="34" charset="0"/>
                </a:rPr>
                <a:t>µ</a:t>
              </a:r>
              <a:r>
                <a:rPr lang="en-US" altLang="en-US" sz="1800">
                  <a:solidFill>
                    <a:schemeClr val="bg2"/>
                  </a:solidFill>
                  <a:effectLst/>
                  <a:cs typeface="Times New Roman" panose="02020603050405020304" pitchFamily="18" charset="0"/>
                </a:rPr>
                <a:t> = 222 ± 1.96*5/√4 = 222 g ± 4.9 g</a:t>
              </a:r>
            </a:p>
            <a:p>
              <a:pPr eaLnBrk="1" hangingPunct="1">
                <a:spcAft>
                  <a:spcPct val="15000"/>
                </a:spcAft>
                <a:buFont typeface="Wingdings" panose="05000000000000000000" pitchFamily="2" charset="2"/>
                <a:buNone/>
              </a:pPr>
              <a:r>
                <a:rPr lang="en-US" altLang="en-US" sz="1800">
                  <a:solidFill>
                    <a:schemeClr val="bg2"/>
                  </a:solidFill>
                  <a:effectLst/>
                </a:rPr>
                <a:t>227 g does not belong to the 95% CI (217.1 to 226.9 g). Thus, we reject </a:t>
              </a:r>
              <a:r>
                <a:rPr lang="en-US" altLang="en-US" sz="1800" i="1">
                  <a:solidFill>
                    <a:schemeClr val="bg2"/>
                  </a:solidFill>
                  <a:effectLst/>
                </a:rPr>
                <a:t>H</a:t>
              </a:r>
              <a:r>
                <a:rPr lang="en-US" altLang="en-US" sz="1800" baseline="-25000">
                  <a:solidFill>
                    <a:schemeClr val="bg2"/>
                  </a:solidFill>
                  <a:effectLst/>
                </a:rPr>
                <a:t>0</a:t>
              </a:r>
              <a:r>
                <a:rPr lang="en-US" altLang="en-US" sz="1800">
                  <a:solidFill>
                    <a:schemeClr val="bg2"/>
                  </a:solidFill>
                  <a:effectLst/>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1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71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715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77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p:bldP spid="177158" grpId="0"/>
      <p:bldP spid="17715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685800" y="838200"/>
            <a:ext cx="7924800" cy="35814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1" name="Rectangle 3"/>
          <p:cNvSpPr>
            <a:spLocks noGrp="1" noChangeArrowheads="1"/>
          </p:cNvSpPr>
          <p:nvPr>
            <p:ph type="body" idx="1"/>
          </p:nvPr>
        </p:nvSpPr>
        <p:spPr>
          <a:xfrm>
            <a:off x="762000" y="838200"/>
            <a:ext cx="8077200" cy="990600"/>
          </a:xfrm>
        </p:spPr>
        <p:txBody>
          <a:bodyPr/>
          <a:lstStyle/>
          <a:p>
            <a:pPr marL="228600" indent="-228600">
              <a:lnSpc>
                <a:spcPct val="130000"/>
              </a:lnSpc>
              <a:buFont typeface="Wingdings" panose="05000000000000000000" pitchFamily="2" charset="2"/>
              <a:buNone/>
            </a:pPr>
            <a:r>
              <a:rPr lang="en-US" altLang="en-US" sz="1600">
                <a:solidFill>
                  <a:schemeClr val="bg2"/>
                </a:solidFill>
                <a:effectLst/>
              </a:rPr>
              <a:t>Ex: Your sample gives a 99% confidence interval of                                      </a:t>
            </a:r>
            <a:r>
              <a:rPr lang="en-US" altLang="en-US" sz="1600" b="1">
                <a:solidFill>
                  <a:schemeClr val="bg2"/>
                </a:solidFill>
                <a:effectLst/>
              </a:rPr>
              <a:t>.</a:t>
            </a:r>
          </a:p>
          <a:p>
            <a:pPr marL="228600" indent="-228600">
              <a:lnSpc>
                <a:spcPct val="130000"/>
              </a:lnSpc>
              <a:buFont typeface="Wingdings" panose="05000000000000000000" pitchFamily="2" charset="2"/>
              <a:buNone/>
            </a:pPr>
            <a:r>
              <a:rPr lang="en-US" altLang="en-US" sz="1600">
                <a:solidFill>
                  <a:schemeClr val="bg2"/>
                </a:solidFill>
                <a:effectLst/>
              </a:rPr>
              <a:t>With 99% confidence, could samples be from populations with </a:t>
            </a:r>
            <a:r>
              <a:rPr lang="en-US" altLang="en-US" sz="1600" i="1">
                <a:solidFill>
                  <a:schemeClr val="bg2"/>
                </a:solidFill>
                <a:effectLst/>
                <a:latin typeface="Arial" panose="020B0604020202020204" pitchFamily="34" charset="0"/>
                <a:cs typeface="Arial" panose="020B0604020202020204" pitchFamily="34" charset="0"/>
              </a:rPr>
              <a:t>µ</a:t>
            </a:r>
            <a:r>
              <a:rPr lang="en-US" altLang="en-US" sz="1600">
                <a:solidFill>
                  <a:schemeClr val="bg2"/>
                </a:solidFill>
                <a:effectLst/>
              </a:rPr>
              <a:t> = 0.86? </a:t>
            </a:r>
            <a:r>
              <a:rPr lang="en-US" altLang="en-US" sz="1600" i="1">
                <a:solidFill>
                  <a:schemeClr val="bg2"/>
                </a:solidFill>
                <a:effectLst/>
                <a:latin typeface="Arial" panose="020B0604020202020204" pitchFamily="34" charset="0"/>
                <a:cs typeface="Arial" panose="020B0604020202020204" pitchFamily="34" charset="0"/>
              </a:rPr>
              <a:t>µ</a:t>
            </a:r>
            <a:r>
              <a:rPr lang="en-US" altLang="en-US" sz="1600">
                <a:solidFill>
                  <a:schemeClr val="bg2"/>
                </a:solidFill>
                <a:effectLst/>
              </a:rPr>
              <a:t> = 0.85?</a:t>
            </a:r>
          </a:p>
        </p:txBody>
      </p:sp>
      <p:pic>
        <p:nvPicPr>
          <p:cNvPr id="181252" name="Picture 4" descr="F06-17"/>
          <p:cNvPicPr>
            <a:picLocks noChangeAspect="1" noChangeArrowheads="1"/>
          </p:cNvPicPr>
          <p:nvPr/>
        </p:nvPicPr>
        <p:blipFill>
          <a:blip r:embed="rId4">
            <a:extLst>
              <a:ext uri="{28A0092B-C50C-407E-A947-70E740481C1C}">
                <a14:useLocalDpi xmlns:a14="http://schemas.microsoft.com/office/drawing/2010/main" val="0"/>
              </a:ext>
            </a:extLst>
          </a:blip>
          <a:srcRect t="17641"/>
          <a:stretch>
            <a:fillRect/>
          </a:stretch>
        </p:blipFill>
        <p:spPr bwMode="auto">
          <a:xfrm>
            <a:off x="1143000" y="1905000"/>
            <a:ext cx="7223125" cy="2438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1253" name="Object 5"/>
          <p:cNvGraphicFramePr>
            <a:graphicFrameLocks noChangeAspect="1"/>
          </p:cNvGraphicFramePr>
          <p:nvPr/>
        </p:nvGraphicFramePr>
        <p:xfrm>
          <a:off x="5638800" y="990600"/>
          <a:ext cx="2071688" cy="203200"/>
        </p:xfrm>
        <a:graphic>
          <a:graphicData uri="http://schemas.openxmlformats.org/presentationml/2006/ole">
            <mc:AlternateContent xmlns:mc="http://schemas.openxmlformats.org/markup-compatibility/2006">
              <mc:Choice xmlns:v="urn:schemas-microsoft-com:vml" Requires="v">
                <p:oleObj spid="_x0000_s181263" name="Equation" r:id="rId5" imgW="1346200" imgH="127000" progId="Equation.3">
                  <p:embed/>
                </p:oleObj>
              </mc:Choice>
              <mc:Fallback>
                <p:oleObj name="Equation" r:id="rId5" imgW="1346200" imgH="127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990600"/>
                        <a:ext cx="2071688"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4" name="Text Box 6"/>
          <p:cNvSpPr txBox="1">
            <a:spLocks noChangeArrowheads="1"/>
          </p:cNvSpPr>
          <p:nvPr/>
        </p:nvSpPr>
        <p:spPr bwMode="auto">
          <a:xfrm>
            <a:off x="3378200" y="275431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solidFill>
                  <a:schemeClr val="bg2"/>
                </a:solidFill>
                <a:latin typeface="Times New Roman" panose="02020603050405020304" pitchFamily="18" charset="0"/>
              </a:rPr>
              <a:t>99% C.I.</a:t>
            </a:r>
          </a:p>
        </p:txBody>
      </p:sp>
      <p:sp>
        <p:nvSpPr>
          <p:cNvPr id="181255" name="Rectangle 7"/>
          <p:cNvSpPr>
            <a:spLocks noGrp="1" noChangeArrowheads="1"/>
          </p:cNvSpPr>
          <p:nvPr>
            <p:ph type="title"/>
          </p:nvPr>
        </p:nvSpPr>
        <p:spPr>
          <a:xfrm>
            <a:off x="990600" y="0"/>
            <a:ext cx="7620000" cy="609600"/>
          </a:xfrm>
        </p:spPr>
        <p:txBody>
          <a:bodyPr/>
          <a:lstStyle/>
          <a:p>
            <a:r>
              <a:rPr lang="en-US" altLang="en-US" sz="2800" b="0">
                <a:solidFill>
                  <a:srgbClr val="FF9933"/>
                </a:solidFill>
              </a:rPr>
              <a:t>Logic of confidence interval test</a:t>
            </a:r>
          </a:p>
        </p:txBody>
      </p:sp>
      <p:sp>
        <p:nvSpPr>
          <p:cNvPr id="181256" name="Line 8"/>
          <p:cNvSpPr>
            <a:spLocks noChangeShapeType="1"/>
          </p:cNvSpPr>
          <p:nvPr/>
        </p:nvSpPr>
        <p:spPr bwMode="auto">
          <a:xfrm>
            <a:off x="5372100" y="2678113"/>
            <a:ext cx="0" cy="11430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1257" name="Object 9"/>
          <p:cNvGraphicFramePr>
            <a:graphicFrameLocks noChangeAspect="1"/>
          </p:cNvGraphicFramePr>
          <p:nvPr/>
        </p:nvGraphicFramePr>
        <p:xfrm>
          <a:off x="3911600" y="3259138"/>
          <a:ext cx="328613" cy="333375"/>
        </p:xfrm>
        <a:graphic>
          <a:graphicData uri="http://schemas.openxmlformats.org/presentationml/2006/ole">
            <mc:AlternateContent xmlns:mc="http://schemas.openxmlformats.org/markup-compatibility/2006">
              <mc:Choice xmlns:v="urn:schemas-microsoft-com:vml" Requires="v">
                <p:oleObj spid="_x0000_s181264" name="Equation" r:id="rId7" imgW="127000" imgH="127000" progId="Equation.3">
                  <p:embed/>
                </p:oleObj>
              </mc:Choice>
              <mc:Fallback>
                <p:oleObj name="Equation" r:id="rId7" imgW="127000" imgH="127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1600" y="3259138"/>
                        <a:ext cx="328613"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258" name="Line 10"/>
          <p:cNvSpPr>
            <a:spLocks noChangeShapeType="1"/>
          </p:cNvSpPr>
          <p:nvPr/>
        </p:nvSpPr>
        <p:spPr bwMode="auto">
          <a:xfrm>
            <a:off x="6731000" y="2678113"/>
            <a:ext cx="0" cy="114300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9" name="Rectangle 11"/>
          <p:cNvSpPr>
            <a:spLocks noChangeArrowheads="1"/>
          </p:cNvSpPr>
          <p:nvPr/>
        </p:nvSpPr>
        <p:spPr bwMode="auto">
          <a:xfrm>
            <a:off x="1371600" y="1905000"/>
            <a:ext cx="6858000" cy="914400"/>
          </a:xfrm>
          <a:prstGeom prst="rect">
            <a:avLst/>
          </a:prstGeom>
          <a:solidFill>
            <a:srgbClr val="D8E2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0" name="Text Box 12"/>
          <p:cNvSpPr txBox="1">
            <a:spLocks noChangeArrowheads="1"/>
          </p:cNvSpPr>
          <p:nvPr/>
        </p:nvSpPr>
        <p:spPr bwMode="auto">
          <a:xfrm>
            <a:off x="4222750" y="1873250"/>
            <a:ext cx="1644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b="1">
                <a:solidFill>
                  <a:schemeClr val="bg2"/>
                </a:solidFill>
                <a:latin typeface="Arial" panose="020B0604020202020204" pitchFamily="34" charset="0"/>
              </a:rPr>
              <a:t>Cannot reject</a:t>
            </a:r>
          </a:p>
          <a:p>
            <a:pPr algn="ctr" eaLnBrk="1" hangingPunct="1"/>
            <a:r>
              <a:rPr lang="en-US" altLang="en-US" b="1" i="1">
                <a:solidFill>
                  <a:schemeClr val="bg2"/>
                </a:solidFill>
                <a:latin typeface="Arial" panose="020B0604020202020204" pitchFamily="34" charset="0"/>
              </a:rPr>
              <a:t>H</a:t>
            </a:r>
            <a:r>
              <a:rPr lang="en-US" altLang="en-US" b="1" baseline="-25000">
                <a:solidFill>
                  <a:schemeClr val="bg2"/>
                </a:solidFill>
                <a:latin typeface="Arial" panose="020B0604020202020204" pitchFamily="34" charset="0"/>
              </a:rPr>
              <a:t>0</a:t>
            </a:r>
            <a:r>
              <a:rPr lang="en-US" altLang="en-US" b="1">
                <a:solidFill>
                  <a:schemeClr val="bg2"/>
                </a:solidFill>
                <a:latin typeface="Arial" panose="020B0604020202020204" pitchFamily="34" charset="0"/>
              </a:rPr>
              <a:t>: </a:t>
            </a:r>
            <a:r>
              <a:rPr lang="en-US" altLang="en-US" b="1" i="1">
                <a:solidFill>
                  <a:schemeClr val="bg2"/>
                </a:solidFill>
                <a:latin typeface="Symbol" panose="05050102010706020507" pitchFamily="18" charset="2"/>
              </a:rPr>
              <a:t>m</a:t>
            </a:r>
            <a:r>
              <a:rPr lang="en-US" altLang="en-US" b="1">
                <a:solidFill>
                  <a:schemeClr val="bg2"/>
                </a:solidFill>
                <a:latin typeface="Arial" panose="020B0604020202020204" pitchFamily="34" charset="0"/>
              </a:rPr>
              <a:t> = 0.85</a:t>
            </a:r>
          </a:p>
        </p:txBody>
      </p:sp>
      <p:sp>
        <p:nvSpPr>
          <p:cNvPr id="181261" name="Text Box 13"/>
          <p:cNvSpPr txBox="1">
            <a:spLocks noChangeArrowheads="1"/>
          </p:cNvSpPr>
          <p:nvPr/>
        </p:nvSpPr>
        <p:spPr bwMode="auto">
          <a:xfrm>
            <a:off x="5943600" y="2311400"/>
            <a:ext cx="2201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solidFill>
                  <a:srgbClr val="0000FF"/>
                </a:solidFill>
                <a:latin typeface="Arial" panose="020B0604020202020204" pitchFamily="34" charset="0"/>
              </a:rPr>
              <a:t>Reject </a:t>
            </a:r>
            <a:r>
              <a:rPr lang="en-US" altLang="en-US" b="1" i="1">
                <a:solidFill>
                  <a:srgbClr val="0000FF"/>
                </a:solidFill>
                <a:latin typeface="Arial" panose="020B0604020202020204" pitchFamily="34" charset="0"/>
              </a:rPr>
              <a:t>H</a:t>
            </a:r>
            <a:r>
              <a:rPr lang="en-US" altLang="en-US" b="1" baseline="-25000">
                <a:solidFill>
                  <a:srgbClr val="0000FF"/>
                </a:solidFill>
                <a:latin typeface="Arial" panose="020B0604020202020204" pitchFamily="34" charset="0"/>
              </a:rPr>
              <a:t>0 </a:t>
            </a:r>
            <a:r>
              <a:rPr lang="en-US" altLang="en-US" b="1">
                <a:solidFill>
                  <a:srgbClr val="0000FF"/>
                </a:solidFill>
                <a:latin typeface="Arial" panose="020B0604020202020204" pitchFamily="34" charset="0"/>
              </a:rPr>
              <a:t>: </a:t>
            </a:r>
            <a:r>
              <a:rPr lang="en-US" altLang="en-US" b="1" i="1">
                <a:solidFill>
                  <a:srgbClr val="0000FF"/>
                </a:solidFill>
                <a:latin typeface="Symbol" panose="05050102010706020507" pitchFamily="18" charset="2"/>
              </a:rPr>
              <a:t>m</a:t>
            </a:r>
            <a:r>
              <a:rPr lang="en-US" altLang="en-US" b="1">
                <a:solidFill>
                  <a:srgbClr val="0000FF"/>
                </a:solidFill>
                <a:latin typeface="Arial" panose="020B0604020202020204" pitchFamily="34" charset="0"/>
              </a:rPr>
              <a:t> = 0.86</a:t>
            </a:r>
          </a:p>
        </p:txBody>
      </p:sp>
      <p:sp>
        <p:nvSpPr>
          <p:cNvPr id="181262" name="Rectangle 14"/>
          <p:cNvSpPr>
            <a:spLocks noChangeArrowheads="1"/>
          </p:cNvSpPr>
          <p:nvPr/>
        </p:nvSpPr>
        <p:spPr bwMode="auto">
          <a:xfrm>
            <a:off x="457200" y="4572000"/>
            <a:ext cx="8229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defRPr>
            </a:lvl1pPr>
            <a:lvl2pPr marL="731838" indent="-325438">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defRPr>
            </a:lvl2pPr>
            <a:lvl3pPr marL="1196975" indent="-350838">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3pPr>
            <a:lvl4pPr marL="1627188" indent="-315913">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defRPr>
            </a:lvl4pPr>
            <a:lvl5pPr marL="2081213" indent="-339725">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5pPr>
            <a:lvl6pPr marL="25384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6pPr>
            <a:lvl7pPr marL="29956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7pPr>
            <a:lvl8pPr marL="34528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8pPr>
            <a:lvl9pPr marL="3910013" indent="-339725"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9pPr>
          </a:lstStyle>
          <a:p>
            <a:pPr eaLnBrk="1" hangingPunct="1">
              <a:lnSpc>
                <a:spcPct val="150000"/>
              </a:lnSpc>
              <a:spcBef>
                <a:spcPct val="50000"/>
              </a:spcBef>
              <a:buFont typeface="Wingdings" panose="05000000000000000000" pitchFamily="2" charset="2"/>
              <a:buNone/>
            </a:pPr>
            <a:r>
              <a:rPr lang="en-US" altLang="en-US" sz="1800"/>
              <a:t>A confidence interval gives a black and white answer: Reject or don't reject </a:t>
            </a:r>
            <a:r>
              <a:rPr lang="en-US" altLang="en-US" sz="1800" i="1"/>
              <a:t>H</a:t>
            </a:r>
            <a:r>
              <a:rPr lang="en-US" altLang="en-US" sz="1800" baseline="-25000"/>
              <a:t>0</a:t>
            </a:r>
            <a:r>
              <a:rPr lang="en-US" altLang="en-US" sz="1800"/>
              <a:t>. But it also estimates a range of likely values for the true population mean </a:t>
            </a:r>
            <a:r>
              <a:rPr lang="en-US" altLang="en-US" sz="1800" i="1">
                <a:latin typeface="Arial" panose="020B0604020202020204" pitchFamily="34" charset="0"/>
                <a:cs typeface="Arial" panose="020B0604020202020204" pitchFamily="34" charset="0"/>
              </a:rPr>
              <a:t>µ</a:t>
            </a:r>
            <a:r>
              <a:rPr lang="en-US" altLang="en-US" sz="1800"/>
              <a:t>.</a:t>
            </a:r>
          </a:p>
          <a:p>
            <a:pPr eaLnBrk="1" hangingPunct="1">
              <a:lnSpc>
                <a:spcPct val="150000"/>
              </a:lnSpc>
              <a:spcBef>
                <a:spcPct val="70000"/>
              </a:spcBef>
              <a:buFont typeface="Wingdings" panose="05000000000000000000" pitchFamily="2" charset="2"/>
              <a:buNone/>
            </a:pPr>
            <a:r>
              <a:rPr lang="en-US" altLang="en-US" sz="1800"/>
              <a:t>A P-value quantifies how strong the evidence is against the </a:t>
            </a:r>
            <a:r>
              <a:rPr lang="en-US" altLang="en-US" sz="1800" i="1"/>
              <a:t>H</a:t>
            </a:r>
            <a:r>
              <a:rPr lang="en-US" altLang="en-US" sz="1800" baseline="-25000"/>
              <a:t>0</a:t>
            </a:r>
            <a:r>
              <a:rPr lang="en-US" altLang="en-US" sz="1800"/>
              <a:t>. But if you reject </a:t>
            </a:r>
            <a:r>
              <a:rPr lang="en-US" altLang="en-US" sz="1800" i="1"/>
              <a:t>H</a:t>
            </a:r>
            <a:r>
              <a:rPr lang="en-US" altLang="en-US" sz="1800" baseline="-25000"/>
              <a:t>0</a:t>
            </a:r>
            <a:r>
              <a:rPr lang="en-US" altLang="en-US" sz="1800"/>
              <a:t>, it doesn’t provide any information about the true population mean </a:t>
            </a:r>
            <a:r>
              <a:rPr lang="en-US" altLang="en-US" sz="1800" i="1">
                <a:latin typeface="Arial" panose="020B0604020202020204" pitchFamily="34" charset="0"/>
                <a:cs typeface="Arial" panose="020B0604020202020204" pitchFamily="34" charset="0"/>
              </a:rPr>
              <a:t>µ</a:t>
            </a:r>
            <a:r>
              <a:rPr lang="en-US" altLang="en-US" sz="1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457200" y="457200"/>
            <a:ext cx="8229600" cy="1676400"/>
          </a:xfrm>
        </p:spPr>
        <p:txBody>
          <a:bodyPr/>
          <a:lstStyle/>
          <a:p>
            <a:pPr marL="0" indent="0" defTabSz="685800">
              <a:lnSpc>
                <a:spcPct val="140000"/>
              </a:lnSpc>
              <a:spcBef>
                <a:spcPct val="55000"/>
              </a:spcBef>
              <a:buFont typeface="Wingdings" panose="05000000000000000000" pitchFamily="2" charset="2"/>
              <a:buNone/>
            </a:pPr>
            <a:r>
              <a:rPr lang="en-US" altLang="en-US" sz="2000"/>
              <a:t>Running a test of significance is a balancing act between the chance </a:t>
            </a:r>
            <a:r>
              <a:rPr lang="el-GR" altLang="en-US" sz="2000" i="1">
                <a:cs typeface="Arial" panose="020B0604020202020204" pitchFamily="34" charset="0"/>
              </a:rPr>
              <a:t>α</a:t>
            </a:r>
            <a:r>
              <a:rPr lang="en-US" altLang="en-US" sz="2000">
                <a:cs typeface="Arial" panose="020B0604020202020204" pitchFamily="34" charset="0"/>
              </a:rPr>
              <a:t> of making a </a:t>
            </a:r>
            <a:r>
              <a:rPr lang="en-US" altLang="en-US" sz="2000" b="1">
                <a:solidFill>
                  <a:srgbClr val="FF6600"/>
                </a:solidFill>
                <a:cs typeface="Arial" panose="020B0604020202020204" pitchFamily="34" charset="0"/>
              </a:rPr>
              <a:t>T</a:t>
            </a:r>
            <a:r>
              <a:rPr lang="en-US" altLang="en-US" sz="2000" b="1">
                <a:solidFill>
                  <a:srgbClr val="FF6600"/>
                </a:solidFill>
              </a:rPr>
              <a:t>ype I error</a:t>
            </a:r>
            <a:r>
              <a:rPr lang="en-US" altLang="en-US" sz="2000"/>
              <a:t> and the chance </a:t>
            </a:r>
            <a:r>
              <a:rPr lang="en-US" altLang="en-US" sz="2000" i="1">
                <a:sym typeface="Symbol" panose="05050102010706020507" pitchFamily="18" charset="2"/>
              </a:rPr>
              <a:t></a:t>
            </a:r>
            <a:r>
              <a:rPr lang="en-US" altLang="en-US" sz="2000"/>
              <a:t> of making a </a:t>
            </a:r>
            <a:r>
              <a:rPr lang="en-US" altLang="en-US" sz="2000" b="1">
                <a:solidFill>
                  <a:srgbClr val="FF6600"/>
                </a:solidFill>
              </a:rPr>
              <a:t>Type II</a:t>
            </a:r>
            <a:r>
              <a:rPr lang="en-US" altLang="en-US" sz="2000" b="1">
                <a:solidFill>
                  <a:srgbClr val="333399"/>
                </a:solidFill>
              </a:rPr>
              <a:t> </a:t>
            </a:r>
            <a:r>
              <a:rPr lang="en-US" altLang="en-US" sz="2000" b="1">
                <a:solidFill>
                  <a:srgbClr val="FF6600"/>
                </a:solidFill>
              </a:rPr>
              <a:t>error.</a:t>
            </a:r>
            <a:r>
              <a:rPr lang="en-US" altLang="en-US" sz="2000" b="1">
                <a:solidFill>
                  <a:srgbClr val="333399"/>
                </a:solidFill>
              </a:rPr>
              <a:t> </a:t>
            </a:r>
            <a:r>
              <a:rPr lang="en-US" altLang="en-US" sz="2000"/>
              <a:t>Reducing </a:t>
            </a:r>
            <a:r>
              <a:rPr lang="el-GR" altLang="en-US" sz="2000" i="1">
                <a:cs typeface="Arial" panose="020B0604020202020204" pitchFamily="34" charset="0"/>
              </a:rPr>
              <a:t>α</a:t>
            </a:r>
            <a:r>
              <a:rPr lang="en-US" altLang="en-US" sz="2000"/>
              <a:t> reduces the power of a test and thus increases </a:t>
            </a:r>
            <a:r>
              <a:rPr lang="en-US" altLang="en-US" sz="2000" i="1">
                <a:sym typeface="Symbol" panose="05050102010706020507" pitchFamily="18" charset="2"/>
              </a:rPr>
              <a:t></a:t>
            </a:r>
            <a:r>
              <a:rPr lang="en-US" altLang="en-US" sz="2000">
                <a:sym typeface="Symbol" panose="05050102010706020507" pitchFamily="18" charset="2"/>
              </a:rPr>
              <a:t>.</a:t>
            </a:r>
            <a:r>
              <a:rPr lang="en-US" altLang="en-US" sz="2000"/>
              <a:t> </a:t>
            </a:r>
          </a:p>
        </p:txBody>
      </p:sp>
      <p:pic>
        <p:nvPicPr>
          <p:cNvPr id="196611" name="Picture 3"/>
          <p:cNvPicPr>
            <a:picLocks noChangeAspect="1" noChangeArrowheads="1"/>
          </p:cNvPicPr>
          <p:nvPr/>
        </p:nvPicPr>
        <p:blipFill>
          <a:blip r:embed="rId3">
            <a:extLst>
              <a:ext uri="{28A0092B-C50C-407E-A947-70E740481C1C}">
                <a14:useLocalDpi xmlns:a14="http://schemas.microsoft.com/office/drawing/2010/main" val="0"/>
              </a:ext>
            </a:extLst>
          </a:blip>
          <a:srcRect l="20253" t="26036"/>
          <a:stretch>
            <a:fillRect/>
          </a:stretch>
        </p:blipFill>
        <p:spPr bwMode="auto">
          <a:xfrm>
            <a:off x="2171700" y="2057400"/>
            <a:ext cx="4800600" cy="2381250"/>
          </a:xfrm>
          <a:prstGeom prst="rect">
            <a:avLst/>
          </a:prstGeom>
          <a:noFill/>
          <a:extLst>
            <a:ext uri="{909E8E84-426E-40DD-AFC4-6F175D3DCCD1}">
              <a14:hiddenFill xmlns:a14="http://schemas.microsoft.com/office/drawing/2010/main">
                <a:solidFill>
                  <a:srgbClr val="FFFFFF"/>
                </a:solidFill>
              </a14:hiddenFill>
            </a:ext>
          </a:extLst>
        </p:spPr>
      </p:pic>
      <p:sp>
        <p:nvSpPr>
          <p:cNvPr id="196612" name="Rectangle 4"/>
          <p:cNvSpPr>
            <a:spLocks noChangeArrowheads="1"/>
          </p:cNvSpPr>
          <p:nvPr/>
        </p:nvSpPr>
        <p:spPr bwMode="auto">
          <a:xfrm>
            <a:off x="457200" y="4495800"/>
            <a:ext cx="8229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685800">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Tahoma" panose="020B0604030504040204" pitchFamily="34" charset="0"/>
              </a:defRPr>
            </a:lvl1pPr>
            <a:lvl2pPr indent="-228600" defTabSz="685800">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defRPr>
            </a:lvl2pPr>
            <a:lvl3pPr marL="1719263" indent="-350838" defTabSz="685800">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3pPr>
            <a:lvl4pPr marL="2149475" indent="-315913" defTabSz="685800">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defRPr>
            </a:lvl4pPr>
            <a:lvl5pPr marL="2603500" indent="-339725" defTabSz="685800">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5pPr>
            <a:lvl6pPr marL="3060700" indent="-339725" defTabSz="685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6pPr>
            <a:lvl7pPr marL="3517900" indent="-339725" defTabSz="685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7pPr>
            <a:lvl8pPr marL="3975100" indent="-339725" defTabSz="685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8pPr>
            <a:lvl9pPr marL="4432300" indent="-339725" defTabSz="6858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9pPr>
          </a:lstStyle>
          <a:p>
            <a:pPr eaLnBrk="1" hangingPunct="1">
              <a:lnSpc>
                <a:spcPct val="140000"/>
              </a:lnSpc>
              <a:spcBef>
                <a:spcPct val="55000"/>
              </a:spcBef>
              <a:buFont typeface="Wingdings" panose="05000000000000000000" pitchFamily="2" charset="2"/>
              <a:buNone/>
            </a:pPr>
            <a:r>
              <a:rPr lang="en-US" altLang="en-US" sz="1800"/>
              <a:t>It might be tempting to emphasize greater power (the more the better). </a:t>
            </a:r>
          </a:p>
          <a:p>
            <a:pPr lvl="1" eaLnBrk="1" hangingPunct="1">
              <a:lnSpc>
                <a:spcPct val="140000"/>
              </a:lnSpc>
              <a:spcBef>
                <a:spcPct val="55000"/>
              </a:spcBef>
            </a:pPr>
            <a:r>
              <a:rPr lang="en-US" altLang="en-US" sz="1800"/>
              <a:t>However, with </a:t>
            </a:r>
            <a:r>
              <a:rPr lang="en-US" altLang="en-US" sz="1800">
                <a:cs typeface="Arial" panose="020B0604020202020204" pitchFamily="34" charset="0"/>
              </a:rPr>
              <a:t>“</a:t>
            </a:r>
            <a:r>
              <a:rPr lang="en-US" altLang="en-US" sz="1800"/>
              <a:t>too much power</a:t>
            </a:r>
            <a:r>
              <a:rPr lang="en-US" altLang="en-US" sz="1800">
                <a:cs typeface="Arial" panose="020B0604020202020204" pitchFamily="34" charset="0"/>
              </a:rPr>
              <a:t>”</a:t>
            </a:r>
            <a:r>
              <a:rPr lang="en-US" altLang="en-US" sz="1800"/>
              <a:t> trivial effects become highly significant. </a:t>
            </a:r>
          </a:p>
          <a:p>
            <a:pPr lvl="1" eaLnBrk="1" hangingPunct="1">
              <a:lnSpc>
                <a:spcPct val="140000"/>
              </a:lnSpc>
              <a:spcBef>
                <a:spcPct val="55000"/>
              </a:spcBef>
            </a:pPr>
            <a:r>
              <a:rPr lang="en-US" altLang="en-US" sz="1800"/>
              <a:t>A type II error is not definitive since a failure to reject the null hypothesis does not imply that the null hypothesis is wrong.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66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66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966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z="4000"/>
              <a:t>Standard Error of the Mean and Standard Deviation</a:t>
            </a:r>
          </a:p>
        </p:txBody>
      </p:sp>
      <p:sp>
        <p:nvSpPr>
          <p:cNvPr id="61443" name="Rectangle 3"/>
          <p:cNvSpPr>
            <a:spLocks noGrp="1" noChangeArrowheads="1"/>
          </p:cNvSpPr>
          <p:nvPr>
            <p:ph type="body" idx="1"/>
          </p:nvPr>
        </p:nvSpPr>
        <p:spPr/>
        <p:txBody>
          <a:bodyPr/>
          <a:lstStyle/>
          <a:p>
            <a:r>
              <a:rPr lang="en-US" altLang="en-US"/>
              <a:t>The Standard Deviation (SD) reflects how close individual scores cluster around their mean, whereas the Standard Error of the Mean (SE) shows how close mean scores from repeated samples will be to the true (population) mean.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Standard Error of the Mean (SE</a:t>
            </a:r>
            <a:r>
              <a:rPr lang="en-US" altLang="en-US" baseline="-25000"/>
              <a:t>M</a:t>
            </a:r>
            <a:r>
              <a:rPr lang="en-US" altLang="en-US"/>
              <a:t>): Formula</a:t>
            </a:r>
          </a:p>
        </p:txBody>
      </p:sp>
      <p:sp>
        <p:nvSpPr>
          <p:cNvPr id="62467" name="Rectangle 3"/>
          <p:cNvSpPr>
            <a:spLocks noGrp="1" noChangeArrowheads="1"/>
          </p:cNvSpPr>
          <p:nvPr>
            <p:ph type="body" sz="half" idx="1"/>
          </p:nvPr>
        </p:nvSpPr>
        <p:spPr/>
        <p:txBody>
          <a:bodyPr/>
          <a:lstStyle/>
          <a:p>
            <a:r>
              <a:rPr lang="en-US" altLang="en-US" sz="2800"/>
              <a:t>The SE is related directly to the sample mean and the sample size. </a:t>
            </a:r>
          </a:p>
          <a:p>
            <a:endParaRPr lang="en-US" altLang="en-US" sz="2800"/>
          </a:p>
        </p:txBody>
      </p:sp>
      <p:graphicFrame>
        <p:nvGraphicFramePr>
          <p:cNvPr id="62468" name="Object 4"/>
          <p:cNvGraphicFramePr>
            <a:graphicFrameLocks noChangeAspect="1"/>
          </p:cNvGraphicFramePr>
          <p:nvPr>
            <p:ph sz="half" idx="2"/>
          </p:nvPr>
        </p:nvGraphicFramePr>
        <p:xfrm>
          <a:off x="4876800" y="2057400"/>
          <a:ext cx="3695700" cy="1828800"/>
        </p:xfrm>
        <a:graphic>
          <a:graphicData uri="http://schemas.openxmlformats.org/presentationml/2006/ole">
            <mc:AlternateContent xmlns:mc="http://schemas.openxmlformats.org/markup-compatibility/2006">
              <mc:Choice xmlns:v="urn:schemas-microsoft-com:vml" Requires="v">
                <p:oleObj spid="_x0000_s62470" name="Equation" r:id="rId4" imgW="749160" imgH="419040" progId="Equation.3">
                  <p:embed/>
                </p:oleObj>
              </mc:Choice>
              <mc:Fallback>
                <p:oleObj name="Equation" r:id="rId4" imgW="74916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057400"/>
                        <a:ext cx="3695700" cy="18288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Standard Error of the Mean: an example</a:t>
            </a:r>
          </a:p>
        </p:txBody>
      </p:sp>
      <p:sp>
        <p:nvSpPr>
          <p:cNvPr id="60419" name="Rectangle 3"/>
          <p:cNvSpPr>
            <a:spLocks noGrp="1" noChangeArrowheads="1"/>
          </p:cNvSpPr>
          <p:nvPr>
            <p:ph type="body" idx="1"/>
          </p:nvPr>
        </p:nvSpPr>
        <p:spPr>
          <a:xfrm>
            <a:off x="1066800" y="1981200"/>
            <a:ext cx="7620000" cy="4572000"/>
          </a:xfrm>
        </p:spPr>
        <p:txBody>
          <a:bodyPr/>
          <a:lstStyle/>
          <a:p>
            <a:pPr>
              <a:lnSpc>
                <a:spcPct val="90000"/>
              </a:lnSpc>
            </a:pPr>
            <a:r>
              <a:rPr lang="en-US" altLang="en-US"/>
              <a:t>What if we know that the sleep time for our class was 7.19 hours and that the SD of that mean is .973. What if we were interested in the mean hours of sleep for St. Mary University students (our population of interest).</a:t>
            </a:r>
          </a:p>
          <a:p>
            <a:pPr>
              <a:lnSpc>
                <a:spcPct val="90000"/>
              </a:lnSpc>
            </a:pPr>
            <a:r>
              <a:rPr lang="en-US" altLang="en-US"/>
              <a:t>We can work from our sample standard deviation and estimate the SE for the population it came from.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Standard Error of the Mean: an example</a:t>
            </a:r>
          </a:p>
        </p:txBody>
      </p:sp>
      <p:graphicFrame>
        <p:nvGraphicFramePr>
          <p:cNvPr id="64516" name="Object 4"/>
          <p:cNvGraphicFramePr>
            <a:graphicFrameLocks noChangeAspect="1"/>
          </p:cNvGraphicFramePr>
          <p:nvPr>
            <p:ph idx="1"/>
          </p:nvPr>
        </p:nvGraphicFramePr>
        <p:xfrm>
          <a:off x="1371600" y="1981200"/>
          <a:ext cx="6096000" cy="1457325"/>
        </p:xfrm>
        <a:graphic>
          <a:graphicData uri="http://schemas.openxmlformats.org/presentationml/2006/ole">
            <mc:AlternateContent xmlns:mc="http://schemas.openxmlformats.org/markup-compatibility/2006">
              <mc:Choice xmlns:v="urn:schemas-microsoft-com:vml" Requires="v">
                <p:oleObj spid="_x0000_s64519" name="Equation" r:id="rId4" imgW="1752480" imgH="419040" progId="Equation.3">
                  <p:embed/>
                </p:oleObj>
              </mc:Choice>
              <mc:Fallback>
                <p:oleObj name="Equation" r:id="rId4" imgW="175248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981200"/>
                        <a:ext cx="6096000" cy="14573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Text Box 6"/>
          <p:cNvSpPr txBox="1">
            <a:spLocks noChangeArrowheads="1"/>
          </p:cNvSpPr>
          <p:nvPr/>
        </p:nvSpPr>
        <p:spPr bwMode="auto">
          <a:xfrm>
            <a:off x="1371600" y="4114800"/>
            <a:ext cx="7315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The Standard Unit of dispersion of sample means (Standard Error)  around the population mean is .1004 hours.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Now we have the SE, why did we bother?</a:t>
            </a:r>
          </a:p>
        </p:txBody>
      </p:sp>
      <p:sp>
        <p:nvSpPr>
          <p:cNvPr id="14339" name="Rectangle 3"/>
          <p:cNvSpPr>
            <a:spLocks noGrp="1" noChangeArrowheads="1"/>
          </p:cNvSpPr>
          <p:nvPr>
            <p:ph type="body" idx="1"/>
          </p:nvPr>
        </p:nvSpPr>
        <p:spPr/>
        <p:txBody>
          <a:bodyPr/>
          <a:lstStyle/>
          <a:p>
            <a:r>
              <a:rPr lang="en-US" altLang="en-US" sz="2800"/>
              <a:t>So we have the Standard Error- big deal! What's it good for?</a:t>
            </a:r>
          </a:p>
          <a:p>
            <a:r>
              <a:rPr lang="en-US" altLang="en-US" sz="2800"/>
              <a:t>The SE lets us compare our mean to the population mean. </a:t>
            </a:r>
          </a:p>
          <a:p>
            <a:r>
              <a:rPr lang="en-US" altLang="en-US" sz="2800"/>
              <a:t>Suppose that the "true" mean hours of sleep  of the St. Mary's University students was 7.5. How would our class sleep time compare to the St. Mary's population sleep time?</a:t>
            </a:r>
          </a:p>
        </p:txBody>
      </p:sp>
    </p:spTree>
  </p:cSld>
  <p:clrMapOvr>
    <a:masterClrMapping/>
  </p:clrMapOvr>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649</TotalTime>
  <Words>2676</Words>
  <Application>Microsoft Office PowerPoint</Application>
  <PresentationFormat>On-screen Show (4:3)</PresentationFormat>
  <Paragraphs>272</Paragraphs>
  <Slides>42</Slides>
  <Notes>42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42</vt:i4>
      </vt:variant>
    </vt:vector>
  </HeadingPairs>
  <TitlesOfParts>
    <vt:vector size="51" baseType="lpstr">
      <vt:lpstr>Times New Roman</vt:lpstr>
      <vt:lpstr>Tahoma</vt:lpstr>
      <vt:lpstr>Wingdings</vt:lpstr>
      <vt:lpstr>Arial</vt:lpstr>
      <vt:lpstr>Symbol</vt:lpstr>
      <vt:lpstr>Shimmer</vt:lpstr>
      <vt:lpstr>Microsoft Equation</vt:lpstr>
      <vt:lpstr>Microsoft Equation 3.0</vt:lpstr>
      <vt:lpstr>Microsoft Word Document</vt:lpstr>
      <vt:lpstr>PY620-Class 4</vt:lpstr>
      <vt:lpstr>It’s all Greek to me: What those funny letters mean.</vt:lpstr>
      <vt:lpstr>Standard Error of the Mean</vt:lpstr>
      <vt:lpstr>PowerPoint Presentation</vt:lpstr>
      <vt:lpstr>Standard Error of the Mean and Standard Deviation</vt:lpstr>
      <vt:lpstr>Standard Error of the Mean (SEM): Formula</vt:lpstr>
      <vt:lpstr>Standard Error of the Mean: an example</vt:lpstr>
      <vt:lpstr>Standard Error of the Mean: an example</vt:lpstr>
      <vt:lpstr>Now we have the SE, why did we bother?</vt:lpstr>
      <vt:lpstr>Enter the z-test</vt:lpstr>
      <vt:lpstr>Z-scores and Z-tests</vt:lpstr>
      <vt:lpstr>The Language of Hypothesis Testing: Stating the null hypothesis</vt:lpstr>
      <vt:lpstr>The Language of Hypothesis Testing: Stating the alternative hypothesis</vt:lpstr>
      <vt:lpstr>PowerPoint Presentation</vt:lpstr>
      <vt:lpstr>One Tailed  and Two Tailed Tests</vt:lpstr>
      <vt:lpstr>How to choose?</vt:lpstr>
      <vt:lpstr>The Rationale of Null Hypothesis Testing</vt:lpstr>
      <vt:lpstr>What does rejecting the Null hypothesis tell us?</vt:lpstr>
      <vt:lpstr>More NHST stuff</vt:lpstr>
      <vt:lpstr>It's Fisher's fault (sort of)</vt:lpstr>
      <vt:lpstr>What was Fisher thinking?</vt:lpstr>
      <vt:lpstr>Fisher vs. Pearson</vt:lpstr>
      <vt:lpstr>Interpreting a P-value</vt:lpstr>
      <vt:lpstr>PowerPoint Presentation</vt:lpstr>
      <vt:lpstr>Where did p&lt;.05 come from?</vt:lpstr>
      <vt:lpstr>The Signal to Noise Ratio</vt:lpstr>
      <vt:lpstr>Signal to Noise</vt:lpstr>
      <vt:lpstr>Four outcomes of a decision</vt:lpstr>
      <vt:lpstr>Possible Decision Outcomes in Hypothesis Testing</vt:lpstr>
      <vt:lpstr>Type I and II errors</vt:lpstr>
      <vt:lpstr>Impact of sample size</vt:lpstr>
      <vt:lpstr>Type I error and sample size: comparing two means.</vt:lpstr>
      <vt:lpstr>Type II error and sample size: comparing two means.</vt:lpstr>
      <vt:lpstr>Power </vt:lpstr>
      <vt:lpstr>Effect Size</vt:lpstr>
      <vt:lpstr>Putting it all together</vt:lpstr>
      <vt:lpstr>Decreasing Error</vt:lpstr>
      <vt:lpstr>Confidence Intervals</vt:lpstr>
      <vt:lpstr>Confidence Interval</vt:lpstr>
      <vt:lpstr>Confidence intervals to test hypotheses</vt:lpstr>
      <vt:lpstr>Logic of confidence interval test</vt:lpstr>
      <vt:lpstr>PowerPoint Presentation</vt:lpstr>
    </vt:vector>
  </TitlesOfParts>
  <Company>Mental Health VAMC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PY620-Class 4</dc:title>
  <dc:creator>Paul Thuras Ph.D.</dc:creator>
  <cp:lastModifiedBy>Mitchell Olson</cp:lastModifiedBy>
  <cp:revision>22</cp:revision>
  <dcterms:created xsi:type="dcterms:W3CDTF">2005-09-25T17:06:33Z</dcterms:created>
  <dcterms:modified xsi:type="dcterms:W3CDTF">2016-06-10T21:43:50Z</dcterms:modified>
</cp:coreProperties>
</file>