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89" r:id="rId2"/>
    <p:sldId id="290" r:id="rId3"/>
    <p:sldId id="291" r:id="rId4"/>
    <p:sldId id="292" r:id="rId5"/>
    <p:sldId id="293" r:id="rId6"/>
    <p:sldId id="294" r:id="rId7"/>
    <p:sldId id="295" r:id="rId8"/>
    <p:sldId id="296" r:id="rId9"/>
    <p:sldId id="297" r:id="rId10"/>
    <p:sldId id="298" r:id="rId11"/>
    <p:sldId id="299" r:id="rId12"/>
    <p:sldId id="272" r:id="rId13"/>
    <p:sldId id="271" r:id="rId14"/>
    <p:sldId id="274" r:id="rId15"/>
    <p:sldId id="273" r:id="rId16"/>
    <p:sldId id="275" r:id="rId17"/>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30" autoAdjust="0"/>
  </p:normalViewPr>
  <p:slideViewPr>
    <p:cSldViewPr>
      <p:cViewPr varScale="1">
        <p:scale>
          <a:sx n="67" d="100"/>
          <a:sy n="67" d="100"/>
        </p:scale>
        <p:origin x="-6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81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81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95BD5F2-1D3A-42A7-975F-1FA23C84698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3CF4F6-C45A-4CB0-9D15-852BB6667146}" type="slidenum">
              <a:rPr lang="en-US" altLang="en-US"/>
              <a:pPr/>
              <a:t>1</a:t>
            </a:fld>
            <a:endParaRPr lang="en-US" altLang="en-US"/>
          </a:p>
        </p:txBody>
      </p:sp>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322D12-CD64-4AB3-BFF3-8CD93EC42E1B}" type="slidenum">
              <a:rPr lang="en-US" altLang="en-US"/>
              <a:pPr/>
              <a:t>10</a:t>
            </a:fld>
            <a:endParaRPr lang="en-US" alt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211E8-6AAA-4604-A015-3EE02E32A999}" type="slidenum">
              <a:rPr lang="en-US" altLang="en-US"/>
              <a:pPr/>
              <a:t>11</a:t>
            </a:fld>
            <a:endParaRPr lang="en-US" altLang="en-US"/>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8F2EF6-5600-442F-AB3A-9CBE31316814}" type="slidenum">
              <a:rPr lang="en-US" altLang="en-US"/>
              <a:pPr/>
              <a:t>12</a:t>
            </a:fld>
            <a:endParaRPr lang="en-US" altLang="en-US"/>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175090-3A8B-42A2-89E8-023560F43E61}" type="slidenum">
              <a:rPr lang="en-US" altLang="en-US"/>
              <a:pPr/>
              <a:t>13</a:t>
            </a:fld>
            <a:endParaRPr lang="en-US" altLang="en-US"/>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C1E97-1F35-4240-8F3C-446C25791FB4}" type="slidenum">
              <a:rPr lang="en-US" altLang="en-US"/>
              <a:pPr/>
              <a:t>14</a:t>
            </a:fld>
            <a:endParaRPr lang="en-US" altLang="en-US"/>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FAC42B-32E2-4C30-A163-8DCAABC2E419}" type="slidenum">
              <a:rPr lang="en-US" altLang="en-US"/>
              <a:pPr/>
              <a:t>15</a:t>
            </a:fld>
            <a:endParaRPr lang="en-US" altLang="en-US"/>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E69FD-D198-45C9-ACD4-C442C044BD8B}" type="slidenum">
              <a:rPr lang="en-US" altLang="en-US"/>
              <a:pPr/>
              <a:t>16</a:t>
            </a:fld>
            <a:endParaRPr lang="en-US" altLang="en-US"/>
          </a:p>
        </p:txBody>
      </p:sp>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CB058-1F30-47FC-BD58-205B5616728F}" type="slidenum">
              <a:rPr lang="en-US" altLang="en-US"/>
              <a:pPr/>
              <a:t>2</a:t>
            </a:fld>
            <a:endParaRPr lang="en-US" altLang="en-US"/>
          </a:p>
        </p:txBody>
      </p:sp>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2F94E2-E6B2-4317-936E-50DFE212C804}" type="slidenum">
              <a:rPr lang="en-US" altLang="en-US"/>
              <a:pPr/>
              <a:t>3</a:t>
            </a:fld>
            <a:endParaRPr lang="en-US" altLang="en-US"/>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6A049-6447-446A-BC22-17813CED95BC}" type="slidenum">
              <a:rPr lang="en-US" altLang="en-US"/>
              <a:pPr/>
              <a:t>4</a:t>
            </a:fld>
            <a:endParaRPr lang="en-US" alt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86AF0-2D8F-4BFF-B473-84EDD5AD14D7}" type="slidenum">
              <a:rPr lang="en-US" altLang="en-US"/>
              <a:pPr/>
              <a:t>5</a:t>
            </a:fld>
            <a:endParaRPr lang="en-US" alt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B4E6FC-E6E0-45BF-864B-8E3E206845FF}" type="slidenum">
              <a:rPr lang="en-US" altLang="en-US"/>
              <a:pPr/>
              <a:t>6</a:t>
            </a:fld>
            <a:endParaRPr lang="en-US" alt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1B28AE-CD0C-4FD5-A999-88951CC5A764}" type="slidenum">
              <a:rPr lang="en-US" altLang="en-US"/>
              <a:pPr/>
              <a:t>7</a:t>
            </a:fld>
            <a:endParaRPr lang="en-US" alt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5500F-3987-43FC-BF7C-8BDC8641C827}" type="slidenum">
              <a:rPr lang="en-US" altLang="en-US"/>
              <a:pPr/>
              <a:t>8</a:t>
            </a:fld>
            <a:endParaRPr lang="en-US" altLang="en-US"/>
          </a:p>
        </p:txBody>
      </p:sp>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F95E1-1A8C-4743-ACB6-B7DF59511EAB}" type="slidenum">
              <a:rPr lang="en-US" altLang="en-US"/>
              <a:pPr/>
              <a:t>9</a:t>
            </a:fld>
            <a:endParaRPr lang="en-US" alt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9525" y="-20638"/>
            <a:ext cx="9153525" cy="6878638"/>
            <a:chOff x="-6" y="-13"/>
            <a:chExt cx="5766" cy="4333"/>
          </a:xfrm>
        </p:grpSpPr>
        <p:sp>
          <p:nvSpPr>
            <p:cNvPr id="4099" name="Rectangle 3"/>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4100" name="Freeform 4"/>
            <p:cNvSpPr>
              <a:spLocks/>
            </p:cNvSpPr>
            <p:nvPr/>
          </p:nvSpPr>
          <p:spPr bwMode="white">
            <a:xfrm>
              <a:off x="-6" y="2828"/>
              <a:ext cx="3625" cy="1492"/>
            </a:xfrm>
            <a:custGeom>
              <a:avLst/>
              <a:gdLst>
                <a:gd name="T0" fmla="*/ 0 w 3625"/>
                <a:gd name="T1" fmla="*/ 1491 h 1492"/>
                <a:gd name="T2" fmla="*/ 0 w 3625"/>
                <a:gd name="T3" fmla="*/ 0 h 1492"/>
                <a:gd name="T4" fmla="*/ 171 w 3625"/>
                <a:gd name="T5" fmla="*/ 3 h 1492"/>
                <a:gd name="T6" fmla="*/ 355 w 3625"/>
                <a:gd name="T7" fmla="*/ 9 h 1492"/>
                <a:gd name="T8" fmla="*/ 499 w 3625"/>
                <a:gd name="T9" fmla="*/ 21 h 1492"/>
                <a:gd name="T10" fmla="*/ 650 w 3625"/>
                <a:gd name="T11" fmla="*/ 36 h 1492"/>
                <a:gd name="T12" fmla="*/ 809 w 3625"/>
                <a:gd name="T13" fmla="*/ 54 h 1492"/>
                <a:gd name="T14" fmla="*/ 957 w 3625"/>
                <a:gd name="T15" fmla="*/ 78 h 1492"/>
                <a:gd name="T16" fmla="*/ 1119 w 3625"/>
                <a:gd name="T17" fmla="*/ 105 h 1492"/>
                <a:gd name="T18" fmla="*/ 1261 w 3625"/>
                <a:gd name="T19" fmla="*/ 133 h 1492"/>
                <a:gd name="T20" fmla="*/ 1441 w 3625"/>
                <a:gd name="T21" fmla="*/ 175 h 1492"/>
                <a:gd name="T22" fmla="*/ 1598 w 3625"/>
                <a:gd name="T23" fmla="*/ 217 h 1492"/>
                <a:gd name="T24" fmla="*/ 1763 w 3625"/>
                <a:gd name="T25" fmla="*/ 269 h 1492"/>
                <a:gd name="T26" fmla="*/ 1887 w 3625"/>
                <a:gd name="T27" fmla="*/ 308 h 1492"/>
                <a:gd name="T28" fmla="*/ 2085 w 3625"/>
                <a:gd name="T29" fmla="*/ 384 h 1492"/>
                <a:gd name="T30" fmla="*/ 2230 w 3625"/>
                <a:gd name="T31" fmla="*/ 444 h 1492"/>
                <a:gd name="T32" fmla="*/ 2456 w 3625"/>
                <a:gd name="T33" fmla="*/ 547 h 1492"/>
                <a:gd name="T34" fmla="*/ 2666 w 3625"/>
                <a:gd name="T35" fmla="*/ 662 h 1492"/>
                <a:gd name="T36" fmla="*/ 2859 w 3625"/>
                <a:gd name="T37" fmla="*/ 786 h 1492"/>
                <a:gd name="T38" fmla="*/ 3046 w 3625"/>
                <a:gd name="T39" fmla="*/ 920 h 1492"/>
                <a:gd name="T40" fmla="*/ 3193 w 3625"/>
                <a:gd name="T41" fmla="*/ 1038 h 1492"/>
                <a:gd name="T42" fmla="*/ 3332 w 3625"/>
                <a:gd name="T43" fmla="*/ 1168 h 1492"/>
                <a:gd name="T44" fmla="*/ 3440 w 3625"/>
                <a:gd name="T45" fmla="*/ 1280 h 1492"/>
                <a:gd name="T46" fmla="*/ 3524 w 3625"/>
                <a:gd name="T47" fmla="*/ 1380 h 1492"/>
                <a:gd name="T48" fmla="*/ 3624 w 3625"/>
                <a:gd name="T49" fmla="*/ 1491 h 1492"/>
                <a:gd name="T50" fmla="*/ 3608 w 3625"/>
                <a:gd name="T51" fmla="*/ 1491 h 1492"/>
                <a:gd name="T52" fmla="*/ 0 w 3625"/>
                <a:gd name="T53" fmla="*/ 1491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1" name="Freeform 5"/>
            <p:cNvSpPr>
              <a:spLocks/>
            </p:cNvSpPr>
            <p:nvPr/>
          </p:nvSpPr>
          <p:spPr bwMode="white">
            <a:xfrm>
              <a:off x="0" y="2405"/>
              <a:ext cx="5143" cy="1902"/>
            </a:xfrm>
            <a:custGeom>
              <a:avLst/>
              <a:gdLst>
                <a:gd name="T0" fmla="*/ 2718 w 5143"/>
                <a:gd name="T1" fmla="*/ 405 h 1902"/>
                <a:gd name="T2" fmla="*/ 2466 w 5143"/>
                <a:gd name="T3" fmla="*/ 333 h 1902"/>
                <a:gd name="T4" fmla="*/ 2202 w 5143"/>
                <a:gd name="T5" fmla="*/ 261 h 1902"/>
                <a:gd name="T6" fmla="*/ 1929 w 5143"/>
                <a:gd name="T7" fmla="*/ 198 h 1902"/>
                <a:gd name="T8" fmla="*/ 1695 w 5143"/>
                <a:gd name="T9" fmla="*/ 153 h 1902"/>
                <a:gd name="T10" fmla="*/ 1434 w 5143"/>
                <a:gd name="T11" fmla="*/ 111 h 1902"/>
                <a:gd name="T12" fmla="*/ 1188 w 5143"/>
                <a:gd name="T13" fmla="*/ 75 h 1902"/>
                <a:gd name="T14" fmla="*/ 957 w 5143"/>
                <a:gd name="T15" fmla="*/ 48 h 1902"/>
                <a:gd name="T16" fmla="*/ 747 w 5143"/>
                <a:gd name="T17" fmla="*/ 30 h 1902"/>
                <a:gd name="T18" fmla="*/ 501 w 5143"/>
                <a:gd name="T19" fmla="*/ 15 h 1902"/>
                <a:gd name="T20" fmla="*/ 246 w 5143"/>
                <a:gd name="T21" fmla="*/ 3 h 1902"/>
                <a:gd name="T22" fmla="*/ 0 w 5143"/>
                <a:gd name="T23" fmla="*/ 0 h 1902"/>
                <a:gd name="T24" fmla="*/ 0 w 5143"/>
                <a:gd name="T25" fmla="*/ 275 h 1902"/>
                <a:gd name="T26" fmla="*/ 0 w 5143"/>
                <a:gd name="T27" fmla="*/ 345 h 1902"/>
                <a:gd name="T28" fmla="*/ 0 w 5143"/>
                <a:gd name="T29" fmla="*/ 275 h 1902"/>
                <a:gd name="T30" fmla="*/ 0 w 5143"/>
                <a:gd name="T31" fmla="*/ 342 h 1902"/>
                <a:gd name="T32" fmla="*/ 339 w 5143"/>
                <a:gd name="T33" fmla="*/ 351 h 1902"/>
                <a:gd name="T34" fmla="*/ 606 w 5143"/>
                <a:gd name="T35" fmla="*/ 372 h 1902"/>
                <a:gd name="T36" fmla="*/ 852 w 5143"/>
                <a:gd name="T37" fmla="*/ 399 h 1902"/>
                <a:gd name="T38" fmla="*/ 1068 w 5143"/>
                <a:gd name="T39" fmla="*/ 435 h 1902"/>
                <a:gd name="T40" fmla="*/ 1275 w 5143"/>
                <a:gd name="T41" fmla="*/ 474 h 1902"/>
                <a:gd name="T42" fmla="*/ 1545 w 5143"/>
                <a:gd name="T43" fmla="*/ 540 h 1902"/>
                <a:gd name="T44" fmla="*/ 1761 w 5143"/>
                <a:gd name="T45" fmla="*/ 603 h 1902"/>
                <a:gd name="T46" fmla="*/ 1971 w 5143"/>
                <a:gd name="T47" fmla="*/ 678 h 1902"/>
                <a:gd name="T48" fmla="*/ 2166 w 5143"/>
                <a:gd name="T49" fmla="*/ 747 h 1902"/>
                <a:gd name="T50" fmla="*/ 2397 w 5143"/>
                <a:gd name="T51" fmla="*/ 852 h 1902"/>
                <a:gd name="T52" fmla="*/ 2613 w 5143"/>
                <a:gd name="T53" fmla="*/ 960 h 1902"/>
                <a:gd name="T54" fmla="*/ 2832 w 5143"/>
                <a:gd name="T55" fmla="*/ 1095 h 1902"/>
                <a:gd name="T56" fmla="*/ 3012 w 5143"/>
                <a:gd name="T57" fmla="*/ 1212 h 1902"/>
                <a:gd name="T58" fmla="*/ 3186 w 5143"/>
                <a:gd name="T59" fmla="*/ 1347 h 1902"/>
                <a:gd name="T60" fmla="*/ 3351 w 5143"/>
                <a:gd name="T61" fmla="*/ 1497 h 1902"/>
                <a:gd name="T62" fmla="*/ 3480 w 5143"/>
                <a:gd name="T63" fmla="*/ 1629 h 1902"/>
                <a:gd name="T64" fmla="*/ 3612 w 5143"/>
                <a:gd name="T65" fmla="*/ 1785 h 1902"/>
                <a:gd name="T66" fmla="*/ 3699 w 5143"/>
                <a:gd name="T67" fmla="*/ 1901 h 1902"/>
                <a:gd name="T68" fmla="*/ 5142 w 5143"/>
                <a:gd name="T69" fmla="*/ 1901 h 1902"/>
                <a:gd name="T70" fmla="*/ 5076 w 5143"/>
                <a:gd name="T71" fmla="*/ 1827 h 1902"/>
                <a:gd name="T72" fmla="*/ 4968 w 5143"/>
                <a:gd name="T73" fmla="*/ 1707 h 1902"/>
                <a:gd name="T74" fmla="*/ 4797 w 5143"/>
                <a:gd name="T75" fmla="*/ 1539 h 1902"/>
                <a:gd name="T76" fmla="*/ 4617 w 5143"/>
                <a:gd name="T77" fmla="*/ 1383 h 1902"/>
                <a:gd name="T78" fmla="*/ 4410 w 5143"/>
                <a:gd name="T79" fmla="*/ 1221 h 1902"/>
                <a:gd name="T80" fmla="*/ 4185 w 5143"/>
                <a:gd name="T81" fmla="*/ 1071 h 1902"/>
                <a:gd name="T82" fmla="*/ 3960 w 5143"/>
                <a:gd name="T83" fmla="*/ 939 h 1902"/>
                <a:gd name="T84" fmla="*/ 3708 w 5143"/>
                <a:gd name="T85" fmla="*/ 801 h 1902"/>
                <a:gd name="T86" fmla="*/ 3492 w 5143"/>
                <a:gd name="T87" fmla="*/ 702 h 1902"/>
                <a:gd name="T88" fmla="*/ 3231 w 5143"/>
                <a:gd name="T89" fmla="*/ 588 h 1902"/>
                <a:gd name="T90" fmla="*/ 2964 w 5143"/>
                <a:gd name="T91" fmla="*/ 489 h 1902"/>
                <a:gd name="T92" fmla="*/ 2718 w 5143"/>
                <a:gd name="T93" fmla="*/ 405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2" name="Freeform 6"/>
            <p:cNvSpPr>
              <a:spLocks/>
            </p:cNvSpPr>
            <p:nvPr/>
          </p:nvSpPr>
          <p:spPr bwMode="white">
            <a:xfrm>
              <a:off x="0" y="1982"/>
              <a:ext cx="5760" cy="2325"/>
            </a:xfrm>
            <a:custGeom>
              <a:avLst/>
              <a:gdLst>
                <a:gd name="T0" fmla="*/ 0 w 5760"/>
                <a:gd name="T1" fmla="*/ 0 h 2325"/>
                <a:gd name="T2" fmla="*/ 0 w 5760"/>
                <a:gd name="T3" fmla="*/ 339 h 2325"/>
                <a:gd name="T4" fmla="*/ 558 w 5760"/>
                <a:gd name="T5" fmla="*/ 357 h 2325"/>
                <a:gd name="T6" fmla="*/ 807 w 5760"/>
                <a:gd name="T7" fmla="*/ 375 h 2325"/>
                <a:gd name="T8" fmla="*/ 1056 w 5760"/>
                <a:gd name="T9" fmla="*/ 399 h 2325"/>
                <a:gd name="T10" fmla="*/ 1272 w 5760"/>
                <a:gd name="T11" fmla="*/ 426 h 2325"/>
                <a:gd name="T12" fmla="*/ 1539 w 5760"/>
                <a:gd name="T13" fmla="*/ 465 h 2325"/>
                <a:gd name="T14" fmla="*/ 1791 w 5760"/>
                <a:gd name="T15" fmla="*/ 510 h 2325"/>
                <a:gd name="T16" fmla="*/ 2076 w 5760"/>
                <a:gd name="T17" fmla="*/ 570 h 2325"/>
                <a:gd name="T18" fmla="*/ 2334 w 5760"/>
                <a:gd name="T19" fmla="*/ 630 h 2325"/>
                <a:gd name="T20" fmla="*/ 2544 w 5760"/>
                <a:gd name="T21" fmla="*/ 687 h 2325"/>
                <a:gd name="T22" fmla="*/ 2775 w 5760"/>
                <a:gd name="T23" fmla="*/ 759 h 2325"/>
                <a:gd name="T24" fmla="*/ 3003 w 5760"/>
                <a:gd name="T25" fmla="*/ 837 h 2325"/>
                <a:gd name="T26" fmla="*/ 3231 w 5760"/>
                <a:gd name="T27" fmla="*/ 924 h 2325"/>
                <a:gd name="T28" fmla="*/ 3438 w 5760"/>
                <a:gd name="T29" fmla="*/ 1005 h 2325"/>
                <a:gd name="T30" fmla="*/ 3663 w 5760"/>
                <a:gd name="T31" fmla="*/ 1110 h 2325"/>
                <a:gd name="T32" fmla="*/ 3903 w 5760"/>
                <a:gd name="T33" fmla="*/ 1233 h 2325"/>
                <a:gd name="T34" fmla="*/ 4149 w 5760"/>
                <a:gd name="T35" fmla="*/ 1374 h 2325"/>
                <a:gd name="T36" fmla="*/ 4353 w 5760"/>
                <a:gd name="T37" fmla="*/ 1506 h 2325"/>
                <a:gd name="T38" fmla="*/ 4491 w 5760"/>
                <a:gd name="T39" fmla="*/ 1602 h 2325"/>
                <a:gd name="T40" fmla="*/ 4668 w 5760"/>
                <a:gd name="T41" fmla="*/ 1740 h 2325"/>
                <a:gd name="T42" fmla="*/ 4824 w 5760"/>
                <a:gd name="T43" fmla="*/ 1875 h 2325"/>
                <a:gd name="T44" fmla="*/ 4968 w 5760"/>
                <a:gd name="T45" fmla="*/ 2016 h 2325"/>
                <a:gd name="T46" fmla="*/ 5100 w 5760"/>
                <a:gd name="T47" fmla="*/ 2154 h 2325"/>
                <a:gd name="T48" fmla="*/ 5238 w 5760"/>
                <a:gd name="T49" fmla="*/ 2324 h 2325"/>
                <a:gd name="T50" fmla="*/ 5759 w 5760"/>
                <a:gd name="T51" fmla="*/ 2324 h 2325"/>
                <a:gd name="T52" fmla="*/ 5759 w 5760"/>
                <a:gd name="T53" fmla="*/ 1245 h 2325"/>
                <a:gd name="T54" fmla="*/ 5580 w 5760"/>
                <a:gd name="T55" fmla="*/ 1119 h 2325"/>
                <a:gd name="T56" fmla="*/ 5400 w 5760"/>
                <a:gd name="T57" fmla="*/ 1020 h 2325"/>
                <a:gd name="T58" fmla="*/ 5205 w 5760"/>
                <a:gd name="T59" fmla="*/ 918 h 2325"/>
                <a:gd name="T60" fmla="*/ 5031 w 5760"/>
                <a:gd name="T61" fmla="*/ 837 h 2325"/>
                <a:gd name="T62" fmla="*/ 4866 w 5760"/>
                <a:gd name="T63" fmla="*/ 771 h 2325"/>
                <a:gd name="T64" fmla="*/ 4710 w 5760"/>
                <a:gd name="T65" fmla="*/ 711 h 2325"/>
                <a:gd name="T66" fmla="*/ 4545 w 5760"/>
                <a:gd name="T67" fmla="*/ 651 h 2325"/>
                <a:gd name="T68" fmla="*/ 4386 w 5760"/>
                <a:gd name="T69" fmla="*/ 600 h 2325"/>
                <a:gd name="T70" fmla="*/ 4248 w 5760"/>
                <a:gd name="T71" fmla="*/ 552 h 2325"/>
                <a:gd name="T72" fmla="*/ 3993 w 5760"/>
                <a:gd name="T73" fmla="*/ 483 h 2325"/>
                <a:gd name="T74" fmla="*/ 3777 w 5760"/>
                <a:gd name="T75" fmla="*/ 423 h 2325"/>
                <a:gd name="T76" fmla="*/ 3564 w 5760"/>
                <a:gd name="T77" fmla="*/ 375 h 2325"/>
                <a:gd name="T78" fmla="*/ 3282 w 5760"/>
                <a:gd name="T79" fmla="*/ 312 h 2325"/>
                <a:gd name="T80" fmla="*/ 3003 w 5760"/>
                <a:gd name="T81" fmla="*/ 261 h 2325"/>
                <a:gd name="T82" fmla="*/ 2733 w 5760"/>
                <a:gd name="T83" fmla="*/ 213 h 2325"/>
                <a:gd name="T84" fmla="*/ 2451 w 5760"/>
                <a:gd name="T85" fmla="*/ 171 h 2325"/>
                <a:gd name="T86" fmla="*/ 2211 w 5760"/>
                <a:gd name="T87" fmla="*/ 138 h 2325"/>
                <a:gd name="T88" fmla="*/ 1974 w 5760"/>
                <a:gd name="T89" fmla="*/ 108 h 2325"/>
                <a:gd name="T90" fmla="*/ 1665 w 5760"/>
                <a:gd name="T91" fmla="*/ 81 h 2325"/>
                <a:gd name="T92" fmla="*/ 1437 w 5760"/>
                <a:gd name="T93" fmla="*/ 60 h 2325"/>
                <a:gd name="T94" fmla="*/ 1125 w 5760"/>
                <a:gd name="T95" fmla="*/ 36 h 2325"/>
                <a:gd name="T96" fmla="*/ 828 w 5760"/>
                <a:gd name="T97" fmla="*/ 21 h 2325"/>
                <a:gd name="T98" fmla="*/ 558 w 5760"/>
                <a:gd name="T99" fmla="*/ 12 h 2325"/>
                <a:gd name="T100" fmla="*/ 282 w 5760"/>
                <a:gd name="T101" fmla="*/ 3 h 2325"/>
                <a:gd name="T102" fmla="*/ 0 w 5760"/>
                <a:gd name="T103" fmla="*/ 0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3" name="Freeform 7"/>
            <p:cNvSpPr>
              <a:spLocks/>
            </p:cNvSpPr>
            <p:nvPr/>
          </p:nvSpPr>
          <p:spPr bwMode="white">
            <a:xfrm>
              <a:off x="0" y="1550"/>
              <a:ext cx="5760" cy="1573"/>
            </a:xfrm>
            <a:custGeom>
              <a:avLst/>
              <a:gdLst>
                <a:gd name="T0" fmla="*/ 0 w 5760"/>
                <a:gd name="T1" fmla="*/ 0 h 1573"/>
                <a:gd name="T2" fmla="*/ 0 w 5760"/>
                <a:gd name="T3" fmla="*/ 351 h 1573"/>
                <a:gd name="T4" fmla="*/ 282 w 5760"/>
                <a:gd name="T5" fmla="*/ 357 h 1573"/>
                <a:gd name="T6" fmla="*/ 627 w 5760"/>
                <a:gd name="T7" fmla="*/ 363 h 1573"/>
                <a:gd name="T8" fmla="*/ 960 w 5760"/>
                <a:gd name="T9" fmla="*/ 375 h 1573"/>
                <a:gd name="T10" fmla="*/ 1218 w 5760"/>
                <a:gd name="T11" fmla="*/ 393 h 1573"/>
                <a:gd name="T12" fmla="*/ 1470 w 5760"/>
                <a:gd name="T13" fmla="*/ 411 h 1573"/>
                <a:gd name="T14" fmla="*/ 1746 w 5760"/>
                <a:gd name="T15" fmla="*/ 435 h 1573"/>
                <a:gd name="T16" fmla="*/ 2022 w 5760"/>
                <a:gd name="T17" fmla="*/ 462 h 1573"/>
                <a:gd name="T18" fmla="*/ 2340 w 5760"/>
                <a:gd name="T19" fmla="*/ 504 h 1573"/>
                <a:gd name="T20" fmla="*/ 2664 w 5760"/>
                <a:gd name="T21" fmla="*/ 549 h 1573"/>
                <a:gd name="T22" fmla="*/ 2952 w 5760"/>
                <a:gd name="T23" fmla="*/ 597 h 1573"/>
                <a:gd name="T24" fmla="*/ 3225 w 5760"/>
                <a:gd name="T25" fmla="*/ 648 h 1573"/>
                <a:gd name="T26" fmla="*/ 3513 w 5760"/>
                <a:gd name="T27" fmla="*/ 708 h 1573"/>
                <a:gd name="T28" fmla="*/ 3693 w 5760"/>
                <a:gd name="T29" fmla="*/ 750 h 1573"/>
                <a:gd name="T30" fmla="*/ 3936 w 5760"/>
                <a:gd name="T31" fmla="*/ 810 h 1573"/>
                <a:gd name="T32" fmla="*/ 4095 w 5760"/>
                <a:gd name="T33" fmla="*/ 855 h 1573"/>
                <a:gd name="T34" fmla="*/ 4281 w 5760"/>
                <a:gd name="T35" fmla="*/ 909 h 1573"/>
                <a:gd name="T36" fmla="*/ 4503 w 5760"/>
                <a:gd name="T37" fmla="*/ 981 h 1573"/>
                <a:gd name="T38" fmla="*/ 4704 w 5760"/>
                <a:gd name="T39" fmla="*/ 1053 h 1573"/>
                <a:gd name="T40" fmla="*/ 4911 w 5760"/>
                <a:gd name="T41" fmla="*/ 1131 h 1573"/>
                <a:gd name="T42" fmla="*/ 5073 w 5760"/>
                <a:gd name="T43" fmla="*/ 1197 h 1573"/>
                <a:gd name="T44" fmla="*/ 5256 w 5760"/>
                <a:gd name="T45" fmla="*/ 1281 h 1573"/>
                <a:gd name="T46" fmla="*/ 5475 w 5760"/>
                <a:gd name="T47" fmla="*/ 1401 h 1573"/>
                <a:gd name="T48" fmla="*/ 5628 w 5760"/>
                <a:gd name="T49" fmla="*/ 1482 h 1573"/>
                <a:gd name="T50" fmla="*/ 5759 w 5760"/>
                <a:gd name="T51" fmla="*/ 1572 h 1573"/>
                <a:gd name="T52" fmla="*/ 5759 w 5760"/>
                <a:gd name="T53" fmla="*/ 633 h 1573"/>
                <a:gd name="T54" fmla="*/ 5493 w 5760"/>
                <a:gd name="T55" fmla="*/ 570 h 1573"/>
                <a:gd name="T56" fmla="*/ 5214 w 5760"/>
                <a:gd name="T57" fmla="*/ 501 h 1573"/>
                <a:gd name="T58" fmla="*/ 4950 w 5760"/>
                <a:gd name="T59" fmla="*/ 444 h 1573"/>
                <a:gd name="T60" fmla="*/ 4701 w 5760"/>
                <a:gd name="T61" fmla="*/ 396 h 1573"/>
                <a:gd name="T62" fmla="*/ 4425 w 5760"/>
                <a:gd name="T63" fmla="*/ 348 h 1573"/>
                <a:gd name="T64" fmla="*/ 4110 w 5760"/>
                <a:gd name="T65" fmla="*/ 294 h 1573"/>
                <a:gd name="T66" fmla="*/ 3813 w 5760"/>
                <a:gd name="T67" fmla="*/ 252 h 1573"/>
                <a:gd name="T68" fmla="*/ 3549 w 5760"/>
                <a:gd name="T69" fmla="*/ 213 h 1573"/>
                <a:gd name="T70" fmla="*/ 3261 w 5760"/>
                <a:gd name="T71" fmla="*/ 183 h 1573"/>
                <a:gd name="T72" fmla="*/ 3015 w 5760"/>
                <a:gd name="T73" fmla="*/ 153 h 1573"/>
                <a:gd name="T74" fmla="*/ 2757 w 5760"/>
                <a:gd name="T75" fmla="*/ 129 h 1573"/>
                <a:gd name="T76" fmla="*/ 2520 w 5760"/>
                <a:gd name="T77" fmla="*/ 105 h 1573"/>
                <a:gd name="T78" fmla="*/ 2301 w 5760"/>
                <a:gd name="T79" fmla="*/ 87 h 1573"/>
                <a:gd name="T80" fmla="*/ 2013 w 5760"/>
                <a:gd name="T81" fmla="*/ 66 h 1573"/>
                <a:gd name="T82" fmla="*/ 1731 w 5760"/>
                <a:gd name="T83" fmla="*/ 48 h 1573"/>
                <a:gd name="T84" fmla="*/ 1524 w 5760"/>
                <a:gd name="T85" fmla="*/ 39 h 1573"/>
                <a:gd name="T86" fmla="*/ 1260 w 5760"/>
                <a:gd name="T87" fmla="*/ 27 h 1573"/>
                <a:gd name="T88" fmla="*/ 966 w 5760"/>
                <a:gd name="T89" fmla="*/ 15 h 1573"/>
                <a:gd name="T90" fmla="*/ 714 w 5760"/>
                <a:gd name="T91" fmla="*/ 12 h 1573"/>
                <a:gd name="T92" fmla="*/ 510 w 5760"/>
                <a:gd name="T93" fmla="*/ 6 h 1573"/>
                <a:gd name="T94" fmla="*/ 243 w 5760"/>
                <a:gd name="T95" fmla="*/ 0 h 1573"/>
                <a:gd name="T96" fmla="*/ 0 w 5760"/>
                <a:gd name="T97"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4" name="Freeform 8"/>
            <p:cNvSpPr>
              <a:spLocks/>
            </p:cNvSpPr>
            <p:nvPr/>
          </p:nvSpPr>
          <p:spPr bwMode="white">
            <a:xfrm>
              <a:off x="0" y="1130"/>
              <a:ext cx="5760" cy="970"/>
            </a:xfrm>
            <a:custGeom>
              <a:avLst/>
              <a:gdLst>
                <a:gd name="T0" fmla="*/ 0 w 5760"/>
                <a:gd name="T1" fmla="*/ 0 h 970"/>
                <a:gd name="T2" fmla="*/ 0 w 5760"/>
                <a:gd name="T3" fmla="*/ 339 h 970"/>
                <a:gd name="T4" fmla="*/ 318 w 5760"/>
                <a:gd name="T5" fmla="*/ 342 h 970"/>
                <a:gd name="T6" fmla="*/ 591 w 5760"/>
                <a:gd name="T7" fmla="*/ 348 h 970"/>
                <a:gd name="T8" fmla="*/ 846 w 5760"/>
                <a:gd name="T9" fmla="*/ 354 h 970"/>
                <a:gd name="T10" fmla="*/ 1074 w 5760"/>
                <a:gd name="T11" fmla="*/ 360 h 970"/>
                <a:gd name="T12" fmla="*/ 1314 w 5760"/>
                <a:gd name="T13" fmla="*/ 366 h 970"/>
                <a:gd name="T14" fmla="*/ 1599 w 5760"/>
                <a:gd name="T15" fmla="*/ 381 h 970"/>
                <a:gd name="T16" fmla="*/ 1911 w 5760"/>
                <a:gd name="T17" fmla="*/ 399 h 970"/>
                <a:gd name="T18" fmla="*/ 2241 w 5760"/>
                <a:gd name="T19" fmla="*/ 420 h 970"/>
                <a:gd name="T20" fmla="*/ 2619 w 5760"/>
                <a:gd name="T21" fmla="*/ 453 h 970"/>
                <a:gd name="T22" fmla="*/ 2889 w 5760"/>
                <a:gd name="T23" fmla="*/ 477 h 970"/>
                <a:gd name="T24" fmla="*/ 3177 w 5760"/>
                <a:gd name="T25" fmla="*/ 507 h 970"/>
                <a:gd name="T26" fmla="*/ 3498 w 5760"/>
                <a:gd name="T27" fmla="*/ 543 h 970"/>
                <a:gd name="T28" fmla="*/ 3813 w 5760"/>
                <a:gd name="T29" fmla="*/ 585 h 970"/>
                <a:gd name="T30" fmla="*/ 4044 w 5760"/>
                <a:gd name="T31" fmla="*/ 618 h 970"/>
                <a:gd name="T32" fmla="*/ 4365 w 5760"/>
                <a:gd name="T33" fmla="*/ 669 h 970"/>
                <a:gd name="T34" fmla="*/ 4683 w 5760"/>
                <a:gd name="T35" fmla="*/ 726 h 970"/>
                <a:gd name="T36" fmla="*/ 4980 w 5760"/>
                <a:gd name="T37" fmla="*/ 786 h 970"/>
                <a:gd name="T38" fmla="*/ 5268 w 5760"/>
                <a:gd name="T39" fmla="*/ 846 h 970"/>
                <a:gd name="T40" fmla="*/ 5646 w 5760"/>
                <a:gd name="T41" fmla="*/ 942 h 970"/>
                <a:gd name="T42" fmla="*/ 5759 w 5760"/>
                <a:gd name="T43" fmla="*/ 969 h 970"/>
                <a:gd name="T44" fmla="*/ 5759 w 5760"/>
                <a:gd name="T45" fmla="*/ 0 h 970"/>
                <a:gd name="T46" fmla="*/ 0 w 5760"/>
                <a:gd name="T4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5" name="Freeform 9"/>
            <p:cNvSpPr>
              <a:spLocks/>
            </p:cNvSpPr>
            <p:nvPr/>
          </p:nvSpPr>
          <p:spPr bwMode="white">
            <a:xfrm>
              <a:off x="0" y="-13"/>
              <a:ext cx="5760" cy="1060"/>
            </a:xfrm>
            <a:custGeom>
              <a:avLst/>
              <a:gdLst>
                <a:gd name="T0" fmla="*/ 0 w 5760"/>
                <a:gd name="T1" fmla="*/ 753 h 1060"/>
                <a:gd name="T2" fmla="*/ 0 w 5760"/>
                <a:gd name="T3" fmla="*/ 1059 h 1060"/>
                <a:gd name="T4" fmla="*/ 5759 w 5760"/>
                <a:gd name="T5" fmla="*/ 1059 h 1060"/>
                <a:gd name="T6" fmla="*/ 5759 w 5760"/>
                <a:gd name="T7" fmla="*/ 0 h 1060"/>
                <a:gd name="T8" fmla="*/ 5430 w 5760"/>
                <a:gd name="T9" fmla="*/ 0 h 1060"/>
                <a:gd name="T10" fmla="*/ 5298 w 5760"/>
                <a:gd name="T11" fmla="*/ 84 h 1060"/>
                <a:gd name="T12" fmla="*/ 5136 w 5760"/>
                <a:gd name="T13" fmla="*/ 159 h 1060"/>
                <a:gd name="T14" fmla="*/ 4968 w 5760"/>
                <a:gd name="T15" fmla="*/ 222 h 1060"/>
                <a:gd name="T16" fmla="*/ 4812 w 5760"/>
                <a:gd name="T17" fmla="*/ 267 h 1060"/>
                <a:gd name="T18" fmla="*/ 4626 w 5760"/>
                <a:gd name="T19" fmla="*/ 324 h 1060"/>
                <a:gd name="T20" fmla="*/ 4440 w 5760"/>
                <a:gd name="T21" fmla="*/ 366 h 1060"/>
                <a:gd name="T22" fmla="*/ 4230 w 5760"/>
                <a:gd name="T23" fmla="*/ 414 h 1060"/>
                <a:gd name="T24" fmla="*/ 3939 w 5760"/>
                <a:gd name="T25" fmla="*/ 468 h 1060"/>
                <a:gd name="T26" fmla="*/ 3711 w 5760"/>
                <a:gd name="T27" fmla="*/ 504 h 1060"/>
                <a:gd name="T28" fmla="*/ 3441 w 5760"/>
                <a:gd name="T29" fmla="*/ 543 h 1060"/>
                <a:gd name="T30" fmla="*/ 3189 w 5760"/>
                <a:gd name="T31" fmla="*/ 579 h 1060"/>
                <a:gd name="T32" fmla="*/ 2925 w 5760"/>
                <a:gd name="T33" fmla="*/ 606 h 1060"/>
                <a:gd name="T34" fmla="*/ 2679 w 5760"/>
                <a:gd name="T35" fmla="*/ 633 h 1060"/>
                <a:gd name="T36" fmla="*/ 2418 w 5760"/>
                <a:gd name="T37" fmla="*/ 654 h 1060"/>
                <a:gd name="T38" fmla="*/ 2142 w 5760"/>
                <a:gd name="T39" fmla="*/ 675 h 1060"/>
                <a:gd name="T40" fmla="*/ 1896 w 5760"/>
                <a:gd name="T41" fmla="*/ 693 h 1060"/>
                <a:gd name="T42" fmla="*/ 1647 w 5760"/>
                <a:gd name="T43" fmla="*/ 708 h 1060"/>
                <a:gd name="T44" fmla="*/ 1404 w 5760"/>
                <a:gd name="T45" fmla="*/ 720 h 1060"/>
                <a:gd name="T46" fmla="*/ 1170 w 5760"/>
                <a:gd name="T47" fmla="*/ 732 h 1060"/>
                <a:gd name="T48" fmla="*/ 906 w 5760"/>
                <a:gd name="T49" fmla="*/ 738 h 1060"/>
                <a:gd name="T50" fmla="*/ 534 w 5760"/>
                <a:gd name="T51" fmla="*/ 747 h 1060"/>
                <a:gd name="T52" fmla="*/ 201 w 5760"/>
                <a:gd name="T53" fmla="*/ 753 h 1060"/>
                <a:gd name="T54" fmla="*/ 0 w 5760"/>
                <a:gd name="T55" fmla="*/ 75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 name="Freeform 10"/>
            <p:cNvSpPr>
              <a:spLocks/>
            </p:cNvSpPr>
            <p:nvPr/>
          </p:nvSpPr>
          <p:spPr bwMode="white">
            <a:xfrm>
              <a:off x="0" y="-13"/>
              <a:ext cx="5284" cy="673"/>
            </a:xfrm>
            <a:custGeom>
              <a:avLst/>
              <a:gdLst>
                <a:gd name="T0" fmla="*/ 0 w 5284"/>
                <a:gd name="T1" fmla="*/ 366 h 673"/>
                <a:gd name="T2" fmla="*/ 0 w 5284"/>
                <a:gd name="T3" fmla="*/ 672 h 673"/>
                <a:gd name="T4" fmla="*/ 303 w 5284"/>
                <a:gd name="T5" fmla="*/ 672 h 673"/>
                <a:gd name="T6" fmla="*/ 723 w 5284"/>
                <a:gd name="T7" fmla="*/ 663 h 673"/>
                <a:gd name="T8" fmla="*/ 1020 w 5284"/>
                <a:gd name="T9" fmla="*/ 654 h 673"/>
                <a:gd name="T10" fmla="*/ 1302 w 5284"/>
                <a:gd name="T11" fmla="*/ 642 h 673"/>
                <a:gd name="T12" fmla="*/ 1554 w 5284"/>
                <a:gd name="T13" fmla="*/ 630 h 673"/>
                <a:gd name="T14" fmla="*/ 1779 w 5284"/>
                <a:gd name="T15" fmla="*/ 615 h 673"/>
                <a:gd name="T16" fmla="*/ 1962 w 5284"/>
                <a:gd name="T17" fmla="*/ 606 h 673"/>
                <a:gd name="T18" fmla="*/ 2193 w 5284"/>
                <a:gd name="T19" fmla="*/ 588 h 673"/>
                <a:gd name="T20" fmla="*/ 2448 w 5284"/>
                <a:gd name="T21" fmla="*/ 570 h 673"/>
                <a:gd name="T22" fmla="*/ 2700 w 5284"/>
                <a:gd name="T23" fmla="*/ 546 h 673"/>
                <a:gd name="T24" fmla="*/ 2904 w 5284"/>
                <a:gd name="T25" fmla="*/ 528 h 673"/>
                <a:gd name="T26" fmla="*/ 3138 w 5284"/>
                <a:gd name="T27" fmla="*/ 498 h 673"/>
                <a:gd name="T28" fmla="*/ 3324 w 5284"/>
                <a:gd name="T29" fmla="*/ 474 h 673"/>
                <a:gd name="T30" fmla="*/ 3534 w 5284"/>
                <a:gd name="T31" fmla="*/ 447 h 673"/>
                <a:gd name="T32" fmla="*/ 3735 w 5284"/>
                <a:gd name="T33" fmla="*/ 420 h 673"/>
                <a:gd name="T34" fmla="*/ 3933 w 5284"/>
                <a:gd name="T35" fmla="*/ 384 h 673"/>
                <a:gd name="T36" fmla="*/ 4116 w 5284"/>
                <a:gd name="T37" fmla="*/ 351 h 673"/>
                <a:gd name="T38" fmla="*/ 4266 w 5284"/>
                <a:gd name="T39" fmla="*/ 318 h 673"/>
                <a:gd name="T40" fmla="*/ 4446 w 5284"/>
                <a:gd name="T41" fmla="*/ 279 h 673"/>
                <a:gd name="T42" fmla="*/ 4620 w 5284"/>
                <a:gd name="T43" fmla="*/ 237 h 673"/>
                <a:gd name="T44" fmla="*/ 4779 w 5284"/>
                <a:gd name="T45" fmla="*/ 192 h 673"/>
                <a:gd name="T46" fmla="*/ 4920 w 5284"/>
                <a:gd name="T47" fmla="*/ 147 h 673"/>
                <a:gd name="T48" fmla="*/ 5085 w 5284"/>
                <a:gd name="T49" fmla="*/ 90 h 673"/>
                <a:gd name="T50" fmla="*/ 5193 w 5284"/>
                <a:gd name="T51" fmla="*/ 42 h 673"/>
                <a:gd name="T52" fmla="*/ 5283 w 5284"/>
                <a:gd name="T53" fmla="*/ 0 h 673"/>
                <a:gd name="T54" fmla="*/ 3201 w 5284"/>
                <a:gd name="T55" fmla="*/ 0 h 673"/>
                <a:gd name="T56" fmla="*/ 2982 w 5284"/>
                <a:gd name="T57" fmla="*/ 57 h 673"/>
                <a:gd name="T58" fmla="*/ 2775 w 5284"/>
                <a:gd name="T59" fmla="*/ 108 h 673"/>
                <a:gd name="T60" fmla="*/ 2562 w 5284"/>
                <a:gd name="T61" fmla="*/ 150 h 673"/>
                <a:gd name="T62" fmla="*/ 2397 w 5284"/>
                <a:gd name="T63" fmla="*/ 183 h 673"/>
                <a:gd name="T64" fmla="*/ 2205 w 5284"/>
                <a:gd name="T65" fmla="*/ 213 h 673"/>
                <a:gd name="T66" fmla="*/ 2001 w 5284"/>
                <a:gd name="T67" fmla="*/ 243 h 673"/>
                <a:gd name="T68" fmla="*/ 1776 w 5284"/>
                <a:gd name="T69" fmla="*/ 273 h 673"/>
                <a:gd name="T70" fmla="*/ 1536 w 5284"/>
                <a:gd name="T71" fmla="*/ 297 h 673"/>
                <a:gd name="T72" fmla="*/ 1344 w 5284"/>
                <a:gd name="T73" fmla="*/ 312 h 673"/>
                <a:gd name="T74" fmla="*/ 1134 w 5284"/>
                <a:gd name="T75" fmla="*/ 330 h 673"/>
                <a:gd name="T76" fmla="*/ 921 w 5284"/>
                <a:gd name="T77" fmla="*/ 342 h 673"/>
                <a:gd name="T78" fmla="*/ 696 w 5284"/>
                <a:gd name="T79" fmla="*/ 354 h 673"/>
                <a:gd name="T80" fmla="*/ 501 w 5284"/>
                <a:gd name="T81" fmla="*/ 360 h 673"/>
                <a:gd name="T82" fmla="*/ 279 w 5284"/>
                <a:gd name="T83" fmla="*/ 366 h 673"/>
                <a:gd name="T84" fmla="*/ 99 w 5284"/>
                <a:gd name="T85" fmla="*/ 369 h 673"/>
                <a:gd name="T86" fmla="*/ 0 w 5284"/>
                <a:gd name="T87" fmla="*/ 36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7" name="Freeform 11"/>
            <p:cNvSpPr>
              <a:spLocks/>
            </p:cNvSpPr>
            <p:nvPr/>
          </p:nvSpPr>
          <p:spPr bwMode="white">
            <a:xfrm>
              <a:off x="0" y="-13"/>
              <a:ext cx="2884" cy="286"/>
            </a:xfrm>
            <a:custGeom>
              <a:avLst/>
              <a:gdLst>
                <a:gd name="T0" fmla="*/ 0 w 2884"/>
                <a:gd name="T1" fmla="*/ 0 h 286"/>
                <a:gd name="T2" fmla="*/ 0 w 2884"/>
                <a:gd name="T3" fmla="*/ 285 h 286"/>
                <a:gd name="T4" fmla="*/ 192 w 2884"/>
                <a:gd name="T5" fmla="*/ 285 h 286"/>
                <a:gd name="T6" fmla="*/ 384 w 2884"/>
                <a:gd name="T7" fmla="*/ 282 h 286"/>
                <a:gd name="T8" fmla="*/ 579 w 2884"/>
                <a:gd name="T9" fmla="*/ 276 h 286"/>
                <a:gd name="T10" fmla="*/ 789 w 2884"/>
                <a:gd name="T11" fmla="*/ 267 h 286"/>
                <a:gd name="T12" fmla="*/ 999 w 2884"/>
                <a:gd name="T13" fmla="*/ 258 h 286"/>
                <a:gd name="T14" fmla="*/ 1161 w 2884"/>
                <a:gd name="T15" fmla="*/ 246 h 286"/>
                <a:gd name="T16" fmla="*/ 1302 w 2884"/>
                <a:gd name="T17" fmla="*/ 234 h 286"/>
                <a:gd name="T18" fmla="*/ 1458 w 2884"/>
                <a:gd name="T19" fmla="*/ 222 h 286"/>
                <a:gd name="T20" fmla="*/ 1665 w 2884"/>
                <a:gd name="T21" fmla="*/ 201 h 286"/>
                <a:gd name="T22" fmla="*/ 1992 w 2884"/>
                <a:gd name="T23" fmla="*/ 159 h 286"/>
                <a:gd name="T24" fmla="*/ 2301 w 2884"/>
                <a:gd name="T25" fmla="*/ 117 h 286"/>
                <a:gd name="T26" fmla="*/ 2604 w 2884"/>
                <a:gd name="T27" fmla="*/ 60 h 286"/>
                <a:gd name="T28" fmla="*/ 2883 w 2884"/>
                <a:gd name="T29" fmla="*/ 0 h 286"/>
                <a:gd name="T30" fmla="*/ 0 w 2884"/>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108" name="Rectangle 12"/>
          <p:cNvSpPr>
            <a:spLocks noGrp="1" noChangeArrowheads="1"/>
          </p:cNvSpPr>
          <p:nvPr>
            <p:ph type="ctrTitle" sz="quarter"/>
          </p:nvPr>
        </p:nvSpPr>
        <p:spPr>
          <a:xfrm>
            <a:off x="685800" y="2057400"/>
            <a:ext cx="7772400" cy="1143000"/>
          </a:xfrm>
        </p:spPr>
        <p:txBody>
          <a:bodyPr/>
          <a:lstStyle>
            <a:lvl1pPr>
              <a:defRPr/>
            </a:lvl1pPr>
          </a:lstStyle>
          <a:p>
            <a:pPr lvl="0"/>
            <a:r>
              <a:rPr lang="en-US" altLang="en-US" noProof="0" smtClean="0"/>
              <a:t>Click to edit Master title style</a:t>
            </a:r>
          </a:p>
        </p:txBody>
      </p:sp>
      <p:sp>
        <p:nvSpPr>
          <p:cNvPr id="4109" name="Rectangle 1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10" name="Rectangle 14"/>
          <p:cNvSpPr>
            <a:spLocks noGrp="1" noChangeArrowheads="1"/>
          </p:cNvSpPr>
          <p:nvPr>
            <p:ph type="dt" sz="quarter" idx="2"/>
          </p:nvPr>
        </p:nvSpPr>
        <p:spPr/>
        <p:txBody>
          <a:bodyPr/>
          <a:lstStyle>
            <a:lvl1pPr>
              <a:defRPr/>
            </a:lvl1pPr>
          </a:lstStyle>
          <a:p>
            <a:endParaRPr lang="en-US" altLang="en-US"/>
          </a:p>
        </p:txBody>
      </p:sp>
      <p:sp>
        <p:nvSpPr>
          <p:cNvPr id="4111" name="Rectangle 15"/>
          <p:cNvSpPr>
            <a:spLocks noGrp="1" noChangeArrowheads="1"/>
          </p:cNvSpPr>
          <p:nvPr>
            <p:ph type="ftr" sz="quarter" idx="3"/>
          </p:nvPr>
        </p:nvSpPr>
        <p:spPr/>
        <p:txBody>
          <a:bodyPr/>
          <a:lstStyle>
            <a:lvl1pPr>
              <a:defRPr/>
            </a:lvl1pPr>
          </a:lstStyle>
          <a:p>
            <a:endParaRPr lang="en-US" altLang="en-US"/>
          </a:p>
        </p:txBody>
      </p:sp>
      <p:sp>
        <p:nvSpPr>
          <p:cNvPr id="4112" name="Rectangle 16"/>
          <p:cNvSpPr>
            <a:spLocks noGrp="1" noChangeArrowheads="1"/>
          </p:cNvSpPr>
          <p:nvPr>
            <p:ph type="sldNum" sz="quarter" idx="4"/>
          </p:nvPr>
        </p:nvSpPr>
        <p:spPr/>
        <p:txBody>
          <a:bodyPr/>
          <a:lstStyle>
            <a:lvl1pPr>
              <a:defRPr/>
            </a:lvl1pPr>
          </a:lstStyle>
          <a:p>
            <a:fld id="{398C01E2-A4C6-4AB5-A15B-E9277BD31C03}"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C99B4F8-76AA-4D4D-BAB4-BD0CF9869200}" type="slidenum">
              <a:rPr lang="en-US" altLang="en-US"/>
              <a:pPr/>
              <a:t>‹#›</a:t>
            </a:fld>
            <a:endParaRPr lang="en-US" altLang="en-US"/>
          </a:p>
        </p:txBody>
      </p:sp>
    </p:spTree>
    <p:extLst>
      <p:ext uri="{BB962C8B-B14F-4D97-AF65-F5344CB8AC3E}">
        <p14:creationId xmlns:p14="http://schemas.microsoft.com/office/powerpoint/2010/main" val="122512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CAE8C95-2A48-4894-9656-EA7D98582166}" type="slidenum">
              <a:rPr lang="en-US" altLang="en-US"/>
              <a:pPr/>
              <a:t>‹#›</a:t>
            </a:fld>
            <a:endParaRPr lang="en-US" altLang="en-US"/>
          </a:p>
        </p:txBody>
      </p:sp>
    </p:spTree>
    <p:extLst>
      <p:ext uri="{BB962C8B-B14F-4D97-AF65-F5344CB8AC3E}">
        <p14:creationId xmlns:p14="http://schemas.microsoft.com/office/powerpoint/2010/main" val="1913196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2E5AD3A9-F4A8-4F39-8588-BFFCEDBD9C5A}" type="slidenum">
              <a:rPr lang="en-US" altLang="en-US"/>
              <a:pPr/>
              <a:t>‹#›</a:t>
            </a:fld>
            <a:endParaRPr lang="en-US" altLang="en-US"/>
          </a:p>
        </p:txBody>
      </p:sp>
    </p:spTree>
    <p:extLst>
      <p:ext uri="{BB962C8B-B14F-4D97-AF65-F5344CB8AC3E}">
        <p14:creationId xmlns:p14="http://schemas.microsoft.com/office/powerpoint/2010/main" val="226970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D0F37AE-5C0D-4B49-A46A-8C43211C0BE5}" type="slidenum">
              <a:rPr lang="en-US" altLang="en-US"/>
              <a:pPr/>
              <a:t>‹#›</a:t>
            </a:fld>
            <a:endParaRPr lang="en-US" altLang="en-US"/>
          </a:p>
        </p:txBody>
      </p:sp>
    </p:spTree>
    <p:extLst>
      <p:ext uri="{BB962C8B-B14F-4D97-AF65-F5344CB8AC3E}">
        <p14:creationId xmlns:p14="http://schemas.microsoft.com/office/powerpoint/2010/main" val="100680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75B489D-1FD6-420F-B86D-91F5040D1D28}" type="slidenum">
              <a:rPr lang="en-US" altLang="en-US"/>
              <a:pPr/>
              <a:t>‹#›</a:t>
            </a:fld>
            <a:endParaRPr lang="en-US" altLang="en-US"/>
          </a:p>
        </p:txBody>
      </p:sp>
    </p:spTree>
    <p:extLst>
      <p:ext uri="{BB962C8B-B14F-4D97-AF65-F5344CB8AC3E}">
        <p14:creationId xmlns:p14="http://schemas.microsoft.com/office/powerpoint/2010/main" val="397243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61E86CF-E468-422D-9113-70935BA916EA}" type="slidenum">
              <a:rPr lang="en-US" altLang="en-US"/>
              <a:pPr/>
              <a:t>‹#›</a:t>
            </a:fld>
            <a:endParaRPr lang="en-US" altLang="en-US"/>
          </a:p>
        </p:txBody>
      </p:sp>
    </p:spTree>
    <p:extLst>
      <p:ext uri="{BB962C8B-B14F-4D97-AF65-F5344CB8AC3E}">
        <p14:creationId xmlns:p14="http://schemas.microsoft.com/office/powerpoint/2010/main" val="381844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8ECAF4C-2A91-4E0E-9FD0-63423DDDB139}" type="slidenum">
              <a:rPr lang="en-US" altLang="en-US"/>
              <a:pPr/>
              <a:t>‹#›</a:t>
            </a:fld>
            <a:endParaRPr lang="en-US" altLang="en-US"/>
          </a:p>
        </p:txBody>
      </p:sp>
    </p:spTree>
    <p:extLst>
      <p:ext uri="{BB962C8B-B14F-4D97-AF65-F5344CB8AC3E}">
        <p14:creationId xmlns:p14="http://schemas.microsoft.com/office/powerpoint/2010/main" val="208287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285E2F1-595C-4381-B806-AE830FA5A969}" type="slidenum">
              <a:rPr lang="en-US" altLang="en-US"/>
              <a:pPr/>
              <a:t>‹#›</a:t>
            </a:fld>
            <a:endParaRPr lang="en-US" altLang="en-US"/>
          </a:p>
        </p:txBody>
      </p:sp>
    </p:spTree>
    <p:extLst>
      <p:ext uri="{BB962C8B-B14F-4D97-AF65-F5344CB8AC3E}">
        <p14:creationId xmlns:p14="http://schemas.microsoft.com/office/powerpoint/2010/main" val="118367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750FAE68-CA44-4DDB-9139-CAC7FBC54AEC}" type="slidenum">
              <a:rPr lang="en-US" altLang="en-US"/>
              <a:pPr/>
              <a:t>‹#›</a:t>
            </a:fld>
            <a:endParaRPr lang="en-US" altLang="en-US"/>
          </a:p>
        </p:txBody>
      </p:sp>
    </p:spTree>
    <p:extLst>
      <p:ext uri="{BB962C8B-B14F-4D97-AF65-F5344CB8AC3E}">
        <p14:creationId xmlns:p14="http://schemas.microsoft.com/office/powerpoint/2010/main" val="110763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9FEFC32-6B19-490C-9CB1-FC789F74D197}" type="slidenum">
              <a:rPr lang="en-US" altLang="en-US"/>
              <a:pPr/>
              <a:t>‹#›</a:t>
            </a:fld>
            <a:endParaRPr lang="en-US" altLang="en-US"/>
          </a:p>
        </p:txBody>
      </p:sp>
    </p:spTree>
    <p:extLst>
      <p:ext uri="{BB962C8B-B14F-4D97-AF65-F5344CB8AC3E}">
        <p14:creationId xmlns:p14="http://schemas.microsoft.com/office/powerpoint/2010/main" val="39985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824B500-6190-476A-9BAA-C63477782F9A}" type="slidenum">
              <a:rPr lang="en-US" altLang="en-US"/>
              <a:pPr/>
              <a:t>‹#›</a:t>
            </a:fld>
            <a:endParaRPr lang="en-US" altLang="en-US"/>
          </a:p>
        </p:txBody>
      </p:sp>
    </p:spTree>
    <p:extLst>
      <p:ext uri="{BB962C8B-B14F-4D97-AF65-F5344CB8AC3E}">
        <p14:creationId xmlns:p14="http://schemas.microsoft.com/office/powerpoint/2010/main" val="134724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9525" y="-20638"/>
            <a:ext cx="9153525" cy="6878638"/>
            <a:chOff x="-6" y="-13"/>
            <a:chExt cx="5766" cy="4333"/>
          </a:xfrm>
        </p:grpSpPr>
        <p:sp>
          <p:nvSpPr>
            <p:cNvPr id="3075" name="Rectangle 3"/>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76" name="Freeform 4"/>
            <p:cNvSpPr>
              <a:spLocks/>
            </p:cNvSpPr>
            <p:nvPr/>
          </p:nvSpPr>
          <p:spPr bwMode="white">
            <a:xfrm>
              <a:off x="-6" y="2828"/>
              <a:ext cx="3625" cy="1492"/>
            </a:xfrm>
            <a:custGeom>
              <a:avLst/>
              <a:gdLst>
                <a:gd name="T0" fmla="*/ 0 w 3625"/>
                <a:gd name="T1" fmla="*/ 1491 h 1492"/>
                <a:gd name="T2" fmla="*/ 0 w 3625"/>
                <a:gd name="T3" fmla="*/ 0 h 1492"/>
                <a:gd name="T4" fmla="*/ 171 w 3625"/>
                <a:gd name="T5" fmla="*/ 3 h 1492"/>
                <a:gd name="T6" fmla="*/ 355 w 3625"/>
                <a:gd name="T7" fmla="*/ 9 h 1492"/>
                <a:gd name="T8" fmla="*/ 499 w 3625"/>
                <a:gd name="T9" fmla="*/ 21 h 1492"/>
                <a:gd name="T10" fmla="*/ 650 w 3625"/>
                <a:gd name="T11" fmla="*/ 36 h 1492"/>
                <a:gd name="T12" fmla="*/ 809 w 3625"/>
                <a:gd name="T13" fmla="*/ 54 h 1492"/>
                <a:gd name="T14" fmla="*/ 957 w 3625"/>
                <a:gd name="T15" fmla="*/ 78 h 1492"/>
                <a:gd name="T16" fmla="*/ 1119 w 3625"/>
                <a:gd name="T17" fmla="*/ 105 h 1492"/>
                <a:gd name="T18" fmla="*/ 1261 w 3625"/>
                <a:gd name="T19" fmla="*/ 133 h 1492"/>
                <a:gd name="T20" fmla="*/ 1441 w 3625"/>
                <a:gd name="T21" fmla="*/ 175 h 1492"/>
                <a:gd name="T22" fmla="*/ 1598 w 3625"/>
                <a:gd name="T23" fmla="*/ 217 h 1492"/>
                <a:gd name="T24" fmla="*/ 1763 w 3625"/>
                <a:gd name="T25" fmla="*/ 269 h 1492"/>
                <a:gd name="T26" fmla="*/ 1887 w 3625"/>
                <a:gd name="T27" fmla="*/ 308 h 1492"/>
                <a:gd name="T28" fmla="*/ 2085 w 3625"/>
                <a:gd name="T29" fmla="*/ 384 h 1492"/>
                <a:gd name="T30" fmla="*/ 2230 w 3625"/>
                <a:gd name="T31" fmla="*/ 444 h 1492"/>
                <a:gd name="T32" fmla="*/ 2456 w 3625"/>
                <a:gd name="T33" fmla="*/ 547 h 1492"/>
                <a:gd name="T34" fmla="*/ 2666 w 3625"/>
                <a:gd name="T35" fmla="*/ 662 h 1492"/>
                <a:gd name="T36" fmla="*/ 2859 w 3625"/>
                <a:gd name="T37" fmla="*/ 786 h 1492"/>
                <a:gd name="T38" fmla="*/ 3046 w 3625"/>
                <a:gd name="T39" fmla="*/ 920 h 1492"/>
                <a:gd name="T40" fmla="*/ 3193 w 3625"/>
                <a:gd name="T41" fmla="*/ 1038 h 1492"/>
                <a:gd name="T42" fmla="*/ 3332 w 3625"/>
                <a:gd name="T43" fmla="*/ 1168 h 1492"/>
                <a:gd name="T44" fmla="*/ 3440 w 3625"/>
                <a:gd name="T45" fmla="*/ 1280 h 1492"/>
                <a:gd name="T46" fmla="*/ 3524 w 3625"/>
                <a:gd name="T47" fmla="*/ 1380 h 1492"/>
                <a:gd name="T48" fmla="*/ 3624 w 3625"/>
                <a:gd name="T49" fmla="*/ 1491 h 1492"/>
                <a:gd name="T50" fmla="*/ 3608 w 3625"/>
                <a:gd name="T51" fmla="*/ 1491 h 1492"/>
                <a:gd name="T52" fmla="*/ 0 w 3625"/>
                <a:gd name="T53" fmla="*/ 1491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Freeform 5"/>
            <p:cNvSpPr>
              <a:spLocks/>
            </p:cNvSpPr>
            <p:nvPr/>
          </p:nvSpPr>
          <p:spPr bwMode="white">
            <a:xfrm>
              <a:off x="0" y="2405"/>
              <a:ext cx="5143" cy="1902"/>
            </a:xfrm>
            <a:custGeom>
              <a:avLst/>
              <a:gdLst>
                <a:gd name="T0" fmla="*/ 2718 w 5143"/>
                <a:gd name="T1" fmla="*/ 405 h 1902"/>
                <a:gd name="T2" fmla="*/ 2466 w 5143"/>
                <a:gd name="T3" fmla="*/ 333 h 1902"/>
                <a:gd name="T4" fmla="*/ 2202 w 5143"/>
                <a:gd name="T5" fmla="*/ 261 h 1902"/>
                <a:gd name="T6" fmla="*/ 1929 w 5143"/>
                <a:gd name="T7" fmla="*/ 198 h 1902"/>
                <a:gd name="T8" fmla="*/ 1695 w 5143"/>
                <a:gd name="T9" fmla="*/ 153 h 1902"/>
                <a:gd name="T10" fmla="*/ 1434 w 5143"/>
                <a:gd name="T11" fmla="*/ 111 h 1902"/>
                <a:gd name="T12" fmla="*/ 1188 w 5143"/>
                <a:gd name="T13" fmla="*/ 75 h 1902"/>
                <a:gd name="T14" fmla="*/ 957 w 5143"/>
                <a:gd name="T15" fmla="*/ 48 h 1902"/>
                <a:gd name="T16" fmla="*/ 747 w 5143"/>
                <a:gd name="T17" fmla="*/ 30 h 1902"/>
                <a:gd name="T18" fmla="*/ 501 w 5143"/>
                <a:gd name="T19" fmla="*/ 15 h 1902"/>
                <a:gd name="T20" fmla="*/ 246 w 5143"/>
                <a:gd name="T21" fmla="*/ 3 h 1902"/>
                <a:gd name="T22" fmla="*/ 0 w 5143"/>
                <a:gd name="T23" fmla="*/ 0 h 1902"/>
                <a:gd name="T24" fmla="*/ 0 w 5143"/>
                <a:gd name="T25" fmla="*/ 275 h 1902"/>
                <a:gd name="T26" fmla="*/ 0 w 5143"/>
                <a:gd name="T27" fmla="*/ 345 h 1902"/>
                <a:gd name="T28" fmla="*/ 0 w 5143"/>
                <a:gd name="T29" fmla="*/ 275 h 1902"/>
                <a:gd name="T30" fmla="*/ 0 w 5143"/>
                <a:gd name="T31" fmla="*/ 342 h 1902"/>
                <a:gd name="T32" fmla="*/ 339 w 5143"/>
                <a:gd name="T33" fmla="*/ 351 h 1902"/>
                <a:gd name="T34" fmla="*/ 606 w 5143"/>
                <a:gd name="T35" fmla="*/ 372 h 1902"/>
                <a:gd name="T36" fmla="*/ 852 w 5143"/>
                <a:gd name="T37" fmla="*/ 399 h 1902"/>
                <a:gd name="T38" fmla="*/ 1068 w 5143"/>
                <a:gd name="T39" fmla="*/ 435 h 1902"/>
                <a:gd name="T40" fmla="*/ 1275 w 5143"/>
                <a:gd name="T41" fmla="*/ 474 h 1902"/>
                <a:gd name="T42" fmla="*/ 1545 w 5143"/>
                <a:gd name="T43" fmla="*/ 540 h 1902"/>
                <a:gd name="T44" fmla="*/ 1761 w 5143"/>
                <a:gd name="T45" fmla="*/ 603 h 1902"/>
                <a:gd name="T46" fmla="*/ 1971 w 5143"/>
                <a:gd name="T47" fmla="*/ 678 h 1902"/>
                <a:gd name="T48" fmla="*/ 2166 w 5143"/>
                <a:gd name="T49" fmla="*/ 747 h 1902"/>
                <a:gd name="T50" fmla="*/ 2397 w 5143"/>
                <a:gd name="T51" fmla="*/ 852 h 1902"/>
                <a:gd name="T52" fmla="*/ 2613 w 5143"/>
                <a:gd name="T53" fmla="*/ 960 h 1902"/>
                <a:gd name="T54" fmla="*/ 2832 w 5143"/>
                <a:gd name="T55" fmla="*/ 1095 h 1902"/>
                <a:gd name="T56" fmla="*/ 3012 w 5143"/>
                <a:gd name="T57" fmla="*/ 1212 h 1902"/>
                <a:gd name="T58" fmla="*/ 3186 w 5143"/>
                <a:gd name="T59" fmla="*/ 1347 h 1902"/>
                <a:gd name="T60" fmla="*/ 3351 w 5143"/>
                <a:gd name="T61" fmla="*/ 1497 h 1902"/>
                <a:gd name="T62" fmla="*/ 3480 w 5143"/>
                <a:gd name="T63" fmla="*/ 1629 h 1902"/>
                <a:gd name="T64" fmla="*/ 3612 w 5143"/>
                <a:gd name="T65" fmla="*/ 1785 h 1902"/>
                <a:gd name="T66" fmla="*/ 3699 w 5143"/>
                <a:gd name="T67" fmla="*/ 1901 h 1902"/>
                <a:gd name="T68" fmla="*/ 5142 w 5143"/>
                <a:gd name="T69" fmla="*/ 1901 h 1902"/>
                <a:gd name="T70" fmla="*/ 5076 w 5143"/>
                <a:gd name="T71" fmla="*/ 1827 h 1902"/>
                <a:gd name="T72" fmla="*/ 4968 w 5143"/>
                <a:gd name="T73" fmla="*/ 1707 h 1902"/>
                <a:gd name="T74" fmla="*/ 4797 w 5143"/>
                <a:gd name="T75" fmla="*/ 1539 h 1902"/>
                <a:gd name="T76" fmla="*/ 4617 w 5143"/>
                <a:gd name="T77" fmla="*/ 1383 h 1902"/>
                <a:gd name="T78" fmla="*/ 4410 w 5143"/>
                <a:gd name="T79" fmla="*/ 1221 h 1902"/>
                <a:gd name="T80" fmla="*/ 4185 w 5143"/>
                <a:gd name="T81" fmla="*/ 1071 h 1902"/>
                <a:gd name="T82" fmla="*/ 3960 w 5143"/>
                <a:gd name="T83" fmla="*/ 939 h 1902"/>
                <a:gd name="T84" fmla="*/ 3708 w 5143"/>
                <a:gd name="T85" fmla="*/ 801 h 1902"/>
                <a:gd name="T86" fmla="*/ 3492 w 5143"/>
                <a:gd name="T87" fmla="*/ 702 h 1902"/>
                <a:gd name="T88" fmla="*/ 3231 w 5143"/>
                <a:gd name="T89" fmla="*/ 588 h 1902"/>
                <a:gd name="T90" fmla="*/ 2964 w 5143"/>
                <a:gd name="T91" fmla="*/ 489 h 1902"/>
                <a:gd name="T92" fmla="*/ 2718 w 5143"/>
                <a:gd name="T93" fmla="*/ 405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8" name="Freeform 6"/>
            <p:cNvSpPr>
              <a:spLocks/>
            </p:cNvSpPr>
            <p:nvPr/>
          </p:nvSpPr>
          <p:spPr bwMode="white">
            <a:xfrm>
              <a:off x="0" y="1982"/>
              <a:ext cx="5760" cy="2325"/>
            </a:xfrm>
            <a:custGeom>
              <a:avLst/>
              <a:gdLst>
                <a:gd name="T0" fmla="*/ 0 w 5760"/>
                <a:gd name="T1" fmla="*/ 0 h 2325"/>
                <a:gd name="T2" fmla="*/ 0 w 5760"/>
                <a:gd name="T3" fmla="*/ 339 h 2325"/>
                <a:gd name="T4" fmla="*/ 558 w 5760"/>
                <a:gd name="T5" fmla="*/ 357 h 2325"/>
                <a:gd name="T6" fmla="*/ 807 w 5760"/>
                <a:gd name="T7" fmla="*/ 375 h 2325"/>
                <a:gd name="T8" fmla="*/ 1056 w 5760"/>
                <a:gd name="T9" fmla="*/ 399 h 2325"/>
                <a:gd name="T10" fmla="*/ 1272 w 5760"/>
                <a:gd name="T11" fmla="*/ 426 h 2325"/>
                <a:gd name="T12" fmla="*/ 1539 w 5760"/>
                <a:gd name="T13" fmla="*/ 465 h 2325"/>
                <a:gd name="T14" fmla="*/ 1791 w 5760"/>
                <a:gd name="T15" fmla="*/ 510 h 2325"/>
                <a:gd name="T16" fmla="*/ 2076 w 5760"/>
                <a:gd name="T17" fmla="*/ 570 h 2325"/>
                <a:gd name="T18" fmla="*/ 2334 w 5760"/>
                <a:gd name="T19" fmla="*/ 630 h 2325"/>
                <a:gd name="T20" fmla="*/ 2544 w 5760"/>
                <a:gd name="T21" fmla="*/ 687 h 2325"/>
                <a:gd name="T22" fmla="*/ 2775 w 5760"/>
                <a:gd name="T23" fmla="*/ 759 h 2325"/>
                <a:gd name="T24" fmla="*/ 3003 w 5760"/>
                <a:gd name="T25" fmla="*/ 837 h 2325"/>
                <a:gd name="T26" fmla="*/ 3231 w 5760"/>
                <a:gd name="T27" fmla="*/ 924 h 2325"/>
                <a:gd name="T28" fmla="*/ 3438 w 5760"/>
                <a:gd name="T29" fmla="*/ 1005 h 2325"/>
                <a:gd name="T30" fmla="*/ 3663 w 5760"/>
                <a:gd name="T31" fmla="*/ 1110 h 2325"/>
                <a:gd name="T32" fmla="*/ 3903 w 5760"/>
                <a:gd name="T33" fmla="*/ 1233 h 2325"/>
                <a:gd name="T34" fmla="*/ 4149 w 5760"/>
                <a:gd name="T35" fmla="*/ 1374 h 2325"/>
                <a:gd name="T36" fmla="*/ 4353 w 5760"/>
                <a:gd name="T37" fmla="*/ 1506 h 2325"/>
                <a:gd name="T38" fmla="*/ 4491 w 5760"/>
                <a:gd name="T39" fmla="*/ 1602 h 2325"/>
                <a:gd name="T40" fmla="*/ 4668 w 5760"/>
                <a:gd name="T41" fmla="*/ 1740 h 2325"/>
                <a:gd name="T42" fmla="*/ 4824 w 5760"/>
                <a:gd name="T43" fmla="*/ 1875 h 2325"/>
                <a:gd name="T44" fmla="*/ 4968 w 5760"/>
                <a:gd name="T45" fmla="*/ 2016 h 2325"/>
                <a:gd name="T46" fmla="*/ 5100 w 5760"/>
                <a:gd name="T47" fmla="*/ 2154 h 2325"/>
                <a:gd name="T48" fmla="*/ 5238 w 5760"/>
                <a:gd name="T49" fmla="*/ 2324 h 2325"/>
                <a:gd name="T50" fmla="*/ 5759 w 5760"/>
                <a:gd name="T51" fmla="*/ 2324 h 2325"/>
                <a:gd name="T52" fmla="*/ 5759 w 5760"/>
                <a:gd name="T53" fmla="*/ 1245 h 2325"/>
                <a:gd name="T54" fmla="*/ 5580 w 5760"/>
                <a:gd name="T55" fmla="*/ 1119 h 2325"/>
                <a:gd name="T56" fmla="*/ 5400 w 5760"/>
                <a:gd name="T57" fmla="*/ 1020 h 2325"/>
                <a:gd name="T58" fmla="*/ 5205 w 5760"/>
                <a:gd name="T59" fmla="*/ 918 h 2325"/>
                <a:gd name="T60" fmla="*/ 5031 w 5760"/>
                <a:gd name="T61" fmla="*/ 837 h 2325"/>
                <a:gd name="T62" fmla="*/ 4866 w 5760"/>
                <a:gd name="T63" fmla="*/ 771 h 2325"/>
                <a:gd name="T64" fmla="*/ 4710 w 5760"/>
                <a:gd name="T65" fmla="*/ 711 h 2325"/>
                <a:gd name="T66" fmla="*/ 4545 w 5760"/>
                <a:gd name="T67" fmla="*/ 651 h 2325"/>
                <a:gd name="T68" fmla="*/ 4386 w 5760"/>
                <a:gd name="T69" fmla="*/ 600 h 2325"/>
                <a:gd name="T70" fmla="*/ 4248 w 5760"/>
                <a:gd name="T71" fmla="*/ 552 h 2325"/>
                <a:gd name="T72" fmla="*/ 3993 w 5760"/>
                <a:gd name="T73" fmla="*/ 483 h 2325"/>
                <a:gd name="T74" fmla="*/ 3777 w 5760"/>
                <a:gd name="T75" fmla="*/ 423 h 2325"/>
                <a:gd name="T76" fmla="*/ 3564 w 5760"/>
                <a:gd name="T77" fmla="*/ 375 h 2325"/>
                <a:gd name="T78" fmla="*/ 3282 w 5760"/>
                <a:gd name="T79" fmla="*/ 312 h 2325"/>
                <a:gd name="T80" fmla="*/ 3003 w 5760"/>
                <a:gd name="T81" fmla="*/ 261 h 2325"/>
                <a:gd name="T82" fmla="*/ 2733 w 5760"/>
                <a:gd name="T83" fmla="*/ 213 h 2325"/>
                <a:gd name="T84" fmla="*/ 2451 w 5760"/>
                <a:gd name="T85" fmla="*/ 171 h 2325"/>
                <a:gd name="T86" fmla="*/ 2211 w 5760"/>
                <a:gd name="T87" fmla="*/ 138 h 2325"/>
                <a:gd name="T88" fmla="*/ 1974 w 5760"/>
                <a:gd name="T89" fmla="*/ 108 h 2325"/>
                <a:gd name="T90" fmla="*/ 1665 w 5760"/>
                <a:gd name="T91" fmla="*/ 81 h 2325"/>
                <a:gd name="T92" fmla="*/ 1437 w 5760"/>
                <a:gd name="T93" fmla="*/ 60 h 2325"/>
                <a:gd name="T94" fmla="*/ 1125 w 5760"/>
                <a:gd name="T95" fmla="*/ 36 h 2325"/>
                <a:gd name="T96" fmla="*/ 828 w 5760"/>
                <a:gd name="T97" fmla="*/ 21 h 2325"/>
                <a:gd name="T98" fmla="*/ 558 w 5760"/>
                <a:gd name="T99" fmla="*/ 12 h 2325"/>
                <a:gd name="T100" fmla="*/ 282 w 5760"/>
                <a:gd name="T101" fmla="*/ 3 h 2325"/>
                <a:gd name="T102" fmla="*/ 0 w 5760"/>
                <a:gd name="T103" fmla="*/ 0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9" name="Freeform 7"/>
            <p:cNvSpPr>
              <a:spLocks/>
            </p:cNvSpPr>
            <p:nvPr/>
          </p:nvSpPr>
          <p:spPr bwMode="white">
            <a:xfrm>
              <a:off x="0" y="1550"/>
              <a:ext cx="5760" cy="1573"/>
            </a:xfrm>
            <a:custGeom>
              <a:avLst/>
              <a:gdLst>
                <a:gd name="T0" fmla="*/ 0 w 5760"/>
                <a:gd name="T1" fmla="*/ 0 h 1573"/>
                <a:gd name="T2" fmla="*/ 0 w 5760"/>
                <a:gd name="T3" fmla="*/ 351 h 1573"/>
                <a:gd name="T4" fmla="*/ 282 w 5760"/>
                <a:gd name="T5" fmla="*/ 357 h 1573"/>
                <a:gd name="T6" fmla="*/ 627 w 5760"/>
                <a:gd name="T7" fmla="*/ 363 h 1573"/>
                <a:gd name="T8" fmla="*/ 960 w 5760"/>
                <a:gd name="T9" fmla="*/ 375 h 1573"/>
                <a:gd name="T10" fmla="*/ 1218 w 5760"/>
                <a:gd name="T11" fmla="*/ 393 h 1573"/>
                <a:gd name="T12" fmla="*/ 1470 w 5760"/>
                <a:gd name="T13" fmla="*/ 411 h 1573"/>
                <a:gd name="T14" fmla="*/ 1746 w 5760"/>
                <a:gd name="T15" fmla="*/ 435 h 1573"/>
                <a:gd name="T16" fmla="*/ 2022 w 5760"/>
                <a:gd name="T17" fmla="*/ 462 h 1573"/>
                <a:gd name="T18" fmla="*/ 2340 w 5760"/>
                <a:gd name="T19" fmla="*/ 504 h 1573"/>
                <a:gd name="T20" fmla="*/ 2664 w 5760"/>
                <a:gd name="T21" fmla="*/ 549 h 1573"/>
                <a:gd name="T22" fmla="*/ 2952 w 5760"/>
                <a:gd name="T23" fmla="*/ 597 h 1573"/>
                <a:gd name="T24" fmla="*/ 3225 w 5760"/>
                <a:gd name="T25" fmla="*/ 648 h 1573"/>
                <a:gd name="T26" fmla="*/ 3513 w 5760"/>
                <a:gd name="T27" fmla="*/ 708 h 1573"/>
                <a:gd name="T28" fmla="*/ 3693 w 5760"/>
                <a:gd name="T29" fmla="*/ 750 h 1573"/>
                <a:gd name="T30" fmla="*/ 3936 w 5760"/>
                <a:gd name="T31" fmla="*/ 810 h 1573"/>
                <a:gd name="T32" fmla="*/ 4095 w 5760"/>
                <a:gd name="T33" fmla="*/ 855 h 1573"/>
                <a:gd name="T34" fmla="*/ 4281 w 5760"/>
                <a:gd name="T35" fmla="*/ 909 h 1573"/>
                <a:gd name="T36" fmla="*/ 4503 w 5760"/>
                <a:gd name="T37" fmla="*/ 981 h 1573"/>
                <a:gd name="T38" fmla="*/ 4704 w 5760"/>
                <a:gd name="T39" fmla="*/ 1053 h 1573"/>
                <a:gd name="T40" fmla="*/ 4911 w 5760"/>
                <a:gd name="T41" fmla="*/ 1131 h 1573"/>
                <a:gd name="T42" fmla="*/ 5073 w 5760"/>
                <a:gd name="T43" fmla="*/ 1197 h 1573"/>
                <a:gd name="T44" fmla="*/ 5256 w 5760"/>
                <a:gd name="T45" fmla="*/ 1281 h 1573"/>
                <a:gd name="T46" fmla="*/ 5475 w 5760"/>
                <a:gd name="T47" fmla="*/ 1401 h 1573"/>
                <a:gd name="T48" fmla="*/ 5628 w 5760"/>
                <a:gd name="T49" fmla="*/ 1482 h 1573"/>
                <a:gd name="T50" fmla="*/ 5759 w 5760"/>
                <a:gd name="T51" fmla="*/ 1572 h 1573"/>
                <a:gd name="T52" fmla="*/ 5759 w 5760"/>
                <a:gd name="T53" fmla="*/ 633 h 1573"/>
                <a:gd name="T54" fmla="*/ 5493 w 5760"/>
                <a:gd name="T55" fmla="*/ 570 h 1573"/>
                <a:gd name="T56" fmla="*/ 5214 w 5760"/>
                <a:gd name="T57" fmla="*/ 501 h 1573"/>
                <a:gd name="T58" fmla="*/ 4950 w 5760"/>
                <a:gd name="T59" fmla="*/ 444 h 1573"/>
                <a:gd name="T60" fmla="*/ 4701 w 5760"/>
                <a:gd name="T61" fmla="*/ 396 h 1573"/>
                <a:gd name="T62" fmla="*/ 4425 w 5760"/>
                <a:gd name="T63" fmla="*/ 348 h 1573"/>
                <a:gd name="T64" fmla="*/ 4110 w 5760"/>
                <a:gd name="T65" fmla="*/ 294 h 1573"/>
                <a:gd name="T66" fmla="*/ 3813 w 5760"/>
                <a:gd name="T67" fmla="*/ 252 h 1573"/>
                <a:gd name="T68" fmla="*/ 3549 w 5760"/>
                <a:gd name="T69" fmla="*/ 213 h 1573"/>
                <a:gd name="T70" fmla="*/ 3261 w 5760"/>
                <a:gd name="T71" fmla="*/ 183 h 1573"/>
                <a:gd name="T72" fmla="*/ 3015 w 5760"/>
                <a:gd name="T73" fmla="*/ 153 h 1573"/>
                <a:gd name="T74" fmla="*/ 2757 w 5760"/>
                <a:gd name="T75" fmla="*/ 129 h 1573"/>
                <a:gd name="T76" fmla="*/ 2520 w 5760"/>
                <a:gd name="T77" fmla="*/ 105 h 1573"/>
                <a:gd name="T78" fmla="*/ 2301 w 5760"/>
                <a:gd name="T79" fmla="*/ 87 h 1573"/>
                <a:gd name="T80" fmla="*/ 2013 w 5760"/>
                <a:gd name="T81" fmla="*/ 66 h 1573"/>
                <a:gd name="T82" fmla="*/ 1731 w 5760"/>
                <a:gd name="T83" fmla="*/ 48 h 1573"/>
                <a:gd name="T84" fmla="*/ 1524 w 5760"/>
                <a:gd name="T85" fmla="*/ 39 h 1573"/>
                <a:gd name="T86" fmla="*/ 1260 w 5760"/>
                <a:gd name="T87" fmla="*/ 27 h 1573"/>
                <a:gd name="T88" fmla="*/ 966 w 5760"/>
                <a:gd name="T89" fmla="*/ 15 h 1573"/>
                <a:gd name="T90" fmla="*/ 714 w 5760"/>
                <a:gd name="T91" fmla="*/ 12 h 1573"/>
                <a:gd name="T92" fmla="*/ 510 w 5760"/>
                <a:gd name="T93" fmla="*/ 6 h 1573"/>
                <a:gd name="T94" fmla="*/ 243 w 5760"/>
                <a:gd name="T95" fmla="*/ 0 h 1573"/>
                <a:gd name="T96" fmla="*/ 0 w 5760"/>
                <a:gd name="T97"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0" name="Freeform 8"/>
            <p:cNvSpPr>
              <a:spLocks/>
            </p:cNvSpPr>
            <p:nvPr/>
          </p:nvSpPr>
          <p:spPr bwMode="white">
            <a:xfrm>
              <a:off x="0" y="1130"/>
              <a:ext cx="5760" cy="970"/>
            </a:xfrm>
            <a:custGeom>
              <a:avLst/>
              <a:gdLst>
                <a:gd name="T0" fmla="*/ 0 w 5760"/>
                <a:gd name="T1" fmla="*/ 0 h 970"/>
                <a:gd name="T2" fmla="*/ 0 w 5760"/>
                <a:gd name="T3" fmla="*/ 339 h 970"/>
                <a:gd name="T4" fmla="*/ 318 w 5760"/>
                <a:gd name="T5" fmla="*/ 342 h 970"/>
                <a:gd name="T6" fmla="*/ 591 w 5760"/>
                <a:gd name="T7" fmla="*/ 348 h 970"/>
                <a:gd name="T8" fmla="*/ 846 w 5760"/>
                <a:gd name="T9" fmla="*/ 354 h 970"/>
                <a:gd name="T10" fmla="*/ 1074 w 5760"/>
                <a:gd name="T11" fmla="*/ 360 h 970"/>
                <a:gd name="T12" fmla="*/ 1314 w 5760"/>
                <a:gd name="T13" fmla="*/ 366 h 970"/>
                <a:gd name="T14" fmla="*/ 1599 w 5760"/>
                <a:gd name="T15" fmla="*/ 381 h 970"/>
                <a:gd name="T16" fmla="*/ 1911 w 5760"/>
                <a:gd name="T17" fmla="*/ 399 h 970"/>
                <a:gd name="T18" fmla="*/ 2241 w 5760"/>
                <a:gd name="T19" fmla="*/ 420 h 970"/>
                <a:gd name="T20" fmla="*/ 2619 w 5760"/>
                <a:gd name="T21" fmla="*/ 453 h 970"/>
                <a:gd name="T22" fmla="*/ 2889 w 5760"/>
                <a:gd name="T23" fmla="*/ 477 h 970"/>
                <a:gd name="T24" fmla="*/ 3177 w 5760"/>
                <a:gd name="T25" fmla="*/ 507 h 970"/>
                <a:gd name="T26" fmla="*/ 3498 w 5760"/>
                <a:gd name="T27" fmla="*/ 543 h 970"/>
                <a:gd name="T28" fmla="*/ 3813 w 5760"/>
                <a:gd name="T29" fmla="*/ 585 h 970"/>
                <a:gd name="T30" fmla="*/ 4044 w 5760"/>
                <a:gd name="T31" fmla="*/ 618 h 970"/>
                <a:gd name="T32" fmla="*/ 4365 w 5760"/>
                <a:gd name="T33" fmla="*/ 669 h 970"/>
                <a:gd name="T34" fmla="*/ 4683 w 5760"/>
                <a:gd name="T35" fmla="*/ 726 h 970"/>
                <a:gd name="T36" fmla="*/ 4980 w 5760"/>
                <a:gd name="T37" fmla="*/ 786 h 970"/>
                <a:gd name="T38" fmla="*/ 5268 w 5760"/>
                <a:gd name="T39" fmla="*/ 846 h 970"/>
                <a:gd name="T40" fmla="*/ 5646 w 5760"/>
                <a:gd name="T41" fmla="*/ 942 h 970"/>
                <a:gd name="T42" fmla="*/ 5759 w 5760"/>
                <a:gd name="T43" fmla="*/ 969 h 970"/>
                <a:gd name="T44" fmla="*/ 5759 w 5760"/>
                <a:gd name="T45" fmla="*/ 0 h 970"/>
                <a:gd name="T46" fmla="*/ 0 w 5760"/>
                <a:gd name="T4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1" name="Freeform 9"/>
            <p:cNvSpPr>
              <a:spLocks/>
            </p:cNvSpPr>
            <p:nvPr/>
          </p:nvSpPr>
          <p:spPr bwMode="white">
            <a:xfrm>
              <a:off x="0" y="-13"/>
              <a:ext cx="5760" cy="1060"/>
            </a:xfrm>
            <a:custGeom>
              <a:avLst/>
              <a:gdLst>
                <a:gd name="T0" fmla="*/ 0 w 5760"/>
                <a:gd name="T1" fmla="*/ 753 h 1060"/>
                <a:gd name="T2" fmla="*/ 0 w 5760"/>
                <a:gd name="T3" fmla="*/ 1059 h 1060"/>
                <a:gd name="T4" fmla="*/ 5759 w 5760"/>
                <a:gd name="T5" fmla="*/ 1059 h 1060"/>
                <a:gd name="T6" fmla="*/ 5759 w 5760"/>
                <a:gd name="T7" fmla="*/ 0 h 1060"/>
                <a:gd name="T8" fmla="*/ 5430 w 5760"/>
                <a:gd name="T9" fmla="*/ 0 h 1060"/>
                <a:gd name="T10" fmla="*/ 5298 w 5760"/>
                <a:gd name="T11" fmla="*/ 84 h 1060"/>
                <a:gd name="T12" fmla="*/ 5136 w 5760"/>
                <a:gd name="T13" fmla="*/ 159 h 1060"/>
                <a:gd name="T14" fmla="*/ 4968 w 5760"/>
                <a:gd name="T15" fmla="*/ 222 h 1060"/>
                <a:gd name="T16" fmla="*/ 4812 w 5760"/>
                <a:gd name="T17" fmla="*/ 267 h 1060"/>
                <a:gd name="T18" fmla="*/ 4626 w 5760"/>
                <a:gd name="T19" fmla="*/ 324 h 1060"/>
                <a:gd name="T20" fmla="*/ 4440 w 5760"/>
                <a:gd name="T21" fmla="*/ 366 h 1060"/>
                <a:gd name="T22" fmla="*/ 4230 w 5760"/>
                <a:gd name="T23" fmla="*/ 414 h 1060"/>
                <a:gd name="T24" fmla="*/ 3939 w 5760"/>
                <a:gd name="T25" fmla="*/ 468 h 1060"/>
                <a:gd name="T26" fmla="*/ 3711 w 5760"/>
                <a:gd name="T27" fmla="*/ 504 h 1060"/>
                <a:gd name="T28" fmla="*/ 3441 w 5760"/>
                <a:gd name="T29" fmla="*/ 543 h 1060"/>
                <a:gd name="T30" fmla="*/ 3189 w 5760"/>
                <a:gd name="T31" fmla="*/ 579 h 1060"/>
                <a:gd name="T32" fmla="*/ 2925 w 5760"/>
                <a:gd name="T33" fmla="*/ 606 h 1060"/>
                <a:gd name="T34" fmla="*/ 2679 w 5760"/>
                <a:gd name="T35" fmla="*/ 633 h 1060"/>
                <a:gd name="T36" fmla="*/ 2418 w 5760"/>
                <a:gd name="T37" fmla="*/ 654 h 1060"/>
                <a:gd name="T38" fmla="*/ 2142 w 5760"/>
                <a:gd name="T39" fmla="*/ 675 h 1060"/>
                <a:gd name="T40" fmla="*/ 1896 w 5760"/>
                <a:gd name="T41" fmla="*/ 693 h 1060"/>
                <a:gd name="T42" fmla="*/ 1647 w 5760"/>
                <a:gd name="T43" fmla="*/ 708 h 1060"/>
                <a:gd name="T44" fmla="*/ 1404 w 5760"/>
                <a:gd name="T45" fmla="*/ 720 h 1060"/>
                <a:gd name="T46" fmla="*/ 1170 w 5760"/>
                <a:gd name="T47" fmla="*/ 732 h 1060"/>
                <a:gd name="T48" fmla="*/ 906 w 5760"/>
                <a:gd name="T49" fmla="*/ 738 h 1060"/>
                <a:gd name="T50" fmla="*/ 534 w 5760"/>
                <a:gd name="T51" fmla="*/ 747 h 1060"/>
                <a:gd name="T52" fmla="*/ 201 w 5760"/>
                <a:gd name="T53" fmla="*/ 753 h 1060"/>
                <a:gd name="T54" fmla="*/ 0 w 5760"/>
                <a:gd name="T55" fmla="*/ 75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2" name="Freeform 10"/>
            <p:cNvSpPr>
              <a:spLocks/>
            </p:cNvSpPr>
            <p:nvPr/>
          </p:nvSpPr>
          <p:spPr bwMode="white">
            <a:xfrm>
              <a:off x="0" y="-13"/>
              <a:ext cx="5284" cy="673"/>
            </a:xfrm>
            <a:custGeom>
              <a:avLst/>
              <a:gdLst>
                <a:gd name="T0" fmla="*/ 0 w 5284"/>
                <a:gd name="T1" fmla="*/ 366 h 673"/>
                <a:gd name="T2" fmla="*/ 0 w 5284"/>
                <a:gd name="T3" fmla="*/ 672 h 673"/>
                <a:gd name="T4" fmla="*/ 303 w 5284"/>
                <a:gd name="T5" fmla="*/ 672 h 673"/>
                <a:gd name="T6" fmla="*/ 723 w 5284"/>
                <a:gd name="T7" fmla="*/ 663 h 673"/>
                <a:gd name="T8" fmla="*/ 1020 w 5284"/>
                <a:gd name="T9" fmla="*/ 654 h 673"/>
                <a:gd name="T10" fmla="*/ 1302 w 5284"/>
                <a:gd name="T11" fmla="*/ 642 h 673"/>
                <a:gd name="T12" fmla="*/ 1554 w 5284"/>
                <a:gd name="T13" fmla="*/ 630 h 673"/>
                <a:gd name="T14" fmla="*/ 1779 w 5284"/>
                <a:gd name="T15" fmla="*/ 615 h 673"/>
                <a:gd name="T16" fmla="*/ 1962 w 5284"/>
                <a:gd name="T17" fmla="*/ 606 h 673"/>
                <a:gd name="T18" fmla="*/ 2193 w 5284"/>
                <a:gd name="T19" fmla="*/ 588 h 673"/>
                <a:gd name="T20" fmla="*/ 2448 w 5284"/>
                <a:gd name="T21" fmla="*/ 570 h 673"/>
                <a:gd name="T22" fmla="*/ 2700 w 5284"/>
                <a:gd name="T23" fmla="*/ 546 h 673"/>
                <a:gd name="T24" fmla="*/ 2904 w 5284"/>
                <a:gd name="T25" fmla="*/ 528 h 673"/>
                <a:gd name="T26" fmla="*/ 3138 w 5284"/>
                <a:gd name="T27" fmla="*/ 498 h 673"/>
                <a:gd name="T28" fmla="*/ 3324 w 5284"/>
                <a:gd name="T29" fmla="*/ 474 h 673"/>
                <a:gd name="T30" fmla="*/ 3534 w 5284"/>
                <a:gd name="T31" fmla="*/ 447 h 673"/>
                <a:gd name="T32" fmla="*/ 3735 w 5284"/>
                <a:gd name="T33" fmla="*/ 420 h 673"/>
                <a:gd name="T34" fmla="*/ 3933 w 5284"/>
                <a:gd name="T35" fmla="*/ 384 h 673"/>
                <a:gd name="T36" fmla="*/ 4116 w 5284"/>
                <a:gd name="T37" fmla="*/ 351 h 673"/>
                <a:gd name="T38" fmla="*/ 4266 w 5284"/>
                <a:gd name="T39" fmla="*/ 318 h 673"/>
                <a:gd name="T40" fmla="*/ 4446 w 5284"/>
                <a:gd name="T41" fmla="*/ 279 h 673"/>
                <a:gd name="T42" fmla="*/ 4620 w 5284"/>
                <a:gd name="T43" fmla="*/ 237 h 673"/>
                <a:gd name="T44" fmla="*/ 4779 w 5284"/>
                <a:gd name="T45" fmla="*/ 192 h 673"/>
                <a:gd name="T46" fmla="*/ 4920 w 5284"/>
                <a:gd name="T47" fmla="*/ 147 h 673"/>
                <a:gd name="T48" fmla="*/ 5085 w 5284"/>
                <a:gd name="T49" fmla="*/ 90 h 673"/>
                <a:gd name="T50" fmla="*/ 5193 w 5284"/>
                <a:gd name="T51" fmla="*/ 42 h 673"/>
                <a:gd name="T52" fmla="*/ 5283 w 5284"/>
                <a:gd name="T53" fmla="*/ 0 h 673"/>
                <a:gd name="T54" fmla="*/ 3201 w 5284"/>
                <a:gd name="T55" fmla="*/ 0 h 673"/>
                <a:gd name="T56" fmla="*/ 2982 w 5284"/>
                <a:gd name="T57" fmla="*/ 57 h 673"/>
                <a:gd name="T58" fmla="*/ 2775 w 5284"/>
                <a:gd name="T59" fmla="*/ 108 h 673"/>
                <a:gd name="T60" fmla="*/ 2562 w 5284"/>
                <a:gd name="T61" fmla="*/ 150 h 673"/>
                <a:gd name="T62" fmla="*/ 2397 w 5284"/>
                <a:gd name="T63" fmla="*/ 183 h 673"/>
                <a:gd name="T64" fmla="*/ 2205 w 5284"/>
                <a:gd name="T65" fmla="*/ 213 h 673"/>
                <a:gd name="T66" fmla="*/ 2001 w 5284"/>
                <a:gd name="T67" fmla="*/ 243 h 673"/>
                <a:gd name="T68" fmla="*/ 1776 w 5284"/>
                <a:gd name="T69" fmla="*/ 273 h 673"/>
                <a:gd name="T70" fmla="*/ 1536 w 5284"/>
                <a:gd name="T71" fmla="*/ 297 h 673"/>
                <a:gd name="T72" fmla="*/ 1344 w 5284"/>
                <a:gd name="T73" fmla="*/ 312 h 673"/>
                <a:gd name="T74" fmla="*/ 1134 w 5284"/>
                <a:gd name="T75" fmla="*/ 330 h 673"/>
                <a:gd name="T76" fmla="*/ 921 w 5284"/>
                <a:gd name="T77" fmla="*/ 342 h 673"/>
                <a:gd name="T78" fmla="*/ 696 w 5284"/>
                <a:gd name="T79" fmla="*/ 354 h 673"/>
                <a:gd name="T80" fmla="*/ 501 w 5284"/>
                <a:gd name="T81" fmla="*/ 360 h 673"/>
                <a:gd name="T82" fmla="*/ 279 w 5284"/>
                <a:gd name="T83" fmla="*/ 366 h 673"/>
                <a:gd name="T84" fmla="*/ 99 w 5284"/>
                <a:gd name="T85" fmla="*/ 369 h 673"/>
                <a:gd name="T86" fmla="*/ 0 w 5284"/>
                <a:gd name="T87" fmla="*/ 36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3" name="Freeform 11"/>
            <p:cNvSpPr>
              <a:spLocks/>
            </p:cNvSpPr>
            <p:nvPr/>
          </p:nvSpPr>
          <p:spPr bwMode="white">
            <a:xfrm>
              <a:off x="0" y="-13"/>
              <a:ext cx="2884" cy="286"/>
            </a:xfrm>
            <a:custGeom>
              <a:avLst/>
              <a:gdLst>
                <a:gd name="T0" fmla="*/ 0 w 2884"/>
                <a:gd name="T1" fmla="*/ 0 h 286"/>
                <a:gd name="T2" fmla="*/ 0 w 2884"/>
                <a:gd name="T3" fmla="*/ 285 h 286"/>
                <a:gd name="T4" fmla="*/ 192 w 2884"/>
                <a:gd name="T5" fmla="*/ 285 h 286"/>
                <a:gd name="T6" fmla="*/ 384 w 2884"/>
                <a:gd name="T7" fmla="*/ 282 h 286"/>
                <a:gd name="T8" fmla="*/ 579 w 2884"/>
                <a:gd name="T9" fmla="*/ 276 h 286"/>
                <a:gd name="T10" fmla="*/ 789 w 2884"/>
                <a:gd name="T11" fmla="*/ 267 h 286"/>
                <a:gd name="T12" fmla="*/ 999 w 2884"/>
                <a:gd name="T13" fmla="*/ 258 h 286"/>
                <a:gd name="T14" fmla="*/ 1161 w 2884"/>
                <a:gd name="T15" fmla="*/ 246 h 286"/>
                <a:gd name="T16" fmla="*/ 1302 w 2884"/>
                <a:gd name="T17" fmla="*/ 234 h 286"/>
                <a:gd name="T18" fmla="*/ 1458 w 2884"/>
                <a:gd name="T19" fmla="*/ 222 h 286"/>
                <a:gd name="T20" fmla="*/ 1665 w 2884"/>
                <a:gd name="T21" fmla="*/ 201 h 286"/>
                <a:gd name="T22" fmla="*/ 1992 w 2884"/>
                <a:gd name="T23" fmla="*/ 159 h 286"/>
                <a:gd name="T24" fmla="*/ 2301 w 2884"/>
                <a:gd name="T25" fmla="*/ 117 h 286"/>
                <a:gd name="T26" fmla="*/ 2604 w 2884"/>
                <a:gd name="T27" fmla="*/ 60 h 286"/>
                <a:gd name="T28" fmla="*/ 2883 w 2884"/>
                <a:gd name="T29" fmla="*/ 0 h 286"/>
                <a:gd name="T30" fmla="*/ 0 w 2884"/>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084" name="Rectangle 1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60CE0CA9-153E-431F-9145-16DF40D27F28}"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5.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4.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304800"/>
            <a:ext cx="7772400" cy="1143000"/>
          </a:xfrm>
        </p:spPr>
        <p:txBody>
          <a:bodyPr/>
          <a:lstStyle/>
          <a:p>
            <a:r>
              <a:rPr lang="en-US" altLang="en-US"/>
              <a:t>t-tests: History</a:t>
            </a:r>
          </a:p>
        </p:txBody>
      </p:sp>
      <p:sp>
        <p:nvSpPr>
          <p:cNvPr id="73731" name="Rectangle 3"/>
          <p:cNvSpPr>
            <a:spLocks noGrp="1" noChangeArrowheads="1"/>
          </p:cNvSpPr>
          <p:nvPr>
            <p:ph type="body" idx="1"/>
          </p:nvPr>
        </p:nvSpPr>
        <p:spPr>
          <a:xfrm>
            <a:off x="685800" y="685800"/>
            <a:ext cx="7772400" cy="4114800"/>
          </a:xfrm>
        </p:spPr>
        <p:txBody>
          <a:bodyPr/>
          <a:lstStyle/>
          <a:p>
            <a:r>
              <a:rPr lang="en-US" altLang="en-US"/>
              <a:t>The Student's t-test was developed to compare the distribution of two independent groups on a continuous measure. </a:t>
            </a:r>
          </a:p>
          <a:p>
            <a:r>
              <a:rPr lang="en-US" altLang="en-US"/>
              <a:t>For example, a group of professors and a group of students comparing beer on a measure of "drinkability".</a:t>
            </a:r>
          </a:p>
          <a:p>
            <a:r>
              <a:rPr lang="en-US" altLang="en-US"/>
              <a:t>William Gossett, a statistician working for Guinness brewery developed the test to compare smaller samples. He published under the pseudonym "student" because Guinness employees were forbidden to publish.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Calculating the Effect Size for </a:t>
            </a:r>
            <a:r>
              <a:rPr lang="en-US" altLang="en-US" i="1"/>
              <a:t>t</a:t>
            </a:r>
          </a:p>
        </p:txBody>
      </p:sp>
      <p:graphicFrame>
        <p:nvGraphicFramePr>
          <p:cNvPr id="82947" name="Object 3"/>
          <p:cNvGraphicFramePr>
            <a:graphicFrameLocks noChangeAspect="1"/>
          </p:cNvGraphicFramePr>
          <p:nvPr/>
        </p:nvGraphicFramePr>
        <p:xfrm>
          <a:off x="2286000" y="2590800"/>
          <a:ext cx="4800600" cy="1998663"/>
        </p:xfrm>
        <a:graphic>
          <a:graphicData uri="http://schemas.openxmlformats.org/presentationml/2006/ole">
            <mc:AlternateContent xmlns:mc="http://schemas.openxmlformats.org/markup-compatibility/2006">
              <mc:Choice xmlns:v="urn:schemas-microsoft-com:vml" Requires="v">
                <p:oleObj spid="_x0000_s82949" name="Equation" r:id="rId4" imgW="1155600" imgH="482400" progId="Equation.3">
                  <p:embed/>
                </p:oleObj>
              </mc:Choice>
              <mc:Fallback>
                <p:oleObj name="Equation" r:id="rId4" imgW="1155600" imgH="482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590800"/>
                        <a:ext cx="4800600" cy="1998663"/>
                      </a:xfrm>
                      <a:prstGeom prst="rect">
                        <a:avLst/>
                      </a:prstGeom>
                      <a:solidFill>
                        <a:srgbClr val="00CCFF">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48" name="Text Box 4"/>
          <p:cNvSpPr txBox="1">
            <a:spLocks noChangeArrowheads="1"/>
          </p:cNvSpPr>
          <p:nvPr/>
        </p:nvSpPr>
        <p:spPr bwMode="auto">
          <a:xfrm>
            <a:off x="381000" y="5181600"/>
            <a:ext cx="8458200"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latin typeface="Tahoma" panose="020B0604030504040204" pitchFamily="34" charset="0"/>
              </a:rPr>
              <a:t>Because the IV has only two groups, this effect size is the equivalent to the point biserial correlation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09600" y="152400"/>
            <a:ext cx="7772400" cy="1143000"/>
          </a:xfrm>
        </p:spPr>
        <p:txBody>
          <a:bodyPr/>
          <a:lstStyle/>
          <a:p>
            <a:r>
              <a:rPr lang="en-US" altLang="en-US"/>
              <a:t>T-test: Settings and sub-species</a:t>
            </a:r>
          </a:p>
        </p:txBody>
      </p:sp>
      <p:sp>
        <p:nvSpPr>
          <p:cNvPr id="83971" name="Rectangle 3"/>
          <p:cNvSpPr>
            <a:spLocks noGrp="1" noChangeArrowheads="1"/>
          </p:cNvSpPr>
          <p:nvPr>
            <p:ph type="body" idx="1"/>
          </p:nvPr>
        </p:nvSpPr>
        <p:spPr>
          <a:xfrm>
            <a:off x="609600" y="1143000"/>
            <a:ext cx="7772400" cy="4114800"/>
          </a:xfrm>
        </p:spPr>
        <p:txBody>
          <a:bodyPr/>
          <a:lstStyle/>
          <a:p>
            <a:r>
              <a:rPr lang="en-US" altLang="en-US"/>
              <a:t>Where observed: Any time two means are compared.</a:t>
            </a:r>
          </a:p>
          <a:p>
            <a:r>
              <a:rPr lang="en-US" altLang="en-US"/>
              <a:t>T-tests  need normally distributed environments in order to thrive. They do not fare well when the measures are badly skewed or groups are very different in size AND variance.</a:t>
            </a:r>
          </a:p>
          <a:p>
            <a:r>
              <a:rPr lang="en-US" altLang="en-US"/>
              <a:t>When the two groups being compared are NOT independent (e.g. two measurements from the same person), a </a:t>
            </a:r>
            <a:r>
              <a:rPr lang="en-US" altLang="en-US">
                <a:solidFill>
                  <a:schemeClr val="folHlink"/>
                </a:solidFill>
              </a:rPr>
              <a:t>matched pairs</a:t>
            </a:r>
            <a:r>
              <a:rPr lang="en-US" altLang="en-US"/>
              <a:t> t-test is used instead.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Maximizing the </a:t>
            </a:r>
            <a:r>
              <a:rPr lang="en-US" altLang="en-US" i="1"/>
              <a:t>t</a:t>
            </a:r>
            <a:r>
              <a:rPr lang="en-US" altLang="en-US"/>
              <a:t> Test: Options</a:t>
            </a:r>
          </a:p>
        </p:txBody>
      </p:sp>
      <p:sp>
        <p:nvSpPr>
          <p:cNvPr id="30723" name="Rectangle 3"/>
          <p:cNvSpPr>
            <a:spLocks noGrp="1" noChangeArrowheads="1"/>
          </p:cNvSpPr>
          <p:nvPr>
            <p:ph type="body" idx="1"/>
          </p:nvPr>
        </p:nvSpPr>
        <p:spPr/>
        <p:txBody>
          <a:bodyPr/>
          <a:lstStyle/>
          <a:p>
            <a:r>
              <a:rPr lang="en-US" altLang="en-US"/>
              <a:t>Drive the means further apart</a:t>
            </a:r>
          </a:p>
          <a:p>
            <a:pPr lvl="1"/>
            <a:r>
              <a:rPr lang="en-US" altLang="en-US"/>
              <a:t>e.g., Use a stronger treatment</a:t>
            </a:r>
          </a:p>
          <a:p>
            <a:r>
              <a:rPr lang="en-US" altLang="en-US"/>
              <a:t>Decrease the variability within groups</a:t>
            </a:r>
          </a:p>
          <a:p>
            <a:pPr lvl="1"/>
            <a:r>
              <a:rPr lang="en-US" altLang="en-US"/>
              <a:t>e.g., Standardize the research procedures </a:t>
            </a:r>
          </a:p>
          <a:p>
            <a:pPr lvl="1"/>
            <a:r>
              <a:rPr lang="en-US" altLang="en-US"/>
              <a:t>e.g., Use a more homogeneous sample</a:t>
            </a:r>
          </a:p>
          <a:p>
            <a:r>
              <a:rPr lang="en-US" altLang="en-US"/>
              <a:t>Increase the effective size of study</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wipe(left)">
                                      <p:cBhvr>
                                        <p:cTn id="10" dur="500"/>
                                        <p:tgtEl>
                                          <p:spTgt spid="307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wipe(left)">
                                      <p:cBhvr>
                                        <p:cTn id="15" dur="500"/>
                                        <p:tgtEl>
                                          <p:spTgt spid="3072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wipe(left)">
                                      <p:cBhvr>
                                        <p:cTn id="18" dur="500"/>
                                        <p:tgtEl>
                                          <p:spTgt spid="3072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wipe(left)">
                                      <p:cBhvr>
                                        <p:cTn id="21" dur="500"/>
                                        <p:tgtEl>
                                          <p:spTgt spid="3072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723">
                                            <p:txEl>
                                              <p:pRg st="5" end="5"/>
                                            </p:txEl>
                                          </p:spTgt>
                                        </p:tgtEl>
                                        <p:attrNameLst>
                                          <p:attrName>style.visibility</p:attrName>
                                        </p:attrNameLst>
                                      </p:cBhvr>
                                      <p:to>
                                        <p:strVal val="visible"/>
                                      </p:to>
                                    </p:set>
                                    <p:animEffect transition="in" filter="wipe(left)">
                                      <p:cBhvr>
                                        <p:cTn id="26"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Maximizing the </a:t>
            </a:r>
            <a:r>
              <a:rPr lang="en-US" altLang="en-US" i="1"/>
              <a:t>t</a:t>
            </a:r>
            <a:r>
              <a:rPr lang="en-US" altLang="en-US"/>
              <a:t> test: Conceptualizing the </a:t>
            </a:r>
            <a:r>
              <a:rPr lang="en-US" altLang="en-US" i="1"/>
              <a:t>t</a:t>
            </a:r>
            <a:r>
              <a:rPr lang="en-US" altLang="en-US"/>
              <a:t> Test</a:t>
            </a:r>
          </a:p>
        </p:txBody>
      </p:sp>
      <p:grpSp>
        <p:nvGrpSpPr>
          <p:cNvPr id="29699" name="Group 3"/>
          <p:cNvGrpSpPr>
            <a:grpSpLocks/>
          </p:cNvGrpSpPr>
          <p:nvPr/>
        </p:nvGrpSpPr>
        <p:grpSpPr bwMode="auto">
          <a:xfrm>
            <a:off x="609600" y="2209800"/>
            <a:ext cx="8231188" cy="1090613"/>
            <a:chOff x="384" y="1488"/>
            <a:chExt cx="5185" cy="687"/>
          </a:xfrm>
        </p:grpSpPr>
        <p:graphicFrame>
          <p:nvGraphicFramePr>
            <p:cNvPr id="29700" name="Object 4"/>
            <p:cNvGraphicFramePr>
              <a:graphicFrameLocks noChangeAspect="1"/>
            </p:cNvGraphicFramePr>
            <p:nvPr/>
          </p:nvGraphicFramePr>
          <p:xfrm>
            <a:off x="384" y="1872"/>
            <a:ext cx="5185" cy="303"/>
          </p:xfrm>
          <a:graphic>
            <a:graphicData uri="http://schemas.openxmlformats.org/presentationml/2006/ole">
              <mc:AlternateContent xmlns:mc="http://schemas.openxmlformats.org/markup-compatibility/2006">
                <mc:Choice xmlns:v="urn:schemas-microsoft-com:vml" Requires="v">
                  <p:oleObj spid="_x0000_s29705" name="Document" r:id="rId4" imgW="5486400" imgH="321120" progId="Word.Document.8">
                    <p:embed/>
                  </p:oleObj>
                </mc:Choice>
                <mc:Fallback>
                  <p:oleObj name="Document" r:id="rId4" imgW="5486400" imgH="3211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1872"/>
                          <a:ext cx="5185" cy="303"/>
                        </a:xfrm>
                        <a:prstGeom prst="rect">
                          <a:avLst/>
                        </a:prstGeom>
                        <a:solidFill>
                          <a:srgbClr val="3366FF">
                            <a:alpha val="7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Text Box 5"/>
            <p:cNvSpPr txBox="1">
              <a:spLocks noChangeArrowheads="1"/>
            </p:cNvSpPr>
            <p:nvPr/>
          </p:nvSpPr>
          <p:spPr bwMode="auto">
            <a:xfrm>
              <a:off x="384" y="1488"/>
              <a:ext cx="33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a:latin typeface="Tahoma" panose="020B0604030504040204" pitchFamily="34" charset="0"/>
                </a:rPr>
                <a:t>Conceptual Relationship:</a:t>
              </a:r>
              <a:endParaRPr lang="en-US" altLang="en-US" sz="2000">
                <a:latin typeface="Tahoma" panose="020B0604030504040204" pitchFamily="34" charset="0"/>
              </a:endParaRPr>
            </a:p>
          </p:txBody>
        </p:sp>
      </p:grpSp>
      <p:grpSp>
        <p:nvGrpSpPr>
          <p:cNvPr id="29702" name="Group 6"/>
          <p:cNvGrpSpPr>
            <a:grpSpLocks/>
          </p:cNvGrpSpPr>
          <p:nvPr/>
        </p:nvGrpSpPr>
        <p:grpSpPr bwMode="auto">
          <a:xfrm>
            <a:off x="609600" y="3581400"/>
            <a:ext cx="7467600" cy="2336800"/>
            <a:chOff x="384" y="2400"/>
            <a:chExt cx="4704" cy="1472"/>
          </a:xfrm>
        </p:grpSpPr>
        <p:sp>
          <p:nvSpPr>
            <p:cNvPr id="29703" name="Rectangle 7"/>
            <p:cNvSpPr>
              <a:spLocks noChangeArrowheads="1"/>
            </p:cNvSpPr>
            <p:nvPr/>
          </p:nvSpPr>
          <p:spPr bwMode="auto">
            <a:xfrm>
              <a:off x="384" y="2400"/>
              <a:ext cx="470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a:latin typeface="Tahoma" panose="020B0604030504040204" pitchFamily="34" charset="0"/>
                </a:rPr>
                <a:t>Mathematical formula representing conceptual relationship:</a:t>
              </a:r>
              <a:endParaRPr lang="en-US" altLang="en-US" sz="1600">
                <a:latin typeface="Tahoma" panose="020B0604030504040204" pitchFamily="34" charset="0"/>
              </a:endParaRPr>
            </a:p>
          </p:txBody>
        </p:sp>
        <p:graphicFrame>
          <p:nvGraphicFramePr>
            <p:cNvPr id="29704" name="Object 8"/>
            <p:cNvGraphicFramePr>
              <a:graphicFrameLocks noChangeAspect="1"/>
            </p:cNvGraphicFramePr>
            <p:nvPr/>
          </p:nvGraphicFramePr>
          <p:xfrm>
            <a:off x="1031" y="3049"/>
            <a:ext cx="2634" cy="823"/>
          </p:xfrm>
          <a:graphic>
            <a:graphicData uri="http://schemas.openxmlformats.org/presentationml/2006/ole">
              <mc:AlternateContent xmlns:mc="http://schemas.openxmlformats.org/markup-compatibility/2006">
                <mc:Choice xmlns:v="urn:schemas-microsoft-com:vml" Requires="v">
                  <p:oleObj spid="_x0000_s29706" name="Equation" r:id="rId6" imgW="1625400" imgH="507960" progId="Equation.3">
                    <p:embed/>
                  </p:oleObj>
                </mc:Choice>
                <mc:Fallback>
                  <p:oleObj name="Equation" r:id="rId6" imgW="1625400" imgH="50796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 y="3049"/>
                          <a:ext cx="2634" cy="823"/>
                        </a:xfrm>
                        <a:prstGeom prst="rect">
                          <a:avLst/>
                        </a:prstGeom>
                        <a:solidFill>
                          <a:srgbClr val="3366FF">
                            <a:alpha val="7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left)">
                                      <p:cBhvr>
                                        <p:cTn id="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Assumptions of the </a:t>
            </a:r>
            <a:r>
              <a:rPr lang="en-US" altLang="en-US" i="1"/>
              <a:t>t</a:t>
            </a:r>
            <a:r>
              <a:rPr lang="en-US" altLang="en-US"/>
              <a:t> Test</a:t>
            </a:r>
          </a:p>
        </p:txBody>
      </p:sp>
      <p:sp>
        <p:nvSpPr>
          <p:cNvPr id="32771" name="Rectangle 3"/>
          <p:cNvSpPr>
            <a:spLocks noGrp="1" noChangeArrowheads="1"/>
          </p:cNvSpPr>
          <p:nvPr>
            <p:ph type="body" idx="1"/>
          </p:nvPr>
        </p:nvSpPr>
        <p:spPr/>
        <p:txBody>
          <a:bodyPr/>
          <a:lstStyle/>
          <a:p>
            <a:r>
              <a:rPr lang="en-US" altLang="en-US">
                <a:solidFill>
                  <a:schemeClr val="hlink"/>
                </a:solidFill>
              </a:rPr>
              <a:t>Homogeneity of Variance</a:t>
            </a:r>
            <a:r>
              <a:rPr lang="en-US" altLang="en-US"/>
              <a:t>: The population variance of the two groups is assumed to be equal.</a:t>
            </a:r>
          </a:p>
          <a:p>
            <a:pPr lvl="1"/>
            <a:r>
              <a:rPr lang="en-US" altLang="en-US"/>
              <a:t>Serious violations can to result in a misleading </a:t>
            </a:r>
            <a:r>
              <a:rPr lang="en-US" altLang="en-US" i="1"/>
              <a:t>p</a:t>
            </a:r>
            <a:r>
              <a:rPr lang="en-US" altLang="en-US"/>
              <a:t> value and effect size </a:t>
            </a:r>
            <a:r>
              <a:rPr lang="en-US" altLang="en-US" i="1"/>
              <a:t>r</a:t>
            </a:r>
            <a:r>
              <a:rPr lang="en-US" altLang="en-US"/>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0"/>
            <a:ext cx="7772400" cy="1143000"/>
          </a:xfrm>
        </p:spPr>
        <p:txBody>
          <a:bodyPr/>
          <a:lstStyle/>
          <a:p>
            <a:r>
              <a:rPr lang="en-US" altLang="en-US"/>
              <a:t>Paired t-test</a:t>
            </a:r>
          </a:p>
        </p:txBody>
      </p:sp>
      <p:sp>
        <p:nvSpPr>
          <p:cNvPr id="31747" name="Rectangle 3"/>
          <p:cNvSpPr>
            <a:spLocks noGrp="1" noChangeArrowheads="1"/>
          </p:cNvSpPr>
          <p:nvPr>
            <p:ph type="body" idx="1"/>
          </p:nvPr>
        </p:nvSpPr>
        <p:spPr>
          <a:xfrm>
            <a:off x="762000" y="1066800"/>
            <a:ext cx="7772400" cy="4114800"/>
          </a:xfrm>
        </p:spPr>
        <p:txBody>
          <a:bodyPr/>
          <a:lstStyle/>
          <a:p>
            <a:r>
              <a:rPr lang="en-US" altLang="en-US"/>
              <a:t>Used to compare means of two groups that are related to each other in some way</a:t>
            </a:r>
          </a:p>
          <a:p>
            <a:r>
              <a:rPr lang="en-US" altLang="en-US"/>
              <a:t>Formula:</a:t>
            </a:r>
          </a:p>
        </p:txBody>
      </p:sp>
      <p:grpSp>
        <p:nvGrpSpPr>
          <p:cNvPr id="31748" name="Group 4"/>
          <p:cNvGrpSpPr>
            <a:grpSpLocks/>
          </p:cNvGrpSpPr>
          <p:nvPr/>
        </p:nvGrpSpPr>
        <p:grpSpPr bwMode="auto">
          <a:xfrm>
            <a:off x="1676400" y="2743200"/>
            <a:ext cx="7467600" cy="2079625"/>
            <a:chOff x="960" y="2592"/>
            <a:chExt cx="4704" cy="1310"/>
          </a:xfrm>
        </p:grpSpPr>
        <p:graphicFrame>
          <p:nvGraphicFramePr>
            <p:cNvPr id="31749" name="Object 5"/>
            <p:cNvGraphicFramePr>
              <a:graphicFrameLocks noChangeAspect="1"/>
            </p:cNvGraphicFramePr>
            <p:nvPr/>
          </p:nvGraphicFramePr>
          <p:xfrm>
            <a:off x="960" y="2592"/>
            <a:ext cx="1680" cy="1310"/>
          </p:xfrm>
          <a:graphic>
            <a:graphicData uri="http://schemas.openxmlformats.org/presentationml/2006/ole">
              <mc:AlternateContent xmlns:mc="http://schemas.openxmlformats.org/markup-compatibility/2006">
                <mc:Choice xmlns:v="urn:schemas-microsoft-com:vml" Requires="v">
                  <p:oleObj spid="_x0000_s31753" name="Equation" r:id="rId4" imgW="863280" imgH="672840" progId="Equation.3">
                    <p:embed/>
                  </p:oleObj>
                </mc:Choice>
                <mc:Fallback>
                  <p:oleObj name="Equation" r:id="rId4" imgW="863280" imgH="6728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592"/>
                          <a:ext cx="1680" cy="1310"/>
                        </a:xfrm>
                        <a:prstGeom prst="rect">
                          <a:avLst/>
                        </a:prstGeom>
                        <a:solidFill>
                          <a:srgbClr val="3366FF">
                            <a:alpha val="77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3456" y="2640"/>
            <a:ext cx="2208" cy="824"/>
          </p:xfrm>
          <a:graphic>
            <a:graphicData uri="http://schemas.openxmlformats.org/presentationml/2006/ole">
              <mc:AlternateContent xmlns:mc="http://schemas.openxmlformats.org/markup-compatibility/2006">
                <mc:Choice xmlns:v="urn:schemas-microsoft-com:vml" Requires="v">
                  <p:oleObj spid="_x0000_s31754" name="Equation" r:id="rId6" imgW="1155600" imgH="431640" progId="Equation.3">
                    <p:embed/>
                  </p:oleObj>
                </mc:Choice>
                <mc:Fallback>
                  <p:oleObj name="Equation" r:id="rId6" imgW="1155600" imgH="431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2640"/>
                          <a:ext cx="2208" cy="824"/>
                        </a:xfrm>
                        <a:prstGeom prst="rect">
                          <a:avLst/>
                        </a:prstGeom>
                        <a:solidFill>
                          <a:srgbClr val="3366FF">
                            <a:alpha val="77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Text Box 7"/>
            <p:cNvSpPr txBox="1">
              <a:spLocks noChangeArrowheads="1"/>
            </p:cNvSpPr>
            <p:nvPr/>
          </p:nvSpPr>
          <p:spPr bwMode="auto">
            <a:xfrm>
              <a:off x="2688" y="2928"/>
              <a:ext cx="912" cy="32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a:latin typeface="Tahoma" panose="020B0604030504040204" pitchFamily="34" charset="0"/>
                </a:rPr>
                <a:t>Where</a:t>
              </a:r>
            </a:p>
          </p:txBody>
        </p:sp>
      </p:grpSp>
      <p:sp>
        <p:nvSpPr>
          <p:cNvPr id="31752" name="Text Box 8"/>
          <p:cNvSpPr txBox="1">
            <a:spLocks noChangeArrowheads="1"/>
          </p:cNvSpPr>
          <p:nvPr/>
        </p:nvSpPr>
        <p:spPr bwMode="auto">
          <a:xfrm>
            <a:off x="990600" y="5334000"/>
            <a:ext cx="563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Where  M</a:t>
            </a:r>
            <a:r>
              <a:rPr lang="en-US" altLang="en-US" sz="2400" baseline="-25000"/>
              <a:t>D</a:t>
            </a:r>
            <a:r>
              <a:rPr lang="en-US" altLang="en-US" sz="2400"/>
              <a:t> = Mean of the difference in related measures and S</a:t>
            </a:r>
            <a:r>
              <a:rPr lang="en-US" altLang="en-US" sz="2400" baseline="-25000"/>
              <a:t>D</a:t>
            </a:r>
            <a:r>
              <a:rPr lang="en-US" altLang="en-US" sz="2400"/>
              <a:t> is the variance of the difference in those measures.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Other Effect Size Indices</a:t>
            </a:r>
          </a:p>
        </p:txBody>
      </p:sp>
      <p:graphicFrame>
        <p:nvGraphicFramePr>
          <p:cNvPr id="33795" name="Object 3"/>
          <p:cNvGraphicFramePr>
            <a:graphicFrameLocks noChangeAspect="1"/>
          </p:cNvGraphicFramePr>
          <p:nvPr>
            <p:ph sz="half" idx="1"/>
          </p:nvPr>
        </p:nvGraphicFramePr>
        <p:xfrm>
          <a:off x="1103313" y="2097088"/>
          <a:ext cx="5486400" cy="1778000"/>
        </p:xfrm>
        <a:graphic>
          <a:graphicData uri="http://schemas.openxmlformats.org/presentationml/2006/ole">
            <mc:AlternateContent xmlns:mc="http://schemas.openxmlformats.org/markup-compatibility/2006">
              <mc:Choice xmlns:v="urn:schemas-microsoft-com:vml" Requires="v">
                <p:oleObj spid="_x0000_s33797" name="Equation" r:id="rId4" imgW="1371600" imgH="444240" progId="Equation.3">
                  <p:embed/>
                </p:oleObj>
              </mc:Choice>
              <mc:Fallback>
                <p:oleObj name="Equation" r:id="rId4" imgW="1371600" imgH="4442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2097088"/>
                        <a:ext cx="5486400" cy="1778000"/>
                      </a:xfrm>
                      <a:prstGeom prst="rect">
                        <a:avLst/>
                      </a:prstGeom>
                      <a:solidFill>
                        <a:srgbClr val="3366FF">
                          <a:alpha val="78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4"/>
          <p:cNvGraphicFramePr>
            <a:graphicFrameLocks noChangeAspect="1"/>
          </p:cNvGraphicFramePr>
          <p:nvPr>
            <p:ph sz="half" idx="2"/>
          </p:nvPr>
        </p:nvGraphicFramePr>
        <p:xfrm>
          <a:off x="1179513" y="4306888"/>
          <a:ext cx="5486400" cy="1698625"/>
        </p:xfrm>
        <a:graphic>
          <a:graphicData uri="http://schemas.openxmlformats.org/presentationml/2006/ole">
            <mc:AlternateContent xmlns:mc="http://schemas.openxmlformats.org/markup-compatibility/2006">
              <mc:Choice xmlns:v="urn:schemas-microsoft-com:vml" Requires="v">
                <p:oleObj spid="_x0000_s33798" name="Equation" r:id="rId6" imgW="1434960" imgH="444240" progId="Equation.3">
                  <p:embed/>
                </p:oleObj>
              </mc:Choice>
              <mc:Fallback>
                <p:oleObj name="Equation" r:id="rId6" imgW="1434960" imgH="44424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513" y="4306888"/>
                        <a:ext cx="5486400" cy="1698625"/>
                      </a:xfrm>
                      <a:prstGeom prst="rect">
                        <a:avLst/>
                      </a:prstGeom>
                      <a:solidFill>
                        <a:srgbClr val="3366FF">
                          <a:alpha val="75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Why t? Why not s (for stout)?</a:t>
            </a:r>
          </a:p>
        </p:txBody>
      </p:sp>
      <p:sp>
        <p:nvSpPr>
          <p:cNvPr id="74755" name="Rectangle 3"/>
          <p:cNvSpPr>
            <a:spLocks noGrp="1" noChangeArrowheads="1"/>
          </p:cNvSpPr>
          <p:nvPr>
            <p:ph type="body" sz="half" idx="1"/>
          </p:nvPr>
        </p:nvSpPr>
        <p:spPr/>
        <p:txBody>
          <a:bodyPr/>
          <a:lstStyle/>
          <a:p>
            <a:r>
              <a:rPr lang="en-US" altLang="en-US" sz="2800"/>
              <a:t>Why "t"? -Nobody really knows. Maybe Gossett developed the test  during his afternoon tea (t) breaks?</a:t>
            </a:r>
          </a:p>
        </p:txBody>
      </p:sp>
      <p:pic>
        <p:nvPicPr>
          <p:cNvPr id="74756" name="Picture 4" descr="Gos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57600"/>
            <a:ext cx="1941513" cy="2362200"/>
          </a:xfrm>
          <a:prstGeom prst="rect">
            <a:avLst/>
          </a:prstGeom>
          <a:noFill/>
          <a:extLst>
            <a:ext uri="{909E8E84-426E-40DD-AFC4-6F175D3DCCD1}">
              <a14:hiddenFill xmlns:a14="http://schemas.microsoft.com/office/drawing/2010/main">
                <a:solidFill>
                  <a:srgbClr val="FFFFFF"/>
                </a:solidFill>
              </a14:hiddenFill>
            </a:ext>
          </a:extLst>
        </p:spPr>
      </p:pic>
      <p:pic>
        <p:nvPicPr>
          <p:cNvPr id="74757" name="Picture 5" descr="guinnessDraughtGlass"/>
          <p:cNvPicPr>
            <a:picLocks noChangeAspect="1" noChangeArrowheads="1"/>
          </p:cNvPicPr>
          <p:nvPr>
            <p:ph type="clipArt" sz="half" idx="2"/>
          </p:nvPr>
        </p:nvPicPr>
        <p:blipFill>
          <a:blip r:embed="rId4">
            <a:extLst>
              <a:ext uri="{28A0092B-C50C-407E-A947-70E740481C1C}">
                <a14:useLocalDpi xmlns:a14="http://schemas.microsoft.com/office/drawing/2010/main" val="0"/>
              </a:ext>
            </a:extLst>
          </a:blip>
          <a:srcRect/>
          <a:stretch>
            <a:fillRect/>
          </a:stretch>
        </p:blipFill>
        <p:spPr>
          <a:xfrm>
            <a:off x="7099300" y="3733800"/>
            <a:ext cx="1624013" cy="2286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8" name="Text Box 6"/>
          <p:cNvSpPr txBox="1">
            <a:spLocks noChangeArrowheads="1"/>
          </p:cNvSpPr>
          <p:nvPr/>
        </p:nvSpPr>
        <p:spPr bwMode="auto">
          <a:xfrm>
            <a:off x="6324600" y="4572000"/>
            <a:ext cx="533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8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09600" y="304800"/>
            <a:ext cx="7772400" cy="1143000"/>
          </a:xfrm>
        </p:spPr>
        <p:txBody>
          <a:bodyPr/>
          <a:lstStyle/>
          <a:p>
            <a:r>
              <a:rPr lang="en-US" altLang="en-US"/>
              <a:t>T-test: How does it work?</a:t>
            </a:r>
          </a:p>
        </p:txBody>
      </p:sp>
      <p:sp>
        <p:nvSpPr>
          <p:cNvPr id="75779" name="Rectangle 3"/>
          <p:cNvSpPr>
            <a:spLocks noGrp="1" noChangeArrowheads="1"/>
          </p:cNvSpPr>
          <p:nvPr>
            <p:ph type="body" idx="1"/>
          </p:nvPr>
        </p:nvSpPr>
        <p:spPr>
          <a:xfrm>
            <a:off x="609600" y="1600200"/>
            <a:ext cx="7772400" cy="4114800"/>
          </a:xfrm>
        </p:spPr>
        <p:txBody>
          <a:bodyPr/>
          <a:lstStyle/>
          <a:p>
            <a:r>
              <a:rPr lang="en-US" altLang="en-US"/>
              <a:t>The t-test is a signal-to-noise ratio. The "signal" is the difference between two means. The "noise" is variability in scores around the two means. </a:t>
            </a:r>
          </a:p>
          <a:p>
            <a:r>
              <a:rPr lang="en-US" altLang="en-US"/>
              <a:t>The t-test is the ratio of the difference between the means over the standard error of that difference. Unlike the z-test, there is a different t value for each sample size (and significance level). When samples get large, t approaches z.</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T-test how does it work (cont)</a:t>
            </a:r>
          </a:p>
        </p:txBody>
      </p:sp>
      <p:sp>
        <p:nvSpPr>
          <p:cNvPr id="76803" name="Rectangle 3"/>
          <p:cNvSpPr>
            <a:spLocks noGrp="1" noChangeArrowheads="1"/>
          </p:cNvSpPr>
          <p:nvPr>
            <p:ph type="body" idx="1"/>
          </p:nvPr>
        </p:nvSpPr>
        <p:spPr/>
        <p:txBody>
          <a:bodyPr/>
          <a:lstStyle/>
          <a:p>
            <a:r>
              <a:rPr lang="en-US" altLang="en-US"/>
              <a:t>Remember that each sample is representative of a population. The t-test allows us to test whether there is likely to be a sufficient difference between population means to state that the two populations are different.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The </a:t>
            </a:r>
            <a:r>
              <a:rPr lang="en-US" altLang="en-US" i="1"/>
              <a:t>t </a:t>
            </a:r>
            <a:r>
              <a:rPr lang="en-US" altLang="en-US"/>
              <a:t>test as a Signal-to-Noise Ratio</a:t>
            </a:r>
          </a:p>
        </p:txBody>
      </p:sp>
      <p:pic>
        <p:nvPicPr>
          <p:cNvPr id="77827" name="Picture 3" descr="f13-01"/>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724400" y="1828800"/>
            <a:ext cx="39878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4" descr="Table 13-1"/>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6200" y="3200400"/>
            <a:ext cx="4419600" cy="1765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The Independent </a:t>
            </a:r>
            <a:r>
              <a:rPr lang="en-US" altLang="en-US" i="1"/>
              <a:t>t</a:t>
            </a:r>
            <a:r>
              <a:rPr lang="en-US" altLang="en-US"/>
              <a:t> Test</a:t>
            </a:r>
          </a:p>
        </p:txBody>
      </p:sp>
      <p:sp>
        <p:nvSpPr>
          <p:cNvPr id="78851" name="Rectangle 3"/>
          <p:cNvSpPr>
            <a:spLocks noGrp="1" noChangeArrowheads="1"/>
          </p:cNvSpPr>
          <p:nvPr>
            <p:ph type="body" idx="1"/>
          </p:nvPr>
        </p:nvSpPr>
        <p:spPr/>
        <p:txBody>
          <a:bodyPr/>
          <a:lstStyle/>
          <a:p>
            <a:r>
              <a:rPr lang="en-US" altLang="en-US"/>
              <a:t>Used to compare the means of two independent or unrelated groups</a:t>
            </a:r>
          </a:p>
          <a:p>
            <a:r>
              <a:rPr lang="en-US" altLang="en-US"/>
              <a:t>Formula:</a:t>
            </a:r>
          </a:p>
        </p:txBody>
      </p:sp>
      <p:graphicFrame>
        <p:nvGraphicFramePr>
          <p:cNvPr id="78852" name="Object 4"/>
          <p:cNvGraphicFramePr>
            <a:graphicFrameLocks noChangeAspect="1"/>
          </p:cNvGraphicFramePr>
          <p:nvPr/>
        </p:nvGraphicFramePr>
        <p:xfrm>
          <a:off x="3352800" y="3048000"/>
          <a:ext cx="2819400" cy="1754188"/>
        </p:xfrm>
        <a:graphic>
          <a:graphicData uri="http://schemas.openxmlformats.org/presentationml/2006/ole">
            <mc:AlternateContent xmlns:mc="http://schemas.openxmlformats.org/markup-compatibility/2006">
              <mc:Choice xmlns:v="urn:schemas-microsoft-com:vml" Requires="v">
                <p:oleObj spid="_x0000_s78855" name="Equation" r:id="rId4" imgW="1143000" imgH="711000" progId="Equation.3">
                  <p:embed/>
                </p:oleObj>
              </mc:Choice>
              <mc:Fallback>
                <p:oleObj name="Equation" r:id="rId4" imgW="1143000" imgH="711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048000"/>
                        <a:ext cx="2819400" cy="1754188"/>
                      </a:xfrm>
                      <a:prstGeom prst="rect">
                        <a:avLst/>
                      </a:prstGeom>
                      <a:solidFill>
                        <a:srgbClr val="3366FF">
                          <a:alpha val="7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3" name="Text Box 5"/>
          <p:cNvSpPr txBox="1">
            <a:spLocks noChangeArrowheads="1"/>
          </p:cNvSpPr>
          <p:nvPr/>
        </p:nvSpPr>
        <p:spPr bwMode="auto">
          <a:xfrm>
            <a:off x="1600200" y="4800600"/>
            <a:ext cx="1331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800">
                <a:latin typeface="Tahoma" panose="020B0604030504040204" pitchFamily="34" charset="0"/>
              </a:rPr>
              <a:t>Where:</a:t>
            </a:r>
          </a:p>
        </p:txBody>
      </p:sp>
      <p:graphicFrame>
        <p:nvGraphicFramePr>
          <p:cNvPr id="78854" name="Object 6"/>
          <p:cNvGraphicFramePr>
            <a:graphicFrameLocks noChangeAspect="1"/>
          </p:cNvGraphicFramePr>
          <p:nvPr/>
        </p:nvGraphicFramePr>
        <p:xfrm>
          <a:off x="2895600" y="5105400"/>
          <a:ext cx="4876800" cy="1055688"/>
        </p:xfrm>
        <a:graphic>
          <a:graphicData uri="http://schemas.openxmlformats.org/presentationml/2006/ole">
            <mc:AlternateContent xmlns:mc="http://schemas.openxmlformats.org/markup-compatibility/2006">
              <mc:Choice xmlns:v="urn:schemas-microsoft-com:vml" Requires="v">
                <p:oleObj spid="_x0000_s78856" name="Equation" r:id="rId6" imgW="2222280" imgH="482400" progId="Equation.3">
                  <p:embed/>
                </p:oleObj>
              </mc:Choice>
              <mc:Fallback>
                <p:oleObj name="Equation" r:id="rId6" imgW="2222280" imgH="482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105400"/>
                        <a:ext cx="4876800" cy="1055688"/>
                      </a:xfrm>
                      <a:prstGeom prst="rect">
                        <a:avLst/>
                      </a:prstGeom>
                      <a:solidFill>
                        <a:srgbClr val="3366FF">
                          <a:alpha val="7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Degrees of Freedom (</a:t>
            </a:r>
            <a:r>
              <a:rPr lang="en-US" altLang="en-US" i="1"/>
              <a:t>df </a:t>
            </a:r>
            <a:r>
              <a:rPr lang="en-US" altLang="en-US"/>
              <a:t>)</a:t>
            </a:r>
          </a:p>
        </p:txBody>
      </p:sp>
      <p:sp>
        <p:nvSpPr>
          <p:cNvPr id="79875" name="Rectangle 3"/>
          <p:cNvSpPr>
            <a:spLocks noGrp="1" noChangeArrowheads="1"/>
          </p:cNvSpPr>
          <p:nvPr>
            <p:ph type="body" idx="1"/>
          </p:nvPr>
        </p:nvSpPr>
        <p:spPr/>
        <p:txBody>
          <a:bodyPr/>
          <a:lstStyle/>
          <a:p>
            <a:pPr>
              <a:lnSpc>
                <a:spcPct val="90000"/>
              </a:lnSpc>
            </a:pPr>
            <a:r>
              <a:rPr lang="en-US" altLang="en-US" sz="2800"/>
              <a:t>The number of observations minus the number of restrictions limiting the observations’ freedom to vary</a:t>
            </a:r>
          </a:p>
          <a:p>
            <a:pPr>
              <a:lnSpc>
                <a:spcPct val="90000"/>
              </a:lnSpc>
            </a:pPr>
            <a:r>
              <a:rPr lang="en-US" altLang="en-US" sz="2800"/>
              <a:t>For the independent t-test, </a:t>
            </a:r>
            <a:r>
              <a:rPr lang="en-US" altLang="en-US" sz="2800" i="1"/>
              <a:t>df</a:t>
            </a:r>
            <a:r>
              <a:rPr lang="en-US" altLang="en-US" sz="2800"/>
              <a:t> = </a:t>
            </a:r>
            <a:r>
              <a:rPr lang="en-US" altLang="en-US" sz="2800" i="1"/>
              <a:t>N</a:t>
            </a:r>
            <a:r>
              <a:rPr lang="en-US" altLang="en-US" sz="2800"/>
              <a:t> – 2</a:t>
            </a:r>
          </a:p>
          <a:p>
            <a:pPr>
              <a:lnSpc>
                <a:spcPct val="90000"/>
              </a:lnSpc>
            </a:pPr>
            <a:r>
              <a:rPr lang="en-US" altLang="en-US" sz="2800"/>
              <a:t>If you calculate the deviations from the mean they should sum to zero. If you know all but one of the scores, the last score is no longer free to vary but is known in order to allow the deviations to sum to zero. Thus with 5 scores you have 4 degrees of freedom.</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p values for 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33400"/>
            <a:ext cx="5715000" cy="5664200"/>
          </a:xfrm>
          <a:prstGeom prst="rect">
            <a:avLst/>
          </a:prstGeom>
          <a:noFill/>
          <a:extLst>
            <a:ext uri="{909E8E84-426E-40DD-AFC4-6F175D3DCCD1}">
              <a14:hiddenFill xmlns:a14="http://schemas.microsoft.com/office/drawing/2010/main">
                <a:solidFill>
                  <a:srgbClr val="FFFFFF"/>
                </a:solidFill>
              </a14:hiddenFill>
            </a:ext>
          </a:extLst>
        </p:spPr>
      </p:pic>
      <p:sp>
        <p:nvSpPr>
          <p:cNvPr id="80899" name="Text Box 3"/>
          <p:cNvSpPr txBox="1">
            <a:spLocks noChangeArrowheads="1"/>
          </p:cNvSpPr>
          <p:nvPr/>
        </p:nvSpPr>
        <p:spPr bwMode="auto">
          <a:xfrm>
            <a:off x="304800" y="2514600"/>
            <a:ext cx="3124200" cy="1382713"/>
          </a:xfrm>
          <a:prstGeom prst="rect">
            <a:avLst/>
          </a:prstGeom>
          <a:solidFill>
            <a:srgbClr val="FFDD4F"/>
          </a:solidFill>
          <a:ln w="9525">
            <a:solidFill>
              <a:schemeClr val="tx1"/>
            </a:solidFill>
            <a:miter lim="800000"/>
            <a:headEnd/>
            <a:tailEnd/>
          </a:ln>
          <a:effectLst>
            <a:outerShdw dist="107763" dir="18900000" algn="ctr" rotWithShape="0">
              <a:schemeClr val="bg2"/>
            </a:outerShdw>
          </a:effectLst>
        </p:spPr>
        <p:txBody>
          <a:bodyPr>
            <a:spAutoFit/>
          </a:bodyPr>
          <a:lstStyle/>
          <a:p>
            <a:pPr algn="ctr">
              <a:spcBef>
                <a:spcPct val="50000"/>
              </a:spcBef>
            </a:pPr>
            <a:r>
              <a:rPr lang="en-US" altLang="en-US" sz="2800" i="1">
                <a:latin typeface="Tahoma" panose="020B0604030504040204" pitchFamily="34" charset="0"/>
              </a:rPr>
              <a:t>t </a:t>
            </a:r>
            <a:r>
              <a:rPr lang="en-US" altLang="en-US" sz="2800">
                <a:latin typeface="Tahoma" panose="020B0604030504040204" pitchFamily="34" charset="0"/>
              </a:rPr>
              <a:t>values required for significance at various </a:t>
            </a:r>
            <a:r>
              <a:rPr lang="en-US" altLang="en-US" sz="2800" i="1">
                <a:latin typeface="Tahoma" panose="020B0604030504040204" pitchFamily="34" charset="0"/>
              </a:rPr>
              <a:t>p</a:t>
            </a:r>
            <a:r>
              <a:rPr lang="en-US" altLang="en-US" sz="2800">
                <a:latin typeface="Tahoma" panose="020B0604030504040204" pitchFamily="34" charset="0"/>
              </a:rPr>
              <a:t> levels</a:t>
            </a:r>
            <a:endParaRPr lang="en-US" altLang="en-US" sz="2800" u="sng">
              <a:latin typeface="Tahoma" panose="020B0604030504040204" pitchFamily="34" charset="0"/>
            </a:endParaRPr>
          </a:p>
        </p:txBody>
      </p:sp>
      <p:sp>
        <p:nvSpPr>
          <p:cNvPr id="80900" name="Text Box 4"/>
          <p:cNvSpPr txBox="1">
            <a:spLocks noChangeArrowheads="1"/>
          </p:cNvSpPr>
          <p:nvPr/>
        </p:nvSpPr>
        <p:spPr bwMode="auto">
          <a:xfrm>
            <a:off x="533400" y="6400800"/>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400">
                <a:latin typeface="Tahoma" panose="020B0604030504040204" pitchFamily="34" charset="0"/>
              </a:rPr>
              <a:t>Rosnow, </a:t>
            </a:r>
            <a:r>
              <a:rPr lang="en-US" altLang="en-US" sz="1400" i="1">
                <a:latin typeface="Tahoma" panose="020B0604030504040204" pitchFamily="34" charset="0"/>
              </a:rPr>
              <a:t>Beginning Behavioral Research, 5/e</a:t>
            </a:r>
            <a:r>
              <a:rPr lang="en-US" altLang="en-US" sz="1400">
                <a:latin typeface="Tahoma" panose="020B0604030504040204" pitchFamily="34" charset="0"/>
              </a:rPr>
              <a:t>. Copyright 2005 by Prentice Hall</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304800"/>
            <a:ext cx="7772400" cy="1143000"/>
          </a:xfrm>
        </p:spPr>
        <p:txBody>
          <a:bodyPr/>
          <a:lstStyle/>
          <a:p>
            <a:r>
              <a:rPr lang="en-US" altLang="en-US"/>
              <a:t>T-test example data</a:t>
            </a:r>
          </a:p>
        </p:txBody>
      </p:sp>
      <p:pic>
        <p:nvPicPr>
          <p:cNvPr id="81923" name="Picture 3" descr="t-test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70013"/>
            <a:ext cx="7848600" cy="529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Kimono</Template>
  <TotalTime>356</TotalTime>
  <Words>637</Words>
  <Application>Microsoft Office PowerPoint</Application>
  <PresentationFormat>On-screen Show (4:3)</PresentationFormat>
  <Paragraphs>65</Paragraphs>
  <Slides>16</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2" baseType="lpstr">
      <vt:lpstr>Times New Roman</vt:lpstr>
      <vt:lpstr>Tahoma</vt:lpstr>
      <vt:lpstr>Arial</vt:lpstr>
      <vt:lpstr>Pulse</vt:lpstr>
      <vt:lpstr>Microsoft Equation 3.0</vt:lpstr>
      <vt:lpstr>Microsoft Word Document</vt:lpstr>
      <vt:lpstr>t-tests: History</vt:lpstr>
      <vt:lpstr>Why t? Why not s (for stout)?</vt:lpstr>
      <vt:lpstr>T-test: How does it work?</vt:lpstr>
      <vt:lpstr>T-test how does it work (cont)</vt:lpstr>
      <vt:lpstr>The t test as a Signal-to-Noise Ratio</vt:lpstr>
      <vt:lpstr>The Independent t Test</vt:lpstr>
      <vt:lpstr>Degrees of Freedom (df )</vt:lpstr>
      <vt:lpstr>PowerPoint Presentation</vt:lpstr>
      <vt:lpstr>T-test example data</vt:lpstr>
      <vt:lpstr>Calculating the Effect Size for t</vt:lpstr>
      <vt:lpstr>T-test: Settings and sub-species</vt:lpstr>
      <vt:lpstr>Maximizing the t Test: Options</vt:lpstr>
      <vt:lpstr>Maximizing the t test: Conceptualizing the t Test</vt:lpstr>
      <vt:lpstr>Assumptions of the t Test</vt:lpstr>
      <vt:lpstr>Paired t-test</vt:lpstr>
      <vt:lpstr>Other Effect Size Indices</vt:lpstr>
    </vt:vector>
  </TitlesOfParts>
  <Company>Mpls VA Medical Clinic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t-tests: History</dc:title>
  <dc:creator>Paul Thuras Ph.D.</dc:creator>
  <cp:lastModifiedBy>Mitchell Olson</cp:lastModifiedBy>
  <cp:revision>19</cp:revision>
  <dcterms:created xsi:type="dcterms:W3CDTF">2005-02-01T19:23:25Z</dcterms:created>
  <dcterms:modified xsi:type="dcterms:W3CDTF">2016-06-10T21:43:52Z</dcterms:modified>
</cp:coreProperties>
</file>