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0" r:id="rId14"/>
    <p:sldId id="269" r:id="rId15"/>
    <p:sldId id="272" r:id="rId16"/>
    <p:sldId id="273" r:id="rId17"/>
    <p:sldId id="274" r:id="rId18"/>
    <p:sldId id="277" r:id="rId19"/>
    <p:sldId id="276" r:id="rId20"/>
    <p:sldId id="275" r:id="rId21"/>
    <p:sldId id="278" r:id="rId2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1. 11. 2020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-tab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om.org/byt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5970495" y="3103066"/>
            <a:ext cx="5937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5400" b="1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Uvod v računalništvo</a:t>
            </a:r>
          </a:p>
        </p:txBody>
      </p:sp>
      <p:sp>
        <p:nvSpPr>
          <p:cNvPr id="6" name="PoljeZBesedilom 5"/>
          <p:cNvSpPr txBox="1"/>
          <p:nvPr/>
        </p:nvSpPr>
        <p:spPr>
          <a:xfrm>
            <a:off x="2666197" y="5270290"/>
            <a:ext cx="1435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. </a:t>
            </a:r>
            <a:r>
              <a:rPr lang="en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8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. 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11. </a:t>
            </a:r>
            <a:r>
              <a:rPr lang="sl-SI" sz="2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2020</a:t>
            </a:r>
            <a:endParaRPr lang="sl-SI" sz="22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PoljeZBesedilom 6"/>
          <p:cNvSpPr txBox="1"/>
          <p:nvPr/>
        </p:nvSpPr>
        <p:spPr>
          <a:xfrm>
            <a:off x="5970494" y="5187169"/>
            <a:ext cx="593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Vaje</a:t>
            </a:r>
          </a:p>
          <a:p>
            <a:pPr algn="ctr"/>
            <a:r>
              <a:rPr lang="sl-SI" sz="3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Binarna števila</a:t>
            </a:r>
            <a:endParaRPr lang="sl-SI" sz="3600" dirty="0" smtClean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5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Izvedite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naslednje 5-bitno dvojiško seštevanje, pri tem </a:t>
            </a: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zapisujte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tudi bit za prenos. </a:t>
            </a: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Predpostavite,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 sta obe števili </a:t>
            </a:r>
            <a:r>
              <a:rPr lang="sl-SI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nepredznačeni</a:t>
            </a: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	01110</a:t>
            </a:r>
            <a:endParaRPr lang="en-US" altLang="en-US" dirty="0"/>
          </a:p>
          <a:p>
            <a:pPr marL="0" lvl="0" indent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l-SI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+   </a:t>
            </a:r>
            <a:r>
              <a:rPr lang="sl-SI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	01011</a:t>
            </a:r>
            <a:endParaRPr lang="en-US" alt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dirty="0">
              <a:cs typeface="Garamond"/>
              <a:sym typeface="Garamond" pitchFamily="18" charset="0"/>
            </a:endParaRPr>
          </a:p>
        </p:txBody>
      </p:sp>
      <p:sp>
        <p:nvSpPr>
          <p:cNvPr id="11" name="Raven povezovalnik 6"/>
          <p:cNvSpPr>
            <a:spLocks noChangeShapeType="1"/>
          </p:cNvSpPr>
          <p:nvPr/>
        </p:nvSpPr>
        <p:spPr bwMode="auto">
          <a:xfrm>
            <a:off x="1156022" y="4336594"/>
            <a:ext cx="140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98" y="1690688"/>
            <a:ext cx="2763004" cy="2763004"/>
          </a:xfrm>
        </p:spPr>
      </p:pic>
      <p:sp>
        <p:nvSpPr>
          <p:cNvPr id="5" name="PoljeZBesedilom 4"/>
          <p:cNvSpPr txBox="1"/>
          <p:nvPr/>
        </p:nvSpPr>
        <p:spPr>
          <a:xfrm>
            <a:off x="2769326" y="4685211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Poskusite sami rešiti nalogo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038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6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607806" y="2076196"/>
                <a:ext cx="10344211" cy="42120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l-SI" dirty="0"/>
                  <a:t>Kakšna je notranja predstavitev naslednjih dveh vrednosti, v primeru, da 10 bitov namenimo za mantiso (v zapisu </a:t>
                </a:r>
                <a:r>
                  <a:rPr lang="sl-SI" i="1" dirty="0"/>
                  <a:t>predznak in velikost</a:t>
                </a:r>
                <a:r>
                  <a:rPr lang="sl-SI" dirty="0"/>
                  <a:t>) in 6 bitov za eksponent (prav tako v zapisu </a:t>
                </a:r>
                <a:r>
                  <a:rPr lang="sl-SI" i="1" dirty="0"/>
                  <a:t>predznak in velikost</a:t>
                </a:r>
                <a:r>
                  <a:rPr lang="sl-SI" dirty="0"/>
                  <a:t>):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:r>
                  <a:rPr lang="sl-SI" dirty="0"/>
                  <a:t>+ 0,25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sl-SI" i="1"/>
                      <m:t>− 32</m:t>
                    </m:r>
                    <m:box>
                      <m:boxPr>
                        <m:ctrlPr>
                          <a:rPr lang="en-US" i="1"/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sl-SI" i="1"/>
                              <m:t>1</m:t>
                            </m:r>
                          </m:num>
                          <m:den>
                            <m:r>
                              <a:rPr lang="sl-SI" i="1"/>
                              <m:t>16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06" y="2076196"/>
                <a:ext cx="10344211" cy="4212042"/>
              </a:xfrm>
              <a:blipFill>
                <a:blip r:embed="rId2"/>
                <a:stretch>
                  <a:fillRect l="-1237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81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98" y="1690688"/>
            <a:ext cx="2763004" cy="2763004"/>
          </a:xfrm>
        </p:spPr>
      </p:pic>
      <p:sp>
        <p:nvSpPr>
          <p:cNvPr id="5" name="PoljeZBesedilom 4"/>
          <p:cNvSpPr txBox="1"/>
          <p:nvPr/>
        </p:nvSpPr>
        <p:spPr>
          <a:xfrm>
            <a:off x="2769326" y="4685211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Poskusite sami rešiti nalogo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641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7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Kakšna je notranja predstavitev niza "X+Y" (brez narekovajev), če se uporabi 8-bitna koda </a:t>
            </a:r>
            <a:r>
              <a:rPr lang="sl-SI" dirty="0" smtClean="0"/>
              <a:t>ASCII? </a:t>
            </a:r>
          </a:p>
          <a:p>
            <a:pPr marL="0" indent="0">
              <a:buNone/>
            </a:pPr>
            <a:r>
              <a:rPr lang="sl-SI" dirty="0" smtClean="0"/>
              <a:t>Kakšna </a:t>
            </a:r>
            <a:r>
              <a:rPr lang="sl-SI" dirty="0"/>
              <a:t>pa je v primeru, ko uporabimo 16-bitni UNICODE? 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Kode </a:t>
            </a:r>
            <a:r>
              <a:rPr lang="sl-SI" dirty="0"/>
              <a:t>znakov v tabeli UNICODE lahko </a:t>
            </a:r>
            <a:r>
              <a:rPr lang="sl-SI" dirty="0" smtClean="0"/>
              <a:t>najdete </a:t>
            </a:r>
            <a:r>
              <a:rPr lang="sl-SI" dirty="0"/>
              <a:t>na naslovu </a:t>
            </a:r>
            <a:r>
              <a:rPr lang="sl-SI" u="sng" dirty="0">
                <a:hlinkClick r:id="rId2"/>
              </a:rPr>
              <a:t>http://unicode-table.com</a:t>
            </a:r>
            <a:r>
              <a:rPr lang="sl-SI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2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98" y="1690688"/>
            <a:ext cx="2763004" cy="2763004"/>
          </a:xfrm>
        </p:spPr>
      </p:pic>
      <p:sp>
        <p:nvSpPr>
          <p:cNvPr id="5" name="PoljeZBesedilom 4"/>
          <p:cNvSpPr txBox="1"/>
          <p:nvPr/>
        </p:nvSpPr>
        <p:spPr>
          <a:xfrm>
            <a:off x="2769326" y="4685211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Poskusite sami rešiti nalogo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644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8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Koliko bitov je potrebnih za shranjevanje triminutne pesmi, če uporabljamo zvočno kodiranje, ki vzorči s frekvenco 40.000 Hz in ima bitno globino 16, pri tem pa se stiskanje podatkov ne izvaja?</a:t>
            </a:r>
            <a:endParaRPr lang="en-US" dirty="0"/>
          </a:p>
          <a:p>
            <a:pPr marL="0" lvl="0" indent="0">
              <a:buNone/>
            </a:pPr>
            <a:r>
              <a:rPr lang="sl-SI" dirty="0"/>
              <a:t>Koliko bitov pa </a:t>
            </a:r>
            <a:r>
              <a:rPr lang="sl-SI" dirty="0" smtClean="0"/>
              <a:t>potrebujemo, </a:t>
            </a:r>
            <a:r>
              <a:rPr lang="sl-SI" dirty="0"/>
              <a:t>če uporabimo metodo stiskanja s stopnjo stiskanja 5:1?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0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98" y="1690688"/>
            <a:ext cx="2763004" cy="2763004"/>
          </a:xfrm>
        </p:spPr>
      </p:pic>
      <p:sp>
        <p:nvSpPr>
          <p:cNvPr id="5" name="PoljeZBesedilom 4"/>
          <p:cNvSpPr txBox="1"/>
          <p:nvPr/>
        </p:nvSpPr>
        <p:spPr>
          <a:xfrm>
            <a:off x="2769326" y="4685211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Poskusite sami rešiti nalogo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95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Naloga 9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Koliko bitov je potrebnih za shranjevanje barvne slike v formatu RGB velikosti 1.200 x 800 slikovnih elementov, če se stiskanje podatkov pri tem ne izvaja?</a:t>
            </a:r>
            <a:endParaRPr lang="en-US" dirty="0"/>
          </a:p>
          <a:p>
            <a:pPr marL="0" lvl="0" indent="0">
              <a:buNone/>
            </a:pPr>
            <a:r>
              <a:rPr lang="sl-SI" dirty="0"/>
              <a:t>Kakšna pa bi bila stopnja </a:t>
            </a:r>
            <a:r>
              <a:rPr lang="sl-SI" dirty="0" smtClean="0"/>
              <a:t>stiskanja, </a:t>
            </a:r>
            <a:r>
              <a:rPr lang="sl-SI" dirty="0"/>
              <a:t>če bi sliko stisnili in bi le-ta zavzela 2,4 Mb prostora?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5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98" y="1690688"/>
            <a:ext cx="2763004" cy="2763004"/>
          </a:xfrm>
        </p:spPr>
      </p:pic>
      <p:sp>
        <p:nvSpPr>
          <p:cNvPr id="5" name="PoljeZBesedilom 4"/>
          <p:cNvSpPr txBox="1"/>
          <p:nvPr/>
        </p:nvSpPr>
        <p:spPr>
          <a:xfrm>
            <a:off x="2769326" y="4685211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Poskusite sami rešiti nalogo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132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1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sz="2000" dirty="0" smtClean="0"/>
          </a:p>
          <a:p>
            <a:pPr marL="0" indent="0">
              <a:buNone/>
            </a:pPr>
            <a:r>
              <a:rPr lang="sl-SI" dirty="0"/>
              <a:t>Kakšna je desetiška vrednost 8-bitne dvojiške količine 10101000, če jo tolmačimo kot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sl-SI" dirty="0" err="1"/>
              <a:t>nepredznačeno</a:t>
            </a:r>
            <a:r>
              <a:rPr lang="sl-SI" dirty="0"/>
              <a:t> celo </a:t>
            </a:r>
            <a:r>
              <a:rPr lang="sl-SI" dirty="0" smtClean="0"/>
              <a:t>število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sl-SI" dirty="0"/>
              <a:t>predznačeno celo število, predstavljeno v zapisu </a:t>
            </a:r>
            <a:r>
              <a:rPr lang="sl-SI" i="1" dirty="0"/>
              <a:t>predznak in velikost</a:t>
            </a:r>
            <a:r>
              <a:rPr lang="sl-SI" dirty="0"/>
              <a:t>?</a:t>
            </a:r>
            <a:endParaRPr lang="en-US" dirty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Domača naloga 1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 smtClean="0"/>
              <a:t>Vzemite zadnji tri cifre vaše vpisne številke. To število negirajte in pretvorite v binarni zapis z obliko</a:t>
            </a:r>
          </a:p>
          <a:p>
            <a:pPr marL="514350" lvl="0" indent="-514350">
              <a:buFont typeface="+mj-lt"/>
              <a:buAutoNum type="alphaLcParenR"/>
            </a:pPr>
            <a:r>
              <a:rPr lang="sl-SI" dirty="0" smtClean="0"/>
              <a:t>predznak in velikost</a:t>
            </a:r>
          </a:p>
          <a:p>
            <a:pPr marL="514350" lvl="0" indent="-514350">
              <a:buFont typeface="+mj-lt"/>
              <a:buAutoNum type="alphaLcParenR"/>
            </a:pPr>
            <a:r>
              <a:rPr lang="sl-SI" dirty="0" smtClean="0"/>
              <a:t>dvojiški komplement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77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Domača naloga 2 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lvl="0" indent="0">
              <a:buNone/>
            </a:pPr>
            <a:r>
              <a:rPr lang="sl-SI" dirty="0"/>
              <a:t>Na </a:t>
            </a:r>
            <a:r>
              <a:rPr lang="sl-SI" dirty="0">
                <a:hlinkClick r:id="rId2"/>
              </a:rPr>
              <a:t>https://www.random.org/bytes</a:t>
            </a:r>
            <a:r>
              <a:rPr lang="sl-SI" dirty="0" smtClean="0">
                <a:hlinkClick r:id="rId2"/>
              </a:rPr>
              <a:t>/</a:t>
            </a:r>
            <a:r>
              <a:rPr lang="sl-SI" dirty="0" smtClean="0"/>
              <a:t> generirajte 2B (16 bitov) podatkov v binarni obliki.</a:t>
            </a:r>
          </a:p>
          <a:p>
            <a:pPr marL="0" lvl="0" indent="0">
              <a:buNone/>
            </a:pPr>
            <a:r>
              <a:rPr lang="sl-SI" dirty="0" smtClean="0"/>
              <a:t>Kakšna je desetiška vrednost zapisa, če ga tolmačimo kot znanstveni zapis (11 bitov mantisa, 5 bitov eksponent)?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98" y="1690688"/>
            <a:ext cx="2763004" cy="2763004"/>
          </a:xfrm>
        </p:spPr>
      </p:pic>
      <p:sp>
        <p:nvSpPr>
          <p:cNvPr id="5" name="PoljeZBesedilom 4"/>
          <p:cNvSpPr txBox="1"/>
          <p:nvPr/>
        </p:nvSpPr>
        <p:spPr>
          <a:xfrm>
            <a:off x="2769326" y="4685211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Poskusite sami rešiti nalogo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882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2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bi v dvojiški obliki s pomočjo osmih bitov zapisali </a:t>
            </a:r>
            <a:r>
              <a:rPr lang="sl-SI" dirty="0" err="1"/>
              <a:t>nepredznačeno</a:t>
            </a:r>
            <a:r>
              <a:rPr lang="sl-SI" dirty="0"/>
              <a:t> desetiško vrednost 97?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98" y="1690688"/>
            <a:ext cx="2763004" cy="2763004"/>
          </a:xfrm>
        </p:spPr>
      </p:pic>
      <p:sp>
        <p:nvSpPr>
          <p:cNvPr id="5" name="PoljeZBesedilom 4"/>
          <p:cNvSpPr txBox="1"/>
          <p:nvPr/>
        </p:nvSpPr>
        <p:spPr>
          <a:xfrm>
            <a:off x="2769326" y="4685211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Poskusite sami rešiti nalogo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849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3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izgledajo predznačena cela števila -300 in +254 v dvojiški obliki, če uporabimo 10 bitov in obliko zapisa </a:t>
            </a:r>
            <a:r>
              <a:rPr lang="sl-SI" i="1" dirty="0"/>
              <a:t>predznak in velikost</a:t>
            </a:r>
            <a:r>
              <a:rPr lang="sl-SI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3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98" y="1690688"/>
            <a:ext cx="2763004" cy="2763004"/>
          </a:xfrm>
        </p:spPr>
      </p:pic>
      <p:sp>
        <p:nvSpPr>
          <p:cNvPr id="5" name="PoljeZBesedilom 4"/>
          <p:cNvSpPr txBox="1"/>
          <p:nvPr/>
        </p:nvSpPr>
        <p:spPr>
          <a:xfrm>
            <a:off x="2769326" y="4685211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Poskusite sami rešiti nalogo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002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smtClean="0">
                <a:solidFill>
                  <a:srgbClr val="E12F29"/>
                </a:solidFill>
                <a:latin typeface="Garamond" panose="02020404030301010803" pitchFamily="18" charset="0"/>
              </a:rPr>
              <a:t>Naloga 4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Kako izgledata predznačeni desetiški vrednosti +6 in -3, če ju zapišemo s 4 biti v obliki dvojiškega komplementa?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7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98" y="1690688"/>
            <a:ext cx="2763004" cy="2763004"/>
          </a:xfrm>
        </p:spPr>
      </p:pic>
      <p:sp>
        <p:nvSpPr>
          <p:cNvPr id="5" name="PoljeZBesedilom 4"/>
          <p:cNvSpPr txBox="1"/>
          <p:nvPr/>
        </p:nvSpPr>
        <p:spPr>
          <a:xfrm>
            <a:off x="2769326" y="4685211"/>
            <a:ext cx="687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Poskusite sami rešiti nalogo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903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426</Words>
  <Application>Microsoft Office PowerPoint</Application>
  <PresentationFormat>Širokozaslonsko</PresentationFormat>
  <Paragraphs>50</Paragraphs>
  <Slides>21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Times New Roman</vt:lpstr>
      <vt:lpstr>Wingdings</vt:lpstr>
      <vt:lpstr>Officeova tema</vt:lpstr>
      <vt:lpstr>PowerPointova predstavitev</vt:lpstr>
      <vt:lpstr>Naloga 1</vt:lpstr>
      <vt:lpstr>PowerPointova predstavitev</vt:lpstr>
      <vt:lpstr>Naloga 2</vt:lpstr>
      <vt:lpstr>PowerPointova predstavitev</vt:lpstr>
      <vt:lpstr>Naloga 3</vt:lpstr>
      <vt:lpstr>PowerPointova predstavitev</vt:lpstr>
      <vt:lpstr>Naloga 4</vt:lpstr>
      <vt:lpstr>PowerPointova predstavitev</vt:lpstr>
      <vt:lpstr>Naloga 5</vt:lpstr>
      <vt:lpstr>PowerPointova predstavitev</vt:lpstr>
      <vt:lpstr>Naloga 6 </vt:lpstr>
      <vt:lpstr>PowerPointova predstavitev</vt:lpstr>
      <vt:lpstr>Naloga 7 </vt:lpstr>
      <vt:lpstr>PowerPointova predstavitev</vt:lpstr>
      <vt:lpstr>Naloga 8 </vt:lpstr>
      <vt:lpstr>PowerPointova predstavitev</vt:lpstr>
      <vt:lpstr>Naloga 9 </vt:lpstr>
      <vt:lpstr>PowerPointova predstavitev</vt:lpstr>
      <vt:lpstr>Domača naloga 1</vt:lpstr>
      <vt:lpstr>Domača naloga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Rok Gomiscek</cp:lastModifiedBy>
  <cp:revision>15</cp:revision>
  <dcterms:created xsi:type="dcterms:W3CDTF">2018-10-23T07:26:50Z</dcterms:created>
  <dcterms:modified xsi:type="dcterms:W3CDTF">2020-11-01T16:51:21Z</dcterms:modified>
</cp:coreProperties>
</file>