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43891200" cy="32918400"/>
  <p:notesSz cx="7010400" cy="92964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0000"/>
    <a:srgbClr val="0170C9"/>
    <a:srgbClr val="3E6FEA"/>
    <a:srgbClr val="184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p:cViewPr>
        <p:scale>
          <a:sx n="50" d="100"/>
          <a:sy n="50" d="100"/>
        </p:scale>
        <p:origin x="-80" y="662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46852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88814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05647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Layout">
    <p:bg>
      <p:bgRef idx="1001">
        <a:schemeClr val="bg1"/>
      </p:bgRef>
    </p:bg>
    <p:spTree>
      <p:nvGrpSpPr>
        <p:cNvPr id="1" name=""/>
        <p:cNvGrpSpPr/>
        <p:nvPr/>
      </p:nvGrpSpPr>
      <p:grpSpPr>
        <a:xfrm>
          <a:off x="0" y="0"/>
          <a:ext cx="0" cy="0"/>
          <a:chOff x="0" y="0"/>
          <a:chExt cx="0" cy="0"/>
        </a:xfrm>
      </p:grpSpPr>
      <p:pic>
        <p:nvPicPr>
          <p:cNvPr id="7" name="Picture 6" descr="NREL_ppt_banner.png"/>
          <p:cNvPicPr>
            <a:picLocks noChangeAspect="1"/>
          </p:cNvPicPr>
          <p:nvPr userDrawn="1"/>
        </p:nvPicPr>
        <p:blipFill>
          <a:blip r:embed="rId2" cstate="print"/>
          <a:stretch>
            <a:fillRect/>
          </a:stretch>
        </p:blipFill>
        <p:spPr>
          <a:xfrm>
            <a:off x="0" y="12424752"/>
            <a:ext cx="43891200" cy="3668688"/>
          </a:xfrm>
          <a:prstGeom prst="rect">
            <a:avLst/>
          </a:prstGeom>
        </p:spPr>
      </p:pic>
      <p:cxnSp>
        <p:nvCxnSpPr>
          <p:cNvPr id="10" name="Straight Connector 9"/>
          <p:cNvCxnSpPr/>
          <p:nvPr userDrawn="1"/>
        </p:nvCxnSpPr>
        <p:spPr>
          <a:xfrm rot="5400000">
            <a:off x="-10133986" y="10133986"/>
            <a:ext cx="32918410" cy="126504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rot="5400000" flipH="1" flipV="1">
            <a:off x="-2643538" y="2626730"/>
            <a:ext cx="23791210" cy="185041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descr="NREL Logo2010white.eps"/>
          <p:cNvPicPr>
            <a:picLocks noChangeAspect="1"/>
          </p:cNvPicPr>
          <p:nvPr userDrawn="1"/>
        </p:nvPicPr>
        <p:blipFill>
          <a:blip r:embed="rId3" cstate="print"/>
          <a:stretch>
            <a:fillRect/>
          </a:stretch>
        </p:blipFill>
        <p:spPr>
          <a:xfrm>
            <a:off x="1097280" y="1463040"/>
            <a:ext cx="7680960" cy="2021309"/>
          </a:xfrm>
          <a:prstGeom prst="rect">
            <a:avLst/>
          </a:prstGeom>
        </p:spPr>
      </p:pic>
      <p:sp>
        <p:nvSpPr>
          <p:cNvPr id="24" name="TextBox 23"/>
          <p:cNvSpPr txBox="1"/>
          <p:nvPr userDrawn="1"/>
        </p:nvSpPr>
        <p:spPr>
          <a:xfrm>
            <a:off x="1463040" y="31455362"/>
            <a:ext cx="43891200" cy="1181861"/>
          </a:xfrm>
          <a:prstGeom prst="rect">
            <a:avLst/>
          </a:prstGeom>
          <a:noFill/>
        </p:spPr>
        <p:txBody>
          <a:bodyPr wrap="square" lIns="438912" tIns="219456" rIns="438912" bIns="219456" rtlCol="0">
            <a:spAutoFit/>
          </a:bodyPr>
          <a:lstStyle/>
          <a:p>
            <a:r>
              <a:rPr lang="en-US" sz="4800" dirty="0" smtClean="0">
                <a:solidFill>
                  <a:prstClr val="black"/>
                </a:solidFill>
              </a:rPr>
              <a:t>NREL is a national laboratory of the U.S. Department of Energy, Office of Energy Efficiency and Renewable Energy, operated by the Alliance for Sustainable Energy, LLC.</a:t>
            </a:r>
            <a:endParaRPr lang="en-US" sz="4800" dirty="0">
              <a:solidFill>
                <a:prstClr val="black"/>
              </a:solidFill>
            </a:endParaRPr>
          </a:p>
        </p:txBody>
      </p:sp>
      <p:sp>
        <p:nvSpPr>
          <p:cNvPr id="9" name="Text Placeholder 8"/>
          <p:cNvSpPr>
            <a:spLocks noGrp="1"/>
          </p:cNvSpPr>
          <p:nvPr>
            <p:ph type="body" sz="quarter" idx="10" hasCustomPrompt="1"/>
          </p:nvPr>
        </p:nvSpPr>
        <p:spPr>
          <a:xfrm>
            <a:off x="13167360" y="7680960"/>
            <a:ext cx="29992320" cy="3657600"/>
          </a:xfrm>
        </p:spPr>
        <p:txBody>
          <a:bodyPr>
            <a:noAutofit/>
          </a:bodyPr>
          <a:lstStyle>
            <a:lvl1pPr>
              <a:buNone/>
              <a:defRPr sz="19200"/>
            </a:lvl1pPr>
          </a:lstStyle>
          <a:p>
            <a:pPr lvl="0"/>
            <a:r>
              <a:rPr lang="en-US" dirty="0" smtClean="0"/>
              <a:t>Click to edit Master title Style</a:t>
            </a:r>
          </a:p>
        </p:txBody>
      </p:sp>
      <p:sp>
        <p:nvSpPr>
          <p:cNvPr id="14" name="Text Placeholder 16"/>
          <p:cNvSpPr>
            <a:spLocks noGrp="1"/>
          </p:cNvSpPr>
          <p:nvPr>
            <p:ph type="body" sz="quarter" idx="12" hasCustomPrompt="1"/>
          </p:nvPr>
        </p:nvSpPr>
        <p:spPr>
          <a:xfrm>
            <a:off x="17556480" y="18288000"/>
            <a:ext cx="22311360" cy="11704320"/>
          </a:xfrm>
        </p:spPr>
        <p:txBody>
          <a:bodyPr>
            <a:normAutofit/>
          </a:bodyPr>
          <a:lstStyle>
            <a:lvl1pPr>
              <a:spcAft>
                <a:spcPts val="8640"/>
              </a:spcAft>
              <a:buNone/>
              <a:defRPr sz="13400"/>
            </a:lvl1pPr>
          </a:lstStyle>
          <a:p>
            <a:pPr lvl="0"/>
            <a:r>
              <a:rPr lang="en-US" dirty="0" smtClean="0"/>
              <a:t>Click to edit Master subtitle style </a:t>
            </a:r>
          </a:p>
        </p:txBody>
      </p:sp>
    </p:spTree>
    <p:extLst>
      <p:ext uri="{BB962C8B-B14F-4D97-AF65-F5344CB8AC3E}">
        <p14:creationId xmlns:p14="http://schemas.microsoft.com/office/powerpoint/2010/main" val="10910065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8800" y="-83820"/>
            <a:ext cx="37307520" cy="38328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29942" y="7680960"/>
            <a:ext cx="37307520" cy="21945600"/>
          </a:xfrm>
        </p:spPr>
        <p:txBody>
          <a:bodyPr/>
          <a:lstStyle/>
          <a:p>
            <a:pPr lvl="0"/>
            <a:endParaRPr lang="en-US" noProof="0" dirty="0" smtClean="0"/>
          </a:p>
        </p:txBody>
      </p:sp>
      <p:sp>
        <p:nvSpPr>
          <p:cNvPr id="4" name="Rectangle 6"/>
          <p:cNvSpPr>
            <a:spLocks noGrp="1" noChangeArrowheads="1"/>
          </p:cNvSpPr>
          <p:nvPr>
            <p:ph type="ftr" sz="quarter" idx="10"/>
          </p:nvPr>
        </p:nvSpPr>
        <p:spPr>
          <a:xfrm>
            <a:off x="0" y="32057342"/>
            <a:ext cx="43891200" cy="853440"/>
          </a:xfrm>
          <a:prstGeom prst="rect">
            <a:avLst/>
          </a:prstGeom>
          <a:ln/>
        </p:spPr>
        <p:txBody>
          <a:bodyPr/>
          <a:lstStyle>
            <a:lvl1pPr>
              <a:defRPr/>
            </a:lvl1pPr>
          </a:lstStyle>
          <a:p>
            <a:pPr>
              <a:defRPr/>
            </a:pPr>
            <a:r>
              <a:rPr lang="en-US" dirty="0">
                <a:solidFill>
                  <a:prstClr val="black">
                    <a:tint val="75000"/>
                  </a:prstClr>
                </a:solidFill>
              </a:rPr>
              <a:t>National Renewable Energy Laboratory                                                                                                                                       Innovation for Our Energy Future</a:t>
            </a:r>
          </a:p>
        </p:txBody>
      </p:sp>
      <p:sp>
        <p:nvSpPr>
          <p:cNvPr id="5" name="Rectangle 12"/>
          <p:cNvSpPr>
            <a:spLocks noGrp="1" noChangeArrowheads="1"/>
          </p:cNvSpPr>
          <p:nvPr>
            <p:ph type="sldNum" sz="quarter" idx="11"/>
          </p:nvPr>
        </p:nvSpPr>
        <p:spPr>
          <a:xfrm>
            <a:off x="20833080" y="31965902"/>
            <a:ext cx="2164080" cy="1188720"/>
          </a:xfrm>
          <a:prstGeom prst="rect">
            <a:avLst/>
          </a:prstGeom>
          <a:ln/>
        </p:spPr>
        <p:txBody>
          <a:bodyPr/>
          <a:lstStyle>
            <a:lvl1pPr>
              <a:defRPr/>
            </a:lvl1pPr>
          </a:lstStyle>
          <a:p>
            <a:pPr>
              <a:defRPr/>
            </a:pPr>
            <a:fld id="{0E6C5E06-3E4B-48F4-A197-3C412A768211}"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37904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4560" y="30510482"/>
            <a:ext cx="10241280" cy="1752600"/>
          </a:xfrm>
          <a:prstGeom prst="rect">
            <a:avLst/>
          </a:prstGeom>
        </p:spPr>
        <p:txBody>
          <a:bodyPr/>
          <a:lstStyle/>
          <a:p>
            <a:fld id="{9DA43078-3966-4BBE-9B9F-78D08C9C6A41}" type="datetimeFigureOut">
              <a:rPr lang="en-US" smtClean="0">
                <a:solidFill>
                  <a:prstClr val="black">
                    <a:tint val="75000"/>
                  </a:prstClr>
                </a:solidFill>
              </a:rPr>
              <a:pPr/>
              <a:t>6/1/15</a:t>
            </a:fld>
            <a:endParaRPr lang="en-US" dirty="0">
              <a:solidFill>
                <a:prstClr val="black">
                  <a:tint val="75000"/>
                </a:prstClr>
              </a:solidFill>
            </a:endParaRPr>
          </a:p>
        </p:txBody>
      </p:sp>
      <p:sp>
        <p:nvSpPr>
          <p:cNvPr id="3" name="Footer Placeholder 2"/>
          <p:cNvSpPr>
            <a:spLocks noGrp="1"/>
          </p:cNvSpPr>
          <p:nvPr>
            <p:ph type="ftr" sz="quarter" idx="11"/>
          </p:nvPr>
        </p:nvSpPr>
        <p:spPr>
          <a:xfrm>
            <a:off x="14996160" y="30510482"/>
            <a:ext cx="13898880" cy="1752600"/>
          </a:xfrm>
          <a:prstGeom prst="rect">
            <a:avLst/>
          </a:prstGeo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20848320" y="32090160"/>
            <a:ext cx="2194560" cy="731520"/>
          </a:xfrm>
          <a:prstGeom prst="rect">
            <a:avLst/>
          </a:prstGeom>
        </p:spPr>
        <p:txBody>
          <a:bodyPr/>
          <a:lstStyle/>
          <a:p>
            <a:fld id="{42F6B6AF-4597-4106-8387-5C1FE80F1384}" type="slidenum">
              <a:rPr lang="en-US" smtClean="0">
                <a:solidFill>
                  <a:prstClr val="black">
                    <a:tint val="75000"/>
                  </a:prstClr>
                </a:solidFill>
              </a:rPr>
              <a:pPr/>
              <a:t>‹#›</a:t>
            </a:fld>
            <a:endParaRPr lang="en-US" dirty="0">
              <a:solidFill>
                <a:prstClr val="black">
                  <a:tint val="75000"/>
                </a:prstClr>
              </a:solidFill>
            </a:endParaRPr>
          </a:p>
        </p:txBody>
      </p:sp>
      <p:pic>
        <p:nvPicPr>
          <p:cNvPr id="5" name="Picture 4" descr="Solar Bkgrd.jpg"/>
          <p:cNvPicPr>
            <a:picLocks noChangeAspect="1"/>
          </p:cNvPicPr>
          <p:nvPr userDrawn="1"/>
        </p:nvPicPr>
        <p:blipFill>
          <a:blip r:embed="rId2" cstate="print"/>
          <a:stretch>
            <a:fillRect/>
          </a:stretch>
        </p:blipFill>
        <p:spPr>
          <a:xfrm>
            <a:off x="10143" y="0"/>
            <a:ext cx="43870915" cy="32918400"/>
          </a:xfrm>
          <a:prstGeom prst="rect">
            <a:avLst/>
          </a:prstGeom>
        </p:spPr>
      </p:pic>
      <p:sp>
        <p:nvSpPr>
          <p:cNvPr id="6" name="Title Placeholder 21"/>
          <p:cNvSpPr>
            <a:spLocks noGrp="1"/>
          </p:cNvSpPr>
          <p:nvPr>
            <p:ph type="title"/>
          </p:nvPr>
        </p:nvSpPr>
        <p:spPr>
          <a:xfrm>
            <a:off x="3657600" y="1318262"/>
            <a:ext cx="37307520" cy="5486400"/>
          </a:xfrm>
          <a:prstGeom prst="rect">
            <a:avLst/>
          </a:prstGeom>
        </p:spPr>
        <p:txBody>
          <a:bodyPr bIns="438912" anchor="b" anchorCtr="0">
            <a:normAutofit/>
          </a:bodyPr>
          <a:lstStyle/>
          <a:p>
            <a:r>
              <a:rPr kumimoji="0" lang="en-US" dirty="0" smtClean="0"/>
              <a:t>Click to edit Master title style</a:t>
            </a:r>
            <a:endParaRPr kumimoji="0" lang="en-US" dirty="0"/>
          </a:p>
        </p:txBody>
      </p:sp>
      <p:sp>
        <p:nvSpPr>
          <p:cNvPr id="7" name="Text Placeholder 12"/>
          <p:cNvSpPr>
            <a:spLocks noGrp="1"/>
          </p:cNvSpPr>
          <p:nvPr>
            <p:ph idx="1"/>
          </p:nvPr>
        </p:nvSpPr>
        <p:spPr>
          <a:xfrm>
            <a:off x="3657600" y="6949440"/>
            <a:ext cx="37307520" cy="219456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8" name="Slide Number Placeholder 22"/>
          <p:cNvSpPr txBox="1">
            <a:spLocks/>
          </p:cNvSpPr>
          <p:nvPr userDrawn="1"/>
        </p:nvSpPr>
        <p:spPr>
          <a:xfrm>
            <a:off x="41330880" y="29992320"/>
            <a:ext cx="2194560" cy="2194560"/>
          </a:xfrm>
          <a:prstGeom prst="ellipse">
            <a:avLst/>
          </a:prstGeom>
          <a:solidFill>
            <a:srgbClr val="E12D09"/>
          </a:solidFill>
        </p:spPr>
        <p:txBody>
          <a:bodyPr vert="horz" wrap="none" lIns="0" tIns="0" rIns="0" bIns="0" rtlCol="0" anchor="ctr" anchorCtr="1">
            <a:noAutofit/>
          </a:bodyPr>
          <a:lstStyle>
            <a:lvl1pPr algn="ctr" eaLnBrk="1" latinLnBrk="0" hangingPunct="1">
              <a:defRPr kumimoji="0" sz="1400">
                <a:solidFill>
                  <a:srgbClr val="FFFFFF"/>
                </a:solidFill>
                <a:latin typeface="+mj-lt"/>
                <a:ea typeface="+mj-ea"/>
                <a:cs typeface="+mj-cs"/>
              </a:defRPr>
            </a:lvl1pPr>
          </a:lstStyle>
          <a:p>
            <a:pPr>
              <a:defRPr/>
            </a:pPr>
            <a:fld id="{918A4409-DC82-468A-A5B9-9E33A9850516}" type="slidenum">
              <a:rPr lang="en-US" smtClean="0"/>
              <a:pPr>
                <a:defRPr/>
              </a:pPr>
              <a:t>‹#›</a:t>
            </a:fld>
            <a:endParaRPr lang="en-US" dirty="0"/>
          </a:p>
        </p:txBody>
      </p:sp>
      <p:pic>
        <p:nvPicPr>
          <p:cNvPr id="9" name="Picture 8" descr="Sun Flare.png"/>
          <p:cNvPicPr>
            <a:picLocks noChangeAspect="1"/>
          </p:cNvPicPr>
          <p:nvPr userDrawn="1"/>
        </p:nvPicPr>
        <p:blipFill>
          <a:blip r:embed="rId3" cstate="print"/>
          <a:stretch>
            <a:fillRect/>
          </a:stretch>
        </p:blipFill>
        <p:spPr>
          <a:xfrm>
            <a:off x="365762" y="365760"/>
            <a:ext cx="12495240" cy="13531430"/>
          </a:xfrm>
          <a:prstGeom prst="rect">
            <a:avLst/>
          </a:prstGeom>
        </p:spPr>
      </p:pic>
      <p:pic>
        <p:nvPicPr>
          <p:cNvPr id="10" name="Picture 9" descr="Solar School House.png"/>
          <p:cNvPicPr>
            <a:picLocks noChangeAspect="1"/>
          </p:cNvPicPr>
          <p:nvPr userDrawn="1"/>
        </p:nvPicPr>
        <p:blipFill>
          <a:blip r:embed="rId4" cstate="print"/>
          <a:stretch>
            <a:fillRect/>
          </a:stretch>
        </p:blipFill>
        <p:spPr>
          <a:xfrm>
            <a:off x="2194560" y="2560323"/>
            <a:ext cx="4754880" cy="4415246"/>
          </a:xfrm>
          <a:prstGeom prst="rect">
            <a:avLst/>
          </a:prstGeom>
        </p:spPr>
      </p:pic>
    </p:spTree>
    <p:extLst>
      <p:ext uri="{BB962C8B-B14F-4D97-AF65-F5344CB8AC3E}">
        <p14:creationId xmlns:p14="http://schemas.microsoft.com/office/powerpoint/2010/main" val="3821546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83820"/>
            <a:ext cx="37307520" cy="38328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29942" y="7680960"/>
            <a:ext cx="18288000" cy="2194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49462" y="7680960"/>
            <a:ext cx="18288000" cy="2194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0" y="32057342"/>
            <a:ext cx="43891200" cy="853440"/>
          </a:xfrm>
          <a:prstGeom prst="rect">
            <a:avLst/>
          </a:prstGeom>
        </p:spPr>
        <p:txBody>
          <a:bodyPr/>
          <a:lstStyle>
            <a:lvl1pPr>
              <a:defRPr/>
            </a:lvl1pPr>
          </a:lstStyle>
          <a:p>
            <a:r>
              <a:rPr lang="en-US" dirty="0">
                <a:solidFill>
                  <a:prstClr val="black">
                    <a:tint val="75000"/>
                  </a:prstClr>
                </a:solidFill>
              </a:rPr>
              <a:t>National Renewable Energy Laboratory                                                                                                                                       Innovation for Our Energy Future</a:t>
            </a:r>
          </a:p>
        </p:txBody>
      </p:sp>
      <p:sp>
        <p:nvSpPr>
          <p:cNvPr id="6" name="Slide Number Placeholder 5"/>
          <p:cNvSpPr>
            <a:spLocks noGrp="1"/>
          </p:cNvSpPr>
          <p:nvPr>
            <p:ph type="sldNum" sz="quarter" idx="11"/>
          </p:nvPr>
        </p:nvSpPr>
        <p:spPr>
          <a:xfrm>
            <a:off x="20833080" y="31965902"/>
            <a:ext cx="2164080" cy="1188720"/>
          </a:xfrm>
          <a:prstGeom prst="rect">
            <a:avLst/>
          </a:prstGeom>
        </p:spPr>
        <p:txBody>
          <a:bodyPr/>
          <a:lstStyle>
            <a:lvl1pPr>
              <a:defRPr/>
            </a:lvl1pPr>
          </a:lstStyle>
          <a:p>
            <a:fld id="{15C01E5E-847D-47C4-BD71-A3B94667C237}"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90653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291840" y="365760"/>
            <a:ext cx="37307520" cy="54864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291840" y="7680960"/>
            <a:ext cx="37307520" cy="19751040"/>
          </a:xfrm>
        </p:spPr>
        <p:txBody>
          <a:bodyPr/>
          <a:lstStyle/>
          <a:p>
            <a:r>
              <a:rPr lang="en-US" dirty="0" smtClean="0"/>
              <a:t>Click icon to add chart</a:t>
            </a:r>
            <a:endParaRPr lang="en-US" dirty="0"/>
          </a:p>
        </p:txBody>
      </p:sp>
      <p:sp>
        <p:nvSpPr>
          <p:cNvPr id="4" name="Date Placeholder 3"/>
          <p:cNvSpPr>
            <a:spLocks noGrp="1"/>
          </p:cNvSpPr>
          <p:nvPr>
            <p:ph type="dt" sz="half" idx="10"/>
          </p:nvPr>
        </p:nvSpPr>
        <p:spPr>
          <a:xfrm>
            <a:off x="3291840" y="28163520"/>
            <a:ext cx="9144000" cy="2194560"/>
          </a:xfrm>
          <a:prstGeom prst="rect">
            <a:avLst/>
          </a:prstGeom>
        </p:spPr>
        <p:txBody>
          <a:bodyPr/>
          <a:lstStyle>
            <a:lvl1pPr>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14996160" y="28163520"/>
            <a:ext cx="13898880" cy="2194560"/>
          </a:xfrm>
          <a:prstGeom prst="rect">
            <a:avLst/>
          </a:prstGeom>
        </p:spPr>
        <p:txBody>
          <a:bodyPr/>
          <a:lstStyle>
            <a:lvl1pP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31455360" y="28163520"/>
            <a:ext cx="9144000" cy="2194560"/>
          </a:xfrm>
          <a:prstGeom prst="rect">
            <a:avLst/>
          </a:prstGeom>
        </p:spPr>
        <p:txBody>
          <a:bodyPr/>
          <a:lstStyle>
            <a:lvl1pPr>
              <a:defRPr/>
            </a:lvl1pPr>
          </a:lstStyle>
          <a:p>
            <a:fld id="{CE98D61C-CC62-4633-9D70-A2C25C03E29B}" type="slidenum">
              <a:rPr lang="en-US">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6176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79350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62033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66298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0672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7893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22524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25342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dirty="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63663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16588624-D546-48A3-AE76-6B766407F362}" type="datetimeFigureOut">
              <a:rPr lang="en-US" smtClean="0">
                <a:solidFill>
                  <a:prstClr val="black">
                    <a:tint val="75000"/>
                  </a:prstClr>
                </a:solidFill>
              </a:rPr>
              <a:pPr/>
              <a:t>6/1/15</a:t>
            </a:fld>
            <a:endParaRPr lang="en-US" dirty="0">
              <a:solidFill>
                <a:prstClr val="black">
                  <a:tint val="75000"/>
                </a:prstClr>
              </a:solidFill>
            </a:endParaRPr>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A0B0226-701F-4150-8B84-A1008956C2B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20805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7"/>
          <p:cNvSpPr txBox="1">
            <a:spLocks noChangeArrowheads="1"/>
          </p:cNvSpPr>
          <p:nvPr/>
        </p:nvSpPr>
        <p:spPr bwMode="auto">
          <a:xfrm>
            <a:off x="1045034" y="1771651"/>
            <a:ext cx="41801141" cy="1094792"/>
          </a:xfrm>
          <a:prstGeom prst="rect">
            <a:avLst/>
          </a:prstGeom>
          <a:noFill/>
          <a:ln w="9525">
            <a:noFill/>
            <a:miter lim="800000"/>
            <a:headEnd/>
            <a:tailEnd/>
          </a:ln>
        </p:spPr>
        <p:txBody>
          <a:bodyPr lIns="78360" tIns="39182" rIns="78360" bIns="39182">
            <a:spAutoFit/>
          </a:bodyPr>
          <a:lstStyle/>
          <a:p>
            <a:pPr algn="ctr">
              <a:spcBef>
                <a:spcPct val="50000"/>
              </a:spcBef>
            </a:pPr>
            <a:r>
              <a:rPr lang="en-US" sz="6600" b="1" i="1" dirty="0" smtClean="0">
                <a:solidFill>
                  <a:prstClr val="black"/>
                </a:solidFill>
                <a:latin typeface="Arial" panose="020B0604020202020204" pitchFamily="34" charset="0"/>
                <a:cs typeface="Arial" panose="020B0604020202020204" pitchFamily="34" charset="0"/>
              </a:rPr>
              <a:t>Extracting and Aggregating Aspect-Level Sentiment from Product Reviews</a:t>
            </a:r>
            <a:endParaRPr lang="en-US" sz="6600" b="1" i="1" dirty="0">
              <a:solidFill>
                <a:prstClr val="black"/>
              </a:solidFill>
              <a:latin typeface="Arial" panose="020B0604020202020204" pitchFamily="34" charset="0"/>
              <a:cs typeface="Arial" panose="020B0604020202020204" pitchFamily="34" charset="0"/>
            </a:endParaRPr>
          </a:p>
        </p:txBody>
      </p:sp>
      <p:sp>
        <p:nvSpPr>
          <p:cNvPr id="13315" name="Text Box 14"/>
          <p:cNvSpPr txBox="1">
            <a:spLocks noChangeArrowheads="1"/>
          </p:cNvSpPr>
          <p:nvPr/>
        </p:nvSpPr>
        <p:spPr bwMode="auto">
          <a:xfrm>
            <a:off x="992779" y="3027218"/>
            <a:ext cx="41801141" cy="817793"/>
          </a:xfrm>
          <a:prstGeom prst="rect">
            <a:avLst/>
          </a:prstGeom>
          <a:noFill/>
          <a:ln w="9525">
            <a:noFill/>
            <a:miter lim="800000"/>
            <a:headEnd/>
            <a:tailEnd/>
          </a:ln>
        </p:spPr>
        <p:txBody>
          <a:bodyPr lIns="78360" tIns="39182" rIns="78360" bIns="39182">
            <a:spAutoFit/>
          </a:bodyPr>
          <a:lstStyle/>
          <a:p>
            <a:pPr algn="ctr">
              <a:spcBef>
                <a:spcPct val="50000"/>
              </a:spcBef>
            </a:pPr>
            <a:r>
              <a:rPr lang="en-US" sz="4800" b="1" dirty="0" smtClean="0">
                <a:solidFill>
                  <a:prstClr val="black"/>
                </a:solidFill>
                <a:latin typeface="Arial" panose="020B0604020202020204" pitchFamily="34" charset="0"/>
                <a:cs typeface="Arial" panose="020B0604020202020204" pitchFamily="34" charset="0"/>
              </a:rPr>
              <a:t>Desmond </a:t>
            </a:r>
            <a:r>
              <a:rPr lang="en-US" sz="4800" b="1" dirty="0" err="1" smtClean="0">
                <a:solidFill>
                  <a:prstClr val="black"/>
                </a:solidFill>
                <a:latin typeface="Arial" panose="020B0604020202020204" pitchFamily="34" charset="0"/>
                <a:cs typeface="Arial" panose="020B0604020202020204" pitchFamily="34" charset="0"/>
              </a:rPr>
              <a:t>Ong</a:t>
            </a:r>
            <a:r>
              <a:rPr lang="en-US" sz="4800" b="1" dirty="0" smtClean="0">
                <a:solidFill>
                  <a:prstClr val="black"/>
                </a:solidFill>
                <a:latin typeface="Arial" panose="020B0604020202020204" pitchFamily="34" charset="0"/>
                <a:cs typeface="Arial" panose="020B0604020202020204" pitchFamily="34" charset="0"/>
              </a:rPr>
              <a:t>, Shane </a:t>
            </a:r>
            <a:r>
              <a:rPr lang="en-US" sz="4800" b="1" dirty="0" err="1" smtClean="0">
                <a:solidFill>
                  <a:prstClr val="black"/>
                </a:solidFill>
                <a:latin typeface="Arial" panose="020B0604020202020204" pitchFamily="34" charset="0"/>
                <a:cs typeface="Arial" panose="020B0604020202020204" pitchFamily="34" charset="0"/>
              </a:rPr>
              <a:t>Soh</a:t>
            </a:r>
            <a:r>
              <a:rPr lang="en-US" sz="4800" b="1" dirty="0" smtClean="0">
                <a:solidFill>
                  <a:prstClr val="black"/>
                </a:solidFill>
                <a:latin typeface="Arial" panose="020B0604020202020204" pitchFamily="34" charset="0"/>
                <a:cs typeface="Arial" panose="020B0604020202020204" pitchFamily="34" charset="0"/>
              </a:rPr>
              <a:t>, Matthew Long</a:t>
            </a:r>
            <a:endParaRPr lang="en-US" sz="4800" b="1" dirty="0">
              <a:solidFill>
                <a:srgbClr val="EEECE1"/>
              </a:solidFill>
              <a:latin typeface="Arial" panose="020B0604020202020204" pitchFamily="34" charset="0"/>
              <a:cs typeface="Arial" panose="020B0604020202020204" pitchFamily="34" charset="0"/>
            </a:endParaRPr>
          </a:p>
        </p:txBody>
      </p:sp>
      <p:cxnSp>
        <p:nvCxnSpPr>
          <p:cNvPr id="13323" name="Straight Connector 14"/>
          <p:cNvCxnSpPr>
            <a:cxnSpLocks noChangeShapeType="1"/>
          </p:cNvCxnSpPr>
          <p:nvPr/>
        </p:nvCxnSpPr>
        <p:spPr bwMode="auto">
          <a:xfrm flipV="1">
            <a:off x="992779" y="31557193"/>
            <a:ext cx="41801141" cy="114302"/>
          </a:xfrm>
          <a:prstGeom prst="line">
            <a:avLst/>
          </a:prstGeom>
          <a:noFill/>
          <a:ln w="25400">
            <a:solidFill>
              <a:srgbClr val="830000"/>
            </a:solidFill>
            <a:round/>
            <a:headEnd/>
            <a:tailEnd/>
          </a:ln>
        </p:spPr>
      </p:cxnSp>
      <p:sp>
        <p:nvSpPr>
          <p:cNvPr id="14" name="Text Box 14"/>
          <p:cNvSpPr txBox="1">
            <a:spLocks noChangeArrowheads="1"/>
          </p:cNvSpPr>
          <p:nvPr/>
        </p:nvSpPr>
        <p:spPr bwMode="auto">
          <a:xfrm>
            <a:off x="1045034" y="3845011"/>
            <a:ext cx="41801141" cy="694682"/>
          </a:xfrm>
          <a:prstGeom prst="rect">
            <a:avLst/>
          </a:prstGeom>
          <a:noFill/>
          <a:ln w="9525">
            <a:noFill/>
            <a:miter lim="800000"/>
            <a:headEnd/>
            <a:tailEnd/>
          </a:ln>
        </p:spPr>
        <p:txBody>
          <a:bodyPr lIns="78360" tIns="39182" rIns="78360" bIns="39182">
            <a:spAutoFit/>
          </a:bodyPr>
          <a:lstStyle/>
          <a:p>
            <a:pPr algn="ctr">
              <a:spcBef>
                <a:spcPct val="50000"/>
              </a:spcBef>
            </a:pPr>
            <a:r>
              <a:rPr lang="en-US" sz="4000" b="1" dirty="0" smtClean="0">
                <a:solidFill>
                  <a:schemeClr val="tx1">
                    <a:lumMod val="50000"/>
                    <a:lumOff val="50000"/>
                  </a:schemeClr>
                </a:solidFill>
                <a:latin typeface="Arial" panose="020B0604020202020204" pitchFamily="34" charset="0"/>
                <a:cs typeface="Arial" panose="020B0604020202020204" pitchFamily="34" charset="0"/>
              </a:rPr>
              <a:t>CS224D</a:t>
            </a:r>
            <a:endParaRPr lang="en-US" sz="4000" b="1" baseline="300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6" name="Rectangle 9"/>
          <p:cNvSpPr>
            <a:spLocks noChangeArrowheads="1"/>
          </p:cNvSpPr>
          <p:nvPr/>
        </p:nvSpPr>
        <p:spPr bwMode="auto">
          <a:xfrm>
            <a:off x="1503215" y="4938843"/>
            <a:ext cx="13237027" cy="974638"/>
          </a:xfrm>
          <a:prstGeom prst="rect">
            <a:avLst/>
          </a:prstGeom>
          <a:solidFill>
            <a:srgbClr val="830000"/>
          </a:solidFill>
          <a:ln w="76200">
            <a:noFill/>
            <a:miter lim="800000"/>
            <a:headEnd/>
            <a:tailEnd/>
          </a:ln>
        </p:spPr>
        <p:txBody>
          <a:bodyPr wrap="none" lIns="78360" tIns="39182" rIns="78360" bIns="39182" anchor="b"/>
          <a:lstStyle/>
          <a:p>
            <a:pPr algn="ctr"/>
            <a:r>
              <a:rPr lang="en-US" dirty="0">
                <a:solidFill>
                  <a:prstClr val="black"/>
                </a:solidFill>
                <a:latin typeface="Arial" panose="020B0604020202020204" pitchFamily="34" charset="0"/>
                <a:cs typeface="Arial" panose="020B0604020202020204" pitchFamily="34" charset="0"/>
              </a:rPr>
              <a:t> </a:t>
            </a:r>
            <a:r>
              <a:rPr lang="en-US" sz="5400" b="1" i="1" dirty="0" smtClean="0">
                <a:solidFill>
                  <a:schemeClr val="bg1"/>
                </a:solidFill>
                <a:latin typeface="Arial" panose="020B0604020202020204" pitchFamily="34" charset="0"/>
                <a:cs typeface="Arial" panose="020B0604020202020204" pitchFamily="34" charset="0"/>
              </a:rPr>
              <a:t>Motivation</a:t>
            </a:r>
            <a:endParaRPr lang="en-US" sz="5400" b="1" i="1" dirty="0">
              <a:solidFill>
                <a:schemeClr val="bg1"/>
              </a:solidFill>
              <a:latin typeface="Arial" panose="020B0604020202020204" pitchFamily="34" charset="0"/>
              <a:cs typeface="Arial" panose="020B0604020202020204" pitchFamily="34" charset="0"/>
            </a:endParaRPr>
          </a:p>
        </p:txBody>
      </p:sp>
      <p:sp>
        <p:nvSpPr>
          <p:cNvPr id="2" name="TextBox 1"/>
          <p:cNvSpPr txBox="1"/>
          <p:nvPr/>
        </p:nvSpPr>
        <p:spPr>
          <a:xfrm>
            <a:off x="1496283" y="6248400"/>
            <a:ext cx="13243959" cy="7294306"/>
          </a:xfrm>
          <a:prstGeom prst="rect">
            <a:avLst/>
          </a:prstGeom>
          <a:solidFill>
            <a:schemeClr val="bg1">
              <a:lumMod val="85000"/>
            </a:schemeClr>
          </a:solidFill>
          <a:ln>
            <a:solidFill>
              <a:schemeClr val="tx1"/>
            </a:solidFill>
          </a:ln>
        </p:spPr>
        <p:txBody>
          <a:bodyPr wrap="square" rtlCol="0">
            <a:spAutoFit/>
          </a:bodyPr>
          <a:lstStyle/>
          <a:p>
            <a:r>
              <a:rPr lang="en-US" sz="3600" dirty="0" smtClean="0"/>
              <a:t>Consumers not </a:t>
            </a:r>
            <a:r>
              <a:rPr lang="en-US" sz="3600" dirty="0"/>
              <a:t>only </a:t>
            </a:r>
            <a:r>
              <a:rPr lang="en-US" sz="3600" dirty="0" smtClean="0"/>
              <a:t>have </a:t>
            </a:r>
            <a:r>
              <a:rPr lang="en-US" sz="3600" dirty="0"/>
              <a:t>access to online stores through which </a:t>
            </a:r>
            <a:r>
              <a:rPr lang="en-US" sz="3600" dirty="0" smtClean="0"/>
              <a:t>they might </a:t>
            </a:r>
            <a:r>
              <a:rPr lang="en-US" sz="3600" dirty="0"/>
              <a:t>purchase anything she desires, but </a:t>
            </a:r>
            <a:r>
              <a:rPr lang="en-US" sz="3600" dirty="0" smtClean="0"/>
              <a:t>they also have </a:t>
            </a:r>
            <a:r>
              <a:rPr lang="en-US" sz="3600" dirty="0"/>
              <a:t>unprecedented access to a deluge of information—most notably, product reviews written by other consumers—with which </a:t>
            </a:r>
            <a:r>
              <a:rPr lang="en-US" sz="3600" dirty="0" smtClean="0"/>
              <a:t>they can </a:t>
            </a:r>
            <a:r>
              <a:rPr lang="en-US" sz="3600" dirty="0"/>
              <a:t>make </a:t>
            </a:r>
            <a:r>
              <a:rPr lang="en-US" sz="3600" dirty="0" smtClean="0"/>
              <a:t>their decision. Sifting </a:t>
            </a:r>
            <a:r>
              <a:rPr lang="en-US" sz="3600" dirty="0"/>
              <a:t>through hundreds of reviews across tens of different websites to acquire specific information about the product and its important attributes (e.g. </a:t>
            </a:r>
            <a:r>
              <a:rPr lang="en-US" sz="3600" i="1" dirty="0"/>
              <a:t>battery life </a:t>
            </a:r>
            <a:r>
              <a:rPr lang="en-US" sz="3600" dirty="0"/>
              <a:t>for electronics) is a time-consuming chore. It is difficult to automatically summarize this information, especially because of the heterogeneity of attributes across different product categories. Because of this, there has been much recent research tackling the two separate but connected components of this problem: (1) automatic discovery of aspects, and (2) aspect-specific sentiment analysis. </a:t>
            </a:r>
          </a:p>
        </p:txBody>
      </p:sp>
      <p:sp>
        <p:nvSpPr>
          <p:cNvPr id="28" name="Rectangle 9"/>
          <p:cNvSpPr>
            <a:spLocks noChangeArrowheads="1"/>
          </p:cNvSpPr>
          <p:nvPr/>
        </p:nvSpPr>
        <p:spPr bwMode="auto">
          <a:xfrm>
            <a:off x="1524000" y="14097000"/>
            <a:ext cx="13264741" cy="974638"/>
          </a:xfrm>
          <a:prstGeom prst="rect">
            <a:avLst/>
          </a:prstGeom>
          <a:solidFill>
            <a:srgbClr val="830000"/>
          </a:solidFill>
          <a:ln w="76200">
            <a:noFill/>
            <a:miter lim="800000"/>
            <a:headEnd/>
            <a:tailEnd/>
          </a:ln>
        </p:spPr>
        <p:txBody>
          <a:bodyPr wrap="none" lIns="78360" tIns="39182" rIns="78360" bIns="39182" anchor="b"/>
          <a:lstStyle/>
          <a:p>
            <a:pPr algn="ctr"/>
            <a:r>
              <a:rPr lang="en-US" dirty="0" smtClean="0">
                <a:solidFill>
                  <a:prstClr val="black"/>
                </a:solidFill>
                <a:latin typeface="Arial" panose="020B0604020202020204" pitchFamily="34" charset="0"/>
                <a:cs typeface="Arial" panose="020B0604020202020204" pitchFamily="34" charset="0"/>
              </a:rPr>
              <a:t> </a:t>
            </a:r>
            <a:r>
              <a:rPr lang="en-US" sz="5400" b="1" i="1" dirty="0" smtClean="0">
                <a:solidFill>
                  <a:schemeClr val="bg1"/>
                </a:solidFill>
                <a:latin typeface="Arial" panose="020B0604020202020204" pitchFamily="34" charset="0"/>
                <a:cs typeface="Arial" panose="020B0604020202020204" pitchFamily="34" charset="0"/>
              </a:rPr>
              <a:t>Problem</a:t>
            </a:r>
            <a:endParaRPr lang="en-US" sz="5400" b="1" i="1" dirty="0">
              <a:solidFill>
                <a:schemeClr val="bg1"/>
              </a:solidFill>
              <a:latin typeface="Arial" panose="020B0604020202020204" pitchFamily="34" charset="0"/>
              <a:cs typeface="Arial" panose="020B0604020202020204" pitchFamily="34" charset="0"/>
            </a:endParaRPr>
          </a:p>
        </p:txBody>
      </p:sp>
      <p:sp>
        <p:nvSpPr>
          <p:cNvPr id="31" name="Rectangle 9"/>
          <p:cNvSpPr>
            <a:spLocks noChangeArrowheads="1"/>
          </p:cNvSpPr>
          <p:nvPr/>
        </p:nvSpPr>
        <p:spPr bwMode="auto">
          <a:xfrm>
            <a:off x="15613285" y="4938843"/>
            <a:ext cx="13237027" cy="974638"/>
          </a:xfrm>
          <a:prstGeom prst="rect">
            <a:avLst/>
          </a:prstGeom>
          <a:solidFill>
            <a:srgbClr val="830000"/>
          </a:solidFill>
          <a:ln w="76200">
            <a:noFill/>
            <a:miter lim="800000"/>
            <a:headEnd/>
            <a:tailEnd/>
          </a:ln>
        </p:spPr>
        <p:txBody>
          <a:bodyPr wrap="none" lIns="78360" tIns="39182" rIns="78360" bIns="39182" anchor="b"/>
          <a:lstStyle/>
          <a:p>
            <a:pPr algn="ctr"/>
            <a:r>
              <a:rPr lang="en-US" dirty="0">
                <a:solidFill>
                  <a:prstClr val="black"/>
                </a:solidFill>
                <a:latin typeface="Arial" panose="020B0604020202020204" pitchFamily="34" charset="0"/>
                <a:cs typeface="Arial" panose="020B0604020202020204" pitchFamily="34" charset="0"/>
              </a:rPr>
              <a:t> </a:t>
            </a:r>
            <a:r>
              <a:rPr lang="en-US" sz="5400" b="1" i="1" dirty="0" smtClean="0">
                <a:solidFill>
                  <a:schemeClr val="bg1"/>
                </a:solidFill>
                <a:latin typeface="Arial" panose="020B0604020202020204" pitchFamily="34" charset="0"/>
                <a:cs typeface="Arial" panose="020B0604020202020204" pitchFamily="34" charset="0"/>
              </a:rPr>
              <a:t>Approach</a:t>
            </a:r>
            <a:endParaRPr lang="en-US" sz="5400" b="1" i="1" dirty="0">
              <a:solidFill>
                <a:schemeClr val="bg1"/>
              </a:solidFill>
              <a:latin typeface="Arial" panose="020B0604020202020204" pitchFamily="34" charset="0"/>
              <a:cs typeface="Arial" panose="020B0604020202020204" pitchFamily="34" charset="0"/>
            </a:endParaRPr>
          </a:p>
        </p:txBody>
      </p:sp>
      <p:sp>
        <p:nvSpPr>
          <p:cNvPr id="37" name="Rectangle 9"/>
          <p:cNvSpPr>
            <a:spLocks noChangeArrowheads="1"/>
          </p:cNvSpPr>
          <p:nvPr/>
        </p:nvSpPr>
        <p:spPr bwMode="auto">
          <a:xfrm>
            <a:off x="15621000" y="17526000"/>
            <a:ext cx="13237027" cy="974638"/>
          </a:xfrm>
          <a:prstGeom prst="rect">
            <a:avLst/>
          </a:prstGeom>
          <a:solidFill>
            <a:srgbClr val="830000"/>
          </a:solidFill>
          <a:ln w="76200">
            <a:noFill/>
            <a:miter lim="800000"/>
            <a:headEnd/>
            <a:tailEnd/>
          </a:ln>
        </p:spPr>
        <p:txBody>
          <a:bodyPr wrap="none" lIns="78360" tIns="39182" rIns="78360" bIns="39182" anchor="b"/>
          <a:lstStyle/>
          <a:p>
            <a:pPr algn="ctr"/>
            <a:r>
              <a:rPr lang="en-US" dirty="0">
                <a:solidFill>
                  <a:prstClr val="black"/>
                </a:solidFill>
                <a:latin typeface="Arial" panose="020B0604020202020204" pitchFamily="34" charset="0"/>
                <a:cs typeface="Arial" panose="020B0604020202020204" pitchFamily="34" charset="0"/>
              </a:rPr>
              <a:t> </a:t>
            </a:r>
            <a:r>
              <a:rPr lang="en-US" sz="5400" b="1" i="1" dirty="0" smtClean="0">
                <a:solidFill>
                  <a:schemeClr val="bg1"/>
                </a:solidFill>
                <a:latin typeface="Arial" panose="020B0604020202020204" pitchFamily="34" charset="0"/>
                <a:cs typeface="Arial" panose="020B0604020202020204" pitchFamily="34" charset="0"/>
              </a:rPr>
              <a:t>Models</a:t>
            </a:r>
            <a:endParaRPr lang="en-US" sz="5400" b="1" i="1" dirty="0">
              <a:solidFill>
                <a:schemeClr val="bg1"/>
              </a:solidFill>
              <a:latin typeface="Arial" panose="020B0604020202020204" pitchFamily="34" charset="0"/>
              <a:cs typeface="Arial" panose="020B0604020202020204" pitchFamily="34" charset="0"/>
            </a:endParaRPr>
          </a:p>
        </p:txBody>
      </p:sp>
      <p:sp>
        <p:nvSpPr>
          <p:cNvPr id="38" name="TextBox 37"/>
          <p:cNvSpPr txBox="1"/>
          <p:nvPr/>
        </p:nvSpPr>
        <p:spPr>
          <a:xfrm>
            <a:off x="29549961" y="6248400"/>
            <a:ext cx="13243959" cy="3416320"/>
          </a:xfrm>
          <a:prstGeom prst="rect">
            <a:avLst/>
          </a:prstGeom>
          <a:solidFill>
            <a:schemeClr val="bg1">
              <a:lumMod val="85000"/>
            </a:schemeClr>
          </a:solidFill>
          <a:ln>
            <a:solidFill>
              <a:schemeClr val="tx1"/>
            </a:solidFill>
          </a:ln>
        </p:spPr>
        <p:txBody>
          <a:bodyPr wrap="square" rtlCol="0">
            <a:spAutoFit/>
          </a:bodyPr>
          <a:lstStyle/>
          <a:p>
            <a:pPr marL="571500" indent="-571500">
              <a:buFont typeface="Arial" panose="020B0604020202020204" pitchFamily="34" charset="0"/>
              <a:buChar char="•"/>
            </a:pPr>
            <a:r>
              <a:rPr lang="en-US" sz="3600" dirty="0" smtClean="0"/>
              <a:t>The word2vec model was able to learn not only the synonyms for the product aspects we listed in the “seed” set, but also could discover aspects of particular products that were not “seeded”. For instance, the query </a:t>
            </a:r>
            <a:r>
              <a:rPr lang="en-US" sz="3600" i="1" dirty="0" smtClean="0"/>
              <a:t>tripod</a:t>
            </a:r>
            <a:r>
              <a:rPr lang="en-US" sz="3600" dirty="0" smtClean="0"/>
              <a:t> returned results </a:t>
            </a:r>
            <a:r>
              <a:rPr lang="en-US" sz="3600" i="1" dirty="0" err="1" smtClean="0"/>
              <a:t>ball_head</a:t>
            </a:r>
            <a:r>
              <a:rPr lang="en-US" sz="3600" dirty="0" smtClean="0"/>
              <a:t> and </a:t>
            </a:r>
            <a:r>
              <a:rPr lang="en-US" sz="3600" i="1" dirty="0" err="1" smtClean="0"/>
              <a:t>quick_release</a:t>
            </a:r>
            <a:r>
              <a:rPr lang="en-US" sz="3600" dirty="0" smtClean="0"/>
              <a:t>, both of which refer to features of tripods that are non-obvious to a person unfamiliar with photography.</a:t>
            </a:r>
            <a:endParaRPr lang="en-US" sz="3600" i="1" dirty="0" smtClean="0"/>
          </a:p>
        </p:txBody>
      </p:sp>
      <p:sp>
        <p:nvSpPr>
          <p:cNvPr id="29" name="TextBox 28"/>
          <p:cNvSpPr txBox="1"/>
          <p:nvPr/>
        </p:nvSpPr>
        <p:spPr>
          <a:xfrm>
            <a:off x="1371600" y="15468600"/>
            <a:ext cx="13533409" cy="8402302"/>
          </a:xfrm>
          <a:prstGeom prst="rect">
            <a:avLst/>
          </a:prstGeom>
          <a:solidFill>
            <a:schemeClr val="bg1">
              <a:lumMod val="85000"/>
            </a:schemeClr>
          </a:solidFill>
          <a:ln>
            <a:solidFill>
              <a:schemeClr val="tx1"/>
            </a:solidFill>
          </a:ln>
        </p:spPr>
        <p:txBody>
          <a:bodyPr wrap="square" rtlCol="0">
            <a:spAutoFit/>
          </a:bodyPr>
          <a:lstStyle/>
          <a:p>
            <a:pPr marL="571500" indent="-571500">
              <a:buFont typeface="Arial" panose="020B0604020202020204" pitchFamily="34" charset="0"/>
              <a:buChar char="•"/>
            </a:pPr>
            <a:r>
              <a:rPr lang="en-US" sz="3600" dirty="0" smtClean="0"/>
              <a:t>Aspect Discovery</a:t>
            </a:r>
          </a:p>
          <a:p>
            <a:pPr marL="2766060" lvl="1" indent="-571500">
              <a:buFont typeface="Arial" panose="020B0604020202020204" pitchFamily="34" charset="0"/>
              <a:buChar char="•"/>
            </a:pPr>
            <a:r>
              <a:rPr lang="en-US" sz="3600" i="1" dirty="0" smtClean="0"/>
              <a:t>Problem</a:t>
            </a:r>
            <a:r>
              <a:rPr lang="en-US" sz="3600" dirty="0" smtClean="0"/>
              <a:t> : Given a short list of attributes (“seed” attributes), we discover an expanded list of attributes by returning top </a:t>
            </a:r>
            <a:r>
              <a:rPr lang="en-US" sz="3600" i="1" dirty="0" smtClean="0"/>
              <a:t>n</a:t>
            </a:r>
            <a:r>
              <a:rPr lang="en-US" sz="3600" dirty="0" smtClean="0"/>
              <a:t> related words vectors based on cosine similarity</a:t>
            </a:r>
          </a:p>
          <a:p>
            <a:pPr marL="2766060" lvl="1" indent="-571500">
              <a:buFont typeface="Arial" panose="020B0604020202020204" pitchFamily="34" charset="0"/>
              <a:buChar char="•"/>
            </a:pPr>
            <a:r>
              <a:rPr lang="en-US" sz="3600" i="1" dirty="0" smtClean="0"/>
              <a:t>Dataset</a:t>
            </a:r>
            <a:r>
              <a:rPr lang="en-US" sz="3600" dirty="0" smtClean="0"/>
              <a:t> : 6 million reviews of electronics product from Amazon.com</a:t>
            </a:r>
            <a:r>
              <a:rPr lang="en-US" sz="3600" baseline="30000" dirty="0" smtClean="0"/>
              <a:t>1</a:t>
            </a:r>
            <a:endParaRPr lang="en-US" sz="3600" dirty="0" smtClean="0"/>
          </a:p>
          <a:p>
            <a:pPr marL="571500" indent="-571500">
              <a:buFont typeface="Arial" panose="020B0604020202020204" pitchFamily="34" charset="0"/>
              <a:buChar char="•"/>
            </a:pPr>
            <a:r>
              <a:rPr lang="en-US" sz="3600" dirty="0" smtClean="0"/>
              <a:t>Aspect-Specific Sentiment Extraction</a:t>
            </a:r>
          </a:p>
          <a:p>
            <a:pPr marL="2766060" lvl="1" indent="-571500">
              <a:buFont typeface="Arial" panose="020B0604020202020204" pitchFamily="34" charset="0"/>
              <a:buChar char="•"/>
            </a:pPr>
            <a:r>
              <a:rPr lang="en-US" sz="3600" i="1" dirty="0" smtClean="0"/>
              <a:t>Problem</a:t>
            </a:r>
            <a:r>
              <a:rPr lang="en-US" sz="3600" dirty="0" smtClean="0"/>
              <a:t> : Given a set of reviews (for a single product) identify (aspect, aspect-related sentiment) tuples</a:t>
            </a:r>
          </a:p>
          <a:p>
            <a:pPr marL="2766060" lvl="1" indent="-571500">
              <a:buFont typeface="Arial" panose="020B0604020202020204" pitchFamily="34" charset="0"/>
              <a:buChar char="•"/>
            </a:pPr>
            <a:r>
              <a:rPr lang="en-US" sz="3600" i="1" dirty="0" smtClean="0"/>
              <a:t>Evaluation</a:t>
            </a:r>
            <a:r>
              <a:rPr lang="en-US" sz="3600" dirty="0" smtClean="0"/>
              <a:t> : We will construct word cloud visualizations color coded to express sentiment. We will perform comparisons with “expert review” sites, such as CNET and </a:t>
            </a:r>
            <a:r>
              <a:rPr lang="en-US" sz="3600" dirty="0" err="1" smtClean="0"/>
              <a:t>DPReview</a:t>
            </a:r>
            <a:r>
              <a:rPr lang="en-US" sz="3600" dirty="0" smtClean="0"/>
              <a:t>, and the aspect-specific ratings on Google Shopping.</a:t>
            </a:r>
          </a:p>
        </p:txBody>
      </p:sp>
      <p:sp>
        <p:nvSpPr>
          <p:cNvPr id="45" name="Rectangle 9"/>
          <p:cNvSpPr>
            <a:spLocks noChangeArrowheads="1"/>
          </p:cNvSpPr>
          <p:nvPr/>
        </p:nvSpPr>
        <p:spPr bwMode="auto">
          <a:xfrm>
            <a:off x="29489400" y="4953000"/>
            <a:ext cx="13258903" cy="974638"/>
          </a:xfrm>
          <a:prstGeom prst="rect">
            <a:avLst/>
          </a:prstGeom>
          <a:solidFill>
            <a:srgbClr val="830000"/>
          </a:solidFill>
          <a:ln w="76200">
            <a:noFill/>
            <a:miter lim="800000"/>
            <a:headEnd/>
            <a:tailEnd/>
          </a:ln>
        </p:spPr>
        <p:txBody>
          <a:bodyPr wrap="none" lIns="78360" tIns="39182" rIns="78360" bIns="39182" anchor="b"/>
          <a:lstStyle/>
          <a:p>
            <a:pPr algn="ctr"/>
            <a:r>
              <a:rPr lang="en-US" dirty="0">
                <a:solidFill>
                  <a:prstClr val="black"/>
                </a:solidFill>
                <a:latin typeface="Arial" panose="020B0604020202020204" pitchFamily="34" charset="0"/>
                <a:cs typeface="Arial" panose="020B0604020202020204" pitchFamily="34" charset="0"/>
              </a:rPr>
              <a:t> </a:t>
            </a:r>
            <a:r>
              <a:rPr lang="en-US" sz="5400" b="1" i="1" dirty="0" smtClean="0">
                <a:solidFill>
                  <a:schemeClr val="bg1"/>
                </a:solidFill>
                <a:latin typeface="Arial" panose="020B0604020202020204" pitchFamily="34" charset="0"/>
                <a:cs typeface="Arial" panose="020B0604020202020204" pitchFamily="34" charset="0"/>
              </a:rPr>
              <a:t>Results</a:t>
            </a:r>
            <a:endParaRPr lang="en-US" sz="5400" b="1" i="1" dirty="0">
              <a:solidFill>
                <a:schemeClr val="bg1"/>
              </a:solidFill>
              <a:latin typeface="Arial" panose="020B0604020202020204" pitchFamily="34" charset="0"/>
              <a:cs typeface="Arial" panose="020B0604020202020204" pitchFamily="34" charset="0"/>
            </a:endParaRPr>
          </a:p>
        </p:txBody>
      </p:sp>
      <p:sp>
        <p:nvSpPr>
          <p:cNvPr id="46" name="Rectangle 9"/>
          <p:cNvSpPr>
            <a:spLocks noChangeArrowheads="1"/>
          </p:cNvSpPr>
          <p:nvPr/>
        </p:nvSpPr>
        <p:spPr bwMode="auto">
          <a:xfrm>
            <a:off x="29579591" y="24009476"/>
            <a:ext cx="13237027" cy="974638"/>
          </a:xfrm>
          <a:prstGeom prst="rect">
            <a:avLst/>
          </a:prstGeom>
          <a:solidFill>
            <a:srgbClr val="830000"/>
          </a:solidFill>
          <a:ln w="76200">
            <a:noFill/>
            <a:miter lim="800000"/>
            <a:headEnd/>
            <a:tailEnd/>
          </a:ln>
        </p:spPr>
        <p:txBody>
          <a:bodyPr wrap="none" lIns="78360" tIns="39182" rIns="78360" bIns="39182" anchor="b"/>
          <a:lstStyle/>
          <a:p>
            <a:pPr algn="ctr"/>
            <a:r>
              <a:rPr lang="en-US" dirty="0">
                <a:solidFill>
                  <a:prstClr val="black"/>
                </a:solidFill>
                <a:latin typeface="Arial" panose="020B0604020202020204" pitchFamily="34" charset="0"/>
                <a:cs typeface="Arial" panose="020B0604020202020204" pitchFamily="34" charset="0"/>
              </a:rPr>
              <a:t> </a:t>
            </a:r>
            <a:r>
              <a:rPr lang="en-US" sz="5400" b="1" i="1" dirty="0" smtClean="0">
                <a:solidFill>
                  <a:schemeClr val="bg1"/>
                </a:solidFill>
                <a:latin typeface="Arial" panose="020B0604020202020204" pitchFamily="34" charset="0"/>
                <a:cs typeface="Arial" panose="020B0604020202020204" pitchFamily="34" charset="0"/>
              </a:rPr>
              <a:t>Conclusions</a:t>
            </a:r>
            <a:endParaRPr lang="en-US" sz="5400" b="1" i="1" dirty="0">
              <a:solidFill>
                <a:schemeClr val="bg1"/>
              </a:solidFill>
              <a:latin typeface="Arial" panose="020B0604020202020204" pitchFamily="34" charset="0"/>
              <a:cs typeface="Arial" panose="020B0604020202020204" pitchFamily="34" charset="0"/>
            </a:endParaRPr>
          </a:p>
        </p:txBody>
      </p:sp>
      <p:sp>
        <p:nvSpPr>
          <p:cNvPr id="48" name="TextBox 47"/>
          <p:cNvSpPr txBox="1"/>
          <p:nvPr/>
        </p:nvSpPr>
        <p:spPr>
          <a:xfrm>
            <a:off x="29602216" y="25239142"/>
            <a:ext cx="13243959" cy="646331"/>
          </a:xfrm>
          <a:prstGeom prst="rect">
            <a:avLst/>
          </a:prstGeom>
          <a:solidFill>
            <a:schemeClr val="bg1">
              <a:lumMod val="85000"/>
            </a:schemeClr>
          </a:solidFill>
          <a:ln>
            <a:solidFill>
              <a:schemeClr val="tx1"/>
            </a:solidFill>
          </a:ln>
        </p:spPr>
        <p:txBody>
          <a:bodyPr wrap="square" rtlCol="0">
            <a:spAutoFit/>
          </a:bodyPr>
          <a:lstStyle/>
          <a:p>
            <a:endParaRPr lang="en-US" sz="3600" dirty="0" smtClean="0"/>
          </a:p>
        </p:txBody>
      </p:sp>
      <p:pic>
        <p:nvPicPr>
          <p:cNvPr id="9" name="Picture 8" descr="Screen Shot 2015-06-01 at 9.07.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28800"/>
            <a:ext cx="3263400" cy="2819400"/>
          </a:xfrm>
          <a:prstGeom prst="rect">
            <a:avLst/>
          </a:prstGeom>
        </p:spPr>
      </p:pic>
      <p:pic>
        <p:nvPicPr>
          <p:cNvPr id="11" name="Picture 10" descr="Stanford Logo 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52600" y="1752600"/>
            <a:ext cx="2766646" cy="2895600"/>
          </a:xfrm>
          <a:prstGeom prst="rect">
            <a:avLst/>
          </a:prstGeom>
        </p:spPr>
      </p:pic>
      <p:sp>
        <p:nvSpPr>
          <p:cNvPr id="39" name="Rectangle 9"/>
          <p:cNvSpPr>
            <a:spLocks noChangeArrowheads="1"/>
          </p:cNvSpPr>
          <p:nvPr/>
        </p:nvSpPr>
        <p:spPr bwMode="auto">
          <a:xfrm>
            <a:off x="1524000" y="762000"/>
            <a:ext cx="41224200" cy="838200"/>
          </a:xfrm>
          <a:prstGeom prst="rect">
            <a:avLst/>
          </a:prstGeom>
          <a:solidFill>
            <a:srgbClr val="830000"/>
          </a:solidFill>
          <a:ln w="76200">
            <a:noFill/>
            <a:miter lim="800000"/>
            <a:headEnd/>
            <a:tailEnd/>
          </a:ln>
        </p:spPr>
        <p:txBody>
          <a:bodyPr wrap="none" lIns="78360" tIns="39182" rIns="78360" bIns="39182" anchor="b"/>
          <a:lstStyle/>
          <a:p>
            <a:pPr algn="ctr"/>
            <a:r>
              <a:rPr lang="en-US" dirty="0">
                <a:solidFill>
                  <a:prstClr val="black"/>
                </a:solidFill>
                <a:latin typeface="Arial" panose="020B0604020202020204" pitchFamily="34" charset="0"/>
                <a:cs typeface="Arial" panose="020B0604020202020204" pitchFamily="34" charset="0"/>
              </a:rPr>
              <a:t> </a:t>
            </a:r>
            <a:endParaRPr lang="en-US" sz="5400" b="1" i="1" dirty="0">
              <a:solidFill>
                <a:schemeClr val="bg1"/>
              </a:solidFill>
              <a:latin typeface="Arial" panose="020B0604020202020204" pitchFamily="34" charset="0"/>
              <a:cs typeface="Arial" panose="020B0604020202020204" pitchFamily="34" charset="0"/>
            </a:endParaRPr>
          </a:p>
        </p:txBody>
      </p:sp>
      <p:pic>
        <p:nvPicPr>
          <p:cNvPr id="12" name="Picture 11" descr="Screen Shot 2015-06-01 at 9.27.16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319" y="24439418"/>
            <a:ext cx="13265798" cy="3581400"/>
          </a:xfrm>
          <a:prstGeom prst="rect">
            <a:avLst/>
          </a:prstGeom>
        </p:spPr>
      </p:pic>
      <p:sp>
        <p:nvSpPr>
          <p:cNvPr id="47" name="Rectangle 9"/>
          <p:cNvSpPr>
            <a:spLocks noChangeArrowheads="1"/>
          </p:cNvSpPr>
          <p:nvPr/>
        </p:nvSpPr>
        <p:spPr bwMode="auto">
          <a:xfrm>
            <a:off x="1447800" y="28956000"/>
            <a:ext cx="3321143" cy="707885"/>
          </a:xfrm>
          <a:prstGeom prst="rect">
            <a:avLst/>
          </a:prstGeom>
          <a:solidFill>
            <a:srgbClr val="830000"/>
          </a:solidFill>
          <a:ln w="76200">
            <a:noFill/>
            <a:miter lim="800000"/>
            <a:headEnd/>
            <a:tailEnd/>
          </a:ln>
        </p:spPr>
        <p:txBody>
          <a:bodyPr wrap="none" lIns="78360" tIns="39182" rIns="78360" bIns="39182" anchor="ctr"/>
          <a:lstStyle/>
          <a:p>
            <a:pPr algn="ctr"/>
            <a:r>
              <a:rPr lang="en-US" sz="2400" b="1" i="1" dirty="0" smtClean="0">
                <a:solidFill>
                  <a:schemeClr val="bg1"/>
                </a:solidFill>
                <a:latin typeface="Arial" panose="020B0604020202020204" pitchFamily="34" charset="0"/>
                <a:cs typeface="Arial" panose="020B0604020202020204" pitchFamily="34" charset="0"/>
              </a:rPr>
              <a:t>Acknowledgments</a:t>
            </a:r>
            <a:endParaRPr lang="en-US" sz="2400" b="1" i="1" dirty="0">
              <a:solidFill>
                <a:schemeClr val="bg1"/>
              </a:solidFill>
              <a:latin typeface="Arial" panose="020B0604020202020204" pitchFamily="34" charset="0"/>
              <a:cs typeface="Arial" panose="020B0604020202020204" pitchFamily="34" charset="0"/>
            </a:endParaRPr>
          </a:p>
        </p:txBody>
      </p:sp>
      <p:sp>
        <p:nvSpPr>
          <p:cNvPr id="49" name="TextBox 48"/>
          <p:cNvSpPr txBox="1"/>
          <p:nvPr/>
        </p:nvSpPr>
        <p:spPr>
          <a:xfrm>
            <a:off x="5105400" y="28956000"/>
            <a:ext cx="9676550" cy="1015663"/>
          </a:xfrm>
          <a:prstGeom prst="rect">
            <a:avLst/>
          </a:prstGeom>
          <a:solidFill>
            <a:schemeClr val="bg1">
              <a:lumMod val="85000"/>
            </a:schemeClr>
          </a:solidFill>
          <a:ln>
            <a:solidFill>
              <a:schemeClr val="tx1"/>
            </a:solidFill>
          </a:ln>
        </p:spPr>
        <p:txBody>
          <a:bodyPr wrap="square" rtlCol="0">
            <a:spAutoFit/>
          </a:bodyPr>
          <a:lstStyle/>
          <a:p>
            <a:r>
              <a:rPr lang="en-US" sz="2000" dirty="0" smtClean="0"/>
              <a:t>We would like to thank Richard </a:t>
            </a:r>
            <a:r>
              <a:rPr lang="en-US" sz="2000" dirty="0" err="1" smtClean="0"/>
              <a:t>Socher</a:t>
            </a:r>
            <a:r>
              <a:rPr lang="en-US" sz="2000" dirty="0" smtClean="0"/>
              <a:t> and the teaching assistants of CS224D for teaching us the skills necessary to make this project a success and the Stanford Deep Social Learning Lab for providing computing resources.</a:t>
            </a:r>
          </a:p>
        </p:txBody>
      </p:sp>
      <p:sp>
        <p:nvSpPr>
          <p:cNvPr id="50" name="TextBox 49"/>
          <p:cNvSpPr txBox="1"/>
          <p:nvPr/>
        </p:nvSpPr>
        <p:spPr>
          <a:xfrm>
            <a:off x="1447800" y="30099000"/>
            <a:ext cx="13302493" cy="923330"/>
          </a:xfrm>
          <a:prstGeom prst="rect">
            <a:avLst/>
          </a:prstGeom>
          <a:noFill/>
        </p:spPr>
        <p:txBody>
          <a:bodyPr wrap="square" rtlCol="0">
            <a:spAutoFit/>
          </a:bodyPr>
          <a:lstStyle/>
          <a:p>
            <a:r>
              <a:rPr lang="en-US" sz="1800" baseline="30000" dirty="0" smtClean="0"/>
              <a:t>1</a:t>
            </a:r>
            <a:r>
              <a:rPr lang="en-US" sz="1800" dirty="0" smtClean="0"/>
              <a:t>McAuley</a:t>
            </a:r>
            <a:r>
              <a:rPr lang="en-US" sz="1800" dirty="0"/>
              <a:t>, J., </a:t>
            </a:r>
            <a:r>
              <a:rPr lang="en-US" sz="1800" dirty="0" err="1"/>
              <a:t>Targett</a:t>
            </a:r>
            <a:r>
              <a:rPr lang="en-US" sz="1800" dirty="0"/>
              <a:t>, C., Shi, J., &amp; van den </a:t>
            </a:r>
            <a:r>
              <a:rPr lang="en-US" sz="1800" dirty="0" err="1"/>
              <a:t>Hengel</a:t>
            </a:r>
            <a:r>
              <a:rPr lang="en-US" sz="1800" dirty="0"/>
              <a:t>, A. (2015). Image-based recommendations on styles and substitutes. </a:t>
            </a:r>
            <a:r>
              <a:rPr lang="en-US" sz="1800" i="1" dirty="0"/>
              <a:t>ACM Special Interest Group on Information Retrieval (SIGIR) </a:t>
            </a:r>
            <a:endParaRPr lang="en-US" sz="1800" dirty="0" smtClean="0"/>
          </a:p>
          <a:p>
            <a:r>
              <a:rPr lang="en-US" sz="1800" baseline="30000" smtClean="0"/>
              <a:t>2</a:t>
            </a:r>
            <a:r>
              <a:rPr lang="en-US" sz="1800" smtClean="0"/>
              <a:t>placeholder</a:t>
            </a:r>
            <a:endParaRPr lang="en-US" sz="1800" i="1" baseline="30000" dirty="0"/>
          </a:p>
        </p:txBody>
      </p:sp>
      <p:sp>
        <p:nvSpPr>
          <p:cNvPr id="53" name="TextBox 52"/>
          <p:cNvSpPr txBox="1"/>
          <p:nvPr/>
        </p:nvSpPr>
        <p:spPr>
          <a:xfrm>
            <a:off x="15621000" y="6324600"/>
            <a:ext cx="13243959" cy="6740308"/>
          </a:xfrm>
          <a:prstGeom prst="rect">
            <a:avLst/>
          </a:prstGeom>
          <a:solidFill>
            <a:schemeClr val="bg1">
              <a:lumMod val="85000"/>
            </a:schemeClr>
          </a:solidFill>
          <a:ln>
            <a:solidFill>
              <a:schemeClr val="tx1"/>
            </a:solidFill>
          </a:ln>
        </p:spPr>
        <p:txBody>
          <a:bodyPr wrap="square" rtlCol="0">
            <a:spAutoFit/>
          </a:bodyPr>
          <a:lstStyle/>
          <a:p>
            <a:pPr marL="571500" indent="-571500">
              <a:buFont typeface="Arial" panose="020B0604020202020204" pitchFamily="34" charset="0"/>
              <a:buChar char="•"/>
            </a:pPr>
            <a:r>
              <a:rPr lang="en-US" sz="3600" dirty="0" smtClean="0"/>
              <a:t>Aspect Discovery</a:t>
            </a:r>
          </a:p>
          <a:p>
            <a:pPr marL="2766060" lvl="1" indent="-571500">
              <a:buFont typeface="Arial" panose="020B0604020202020204" pitchFamily="34" charset="0"/>
              <a:buChar char="•"/>
            </a:pPr>
            <a:r>
              <a:rPr lang="en-US" sz="3600" dirty="0" smtClean="0"/>
              <a:t>Tokenized reviews with NLTK’s </a:t>
            </a:r>
            <a:r>
              <a:rPr lang="en-US" sz="3600" dirty="0" err="1" smtClean="0"/>
              <a:t>punkt</a:t>
            </a:r>
            <a:r>
              <a:rPr lang="en-US" sz="3600" dirty="0" smtClean="0"/>
              <a:t> </a:t>
            </a:r>
            <a:r>
              <a:rPr lang="en-US" sz="3600" dirty="0" err="1" smtClean="0"/>
              <a:t>tokenizer</a:t>
            </a:r>
            <a:endParaRPr lang="en-US" sz="3600" dirty="0" smtClean="0"/>
          </a:p>
          <a:p>
            <a:pPr marL="2766060" lvl="1" indent="-571500">
              <a:buFont typeface="Arial" panose="020B0604020202020204" pitchFamily="34" charset="0"/>
              <a:buChar char="•"/>
            </a:pPr>
            <a:r>
              <a:rPr lang="en-US" sz="3600" dirty="0" smtClean="0"/>
              <a:t>Removed all non-alphanumeric characters and replaced digits with </a:t>
            </a:r>
            <a:r>
              <a:rPr lang="en-US" sz="3600" i="1" dirty="0" smtClean="0"/>
              <a:t>DG</a:t>
            </a:r>
          </a:p>
          <a:p>
            <a:pPr marL="2766060" lvl="1" indent="-571500">
              <a:buFont typeface="Arial" panose="020B0604020202020204" pitchFamily="34" charset="0"/>
              <a:buChar char="•"/>
            </a:pPr>
            <a:r>
              <a:rPr lang="en-US" sz="3600" dirty="0" smtClean="0"/>
              <a:t>Detected and combined common bigrams</a:t>
            </a:r>
          </a:p>
          <a:p>
            <a:pPr marL="2766060" lvl="1" indent="-571500">
              <a:buFont typeface="Arial" panose="020B0604020202020204" pitchFamily="34" charset="0"/>
              <a:buChar char="•"/>
            </a:pPr>
            <a:r>
              <a:rPr lang="en-US" sz="3600" dirty="0" smtClean="0"/>
              <a:t>Trained word2vec (CBOW, </a:t>
            </a:r>
            <a:r>
              <a:rPr lang="en-US" sz="3600" dirty="0" err="1" smtClean="0"/>
              <a:t>Skipgram</a:t>
            </a:r>
            <a:r>
              <a:rPr lang="en-US" sz="3600" dirty="0" smtClean="0"/>
              <a:t>) with tuned </a:t>
            </a:r>
            <a:r>
              <a:rPr lang="en-US" sz="3600" dirty="0" err="1" smtClean="0"/>
              <a:t>hyperparameters</a:t>
            </a:r>
            <a:r>
              <a:rPr lang="en-US" sz="3600" dirty="0" smtClean="0"/>
              <a:t> using </a:t>
            </a:r>
            <a:r>
              <a:rPr lang="en-US" sz="3600" dirty="0" err="1" smtClean="0"/>
              <a:t>Gensim</a:t>
            </a:r>
            <a:r>
              <a:rPr lang="en-US" sz="3600" dirty="0" smtClean="0"/>
              <a:t> package</a:t>
            </a:r>
          </a:p>
          <a:p>
            <a:pPr marL="2766060" lvl="1" indent="-571500">
              <a:buFont typeface="Arial" panose="020B0604020202020204" pitchFamily="34" charset="0"/>
              <a:buChar char="•"/>
            </a:pPr>
            <a:r>
              <a:rPr lang="en-US" sz="3600" dirty="0" smtClean="0"/>
              <a:t>Each attribute in seed set expanded with top </a:t>
            </a:r>
            <a:r>
              <a:rPr lang="en-US" sz="3600" i="1" dirty="0" smtClean="0"/>
              <a:t>n</a:t>
            </a:r>
            <a:r>
              <a:rPr lang="en-US" sz="3600" dirty="0" smtClean="0"/>
              <a:t> nearest-neighbors in terms of cosine similarity</a:t>
            </a:r>
          </a:p>
          <a:p>
            <a:pPr marL="571500" indent="-571500">
              <a:buFont typeface="Arial" panose="020B0604020202020204" pitchFamily="34" charset="0"/>
              <a:buChar char="•"/>
            </a:pPr>
            <a:r>
              <a:rPr lang="en-US" sz="3600" dirty="0" smtClean="0"/>
              <a:t>Aspect-Specific Sentiment Extraction</a:t>
            </a:r>
          </a:p>
          <a:p>
            <a:pPr marL="2766060" lvl="1" indent="-571500">
              <a:buFont typeface="Arial" panose="020B0604020202020204" pitchFamily="34" charset="0"/>
              <a:buChar char="•"/>
            </a:pPr>
            <a:r>
              <a:rPr lang="en-US" sz="3600" dirty="0" smtClean="0"/>
              <a:t>Needs updating</a:t>
            </a:r>
          </a:p>
          <a:p>
            <a:pPr marL="2766060" lvl="1" indent="-571500">
              <a:buFont typeface="Arial" panose="020B0604020202020204" pitchFamily="34" charset="0"/>
              <a:buChar char="•"/>
            </a:pPr>
            <a:endParaRPr lang="en-US" sz="3600" dirty="0" smtClean="0"/>
          </a:p>
        </p:txBody>
      </p:sp>
      <p:sp>
        <p:nvSpPr>
          <p:cNvPr id="54" name="TextBox 53"/>
          <p:cNvSpPr txBox="1"/>
          <p:nvPr/>
        </p:nvSpPr>
        <p:spPr>
          <a:xfrm>
            <a:off x="15621000" y="18897600"/>
            <a:ext cx="13243959" cy="3970318"/>
          </a:xfrm>
          <a:prstGeom prst="rect">
            <a:avLst/>
          </a:prstGeom>
          <a:solidFill>
            <a:schemeClr val="bg1">
              <a:lumMod val="85000"/>
            </a:schemeClr>
          </a:solidFill>
          <a:ln>
            <a:solidFill>
              <a:schemeClr val="tx1"/>
            </a:solidFill>
          </a:ln>
        </p:spPr>
        <p:txBody>
          <a:bodyPr wrap="square" rtlCol="0">
            <a:spAutoFit/>
          </a:bodyPr>
          <a:lstStyle/>
          <a:p>
            <a:pPr marL="571500" indent="-571500">
              <a:buFont typeface="Arial" panose="020B0604020202020204" pitchFamily="34" charset="0"/>
              <a:buChar char="•"/>
            </a:pPr>
            <a:r>
              <a:rPr lang="en-US" sz="3600" dirty="0" smtClean="0"/>
              <a:t>Aspect Discover</a:t>
            </a:r>
          </a:p>
          <a:p>
            <a:pPr marL="2766060" lvl="1" indent="-571500">
              <a:buFont typeface="Arial" panose="020B0604020202020204" pitchFamily="34" charset="0"/>
              <a:buChar char="•"/>
            </a:pPr>
            <a:r>
              <a:rPr lang="en-US" sz="3600" dirty="0" smtClean="0"/>
              <a:t>Three models were trained, the most successful of which used window sizes of 10 and 300 dimensional feature vectors. Frequency-based pruning was also performed.</a:t>
            </a:r>
            <a:endParaRPr lang="en-US" sz="3600" dirty="0"/>
          </a:p>
          <a:p>
            <a:pPr marL="571500" indent="-571500">
              <a:buFont typeface="Arial" panose="020B0604020202020204" pitchFamily="34" charset="0"/>
              <a:buChar char="•"/>
            </a:pPr>
            <a:r>
              <a:rPr lang="en-US" sz="3600" dirty="0"/>
              <a:t>Aspect-Specific Sentiment </a:t>
            </a:r>
            <a:r>
              <a:rPr lang="en-US" sz="3600" dirty="0" smtClean="0"/>
              <a:t>Extraction</a:t>
            </a:r>
            <a:endParaRPr lang="en-US" sz="3600" dirty="0"/>
          </a:p>
          <a:p>
            <a:pPr marL="2766060" lvl="1" indent="-571500">
              <a:buFont typeface="Arial" panose="020B0604020202020204" pitchFamily="34" charset="0"/>
              <a:buChar char="•"/>
            </a:pPr>
            <a:endParaRPr lang="en-US" sz="3600" dirty="0"/>
          </a:p>
        </p:txBody>
      </p:sp>
      <p:pic>
        <p:nvPicPr>
          <p:cNvPr id="18" name="Picture 17" descr="Screen Shot 2015-06-01 at 11.31.50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89400" y="9982200"/>
            <a:ext cx="13374085" cy="6193475"/>
          </a:xfrm>
          <a:prstGeom prst="rect">
            <a:avLst/>
          </a:prstGeom>
        </p:spPr>
      </p:pic>
      <p:sp>
        <p:nvSpPr>
          <p:cNvPr id="55" name="TextBox 54"/>
          <p:cNvSpPr txBox="1"/>
          <p:nvPr/>
        </p:nvSpPr>
        <p:spPr>
          <a:xfrm>
            <a:off x="29641800" y="16611600"/>
            <a:ext cx="13243959" cy="646331"/>
          </a:xfrm>
          <a:prstGeom prst="rect">
            <a:avLst/>
          </a:prstGeom>
          <a:solidFill>
            <a:schemeClr val="bg1">
              <a:lumMod val="85000"/>
            </a:schemeClr>
          </a:solidFill>
          <a:ln>
            <a:solidFill>
              <a:schemeClr val="tx1"/>
            </a:solidFill>
          </a:ln>
        </p:spPr>
        <p:txBody>
          <a:bodyPr wrap="square" rtlCol="0">
            <a:spAutoFit/>
          </a:bodyPr>
          <a:lstStyle/>
          <a:p>
            <a:r>
              <a:rPr lang="en-US" sz="3600" dirty="0" smtClean="0"/>
              <a:t>Maybe new table?</a:t>
            </a:r>
          </a:p>
        </p:txBody>
      </p:sp>
    </p:spTree>
    <p:extLst>
      <p:ext uri="{BB962C8B-B14F-4D97-AF65-F5344CB8AC3E}">
        <p14:creationId xmlns:p14="http://schemas.microsoft.com/office/powerpoint/2010/main" val="3262501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2654</TotalTime>
  <Words>545</Words>
  <Application>Microsoft Macintosh PowerPoint</Application>
  <PresentationFormat>Custom</PresentationFormat>
  <Paragraphs>34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1_Office Theme</vt:lpstr>
      <vt:lpstr>PowerPoint Presentation</vt:lpstr>
    </vt:vector>
  </TitlesOfParts>
  <Company>NREL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llung</dc:creator>
  <cp:lastModifiedBy>Matthew Long</cp:lastModifiedBy>
  <cp:revision>66</cp:revision>
  <dcterms:created xsi:type="dcterms:W3CDTF">2014-06-26T20:58:19Z</dcterms:created>
  <dcterms:modified xsi:type="dcterms:W3CDTF">2015-06-01T18:48:35Z</dcterms:modified>
</cp:coreProperties>
</file>