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00"/>
    <a:srgbClr val="0170C9"/>
    <a:srgbClr val="3E6FEA"/>
    <a:srgbClr val="184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40" d="100"/>
          <a:sy n="40" d="100"/>
        </p:scale>
        <p:origin x="-80" y="17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11EC-9D29-5347-BB24-AF419ABE9C21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4568-511E-2746-8CFE-4AC199E7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4568-511E-2746-8CFE-4AC199E72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24752"/>
            <a:ext cx="43891200" cy="366868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10133986" y="10133986"/>
            <a:ext cx="32918410" cy="1265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2643538" y="2626730"/>
            <a:ext cx="23791210" cy="1850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1463040"/>
            <a:ext cx="7680960" cy="2021309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63040" y="31455362"/>
            <a:ext cx="43891200" cy="118186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800" dirty="0" smtClean="0">
                <a:solidFill>
                  <a:prstClr val="black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67360" y="7680960"/>
            <a:ext cx="29992320" cy="3657600"/>
          </a:xfrm>
        </p:spPr>
        <p:txBody>
          <a:bodyPr>
            <a:noAutofit/>
          </a:bodyPr>
          <a:lstStyle>
            <a:lvl1pPr>
              <a:buNone/>
              <a:defRPr sz="192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556480" y="18288000"/>
            <a:ext cx="22311360" cy="11704320"/>
          </a:xfrm>
        </p:spPr>
        <p:txBody>
          <a:bodyPr>
            <a:normAutofit/>
          </a:bodyPr>
          <a:lstStyle>
            <a:lvl1pPr>
              <a:spcAft>
                <a:spcPts val="8640"/>
              </a:spcAft>
              <a:buNone/>
              <a:defRPr sz="134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910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29942" y="7680960"/>
            <a:ext cx="37307520" cy="21945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5E06-3E4B-48F4-A197-3C412A7682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9DA43078-3966-4BBE-9B9F-78D08C9C6A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8320" y="32090160"/>
            <a:ext cx="2194560" cy="731520"/>
          </a:xfrm>
          <a:prstGeom prst="rect">
            <a:avLst/>
          </a:prstGeom>
        </p:spPr>
        <p:txBody>
          <a:bodyPr/>
          <a:lstStyle/>
          <a:p>
            <a:fld id="{42F6B6AF-4597-4106-8387-5C1FE80F13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lar Bkg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43" y="0"/>
            <a:ext cx="43870915" cy="32918400"/>
          </a:xfrm>
          <a:prstGeom prst="rect">
            <a:avLst/>
          </a:prstGeom>
        </p:spPr>
      </p:pic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3657600" y="1318262"/>
            <a:ext cx="37307520" cy="5486400"/>
          </a:xfrm>
          <a:prstGeom prst="rect">
            <a:avLst/>
          </a:prstGeom>
        </p:spPr>
        <p:txBody>
          <a:bodyPr bIns="438912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657600" y="6949440"/>
            <a:ext cx="37307520" cy="21945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1330880" y="29992320"/>
            <a:ext cx="2194560" cy="2194560"/>
          </a:xfrm>
          <a:prstGeom prst="ellipse">
            <a:avLst/>
          </a:prstGeom>
          <a:solidFill>
            <a:srgbClr val="E12D09"/>
          </a:solidFill>
        </p:spPr>
        <p:txBody>
          <a:bodyPr vert="horz"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18A4409-DC82-468A-A5B9-9E33A9850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un Fla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2" y="365760"/>
            <a:ext cx="12495240" cy="13531430"/>
          </a:xfrm>
          <a:prstGeom prst="rect">
            <a:avLst/>
          </a:prstGeom>
        </p:spPr>
      </p:pic>
      <p:pic>
        <p:nvPicPr>
          <p:cNvPr id="10" name="Picture 9" descr="Solar School Hous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4560" y="2560323"/>
            <a:ext cx="4754880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994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946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01E5E-847D-47C4-BD71-A3B94667C23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365760"/>
            <a:ext cx="3730752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91840" y="7680960"/>
            <a:ext cx="37307520" cy="1975104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184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8163520"/>
            <a:ext cx="1389888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8D61C-CC62-4633-9D70-A2C25C03E29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045034" y="1771651"/>
            <a:ext cx="41801141" cy="10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and Aggregating Aspect-Level Sentiment from Product Reviews</a:t>
            </a:r>
            <a:endParaRPr lang="en-US" sz="6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14"/>
          <p:cNvSpPr txBox="1">
            <a:spLocks noChangeArrowheads="1"/>
          </p:cNvSpPr>
          <p:nvPr/>
        </p:nvSpPr>
        <p:spPr bwMode="auto">
          <a:xfrm>
            <a:off x="992779" y="3027218"/>
            <a:ext cx="41801141" cy="8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Desmond C. Ong, Shane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Matthew Long</a:t>
            </a:r>
            <a:endParaRPr lang="en-US" sz="4800" b="1" dirty="0">
              <a:solidFill>
                <a:srgbClr val="EEE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992779" y="31557193"/>
            <a:ext cx="41801141" cy="114302"/>
          </a:xfrm>
          <a:prstGeom prst="line">
            <a:avLst/>
          </a:prstGeom>
          <a:noFill/>
          <a:ln w="25400">
            <a:solidFill>
              <a:srgbClr val="830000"/>
            </a:solidFill>
            <a:round/>
            <a:headEnd/>
            <a:tailEnd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45034" y="3845011"/>
            <a:ext cx="41801141" cy="69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2015 / CS224D: Deep Learning for NLP</a:t>
            </a:r>
            <a:endParaRPr lang="en-US" sz="4000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321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83" y="6184642"/>
            <a:ext cx="13243959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Product reviews contain many </a:t>
            </a:r>
            <a:r>
              <a:rPr lang="en-US" sz="4000" i="1" dirty="0" smtClean="0"/>
              <a:t>aspects</a:t>
            </a:r>
            <a:r>
              <a:rPr lang="en-US" sz="4000" dirty="0" smtClean="0"/>
              <a:t> (e.g. </a:t>
            </a:r>
            <a:r>
              <a:rPr lang="en-US" sz="4000" i="1" dirty="0" smtClean="0"/>
              <a:t>battery-life</a:t>
            </a:r>
            <a:r>
              <a:rPr lang="en-US" sz="4000" dirty="0" smtClean="0"/>
              <a:t>, </a:t>
            </a:r>
            <a:r>
              <a:rPr lang="en-US" sz="4000" i="1" dirty="0" smtClean="0"/>
              <a:t>cost</a:t>
            </a:r>
            <a:r>
              <a:rPr lang="en-US" sz="4000" dirty="0" smtClean="0"/>
              <a:t>, </a:t>
            </a:r>
            <a:r>
              <a:rPr lang="en-US" sz="4000" i="1" dirty="0" smtClean="0"/>
              <a:t>screen resolution</a:t>
            </a:r>
            <a:r>
              <a:rPr lang="en-US" sz="4000" dirty="0" smtClean="0"/>
              <a:t> for electronics) which may vary on how good they are.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Here we </a:t>
            </a:r>
            <a:r>
              <a:rPr lang="en-US" sz="4000" dirty="0" smtClean="0"/>
              <a:t>use </a:t>
            </a:r>
            <a:r>
              <a:rPr lang="en-US" sz="4000" dirty="0" smtClean="0"/>
              <a:t>deep </a:t>
            </a:r>
            <a:r>
              <a:rPr lang="en-US" sz="4000" dirty="0" smtClean="0"/>
              <a:t>learning to summarize </a:t>
            </a:r>
            <a:r>
              <a:rPr lang="en-US" sz="4000" b="1" dirty="0" smtClean="0"/>
              <a:t>aspect-specific sentiment</a:t>
            </a:r>
            <a:r>
              <a:rPr lang="en-US" sz="4000" dirty="0" smtClean="0"/>
              <a:t> information from product reviews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The project has </a:t>
            </a:r>
            <a:r>
              <a:rPr lang="en-US" sz="4000" dirty="0" smtClean="0"/>
              <a:t>two </a:t>
            </a:r>
            <a:r>
              <a:rPr lang="en-US" sz="4000" dirty="0" smtClean="0"/>
              <a:t>components: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Automatic, unsupervised </a:t>
            </a:r>
            <a:r>
              <a:rPr lang="en-US" sz="4000" dirty="0"/>
              <a:t>discovery of aspects, and 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Aspect</a:t>
            </a:r>
            <a:r>
              <a:rPr lang="en-US" sz="4000" dirty="0"/>
              <a:t>-specific sentiment </a:t>
            </a:r>
            <a:r>
              <a:rPr lang="en-US" sz="4000" dirty="0" smtClean="0"/>
              <a:t>analysis</a:t>
            </a:r>
            <a:r>
              <a:rPr lang="en-US" sz="4000" baseline="30000" dirty="0"/>
              <a:t>1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447800" y="11598362"/>
            <a:ext cx="13240512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Approach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61328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489400" y="6132016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b="1" dirty="0"/>
              <a:t>Unsupervised Aspect Discovery</a:t>
            </a:r>
            <a:endParaRPr lang="en-US" sz="4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Word2vec representation allowed learning of near-synonyms (</a:t>
            </a:r>
            <a:r>
              <a:rPr lang="en-US" sz="3200" dirty="0" smtClean="0">
                <a:latin typeface="Courier"/>
                <a:cs typeface="Courier"/>
              </a:rPr>
              <a:t>portability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smtClean="0">
                <a:latin typeface="Courier"/>
                <a:cs typeface="Courier"/>
              </a:rPr>
              <a:t>compactness</a:t>
            </a:r>
            <a:r>
              <a:rPr lang="en-US" sz="3600" dirty="0" smtClean="0"/>
              <a:t>) and closely related words (</a:t>
            </a:r>
            <a:r>
              <a:rPr lang="en-US" sz="3200" dirty="0" smtClean="0">
                <a:latin typeface="Courier"/>
                <a:cs typeface="Courier"/>
              </a:rPr>
              <a:t>contrast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err="1" smtClean="0">
                <a:latin typeface="Courier"/>
                <a:cs typeface="Courier"/>
              </a:rPr>
              <a:t>color_saturation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Discovery of new associated aspects (</a:t>
            </a:r>
            <a:r>
              <a:rPr lang="en-US" sz="3200" dirty="0" smtClean="0">
                <a:latin typeface="Courier"/>
                <a:cs typeface="Courier"/>
              </a:rPr>
              <a:t>tripod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ball_head</a:t>
            </a:r>
            <a:r>
              <a:rPr lang="en-US" sz="3600" dirty="0" smtClean="0">
                <a:sym typeface="Wingdings"/>
              </a:rPr>
              <a:t> and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quick_release</a:t>
            </a:r>
            <a:r>
              <a:rPr lang="en-US" sz="3600" dirty="0" smtClean="0">
                <a:sym typeface="Wingdings"/>
              </a:rPr>
              <a:t>, both of which are tripod features that might not be obvious for a customer unfamiliar with photography).</a:t>
            </a:r>
            <a:endParaRPr lang="en-US" sz="3600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47801" y="12801600"/>
            <a:ext cx="13249656" cy="8648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Dataset: </a:t>
            </a:r>
            <a:r>
              <a:rPr lang="en-US" sz="3600" dirty="0" smtClean="0"/>
              <a:t>7.6 million reviews (39.4M sentences) </a:t>
            </a:r>
            <a:r>
              <a:rPr lang="en-US" sz="3600" dirty="0"/>
              <a:t>of electronics product from Amazon.com</a:t>
            </a:r>
            <a:r>
              <a:rPr lang="en-US" sz="3600" baseline="30000" dirty="0"/>
              <a:t>2</a:t>
            </a:r>
            <a:endParaRPr lang="en-US" sz="3600" dirty="0"/>
          </a:p>
          <a:p>
            <a:endParaRPr lang="en-US" sz="2000" b="1" dirty="0"/>
          </a:p>
          <a:p>
            <a:r>
              <a:rPr lang="en-US" sz="4200" b="1" dirty="0" smtClean="0"/>
              <a:t>Unsupervised Aspect Discovery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automatically generate lists of possible aspect words?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Train a word2vec representation of dataset (tokenized, </a:t>
            </a:r>
            <a:r>
              <a:rPr lang="en-US" sz="3600" dirty="0" err="1" smtClean="0"/>
              <a:t>bigramized</a:t>
            </a:r>
            <a:r>
              <a:rPr lang="en-US" sz="3600" dirty="0" smtClean="0"/>
              <a:t>) with tuned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Start with short “seed” list. Expand list by returning top 5 related word vectors, based on cosine similarity</a:t>
            </a:r>
          </a:p>
          <a:p>
            <a:endParaRPr lang="en-US" sz="2000" i="1" dirty="0" smtClean="0"/>
          </a:p>
          <a:p>
            <a:r>
              <a:rPr lang="en-US" sz="4200" b="1" dirty="0" smtClean="0"/>
              <a:t>Aspect-Specific Sentiment Analysis</a:t>
            </a:r>
            <a:endParaRPr lang="en-US" sz="42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extract (</a:t>
            </a:r>
            <a:r>
              <a:rPr lang="en-US" sz="3600" dirty="0"/>
              <a:t>aspect, aspect-related sentiment) </a:t>
            </a:r>
            <a:r>
              <a:rPr lang="en-US" sz="3600" dirty="0" smtClean="0"/>
              <a:t>pairs?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From above, obtain list of aspect words.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Extract windows around aspect word, and evaluate sentiment.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Multiclass (positive, neutral, negative) classification problem: Convolutional Neural Network (CNN)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9489400" y="4937760"/>
            <a:ext cx="13240512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(1)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9489400" y="23028362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creen Shot 2015-06-01 at 9.07.51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2" b="99016" l="2296" r="98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3263400" cy="2819400"/>
          </a:xfrm>
          <a:prstGeom prst="rect">
            <a:avLst/>
          </a:prstGeom>
        </p:spPr>
      </p:pic>
      <p:pic>
        <p:nvPicPr>
          <p:cNvPr id="11" name="Picture 10" descr="Stanford Logo 2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43" b="98279" l="995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0" y="1752600"/>
            <a:ext cx="2766646" cy="2895600"/>
          </a:xfrm>
          <a:prstGeom prst="rect">
            <a:avLst/>
          </a:prstGeom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24000" y="762000"/>
            <a:ext cx="41224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489400" y="28422600"/>
            <a:ext cx="1324965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would like to thank Richard </a:t>
            </a:r>
            <a:r>
              <a:rPr lang="en-US" sz="2800" dirty="0" err="1" smtClean="0"/>
              <a:t>Socher</a:t>
            </a:r>
            <a:r>
              <a:rPr lang="en-US" sz="2800" dirty="0" smtClean="0"/>
              <a:t> and the teaching assistants of CS224D for all their help and the Stanford Deep Social Learning Lab for providing computing resources.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498544" y="29413200"/>
            <a:ext cx="132496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r>
              <a:rPr lang="en-US" sz="2200" dirty="0" smtClean="0"/>
              <a:t>Lakkaraju</a:t>
            </a:r>
            <a:r>
              <a:rPr lang="en-US" sz="2200" dirty="0"/>
              <a:t>, H., </a:t>
            </a:r>
            <a:r>
              <a:rPr lang="en-US" sz="2200" dirty="0" err="1"/>
              <a:t>Socher</a:t>
            </a:r>
            <a:r>
              <a:rPr lang="en-US" sz="2200" dirty="0"/>
              <a:t>, R, &amp; Manning, C. (2014). Aspect Specific Sentiment Analysis using Hierarchical Deep Learning. </a:t>
            </a:r>
            <a:r>
              <a:rPr lang="en-US" sz="2200" i="1" dirty="0"/>
              <a:t>NIPS Workshop on Deep Learning and Representation Learning </a:t>
            </a:r>
            <a:endParaRPr lang="en-US" sz="2200" i="1" dirty="0" smtClean="0"/>
          </a:p>
          <a:p>
            <a:r>
              <a:rPr lang="en-US" sz="2200" baseline="30000" dirty="0" smtClean="0"/>
              <a:t>2</a:t>
            </a:r>
            <a:r>
              <a:rPr lang="en-US" sz="2200" dirty="0" smtClean="0"/>
              <a:t>McAuley</a:t>
            </a:r>
            <a:r>
              <a:rPr lang="en-US" sz="2200" dirty="0"/>
              <a:t>, J., </a:t>
            </a:r>
            <a:r>
              <a:rPr lang="en-US" sz="2200" dirty="0" err="1"/>
              <a:t>Targett</a:t>
            </a:r>
            <a:r>
              <a:rPr lang="en-US" sz="2200" dirty="0"/>
              <a:t>, C., Shi, J., &amp; van den </a:t>
            </a:r>
            <a:r>
              <a:rPr lang="en-US" sz="2200" dirty="0" err="1"/>
              <a:t>Hengel</a:t>
            </a:r>
            <a:r>
              <a:rPr lang="en-US" sz="2200" dirty="0"/>
              <a:t>, A. (2015). Image-based recommendations on styles and substitutes. </a:t>
            </a:r>
            <a:r>
              <a:rPr lang="en-US" sz="2200" i="1" dirty="0"/>
              <a:t>ACM Special Interest Group on Information Retrieval (SIGIR) </a:t>
            </a:r>
            <a:endParaRPr lang="en-US" sz="2200" i="1" dirty="0" smtClean="0"/>
          </a:p>
          <a:p>
            <a:r>
              <a:rPr lang="en-US" sz="2200" baseline="30000" dirty="0" smtClean="0"/>
              <a:t>3</a:t>
            </a:r>
            <a:r>
              <a:rPr lang="en-US" sz="2200" dirty="0" smtClean="0"/>
              <a:t>Liu, B. (2012). </a:t>
            </a:r>
            <a:r>
              <a:rPr lang="en-US" sz="2200" i="1" dirty="0" smtClean="0"/>
              <a:t>Sentiment Analysis and Opinion Mining</a:t>
            </a:r>
            <a:r>
              <a:rPr lang="en-US" sz="2200" dirty="0" smtClean="0"/>
              <a:t>. Morgan &amp; Claypool Publishers.</a:t>
            </a:r>
          </a:p>
          <a:p>
            <a:r>
              <a:rPr lang="en-US" sz="2200" baseline="30000" dirty="0" smtClean="0"/>
              <a:t>4</a:t>
            </a:r>
            <a:r>
              <a:rPr lang="en-US" sz="2200" dirty="0" smtClean="0"/>
              <a:t>Kim, Y. (2014). Convolutional Neural Networks for Sentence Classification. EMNLP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0" y="6159817"/>
            <a:ext cx="13243959" cy="6370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Unsupervised Aspect Discovery</a:t>
            </a:r>
            <a:endParaRPr lang="en-US" sz="4200" dirty="0" smtClean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Three </a:t>
            </a:r>
            <a:r>
              <a:rPr lang="en-US" sz="3600" dirty="0"/>
              <a:t>models were trained, the most successful of which used window sizes of 10 and 300 dimensional feature vectors. Frequency-based pruning was also performed</a:t>
            </a:r>
            <a:r>
              <a:rPr lang="en-US" sz="3600" dirty="0" smtClean="0"/>
              <a:t>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generated lists of top 10 and top 5 words based on cosine similarity (see figure on right). </a:t>
            </a:r>
            <a:r>
              <a:rPr lang="en-US" sz="3600" b="1" dirty="0" smtClean="0"/>
              <a:t>Top 5 </a:t>
            </a:r>
            <a:r>
              <a:rPr lang="en-US" sz="3600" dirty="0" smtClean="0"/>
              <a:t>was of higher quality.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Dataset </a:t>
            </a:r>
            <a:r>
              <a:rPr lang="en-US" sz="3600" dirty="0"/>
              <a:t>formed by finding windows containing aspects from expanded list and labels formed by aggregating unigram sentiment labels (using Bing Liu’s opinion lexicon</a:t>
            </a:r>
            <a:r>
              <a:rPr lang="en-US" sz="3600" baseline="30000" dirty="0"/>
              <a:t>3</a:t>
            </a:r>
            <a:r>
              <a:rPr lang="en-US" sz="3600" dirty="0" smtClean="0"/>
              <a:t>)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tried context windows of 3, 5 and 7 words on either side of the aspect (see figure below). A </a:t>
            </a:r>
            <a:r>
              <a:rPr lang="en-US" sz="3600" b="1" dirty="0" smtClean="0"/>
              <a:t>context window of 3 </a:t>
            </a:r>
            <a:r>
              <a:rPr lang="en-US" sz="3600" dirty="0" smtClean="0"/>
              <a:t>was optimal.</a:t>
            </a:r>
            <a:endParaRPr lang="en-US" sz="3600" dirty="0"/>
          </a:p>
        </p:txBody>
      </p:sp>
      <p:pic>
        <p:nvPicPr>
          <p:cNvPr id="5" name="Picture 4" descr="Aspects_lon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0" y="10175174"/>
            <a:ext cx="13667395" cy="4912426"/>
          </a:xfrm>
          <a:prstGeom prst="rect">
            <a:avLst/>
          </a:prstGeom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9489400" y="27355800"/>
            <a:ext cx="13240512" cy="9144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ctr"/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 and References</a:t>
            </a:r>
            <a:endParaRPr lang="en-US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89400" y="15163800"/>
            <a:ext cx="13249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Top: Word clouds generated by seeding </a:t>
            </a:r>
            <a:r>
              <a:rPr lang="en-US" sz="3000" i="1" dirty="0" smtClean="0"/>
              <a:t>Portability</a:t>
            </a:r>
            <a:r>
              <a:rPr lang="en-US" sz="3000" dirty="0" smtClean="0"/>
              <a:t> (left), </a:t>
            </a:r>
            <a:r>
              <a:rPr lang="en-US" sz="3000" i="1" dirty="0" smtClean="0"/>
              <a:t>Contrast</a:t>
            </a:r>
            <a:r>
              <a:rPr lang="en-US" sz="3000" dirty="0" smtClean="0"/>
              <a:t> (middle) and </a:t>
            </a:r>
            <a:r>
              <a:rPr lang="en-US" sz="3000" i="1" dirty="0" smtClean="0"/>
              <a:t>Tripod</a:t>
            </a:r>
            <a:r>
              <a:rPr lang="en-US" sz="3000" dirty="0" smtClean="0"/>
              <a:t> (right). Words shown are sized according to cosine similarity with seed word.</a:t>
            </a:r>
          </a:p>
          <a:p>
            <a:r>
              <a:rPr lang="en-US" sz="3000" dirty="0" smtClean="0"/>
              <a:t>Left: CNN architecture, modeled after Kim</a:t>
            </a:r>
            <a:r>
              <a:rPr lang="en-US" sz="3200" baseline="30000" dirty="0"/>
              <a:t>4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pic>
        <p:nvPicPr>
          <p:cNvPr id="3" name="Picture 2" descr="workflow_tall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93200"/>
            <a:ext cx="13487400" cy="7086600"/>
          </a:xfrm>
          <a:prstGeom prst="rect">
            <a:avLst/>
          </a:prstGeom>
        </p:spPr>
      </p:pic>
      <p:pic>
        <p:nvPicPr>
          <p:cNvPr id="10" name="Picture 9" descr="model_architectur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007" y="12115800"/>
            <a:ext cx="14751793" cy="6324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621000" y="18365212"/>
            <a:ext cx="1324395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b="1" dirty="0"/>
              <a:t>Aspect-Specific Sentiment </a:t>
            </a:r>
            <a:r>
              <a:rPr lang="en-US" sz="4200" b="1" dirty="0" smtClean="0"/>
              <a:t>Analysis (Using CNN)</a:t>
            </a:r>
            <a:endParaRPr lang="en-US" sz="42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learn aspect-level sentiment we used a variation of the convolutional neural network as described by Yoon Kim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Hyperparameters</a:t>
            </a:r>
            <a:r>
              <a:rPr lang="en-US" sz="3600" dirty="0" smtClean="0"/>
              <a:t>: hidden layer dimension = 100, </a:t>
            </a:r>
            <a:br>
              <a:rPr lang="en-US" sz="3600" dirty="0" smtClean="0"/>
            </a:br>
            <a:r>
              <a:rPr lang="en-US" sz="3600" dirty="0" smtClean="0"/>
              <a:t>filter size </a:t>
            </a:r>
            <a:r>
              <a:rPr lang="en-US" sz="3600" dirty="0"/>
              <a:t>= [3, 4, 5</a:t>
            </a:r>
            <a:r>
              <a:rPr lang="en-US" sz="3600" dirty="0" smtClean="0"/>
              <a:t>]. </a:t>
            </a:r>
            <a:r>
              <a:rPr lang="en-US" sz="3600" dirty="0"/>
              <a:t>batch size </a:t>
            </a:r>
            <a:r>
              <a:rPr lang="en-US" sz="3600" dirty="0" smtClean="0"/>
              <a:t>= 50</a:t>
            </a:r>
            <a:r>
              <a:rPr lang="en-US" sz="3600" dirty="0"/>
              <a:t>.</a:t>
            </a:r>
            <a:endParaRPr lang="en-US" sz="3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9489400" y="16777692"/>
            <a:ext cx="132496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u="sng" dirty="0" smtClean="0"/>
              <a:t>Sample Aspects + Sentiments</a:t>
            </a:r>
          </a:p>
          <a:p>
            <a:r>
              <a:rPr lang="en-US" sz="2800" dirty="0" smtClean="0"/>
              <a:t>Positive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  <a:r>
              <a:rPr lang="en-US" sz="2800" dirty="0" smtClean="0">
                <a:latin typeface="Helvetica"/>
                <a:cs typeface="Helvetica"/>
              </a:rPr>
              <a:t>“…sharp </a:t>
            </a:r>
            <a:r>
              <a:rPr lang="en-US" sz="2800" dirty="0">
                <a:latin typeface="Helvetica"/>
                <a:cs typeface="Helvetica"/>
              </a:rPr>
              <a:t>from </a:t>
            </a:r>
            <a:r>
              <a:rPr lang="en-US" sz="2800" dirty="0" err="1">
                <a:latin typeface="Helvetica"/>
                <a:cs typeface="Helvetica"/>
              </a:rPr>
              <a:t>wide_open</a:t>
            </a:r>
            <a:r>
              <a:rPr lang="en-US" sz="2800" dirty="0">
                <a:latin typeface="Helvetica"/>
                <a:cs typeface="Helvetica"/>
              </a:rPr>
              <a:t>, great </a:t>
            </a:r>
            <a:r>
              <a:rPr lang="en-US" sz="2800" b="1" dirty="0" err="1">
                <a:latin typeface="Helvetica"/>
                <a:cs typeface="Helvetica"/>
              </a:rPr>
              <a:t>color</a:t>
            </a:r>
            <a:r>
              <a:rPr lang="en-US" sz="2800" dirty="0" err="1">
                <a:latin typeface="Helvetica"/>
                <a:cs typeface="Helvetica"/>
              </a:rPr>
              <a:t>_rendering</a:t>
            </a:r>
            <a:r>
              <a:rPr lang="en-US" sz="2800" dirty="0">
                <a:latin typeface="Helvetica"/>
                <a:cs typeface="Helvetica"/>
              </a:rPr>
              <a:t>, excellent construction, weather </a:t>
            </a:r>
            <a:r>
              <a:rPr lang="en-US" sz="2800" dirty="0" err="1" smtClean="0">
                <a:latin typeface="Helvetica"/>
                <a:cs typeface="Helvetica"/>
              </a:rPr>
              <a:t>sealedcons</a:t>
            </a:r>
            <a:r>
              <a:rPr lang="en-US" sz="2800" dirty="0" smtClean="0">
                <a:latin typeface="Helvetica"/>
                <a:cs typeface="Helvetica"/>
              </a:rPr>
              <a:t>…”</a:t>
            </a:r>
            <a:endParaRPr lang="en-US" sz="2800" dirty="0">
              <a:latin typeface="Helvetica"/>
              <a:cs typeface="Helvetica"/>
            </a:endParaRPr>
          </a:p>
          <a:p>
            <a:r>
              <a:rPr lang="en-US" sz="2800" dirty="0"/>
              <a:t>Positive</a:t>
            </a:r>
            <a:r>
              <a:rPr lang="en-US" sz="2800" dirty="0" smtClean="0">
                <a:cs typeface="Calibri"/>
              </a:rPr>
              <a:t>: </a:t>
            </a:r>
            <a:r>
              <a:rPr lang="en-US" sz="2800" dirty="0" smtClean="0">
                <a:latin typeface="Helvetica"/>
                <a:cs typeface="Helvetica"/>
              </a:rPr>
              <a:t>“…better </a:t>
            </a:r>
            <a:r>
              <a:rPr lang="en-US" sz="2800" dirty="0" err="1">
                <a:latin typeface="Helvetica"/>
                <a:cs typeface="Helvetica"/>
              </a:rPr>
              <a:t>low_light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high_iso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b="1" dirty="0">
                <a:latin typeface="Helvetica"/>
                <a:cs typeface="Helvetica"/>
              </a:rPr>
              <a:t>performance</a:t>
            </a:r>
            <a:r>
              <a:rPr lang="en-US" sz="2800" dirty="0">
                <a:latin typeface="Helvetica"/>
                <a:cs typeface="Helvetica"/>
              </a:rPr>
              <a:t> for shooting </a:t>
            </a:r>
            <a:r>
              <a:rPr lang="en-US" sz="2800" dirty="0" err="1" smtClean="0">
                <a:latin typeface="Helvetica"/>
                <a:cs typeface="Helvetica"/>
              </a:rPr>
              <a:t>indoor_sports</a:t>
            </a:r>
            <a:r>
              <a:rPr lang="en-US" sz="2800" dirty="0" smtClean="0">
                <a:latin typeface="Helvetica"/>
                <a:cs typeface="Helvetica"/>
              </a:rPr>
              <a:t>.”</a:t>
            </a:r>
            <a:endParaRPr lang="en-US" sz="2800" dirty="0" smtClean="0"/>
          </a:p>
          <a:p>
            <a:r>
              <a:rPr lang="en-US" sz="2800" dirty="0" smtClean="0"/>
              <a:t>Negative: </a:t>
            </a:r>
            <a:r>
              <a:rPr lang="en-US" sz="2800" dirty="0" smtClean="0">
                <a:latin typeface="Helvetica"/>
                <a:cs typeface="Helvetica"/>
              </a:rPr>
              <a:t>“… </a:t>
            </a:r>
            <a:r>
              <a:rPr lang="en-US" sz="2800" dirty="0" err="1">
                <a:latin typeface="Helvetica"/>
                <a:cs typeface="Helvetica"/>
              </a:rPr>
              <a:t>i</a:t>
            </a:r>
            <a:r>
              <a:rPr lang="en-US" sz="2800" dirty="0">
                <a:latin typeface="Helvetica"/>
                <a:cs typeface="Helvetica"/>
              </a:rPr>
              <a:t> got was the blue </a:t>
            </a:r>
            <a:r>
              <a:rPr lang="en-US" sz="2800" b="1" dirty="0">
                <a:latin typeface="Helvetica"/>
                <a:cs typeface="Helvetica"/>
              </a:rPr>
              <a:t>screen</a:t>
            </a:r>
            <a:r>
              <a:rPr lang="en-US" sz="2800" dirty="0">
                <a:latin typeface="Helvetica"/>
                <a:cs typeface="Helvetica"/>
              </a:rPr>
              <a:t> of death and some </a:t>
            </a:r>
            <a:r>
              <a:rPr lang="en-US" sz="2800" dirty="0" smtClean="0">
                <a:latin typeface="Helvetica"/>
                <a:cs typeface="Helvetica"/>
              </a:rPr>
              <a:t>arrows.”</a:t>
            </a:r>
          </a:p>
          <a:p>
            <a:r>
              <a:rPr lang="en-US" sz="2800" dirty="0" smtClean="0"/>
              <a:t>Negative: </a:t>
            </a:r>
            <a:r>
              <a:rPr lang="en-US" sz="2800" dirty="0" smtClean="0">
                <a:latin typeface="Helvetica"/>
                <a:cs typeface="Helvetica"/>
              </a:rPr>
              <a:t>“…sometimes </a:t>
            </a:r>
            <a:r>
              <a:rPr lang="en-US" sz="2800" dirty="0">
                <a:latin typeface="Helvetica"/>
                <a:cs typeface="Helvetica"/>
              </a:rPr>
              <a:t>the </a:t>
            </a:r>
            <a:r>
              <a:rPr lang="en-US" sz="2800" b="1" dirty="0" err="1">
                <a:latin typeface="Helvetica"/>
                <a:cs typeface="Helvetica"/>
              </a:rPr>
              <a:t>gps</a:t>
            </a:r>
            <a:r>
              <a:rPr lang="en-US" sz="2800" dirty="0">
                <a:latin typeface="Helvetica"/>
                <a:cs typeface="Helvetica"/>
              </a:rPr>
              <a:t> took me on </a:t>
            </a:r>
            <a:r>
              <a:rPr lang="en-US" sz="2800" dirty="0" err="1" smtClean="0">
                <a:latin typeface="Helvetica"/>
                <a:cs typeface="Helvetica"/>
              </a:rPr>
              <a:t>strange_routes</a:t>
            </a:r>
            <a:r>
              <a:rPr lang="en-US" sz="2800" dirty="0" smtClean="0">
                <a:latin typeface="Helvetica"/>
                <a:cs typeface="Helvetica"/>
              </a:rPr>
              <a:t>.”</a:t>
            </a:r>
          </a:p>
          <a:p>
            <a:endParaRPr lang="en-US" sz="3000" dirty="0"/>
          </a:p>
          <a:p>
            <a:r>
              <a:rPr lang="en-US" sz="3800" u="sng" dirty="0" smtClean="0"/>
              <a:t>Bad examples (errors):</a:t>
            </a:r>
          </a:p>
          <a:p>
            <a:r>
              <a:rPr lang="en-US" sz="2800" dirty="0"/>
              <a:t>Positive: </a:t>
            </a:r>
            <a:r>
              <a:rPr lang="en-US" sz="2800" dirty="0">
                <a:latin typeface="Helvetica"/>
                <a:cs typeface="Helvetica"/>
              </a:rPr>
              <a:t>“how well this </a:t>
            </a:r>
            <a:r>
              <a:rPr lang="en-US" sz="2800" b="1" dirty="0" err="1">
                <a:latin typeface="Helvetica"/>
                <a:cs typeface="Helvetica"/>
              </a:rPr>
              <a:t>mpDG_player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sounds” </a:t>
            </a:r>
            <a:r>
              <a:rPr lang="en-US" sz="2800" dirty="0" smtClean="0"/>
              <a:t>[mp3_player was labeled an aspect?]</a:t>
            </a:r>
          </a:p>
          <a:p>
            <a:r>
              <a:rPr lang="en-US" sz="2800" dirty="0"/>
              <a:t>Positive: </a:t>
            </a:r>
            <a:r>
              <a:rPr lang="en-US" sz="2800" dirty="0" smtClean="0">
                <a:latin typeface="Helvetica"/>
                <a:cs typeface="Helvetica"/>
              </a:rPr>
              <a:t>“…the </a:t>
            </a:r>
            <a:r>
              <a:rPr lang="en-US" sz="2800" dirty="0">
                <a:latin typeface="Helvetica"/>
                <a:cs typeface="Helvetica"/>
              </a:rPr>
              <a:t>speakers come with a </a:t>
            </a:r>
            <a:r>
              <a:rPr lang="en-US" sz="2800" b="1" dirty="0" err="1">
                <a:latin typeface="Helvetica"/>
                <a:cs typeface="Helvetica"/>
              </a:rPr>
              <a:t>remote</a:t>
            </a:r>
            <a:r>
              <a:rPr lang="en-US" sz="2800" dirty="0" err="1">
                <a:latin typeface="Helvetica"/>
                <a:cs typeface="Helvetica"/>
              </a:rPr>
              <a:t>_control</a:t>
            </a:r>
            <a:r>
              <a:rPr lang="en-US" sz="2800" dirty="0">
                <a:latin typeface="Helvetica"/>
                <a:cs typeface="Helvetica"/>
              </a:rPr>
              <a:t> which </a:t>
            </a:r>
            <a:r>
              <a:rPr lang="en-US" sz="2800" dirty="0" err="1">
                <a:latin typeface="Helvetica"/>
                <a:cs typeface="Helvetica"/>
              </a:rPr>
              <a:t>doesnt</a:t>
            </a:r>
            <a:r>
              <a:rPr lang="en-US" sz="2800" dirty="0">
                <a:latin typeface="Helvetica"/>
                <a:cs typeface="Helvetica"/>
              </a:rPr>
              <a:t> work </a:t>
            </a:r>
            <a:r>
              <a:rPr lang="en-US" sz="2800" dirty="0" smtClean="0">
                <a:latin typeface="Helvetica"/>
                <a:cs typeface="Helvetica"/>
              </a:rPr>
              <a:t>just…”</a:t>
            </a:r>
            <a:r>
              <a:rPr lang="en-US" sz="2800" dirty="0" smtClean="0"/>
              <a:t> [should be negative?]</a:t>
            </a:r>
            <a:endParaRPr lang="en-US" sz="2800" dirty="0"/>
          </a:p>
          <a:p>
            <a:r>
              <a:rPr lang="en-US" sz="2800" dirty="0" smtClean="0"/>
              <a:t>Negative</a:t>
            </a:r>
            <a:r>
              <a:rPr lang="en-US" sz="2800" dirty="0"/>
              <a:t>: </a:t>
            </a:r>
            <a:r>
              <a:rPr lang="en-US" sz="2800" dirty="0">
                <a:latin typeface="Helvetica"/>
                <a:cs typeface="Helvetica"/>
              </a:rPr>
              <a:t>“a proprietary to standard </a:t>
            </a:r>
            <a:r>
              <a:rPr lang="en-US" sz="2800" dirty="0" err="1">
                <a:latin typeface="Helvetica"/>
                <a:cs typeface="Helvetica"/>
              </a:rPr>
              <a:t>usb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b="1" dirty="0" smtClean="0">
                <a:latin typeface="Helvetica"/>
                <a:cs typeface="Helvetica"/>
              </a:rPr>
              <a:t>cable</a:t>
            </a:r>
            <a:r>
              <a:rPr lang="en-US" sz="2800" dirty="0" smtClean="0">
                <a:latin typeface="Helvetica"/>
                <a:cs typeface="Helvetica"/>
              </a:rPr>
              <a:t>”</a:t>
            </a:r>
            <a:r>
              <a:rPr lang="en-US" sz="2800" dirty="0" smtClean="0"/>
              <a:t> [lexicon classifies ‘proprietary’ as </a:t>
            </a:r>
            <a:r>
              <a:rPr lang="en-US" sz="2800" dirty="0" err="1" smtClean="0"/>
              <a:t>neg</a:t>
            </a:r>
            <a:r>
              <a:rPr lang="en-US" sz="2800" dirty="0" smtClean="0"/>
              <a:t>]</a:t>
            </a:r>
            <a:endParaRPr lang="en-US" sz="2800" dirty="0"/>
          </a:p>
          <a:p>
            <a:r>
              <a:rPr lang="en-US" sz="2800" dirty="0" smtClean="0"/>
              <a:t>Negative</a:t>
            </a:r>
            <a:r>
              <a:rPr lang="en-US" sz="2800" dirty="0"/>
              <a:t>: </a:t>
            </a:r>
            <a:r>
              <a:rPr lang="en-US" sz="2800" dirty="0">
                <a:latin typeface="Helvetica"/>
                <a:cs typeface="Helvetica"/>
              </a:rPr>
              <a:t>“this </a:t>
            </a:r>
            <a:r>
              <a:rPr lang="en-US" sz="2800" b="1" dirty="0">
                <a:latin typeface="Helvetica"/>
                <a:cs typeface="Helvetica"/>
              </a:rPr>
              <a:t>camera</a:t>
            </a:r>
            <a:r>
              <a:rPr lang="en-US" sz="2800" dirty="0">
                <a:latin typeface="Helvetica"/>
                <a:cs typeface="Helvetica"/>
              </a:rPr>
              <a:t> is a steal </a:t>
            </a:r>
            <a:r>
              <a:rPr lang="en-US" sz="2800" dirty="0" err="1">
                <a:latin typeface="Helvetica"/>
                <a:cs typeface="Helvetica"/>
              </a:rPr>
              <a:t>i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would…”</a:t>
            </a:r>
            <a:r>
              <a:rPr lang="en-US" sz="2800" dirty="0" smtClean="0"/>
              <a:t> [non-literal language is hard!]</a:t>
            </a:r>
          </a:p>
          <a:p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9489400" y="24231600"/>
            <a:ext cx="13243959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developed a novel approach of pairing automated aspect discovery with unigram sentiment analysis to generate labeled training examples for a deep Convolutional Neural Network.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end result is a unsupervised deep network model for aspect-specific sentiment analysis.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1600" y="29531608"/>
            <a:ext cx="133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Top: Workflow. We first use a </a:t>
            </a:r>
            <a:r>
              <a:rPr lang="en-US" sz="3000" b="1" dirty="0" smtClean="0"/>
              <a:t>word2vec</a:t>
            </a:r>
            <a:r>
              <a:rPr lang="en-US" sz="3000" dirty="0" smtClean="0"/>
              <a:t> representation to </a:t>
            </a:r>
            <a:r>
              <a:rPr lang="en-US" sz="3000" b="1" dirty="0" smtClean="0"/>
              <a:t>discover</a:t>
            </a:r>
            <a:r>
              <a:rPr lang="en-US" sz="3000" dirty="0" smtClean="0"/>
              <a:t> new aspects, and to identify aspects in the data. Next, we classify the sentiment of the surrounding context. This generates a labeled dataset on which we train a </a:t>
            </a:r>
            <a:r>
              <a:rPr lang="en-US" sz="3000" b="1" dirty="0" smtClean="0"/>
              <a:t>deep CNN</a:t>
            </a:r>
            <a:r>
              <a:rPr lang="en-US" sz="3000" dirty="0" smtClean="0"/>
              <a:t> to perform </a:t>
            </a:r>
            <a:r>
              <a:rPr lang="en-US" sz="3000" b="1" dirty="0" smtClean="0"/>
              <a:t>aspect-specific sentiment extraction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15621000" y="22710338"/>
            <a:ext cx="13249656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b="1" dirty="0"/>
              <a:t>Aspect-Specific Sentiment </a:t>
            </a:r>
            <a:r>
              <a:rPr lang="en-US" sz="4200" b="1" dirty="0" smtClean="0"/>
              <a:t>Analysis (Using CNN)</a:t>
            </a:r>
            <a:endParaRPr lang="en-US" sz="4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Wingdings"/>
              </a:rPr>
              <a:t>10-fold cross validation 3-class classification accuracy: </a:t>
            </a:r>
            <a:r>
              <a:rPr lang="en-US" sz="3600" b="1" u="sng" dirty="0" smtClean="0">
                <a:sym typeface="Wingdings"/>
              </a:rPr>
              <a:t>97.89%</a:t>
            </a:r>
            <a:endParaRPr lang="en-US" sz="3600" b="1" i="1" u="sng" dirty="0" smtClean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5617952" y="21564600"/>
            <a:ext cx="13240512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(2)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_06022015_1240_window_3.eps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" r="5487"/>
          <a:stretch/>
        </p:blipFill>
        <p:spPr>
          <a:xfrm>
            <a:off x="15392400" y="24293512"/>
            <a:ext cx="6437300" cy="5394960"/>
          </a:xfrm>
          <a:prstGeom prst="rect">
            <a:avLst/>
          </a:prstGeom>
        </p:spPr>
      </p:pic>
      <p:pic>
        <p:nvPicPr>
          <p:cNvPr id="8" name="Picture 7" descr="trainval_bs_50.eps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634" r="5756"/>
          <a:stretch/>
        </p:blipFill>
        <p:spPr>
          <a:xfrm>
            <a:off x="21869400" y="24283770"/>
            <a:ext cx="6867093" cy="53949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5392400" y="29764672"/>
            <a:ext cx="1333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Model results. CNN was trained to predict the sentiment of the context window around the aspect into </a:t>
            </a:r>
            <a:r>
              <a:rPr lang="en-US" sz="3000" dirty="0" smtClean="0"/>
              <a:t>3 classes: positive, neutral and negative. </a:t>
            </a:r>
            <a:r>
              <a:rPr lang="en-US" sz="3000" dirty="0" smtClean="0"/>
              <a:t>Left: Loss curve. Right: Training and Validation accuracy.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62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944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llung</dc:creator>
  <cp:lastModifiedBy>Desmond Ong</cp:lastModifiedBy>
  <cp:revision>119</cp:revision>
  <dcterms:created xsi:type="dcterms:W3CDTF">2014-06-26T20:58:19Z</dcterms:created>
  <dcterms:modified xsi:type="dcterms:W3CDTF">2015-06-03T19:26:16Z</dcterms:modified>
</cp:coreProperties>
</file>