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43891200" cy="32918400"/>
  <p:notesSz cx="7010400" cy="92964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0000"/>
    <a:srgbClr val="0170C9"/>
    <a:srgbClr val="3E6FEA"/>
    <a:srgbClr val="184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>
        <p:scale>
          <a:sx n="30" d="100"/>
          <a:sy n="30" d="100"/>
        </p:scale>
        <p:origin x="-976" y="128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11EC-9D29-5347-BB24-AF419ABE9C21}" type="datetimeFigureOut">
              <a:rPr lang="en-US" smtClean="0"/>
              <a:t>6/2/15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44568-511E-2746-8CFE-4AC199E72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6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44568-511E-2746-8CFE-4AC199E72B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7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85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1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64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REL_ppt_bann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2424752"/>
            <a:ext cx="43891200" cy="3668688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10133986" y="10133986"/>
            <a:ext cx="32918410" cy="12650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2643538" y="2626730"/>
            <a:ext cx="23791210" cy="18504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97280" y="1463040"/>
            <a:ext cx="7680960" cy="2021309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1463040" y="31455362"/>
            <a:ext cx="43891200" cy="1181861"/>
          </a:xfrm>
          <a:prstGeom prst="rect">
            <a:avLst/>
          </a:prstGeom>
          <a:noFill/>
        </p:spPr>
        <p:txBody>
          <a:bodyPr wrap="square" lIns="438912" tIns="219456" rIns="438912" bIns="219456" rtlCol="0">
            <a:spAutoFit/>
          </a:bodyPr>
          <a:lstStyle/>
          <a:p>
            <a:r>
              <a:rPr lang="en-US" sz="4800" dirty="0" smtClean="0">
                <a:solidFill>
                  <a:prstClr val="black"/>
                </a:solidFill>
              </a:rPr>
              <a:t>NREL is a national laboratory of the U.S. Department of Energy, Office of Energy Efficiency and Renewable Energy, operated by the Alliance for Sustainable Energy, LLC.</a:t>
            </a:r>
            <a:endParaRPr lang="en-US" sz="4800" dirty="0">
              <a:solidFill>
                <a:prstClr val="black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3167360" y="7680960"/>
            <a:ext cx="29992320" cy="3657600"/>
          </a:xfrm>
        </p:spPr>
        <p:txBody>
          <a:bodyPr>
            <a:noAutofit/>
          </a:bodyPr>
          <a:lstStyle>
            <a:lvl1pPr>
              <a:buNone/>
              <a:defRPr sz="19200"/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17556480" y="18288000"/>
            <a:ext cx="22311360" cy="11704320"/>
          </a:xfrm>
        </p:spPr>
        <p:txBody>
          <a:bodyPr>
            <a:normAutofit/>
          </a:bodyPr>
          <a:lstStyle>
            <a:lvl1pPr>
              <a:spcAft>
                <a:spcPts val="8640"/>
              </a:spcAft>
              <a:buNone/>
              <a:defRPr sz="13400"/>
            </a:lvl1pPr>
          </a:lstStyle>
          <a:p>
            <a:pPr lvl="0"/>
            <a:r>
              <a:rPr lang="en-US" dirty="0" smtClean="0"/>
              <a:t>Click to edit Master subtitle style </a:t>
            </a:r>
          </a:p>
        </p:txBody>
      </p:sp>
    </p:spTree>
    <p:extLst>
      <p:ext uri="{BB962C8B-B14F-4D97-AF65-F5344CB8AC3E}">
        <p14:creationId xmlns:p14="http://schemas.microsoft.com/office/powerpoint/2010/main" val="1091006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-83820"/>
            <a:ext cx="37307520" cy="38328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329942" y="7680960"/>
            <a:ext cx="37307520" cy="219456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32057342"/>
            <a:ext cx="43891200" cy="85344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National Renewable Energy Laboratory                                                                                                                                       Innovation for Our Energy Future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0833080" y="31965902"/>
            <a:ext cx="2164080" cy="118872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C5E06-3E4B-48F4-A197-3C412A76821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90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/>
          <a:lstStyle/>
          <a:p>
            <a:fld id="{9DA43078-3966-4BBE-9B9F-78D08C9C6A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0848320" y="32090160"/>
            <a:ext cx="2194560" cy="731520"/>
          </a:xfrm>
          <a:prstGeom prst="rect">
            <a:avLst/>
          </a:prstGeom>
        </p:spPr>
        <p:txBody>
          <a:bodyPr/>
          <a:lstStyle/>
          <a:p>
            <a:fld id="{42F6B6AF-4597-4106-8387-5C1FE80F13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Solar Bkgr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43" y="0"/>
            <a:ext cx="43870915" cy="32918400"/>
          </a:xfrm>
          <a:prstGeom prst="rect">
            <a:avLst/>
          </a:prstGeom>
        </p:spPr>
      </p:pic>
      <p:sp>
        <p:nvSpPr>
          <p:cNvPr id="6" name="Title Placeholder 21"/>
          <p:cNvSpPr>
            <a:spLocks noGrp="1"/>
          </p:cNvSpPr>
          <p:nvPr>
            <p:ph type="title"/>
          </p:nvPr>
        </p:nvSpPr>
        <p:spPr>
          <a:xfrm>
            <a:off x="3657600" y="1318262"/>
            <a:ext cx="37307520" cy="5486400"/>
          </a:xfrm>
          <a:prstGeom prst="rect">
            <a:avLst/>
          </a:prstGeom>
        </p:spPr>
        <p:txBody>
          <a:bodyPr bIns="438912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idx="1"/>
          </p:nvPr>
        </p:nvSpPr>
        <p:spPr>
          <a:xfrm>
            <a:off x="3657600" y="6949440"/>
            <a:ext cx="37307520" cy="21945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8" name="Slide Number Placeholder 22"/>
          <p:cNvSpPr txBox="1">
            <a:spLocks/>
          </p:cNvSpPr>
          <p:nvPr userDrawn="1"/>
        </p:nvSpPr>
        <p:spPr>
          <a:xfrm>
            <a:off x="41330880" y="29992320"/>
            <a:ext cx="2194560" cy="2194560"/>
          </a:xfrm>
          <a:prstGeom prst="ellipse">
            <a:avLst/>
          </a:prstGeom>
          <a:solidFill>
            <a:srgbClr val="E12D09"/>
          </a:solidFill>
        </p:spPr>
        <p:txBody>
          <a:bodyPr vert="horz" wrap="none" lIns="0" tIns="0" rIns="0" bIns="0" rtlCol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18A4409-DC82-468A-A5B9-9E33A98505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Sun Flar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5762" y="365760"/>
            <a:ext cx="12495240" cy="13531430"/>
          </a:xfrm>
          <a:prstGeom prst="rect">
            <a:avLst/>
          </a:prstGeom>
        </p:spPr>
      </p:pic>
      <p:pic>
        <p:nvPicPr>
          <p:cNvPr id="10" name="Picture 9" descr="Solar School Hous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194560" y="2560323"/>
            <a:ext cx="4754880" cy="441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4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-83820"/>
            <a:ext cx="37307520" cy="38328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29942" y="7680960"/>
            <a:ext cx="18288000" cy="2194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49462" y="7680960"/>
            <a:ext cx="18288000" cy="2194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32057342"/>
            <a:ext cx="43891200" cy="8534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National Renewable Energy Laboratory                                                                                                                                       Innovation for Our Energy Future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0833080" y="31965902"/>
            <a:ext cx="2164080" cy="11887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5C01E5E-847D-47C4-BD71-A3B94667C23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65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0" y="365760"/>
            <a:ext cx="37307520" cy="5486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291840" y="7680960"/>
            <a:ext cx="37307520" cy="19751040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91840" y="28163520"/>
            <a:ext cx="9144000" cy="21945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6160" y="28163520"/>
            <a:ext cx="13898880" cy="21945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5360" y="28163520"/>
            <a:ext cx="9144000" cy="21945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E98D61C-CC62-4633-9D70-A2C25C03E29B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76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35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03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29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72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9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52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34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66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88624-D546-48A3-AE76-6B766407F36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B0226-701F-4150-8B84-A1008956C2B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80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microsoft.com/office/2007/relationships/hdphoto" Target="../media/hdphoto1.wdp"/><Relationship Id="rId5" Type="http://schemas.openxmlformats.org/officeDocument/2006/relationships/image" Target="../media/image7.png"/><Relationship Id="rId6" Type="http://schemas.microsoft.com/office/2007/relationships/hdphoto" Target="../media/hdphoto2.wdp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7"/>
          <p:cNvSpPr txBox="1">
            <a:spLocks noChangeArrowheads="1"/>
          </p:cNvSpPr>
          <p:nvPr/>
        </p:nvSpPr>
        <p:spPr bwMode="auto">
          <a:xfrm>
            <a:off x="1045034" y="1771651"/>
            <a:ext cx="41801141" cy="1094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360" tIns="39182" rIns="78360" bIns="39182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600" b="1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Extracting and Aggregating Aspect-Level Sentiment from Product Reviews</a:t>
            </a:r>
            <a:endParaRPr lang="en-US" sz="6600" b="1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5" name="Text Box 14"/>
          <p:cNvSpPr txBox="1">
            <a:spLocks noChangeArrowheads="1"/>
          </p:cNvSpPr>
          <p:nvPr/>
        </p:nvSpPr>
        <p:spPr bwMode="auto">
          <a:xfrm>
            <a:off x="992779" y="3027218"/>
            <a:ext cx="41801141" cy="817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360" tIns="39182" rIns="78360" bIns="39182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Desmond C. Ong, Shane </a:t>
            </a:r>
            <a:r>
              <a:rPr lang="en-US" sz="48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Soh</a:t>
            </a:r>
            <a:r>
              <a:rPr lang="en-US" sz="4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Matthew Long</a:t>
            </a:r>
            <a:endParaRPr lang="en-US" sz="4800" b="1" dirty="0">
              <a:solidFill>
                <a:srgbClr val="EEECE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323" name="Straight Connector 14"/>
          <p:cNvCxnSpPr>
            <a:cxnSpLocks noChangeShapeType="1"/>
          </p:cNvCxnSpPr>
          <p:nvPr/>
        </p:nvCxnSpPr>
        <p:spPr bwMode="auto">
          <a:xfrm flipV="1">
            <a:off x="992779" y="31557193"/>
            <a:ext cx="41801141" cy="114302"/>
          </a:xfrm>
          <a:prstGeom prst="line">
            <a:avLst/>
          </a:prstGeom>
          <a:noFill/>
          <a:ln w="25400">
            <a:solidFill>
              <a:srgbClr val="830000"/>
            </a:solidFill>
            <a:round/>
            <a:headEnd/>
            <a:tailEnd/>
          </a:ln>
        </p:spPr>
      </p:cxn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045034" y="3845011"/>
            <a:ext cx="41801141" cy="69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360" tIns="39182" rIns="78360" bIns="39182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2015 / CS224D: Deep Learning for NLP</a:t>
            </a:r>
            <a:endParaRPr lang="en-US" sz="4000" b="1" baseline="30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1503215" y="4938843"/>
            <a:ext cx="13237027" cy="974638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6283" y="6184642"/>
            <a:ext cx="13243959" cy="5016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000" dirty="0" smtClean="0"/>
              <a:t>Product reviews contain many aspects (e.g. </a:t>
            </a:r>
            <a:r>
              <a:rPr lang="en-US" sz="4000" i="1" dirty="0" smtClean="0"/>
              <a:t>battery-life</a:t>
            </a:r>
            <a:r>
              <a:rPr lang="en-US" sz="4000" dirty="0" smtClean="0"/>
              <a:t>, </a:t>
            </a:r>
            <a:r>
              <a:rPr lang="en-US" sz="4000" i="1" dirty="0" smtClean="0"/>
              <a:t>cost</a:t>
            </a:r>
            <a:r>
              <a:rPr lang="en-US" sz="4000" dirty="0" smtClean="0"/>
              <a:t>, </a:t>
            </a:r>
            <a:r>
              <a:rPr lang="en-US" sz="4000" i="1" dirty="0" smtClean="0"/>
              <a:t>screen resolution</a:t>
            </a:r>
            <a:r>
              <a:rPr lang="en-US" sz="4000" dirty="0" smtClean="0"/>
              <a:t> for electronics) which may vary on how good they are.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Deep learning to summarize </a:t>
            </a:r>
            <a:r>
              <a:rPr lang="en-US" sz="4000" b="1" dirty="0" smtClean="0"/>
              <a:t>aspect-specific sentiment</a:t>
            </a:r>
            <a:r>
              <a:rPr lang="en-US" sz="4000" dirty="0" smtClean="0"/>
              <a:t> information from product reviews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Two components: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Automatic, unsupervised </a:t>
            </a:r>
            <a:r>
              <a:rPr lang="en-US" sz="4000" dirty="0"/>
              <a:t>discovery of aspects, and </a:t>
            </a:r>
            <a:endParaRPr lang="en-US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Aspect</a:t>
            </a:r>
            <a:r>
              <a:rPr lang="en-US" sz="4000" dirty="0"/>
              <a:t>-specific sentiment </a:t>
            </a:r>
            <a:r>
              <a:rPr lang="en-US" sz="4000" dirty="0" smtClean="0"/>
              <a:t>analysis</a:t>
            </a:r>
            <a:r>
              <a:rPr lang="en-US" sz="4000" baseline="30000" dirty="0"/>
              <a:t>1</a:t>
            </a:r>
            <a:r>
              <a:rPr lang="en-US" sz="4000" dirty="0" smtClean="0"/>
              <a:t>. </a:t>
            </a:r>
            <a:endParaRPr lang="en-US" sz="4000" dirty="0"/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1447800" y="11598362"/>
            <a:ext cx="13264741" cy="974638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and Approach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15613285" y="4938843"/>
            <a:ext cx="13237027" cy="974638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Architecture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549961" y="6248400"/>
            <a:ext cx="13243959" cy="4154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dirty="0"/>
              <a:t>Unsupervised Aspect Discovery</a:t>
            </a:r>
            <a:endParaRPr lang="en-US" sz="4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Word2vec representation allowed learning of near-synonyms (</a:t>
            </a:r>
            <a:r>
              <a:rPr lang="en-US" sz="3200" dirty="0" smtClean="0">
                <a:latin typeface="Courier"/>
                <a:cs typeface="Courier"/>
              </a:rPr>
              <a:t>portability</a:t>
            </a:r>
            <a:r>
              <a:rPr lang="en-US" sz="3600" dirty="0"/>
              <a:t> </a:t>
            </a:r>
            <a:r>
              <a:rPr lang="en-US" sz="3600" dirty="0" smtClean="0">
                <a:sym typeface="Wingdings"/>
              </a:rPr>
              <a:t></a:t>
            </a:r>
            <a:r>
              <a:rPr lang="en-US" sz="3600" dirty="0" smtClean="0"/>
              <a:t> </a:t>
            </a:r>
            <a:r>
              <a:rPr lang="en-US" sz="3200" dirty="0" smtClean="0">
                <a:latin typeface="Courier"/>
                <a:cs typeface="Courier"/>
              </a:rPr>
              <a:t>compactness</a:t>
            </a:r>
            <a:r>
              <a:rPr lang="en-US" sz="3600" dirty="0" smtClean="0"/>
              <a:t>) and closely related words (</a:t>
            </a:r>
            <a:r>
              <a:rPr lang="en-US" sz="3200" dirty="0" smtClean="0">
                <a:latin typeface="Courier"/>
                <a:cs typeface="Courier"/>
              </a:rPr>
              <a:t>contrast</a:t>
            </a:r>
            <a:r>
              <a:rPr lang="en-US" sz="3600" dirty="0"/>
              <a:t> </a:t>
            </a:r>
            <a:r>
              <a:rPr lang="en-US" sz="3600" dirty="0" smtClean="0">
                <a:sym typeface="Wingdings"/>
              </a:rPr>
              <a:t></a:t>
            </a:r>
            <a:r>
              <a:rPr lang="en-US" sz="3600" dirty="0" smtClean="0"/>
              <a:t> </a:t>
            </a:r>
            <a:r>
              <a:rPr lang="en-US" sz="3200" dirty="0" err="1" smtClean="0">
                <a:latin typeface="Courier"/>
                <a:cs typeface="Courier"/>
              </a:rPr>
              <a:t>color_saturation</a:t>
            </a:r>
            <a:r>
              <a:rPr lang="en-US" sz="3600" dirty="0" smtClean="0"/>
              <a:t>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Also: discovery of new associated aspects (</a:t>
            </a:r>
            <a:r>
              <a:rPr lang="en-US" sz="3200" dirty="0" smtClean="0">
                <a:latin typeface="Courier"/>
                <a:cs typeface="Courier"/>
              </a:rPr>
              <a:t>tripod</a:t>
            </a:r>
            <a:r>
              <a:rPr lang="en-US" sz="3600" dirty="0" smtClean="0"/>
              <a:t> </a:t>
            </a:r>
            <a:r>
              <a:rPr lang="en-US" sz="3600" dirty="0" smtClean="0">
                <a:sym typeface="Wingdings"/>
              </a:rPr>
              <a:t> </a:t>
            </a:r>
            <a:r>
              <a:rPr lang="en-US" sz="3200" dirty="0" err="1" smtClean="0">
                <a:latin typeface="Courier"/>
                <a:cs typeface="Courier"/>
                <a:sym typeface="Wingdings"/>
              </a:rPr>
              <a:t>ball_head</a:t>
            </a:r>
            <a:r>
              <a:rPr lang="en-US" sz="3600" dirty="0" smtClean="0">
                <a:sym typeface="Wingdings"/>
              </a:rPr>
              <a:t> and </a:t>
            </a:r>
            <a:r>
              <a:rPr lang="en-US" sz="3200" dirty="0" err="1" smtClean="0">
                <a:latin typeface="Courier"/>
                <a:cs typeface="Courier"/>
                <a:sym typeface="Wingdings"/>
              </a:rPr>
              <a:t>quick_release</a:t>
            </a:r>
            <a:r>
              <a:rPr lang="en-US" sz="3600" dirty="0" smtClean="0">
                <a:sym typeface="Wingdings"/>
              </a:rPr>
              <a:t>, both of which are tripod features that might not be obvious for a customer unfamiliar with photography).</a:t>
            </a:r>
            <a:endParaRPr lang="en-US" sz="3600" i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447801" y="12801600"/>
            <a:ext cx="13258800" cy="95102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Dataset:</a:t>
            </a:r>
            <a:r>
              <a:rPr lang="en-US" sz="3600" b="1" dirty="0" smtClean="0"/>
              <a:t> </a:t>
            </a:r>
            <a:r>
              <a:rPr lang="en-US" sz="3600" dirty="0" smtClean="0"/>
              <a:t>7.6 million reviews (39.4M sentences) </a:t>
            </a:r>
            <a:r>
              <a:rPr lang="en-US" sz="3600" dirty="0"/>
              <a:t>of electronics product from Amazon.com</a:t>
            </a:r>
            <a:r>
              <a:rPr lang="en-US" sz="3600" baseline="30000" dirty="0"/>
              <a:t>2</a:t>
            </a:r>
            <a:endParaRPr lang="en-US" sz="3600" dirty="0"/>
          </a:p>
          <a:p>
            <a:endParaRPr lang="en-US" sz="3600" b="1" dirty="0"/>
          </a:p>
          <a:p>
            <a:r>
              <a:rPr lang="en-US" sz="4800" b="1" dirty="0" smtClean="0"/>
              <a:t>Unsupervised </a:t>
            </a:r>
            <a:r>
              <a:rPr lang="en-US" sz="4800" b="1" dirty="0" smtClean="0"/>
              <a:t>Aspect Discovery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How </a:t>
            </a:r>
            <a:r>
              <a:rPr lang="en-US" sz="3600" dirty="0" smtClean="0"/>
              <a:t>can we automatically generate lists of </a:t>
            </a:r>
            <a:r>
              <a:rPr lang="en-US" sz="3600" dirty="0" smtClean="0"/>
              <a:t>possible aspect words?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Train </a:t>
            </a:r>
            <a:r>
              <a:rPr lang="en-US" sz="3600" dirty="0" smtClean="0"/>
              <a:t>a word2vec representation of </a:t>
            </a:r>
            <a:r>
              <a:rPr lang="en-US" sz="3600" dirty="0" smtClean="0"/>
              <a:t>dataset (tokenized, </a:t>
            </a:r>
            <a:r>
              <a:rPr lang="en-US" sz="3600" dirty="0" err="1" smtClean="0"/>
              <a:t>bigramized</a:t>
            </a:r>
            <a:r>
              <a:rPr lang="en-US" sz="3600" dirty="0" smtClean="0"/>
              <a:t>) with tuned </a:t>
            </a:r>
            <a:r>
              <a:rPr lang="en-US" sz="3600" dirty="0" err="1" smtClean="0"/>
              <a:t>hyperparameters</a:t>
            </a:r>
            <a:r>
              <a:rPr lang="en-US" sz="3600" dirty="0" smtClean="0"/>
              <a:t>.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Start with short “seed” list. Expand list by returning </a:t>
            </a:r>
            <a:r>
              <a:rPr lang="en-US" sz="3600" dirty="0" smtClean="0"/>
              <a:t>top 5 </a:t>
            </a:r>
            <a:r>
              <a:rPr lang="en-US" sz="3600" dirty="0" smtClean="0"/>
              <a:t>related word vectors, based on cosine similarity</a:t>
            </a:r>
          </a:p>
          <a:p>
            <a:endParaRPr lang="en-US" sz="3600" i="1" dirty="0" smtClean="0"/>
          </a:p>
          <a:p>
            <a:r>
              <a:rPr lang="en-US" sz="4800" b="1" dirty="0" smtClean="0"/>
              <a:t>Aspect-Specific Sentiment Analysis</a:t>
            </a:r>
            <a:endParaRPr lang="en-US" sz="3600" i="1" dirty="0"/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How can we extract (</a:t>
            </a:r>
            <a:r>
              <a:rPr lang="en-US" sz="3600" dirty="0"/>
              <a:t>aspect, aspect-related sentiment) </a:t>
            </a:r>
            <a:r>
              <a:rPr lang="en-US" sz="3600" dirty="0" smtClean="0"/>
              <a:t>pairs?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From above, obtain list of aspect words. 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Extract windows around aspect word, and evaluate sentiment. 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Multiclass (positive, neutral, negative) classification problem: Convolutional Neural Network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29489400" y="4953000"/>
            <a:ext cx="13258903" cy="974638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29579591" y="24009476"/>
            <a:ext cx="13237027" cy="974638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602216" y="25239142"/>
            <a:ext cx="1324395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3600" dirty="0" smtClean="0"/>
          </a:p>
        </p:txBody>
      </p:sp>
      <p:pic>
        <p:nvPicPr>
          <p:cNvPr id="9" name="Picture 8" descr="Screen Shot 2015-06-01 at 9.07.51 A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72" b="99016" l="2296" r="988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828800"/>
            <a:ext cx="3263400" cy="2819400"/>
          </a:xfrm>
          <a:prstGeom prst="rect">
            <a:avLst/>
          </a:prstGeom>
        </p:spPr>
      </p:pic>
      <p:pic>
        <p:nvPicPr>
          <p:cNvPr id="11" name="Picture 10" descr="Stanford Logo 2.pn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543" b="98279" l="9958" r="8983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2600" y="1752600"/>
            <a:ext cx="2766646" cy="2895600"/>
          </a:xfrm>
          <a:prstGeom prst="rect">
            <a:avLst/>
          </a:prstGeom>
        </p:spPr>
      </p:pic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1524000" y="762000"/>
            <a:ext cx="41224200" cy="838200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b"/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5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641800" y="28763893"/>
            <a:ext cx="1295400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would like to thank Richard </a:t>
            </a:r>
            <a:r>
              <a:rPr lang="en-US" sz="2800" dirty="0" err="1" smtClean="0"/>
              <a:t>Socher</a:t>
            </a:r>
            <a:r>
              <a:rPr lang="en-US" sz="2800" dirty="0" smtClean="0"/>
              <a:t> and the teaching assistants of CS224D for all their help and the Stanford Deep Social Learning Lab for providing computing resources.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565600" y="29718000"/>
            <a:ext cx="13182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aseline="30000" dirty="0" smtClean="0"/>
              <a:t>1</a:t>
            </a:r>
            <a:r>
              <a:rPr lang="en-US" sz="2200" dirty="0" smtClean="0"/>
              <a:t>Lakkaraju</a:t>
            </a:r>
            <a:r>
              <a:rPr lang="en-US" sz="2200" dirty="0"/>
              <a:t>, H., </a:t>
            </a:r>
            <a:r>
              <a:rPr lang="en-US" sz="2200" dirty="0" err="1"/>
              <a:t>Socher</a:t>
            </a:r>
            <a:r>
              <a:rPr lang="en-US" sz="2200" dirty="0"/>
              <a:t>, R, &amp; Manning, C. (2014). Aspect Specific Sentiment Analysis using Hierarchical Deep Learning. </a:t>
            </a:r>
            <a:r>
              <a:rPr lang="en-US" sz="2200" i="1" dirty="0"/>
              <a:t>NIPS Workshop on Deep Learning and Representation Learning </a:t>
            </a:r>
            <a:endParaRPr lang="en-US" sz="2200" i="1" dirty="0" smtClean="0"/>
          </a:p>
          <a:p>
            <a:r>
              <a:rPr lang="en-US" sz="2200" baseline="30000" dirty="0" smtClean="0"/>
              <a:t>2</a:t>
            </a:r>
            <a:r>
              <a:rPr lang="en-US" sz="2200" dirty="0" smtClean="0"/>
              <a:t>McAuley</a:t>
            </a:r>
            <a:r>
              <a:rPr lang="en-US" sz="2200" dirty="0"/>
              <a:t>, J., </a:t>
            </a:r>
            <a:r>
              <a:rPr lang="en-US" sz="2200" dirty="0" err="1"/>
              <a:t>Targett</a:t>
            </a:r>
            <a:r>
              <a:rPr lang="en-US" sz="2200" dirty="0"/>
              <a:t>, C., Shi, J., &amp; van den </a:t>
            </a:r>
            <a:r>
              <a:rPr lang="en-US" sz="2200" dirty="0" err="1"/>
              <a:t>Hengel</a:t>
            </a:r>
            <a:r>
              <a:rPr lang="en-US" sz="2200" dirty="0"/>
              <a:t>, A. (2015). Image-based recommendations on styles and substitutes. </a:t>
            </a:r>
            <a:r>
              <a:rPr lang="en-US" sz="2200" i="1" dirty="0"/>
              <a:t>ACM Special Interest Group on Information Retrieval (SIGIR) </a:t>
            </a:r>
            <a:endParaRPr lang="en-US" sz="2200" i="1" dirty="0" smtClean="0"/>
          </a:p>
          <a:p>
            <a:r>
              <a:rPr lang="en-US" sz="2200" baseline="30000" dirty="0" smtClean="0"/>
              <a:t>3</a:t>
            </a:r>
            <a:r>
              <a:rPr lang="en-US" sz="2200" dirty="0" smtClean="0"/>
              <a:t>Bing Liu (2012). </a:t>
            </a:r>
            <a:r>
              <a:rPr lang="en-US" sz="2200" i="1" dirty="0" smtClean="0"/>
              <a:t>Sentiment Analysis and Opinion Mining</a:t>
            </a:r>
            <a:r>
              <a:rPr lang="en-US" sz="2200" dirty="0" smtClean="0"/>
              <a:t>. Morgan &amp; Claypool Publishers.</a:t>
            </a:r>
            <a:endParaRPr lang="en-US" sz="2200" dirty="0"/>
          </a:p>
        </p:txBody>
      </p:sp>
      <p:sp>
        <p:nvSpPr>
          <p:cNvPr id="53" name="TextBox 52"/>
          <p:cNvSpPr txBox="1"/>
          <p:nvPr/>
        </p:nvSpPr>
        <p:spPr>
          <a:xfrm>
            <a:off x="15621000" y="6324600"/>
            <a:ext cx="13243959" cy="4708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Unsupervised Aspect Discovery</a:t>
            </a:r>
            <a:endParaRPr lang="en-US" sz="4800" dirty="0" smtClean="0"/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Discovery: Three models were trained, the most successful of which used window sizes of 10 and 300 dimensional feature vectors. Frequency-based pruning was also performed</a:t>
            </a:r>
            <a:r>
              <a:rPr lang="en-US" sz="3600" dirty="0" smtClean="0"/>
              <a:t>.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&lt;</a:t>
            </a:r>
            <a:r>
              <a:rPr lang="en-US" sz="3600" dirty="0" err="1" smtClean="0"/>
              <a:t>hyperparameters</a:t>
            </a:r>
            <a:r>
              <a:rPr lang="en-US" sz="3600" dirty="0" smtClean="0"/>
              <a:t> of&gt;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&lt;&gt;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Unigram </a:t>
            </a:r>
            <a:r>
              <a:rPr lang="en-US" sz="3600" dirty="0"/>
              <a:t>sentiment labels (using Bing Liu’s opinion lexicon</a:t>
            </a:r>
            <a:r>
              <a:rPr lang="en-US" sz="3600" baseline="30000" dirty="0"/>
              <a:t>3</a:t>
            </a:r>
            <a:r>
              <a:rPr lang="en-US" sz="3600" dirty="0"/>
              <a:t>)</a:t>
            </a:r>
            <a:endParaRPr lang="en-US" sz="36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15621000" y="17068800"/>
            <a:ext cx="13243959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Aspect Discover</a:t>
            </a:r>
          </a:p>
          <a:p>
            <a:pPr marL="276606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Three models were trained, the most successful of which used window sizes of 10 and 300 dimensional feature vectors. Frequency-based pruning was also performed.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Aspect-Specific Sentiment </a:t>
            </a:r>
            <a:r>
              <a:rPr lang="en-US" sz="3600" dirty="0" smtClean="0"/>
              <a:t>Extraction</a:t>
            </a:r>
            <a:endParaRPr lang="en-US" sz="3600" dirty="0"/>
          </a:p>
          <a:p>
            <a:pPr marL="2766060" lvl="1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55" name="TextBox 54"/>
          <p:cNvSpPr txBox="1"/>
          <p:nvPr/>
        </p:nvSpPr>
        <p:spPr>
          <a:xfrm>
            <a:off x="29641800" y="16611600"/>
            <a:ext cx="1324395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Maybe new table?</a:t>
            </a:r>
          </a:p>
        </p:txBody>
      </p:sp>
      <p:pic>
        <p:nvPicPr>
          <p:cNvPr id="5" name="Picture 4" descr="Aspects_long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599" y="10537448"/>
            <a:ext cx="13182601" cy="4738178"/>
          </a:xfrm>
          <a:prstGeom prst="rect">
            <a:avLst/>
          </a:prstGeom>
        </p:spPr>
      </p:pic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29641800" y="27736800"/>
            <a:ext cx="4343400" cy="914400"/>
          </a:xfrm>
          <a:prstGeom prst="rect">
            <a:avLst/>
          </a:prstGeom>
          <a:solidFill>
            <a:srgbClr val="830000"/>
          </a:solidFill>
          <a:ln w="76200">
            <a:noFill/>
            <a:miter lim="800000"/>
            <a:headEnd/>
            <a:tailEnd/>
          </a:ln>
        </p:spPr>
        <p:txBody>
          <a:bodyPr wrap="none" lIns="78360" tIns="39182" rIns="78360" bIns="39182" anchor="ctr"/>
          <a:lstStyle/>
          <a:p>
            <a:pPr algn="ctr"/>
            <a:r>
              <a:rPr lang="en-US" sz="32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Acknowledgments</a:t>
            </a:r>
            <a:endParaRPr lang="en-US" sz="32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489400" y="15033248"/>
            <a:ext cx="13335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Word clouds generated by seeding </a:t>
            </a:r>
            <a:r>
              <a:rPr lang="en-US" sz="2600" i="1" dirty="0" smtClean="0"/>
              <a:t>Portability</a:t>
            </a:r>
            <a:r>
              <a:rPr lang="en-US" sz="2600" dirty="0" smtClean="0"/>
              <a:t> (left), </a:t>
            </a:r>
            <a:r>
              <a:rPr lang="en-US" sz="2600" i="1" dirty="0" smtClean="0"/>
              <a:t>Contrast</a:t>
            </a:r>
            <a:r>
              <a:rPr lang="en-US" sz="2600" dirty="0" smtClean="0"/>
              <a:t> (middle) and </a:t>
            </a:r>
            <a:r>
              <a:rPr lang="en-US" sz="2600" i="1" dirty="0" smtClean="0"/>
              <a:t>Tripod</a:t>
            </a:r>
            <a:r>
              <a:rPr lang="en-US" sz="2600" dirty="0" smtClean="0"/>
              <a:t> (right). Words shown are subset of top 10 closest words, and are sized roughly according to cosine </a:t>
            </a:r>
            <a:r>
              <a:rPr lang="en-US" sz="2600" dirty="0" smtClean="0"/>
              <a:t>similarity.</a:t>
            </a:r>
            <a:endParaRPr lang="en-US" sz="2600" dirty="0"/>
          </a:p>
        </p:txBody>
      </p:sp>
      <p:pic>
        <p:nvPicPr>
          <p:cNvPr id="3" name="Picture 2" descr="workflow_tall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860000"/>
            <a:ext cx="16544617" cy="8305800"/>
          </a:xfrm>
          <a:prstGeom prst="rect">
            <a:avLst/>
          </a:prstGeom>
        </p:spPr>
      </p:pic>
      <p:pic>
        <p:nvPicPr>
          <p:cNvPr id="10" name="Picture 9" descr="model_architecture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400" y="10820400"/>
            <a:ext cx="13507666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0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</TotalTime>
  <Words>533</Words>
  <Application>Microsoft Macintosh PowerPoint</Application>
  <PresentationFormat>Custom</PresentationFormat>
  <Paragraphs>46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PowerPoint Presentation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llung</dc:creator>
  <cp:lastModifiedBy>Desmond Ong</cp:lastModifiedBy>
  <cp:revision>87</cp:revision>
  <dcterms:created xsi:type="dcterms:W3CDTF">2014-06-26T20:58:19Z</dcterms:created>
  <dcterms:modified xsi:type="dcterms:W3CDTF">2015-06-03T05:16:03Z</dcterms:modified>
</cp:coreProperties>
</file>