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Judge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is no accounting for taste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drinking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craft beer industry in the United States and Canada </a:t>
            </a:r>
            <a:r>
              <a:rPr lang="en-US" dirty="0" smtClean="0"/>
              <a:t>has exploded in the past 5 years.</a:t>
            </a:r>
          </a:p>
          <a:p>
            <a:r>
              <a:rPr lang="en-US" dirty="0" smtClean="0"/>
              <a:t>There </a:t>
            </a:r>
            <a:r>
              <a:rPr lang="en-US" dirty="0"/>
              <a:t>are now 167 craft breweries in Ontario, each producing </a:t>
            </a:r>
            <a:r>
              <a:rPr lang="en-US" dirty="0" smtClean="0"/>
              <a:t>dozens of </a:t>
            </a:r>
            <a:r>
              <a:rPr lang="en-US" dirty="0"/>
              <a:t>beers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simply too many beers for a human to process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Unless you have an unlimited budget and an iron liver.</a:t>
            </a:r>
          </a:p>
          <a:p>
            <a:endParaRPr lang="en-US" dirty="0" smtClean="0"/>
          </a:p>
          <a:p>
            <a:r>
              <a:rPr lang="en-US" dirty="0" smtClean="0"/>
              <a:t>We need a beer recommendation engine!</a:t>
            </a:r>
          </a:p>
        </p:txBody>
      </p:sp>
    </p:spTree>
    <p:extLst>
      <p:ext uri="{BB962C8B-B14F-4D97-AF65-F5344CB8AC3E}">
        <p14:creationId xmlns:p14="http://schemas.microsoft.com/office/powerpoint/2010/main" val="406267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million bottles of beer on the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620,000 reviews</a:t>
            </a:r>
          </a:p>
          <a:p>
            <a:r>
              <a:rPr lang="en-US" dirty="0" smtClean="0"/>
              <a:t>4000 users</a:t>
            </a:r>
          </a:p>
          <a:p>
            <a:r>
              <a:rPr lang="en-US" dirty="0" smtClean="0"/>
              <a:t>98,000 unique words</a:t>
            </a:r>
          </a:p>
          <a:p>
            <a:r>
              <a:rPr lang="en-US" dirty="0" smtClean="0"/>
              <a:t>23 fields</a:t>
            </a:r>
          </a:p>
          <a:p>
            <a:endParaRPr lang="en-US" dirty="0"/>
          </a:p>
          <a:p>
            <a:r>
              <a:rPr lang="en-US" dirty="0" smtClean="0"/>
              <a:t>Mean score 3.3, </a:t>
            </a:r>
            <a:r>
              <a:rPr lang="en-US" dirty="0" err="1" smtClean="0"/>
              <a:t>std</a:t>
            </a:r>
            <a:r>
              <a:rPr lang="en-US" dirty="0" smtClean="0"/>
              <a:t> dev 0.33</a:t>
            </a:r>
          </a:p>
          <a:p>
            <a:pPr lvl="1"/>
            <a:r>
              <a:rPr lang="en-US" dirty="0" smtClean="0"/>
              <a:t>Long tailed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imilar distribution for other metrics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27" y="4627460"/>
            <a:ext cx="4225282" cy="2052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" r="6114" b="3687"/>
          <a:stretch/>
        </p:blipFill>
        <p:spPr>
          <a:xfrm>
            <a:off x="7468578" y="2082939"/>
            <a:ext cx="2666231" cy="22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5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Potent(</a:t>
            </a:r>
            <a:r>
              <a:rPr lang="en-US" dirty="0" err="1" smtClean="0"/>
              <a:t>ial</a:t>
            </a:r>
            <a:r>
              <a:rPr lang="en-US" dirty="0" smtClean="0"/>
              <a:t>)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Based Feature </a:t>
            </a:r>
            <a:r>
              <a:rPr lang="en-US" dirty="0" smtClean="0"/>
              <a:t>Extraction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</a:t>
            </a:r>
            <a:r>
              <a:rPr lang="en-US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Comparison </a:t>
            </a:r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Naïve </a:t>
            </a:r>
            <a:r>
              <a:rPr lang="en-US" dirty="0"/>
              <a:t>Bayes and Probability Distributions</a:t>
            </a:r>
          </a:p>
          <a:p>
            <a:r>
              <a:rPr lang="en-US" dirty="0" smtClean="0"/>
              <a:t>Netflix Prize and Collaborative Filtering</a:t>
            </a:r>
          </a:p>
          <a:p>
            <a:pPr lvl="1"/>
            <a:r>
              <a:rPr lang="en-US" dirty="0" smtClean="0"/>
              <a:t>Alternating Least Squares Matrix Factorization (ALS)</a:t>
            </a:r>
          </a:p>
        </p:txBody>
      </p:sp>
    </p:spTree>
    <p:extLst>
      <p:ext uri="{BB962C8B-B14F-4D97-AF65-F5344CB8AC3E}">
        <p14:creationId xmlns:p14="http://schemas.microsoft.com/office/powerpoint/2010/main" val="408713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import.io to scrape 620,000 beer reviews from RateBeer.com</a:t>
            </a:r>
          </a:p>
          <a:p>
            <a:pPr lvl="1"/>
            <a:r>
              <a:rPr lang="en-US" dirty="0" smtClean="0"/>
              <a:t>72 full hours of scraping</a:t>
            </a:r>
          </a:p>
          <a:p>
            <a:r>
              <a:rPr lang="en-US" dirty="0" smtClean="0"/>
              <a:t>Python to parse data</a:t>
            </a:r>
          </a:p>
          <a:p>
            <a:r>
              <a:rPr lang="en-US" dirty="0" smtClean="0"/>
              <a:t>Spark + Python = </a:t>
            </a:r>
            <a:r>
              <a:rPr lang="en-US" dirty="0" err="1" smtClean="0"/>
              <a:t>PySpark</a:t>
            </a:r>
            <a:r>
              <a:rPr lang="en-US" dirty="0" smtClean="0"/>
              <a:t> for modelling</a:t>
            </a:r>
            <a:endParaRPr lang="en-US" dirty="0"/>
          </a:p>
          <a:p>
            <a:pPr lvl="1"/>
            <a:r>
              <a:rPr lang="en-US" dirty="0" err="1" smtClean="0"/>
              <a:t>Mllib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NLTK,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Flask</a:t>
            </a:r>
          </a:p>
          <a:p>
            <a:pPr lvl="1"/>
            <a:r>
              <a:rPr lang="en-US" dirty="0" smtClean="0"/>
              <a:t>TF-IDF cosine similarity, Naïve Bayes, ALS collaborative filter</a:t>
            </a:r>
          </a:p>
          <a:p>
            <a:r>
              <a:rPr lang="en-US" dirty="0" smtClean="0"/>
              <a:t>Create a MySQL database</a:t>
            </a:r>
          </a:p>
          <a:p>
            <a:pPr lvl="1"/>
            <a:r>
              <a:rPr lang="en-US" dirty="0" smtClean="0"/>
              <a:t>Users, Beers, Reviews, Styles, Breweries</a:t>
            </a:r>
          </a:p>
          <a:p>
            <a:r>
              <a:rPr lang="en-US" dirty="0" smtClean="0"/>
              <a:t>Flask and </a:t>
            </a:r>
            <a:r>
              <a:rPr lang="en-US" dirty="0" err="1"/>
              <a:t>c</a:t>
            </a:r>
            <a:r>
              <a:rPr lang="en-US" dirty="0" err="1" smtClean="0"/>
              <a:t>herryPy</a:t>
            </a:r>
            <a:r>
              <a:rPr lang="en-US" dirty="0" smtClean="0"/>
              <a:t> webserver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5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Slurring your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174423"/>
          </a:xfrm>
        </p:spPr>
        <p:txBody>
          <a:bodyPr/>
          <a:lstStyle/>
          <a:p>
            <a:r>
              <a:rPr lang="en-US" dirty="0" smtClean="0"/>
              <a:t>TF-IDF for feature extraction</a:t>
            </a:r>
          </a:p>
          <a:p>
            <a:pPr lvl="1"/>
            <a:r>
              <a:rPr lang="en-US" dirty="0" smtClean="0"/>
              <a:t>Weight TF-IDF by the score</a:t>
            </a:r>
          </a:p>
          <a:p>
            <a:pPr lvl="1"/>
            <a:r>
              <a:rPr lang="en-US" dirty="0" smtClean="0"/>
              <a:t>Reduce across all users and reviews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2"/>
          <a:stretch/>
        </p:blipFill>
        <p:spPr>
          <a:xfrm>
            <a:off x="1978768" y="3511296"/>
            <a:ext cx="6840069" cy="31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the Tap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86103"/>
            <a:ext cx="9613861" cy="433759"/>
          </a:xfrm>
        </p:spPr>
        <p:txBody>
          <a:bodyPr/>
          <a:lstStyle/>
          <a:p>
            <a:r>
              <a:rPr lang="en-US" dirty="0" smtClean="0"/>
              <a:t>Spearman correlation </a:t>
            </a:r>
          </a:p>
          <a:p>
            <a:endParaRPr lang="en-US" dirty="0"/>
          </a:p>
        </p:txBody>
      </p:sp>
      <p:pic>
        <p:nvPicPr>
          <p:cNvPr id="1026" name="Picture 2" descr=" \rho = {1- \frac {6 \sum d_i^2}{n(n^2 - 1)}}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1" t="-16036" r="-6620" b="-14347"/>
          <a:stretch/>
        </p:blipFill>
        <p:spPr bwMode="auto">
          <a:xfrm>
            <a:off x="4608576" y="2152738"/>
            <a:ext cx="2432303" cy="11597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0320" y="3502152"/>
            <a:ext cx="5811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Cosine Similarity on TF-IDF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Spearman 0.171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Naïve Bayes on reduced feature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Spearman 0.176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MSE 0.277 – RMSE 0.526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Average 26 words per review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3919642"/>
            <a:ext cx="4946904" cy="274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4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Drinking Buddies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781183" cy="3599316"/>
          </a:xfrm>
        </p:spPr>
        <p:txBody>
          <a:bodyPr/>
          <a:lstStyle/>
          <a:p>
            <a:r>
              <a:rPr lang="en-US" dirty="0" smtClean="0"/>
              <a:t>Collaborative Filtering</a:t>
            </a:r>
          </a:p>
          <a:p>
            <a:pPr lvl="2"/>
            <a:r>
              <a:rPr lang="en-US" dirty="0" smtClean="0"/>
              <a:t>Spearman 0.516 </a:t>
            </a:r>
            <a:r>
              <a:rPr lang="en-US" dirty="0"/>
              <a:t>for all the beers in the test </a:t>
            </a:r>
            <a:r>
              <a:rPr lang="en-US" dirty="0" smtClean="0"/>
              <a:t>set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MSE is 0.209, corresponding to an RMSE of 0.45. </a:t>
            </a:r>
            <a:endParaRPr lang="en-US" dirty="0" smtClean="0"/>
          </a:p>
          <a:p>
            <a:pPr lvl="2"/>
            <a:r>
              <a:rPr lang="en-US" dirty="0" smtClean="0"/>
              <a:t>Also </a:t>
            </a:r>
            <a:r>
              <a:rPr lang="en-US" dirty="0"/>
              <a:t>the mean error is </a:t>
            </a:r>
            <a:r>
              <a:rPr lang="en-US" dirty="0" smtClean="0"/>
              <a:t>0.16</a:t>
            </a:r>
          </a:p>
          <a:p>
            <a:pPr lvl="2"/>
            <a:endParaRPr lang="en-US" dirty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Need a Spark Cluster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63" y="3425380"/>
            <a:ext cx="581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9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Drinking it all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and </a:t>
            </a:r>
            <a:r>
              <a:rPr lang="en-US" dirty="0" err="1" smtClean="0"/>
              <a:t>cherryPy</a:t>
            </a:r>
            <a:endParaRPr lang="en-US" dirty="0" smtClean="0"/>
          </a:p>
          <a:p>
            <a:pPr lvl="1"/>
            <a:r>
              <a:rPr lang="en-US" dirty="0" smtClean="0"/>
              <a:t>Lightweight webservers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 is the clear winner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Ranking is a difficult task</a:t>
            </a:r>
          </a:p>
          <a:p>
            <a:r>
              <a:rPr lang="en-US" dirty="0" smtClean="0"/>
              <a:t>Team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338" y="2483177"/>
            <a:ext cx="4533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728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164</TotalTime>
  <Words>313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Beer Judge</vt:lpstr>
      <vt:lpstr>A drinking problem</vt:lpstr>
      <vt:lpstr>A million bottles of beer on the wall</vt:lpstr>
      <vt:lpstr>Potent(ial) Solutions</vt:lpstr>
      <vt:lpstr>5 step program</vt:lpstr>
      <vt:lpstr>Slurring your words</vt:lpstr>
      <vt:lpstr>Rating the Tap List</vt:lpstr>
      <vt:lpstr>Drinking Buddies</vt:lpstr>
      <vt:lpstr>Drinking it all 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Barone</dc:creator>
  <cp:lastModifiedBy>Justine Barone</cp:lastModifiedBy>
  <cp:revision>14</cp:revision>
  <dcterms:created xsi:type="dcterms:W3CDTF">2015-12-11T17:17:48Z</dcterms:created>
  <dcterms:modified xsi:type="dcterms:W3CDTF">2015-12-11T20:02:37Z</dcterms:modified>
</cp:coreProperties>
</file>