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64" r:id="rId5"/>
    <p:sldId id="260" r:id="rId6"/>
    <p:sldId id="263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A767-0AD7-3A4C-9AA0-754E7ED7A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CD62-3181-C44E-B948-382C4C0E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5A2D-E659-004A-90F0-DA42A0CC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7639-5455-DF4A-981D-6671C289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3C84-57EB-3444-A936-54AA7C5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D016-605C-5245-B7B2-2E3F24DB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DDCF-A6F6-C542-82E4-574EF2B5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38402-23E0-7447-AC16-7D4FF56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A48-21DB-A84E-A734-EF06A9D1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A209-273B-B446-B0D8-D0D391F0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5AD6-34B2-6144-A2EA-A3927686E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A0D4E-3337-FD41-B8B6-7713A0178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05F3-890A-DF44-9FA9-0535EEB8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7EB2-0C59-F843-8F8F-723B44EC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3731-39E4-2E49-A99C-E7D0FFC2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A3A6-ACB4-7F47-A082-9F736EA9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0A10-7438-174A-8D2B-A0F9137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5B80-3D1D-E34D-80AD-F5D7BEA4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C8AC-715A-C449-A5FA-7A0C91BF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200E-2974-F949-B3F8-B6C759E2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18C-AC0A-8B4E-97B2-75324F8F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D6C3-2243-9544-83AB-91975815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9E98-2B41-1442-BEF3-94773FB0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D4D5-7FA0-9642-A54A-96F3CB01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AC78-9AAF-4F44-8779-AD78D168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4F87-7526-6D49-B840-F4000EE2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CE23-D3A4-7E4B-AA91-7BF92307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A77-0A52-284A-97F2-F26F1B96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4CC59-C4F8-004A-9107-75D44E56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CAE8A-8FAD-FC4D-AE75-6ECA6B8B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A65A-40C8-C541-AD12-11258058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8EDB-3D72-5F46-9308-AEE5C66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C8D38-6978-5347-B913-3EE5813D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1674-3EC3-5E49-B09F-22C304E1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2285B-1BD7-9348-B4C4-1D1FF33E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0CDA4-1252-4A48-B475-C096A15DD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A049E-8EDA-E145-829A-A978D062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DA785-BFDC-6B40-ABC3-6A19C23D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1FE4E-0FA6-A44C-AC8A-410041BF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2020-C197-814F-B17F-43A0EECF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EC5B9-CC2D-9C41-8FF9-CD72D759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6EBE-0B26-0745-B35F-162CCEA9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0318-1961-F444-8CD5-E5031BE0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3117-3B3A-5B46-8F0C-8B9478C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C395-CAAE-884F-A4E7-A3AD06B5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C9C8-AFF4-2A4C-8CB3-47DD114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34B-DD3C-F449-B815-5E06A4CF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FB23-7290-2740-9B3C-3E4BFDF5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282BE-329C-FA44-A2DE-17954AC00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6642-548F-0248-8F95-33B074D4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0C77-E4E5-BF4D-9674-6F283333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ED2B-ED04-3140-9E04-3E2DF2F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14FE-0305-A344-AF2B-6D143D06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B6037-9820-F144-B1D0-D92C3F351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C0A1-3079-164C-A717-FDFEB4EA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BF7EF-8C6B-304E-A531-752A47F2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A778-868B-2547-B0C6-75151F5D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1BF5-258A-A645-BB0E-A3F3EE62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894E5-F267-7543-A012-85AC4F53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7EE8C-4B99-8E48-B264-B79CAB14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8C18-DAC7-5140-8D96-3B3C7FAC5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D79-4CD0-9646-9E86-FA40A3325C8F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6757-373B-8042-94CC-B1C2144CB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3FE-6B39-C143-9F25-AD601615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74D5-BCDD-2444-8E59-7779DA0A3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401-B37E-3D49-9210-B632CB2D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Gill Sans MT" panose="020B0502020104020203" pitchFamily="34" charset="77"/>
              </a:rPr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2920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401-B37E-3D49-9210-B632CB2D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Power is about assuming a true regression model, then estimating how often you will reject the null hypothesis of no treatment effect with the given sample size.</a:t>
            </a:r>
          </a:p>
        </p:txBody>
      </p:sp>
    </p:spTree>
    <p:extLst>
      <p:ext uri="{BB962C8B-B14F-4D97-AF65-F5344CB8AC3E}">
        <p14:creationId xmlns:p14="http://schemas.microsoft.com/office/powerpoint/2010/main" val="19434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64D7145-A01E-454E-B3A1-24B171F64B3A}"/>
              </a:ext>
            </a:extLst>
          </p:cNvPr>
          <p:cNvSpPr txBox="1"/>
          <p:nvPr/>
        </p:nvSpPr>
        <p:spPr>
          <a:xfrm>
            <a:off x="1676559" y="1431140"/>
            <a:ext cx="1546769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P-value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ED1FC6-8241-3741-AF77-E4694E432410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H="1" flipV="1">
            <a:off x="6135524" y="843588"/>
            <a:ext cx="2079202" cy="91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DF9FE5-CC2A-6543-95B9-9E0D51A77880}"/>
              </a:ext>
            </a:extLst>
          </p:cNvPr>
          <p:cNvSpPr txBox="1"/>
          <p:nvPr/>
        </p:nvSpPr>
        <p:spPr>
          <a:xfrm>
            <a:off x="292446" y="2892214"/>
            <a:ext cx="2768226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Uncertainty in regression 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estimate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01F30-4C7E-AA45-BA6A-3159D7845511}"/>
              </a:ext>
            </a:extLst>
          </p:cNvPr>
          <p:cNvSpPr txBox="1"/>
          <p:nvPr/>
        </p:nvSpPr>
        <p:spPr>
          <a:xfrm>
            <a:off x="498576" y="5461283"/>
            <a:ext cx="2355966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Sample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4FAD8-2E2C-4C4D-A924-20D465E39F94}"/>
              </a:ext>
            </a:extLst>
          </p:cNvPr>
          <p:cNvSpPr txBox="1"/>
          <p:nvPr/>
        </p:nvSpPr>
        <p:spPr>
          <a:xfrm>
            <a:off x="3223328" y="5461282"/>
            <a:ext cx="2273581" cy="119946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Variance in outcome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C022CA-CCFF-E94B-BEEF-EE10F905CF8E}"/>
              </a:ext>
            </a:extLst>
          </p:cNvPr>
          <p:cNvSpPr txBox="1"/>
          <p:nvPr/>
        </p:nvSpPr>
        <p:spPr>
          <a:xfrm>
            <a:off x="4000516" y="197257"/>
            <a:ext cx="4270016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Reject null hypothesis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289F5-EAB2-124F-974F-B05EC1FFEC3A}"/>
              </a:ext>
            </a:extLst>
          </p:cNvPr>
          <p:cNvSpPr txBox="1"/>
          <p:nvPr/>
        </p:nvSpPr>
        <p:spPr>
          <a:xfrm>
            <a:off x="8214726" y="1154140"/>
            <a:ext cx="2989162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Tolerated type 1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3B192-894A-B24E-98BF-8CA3090FCA41}"/>
              </a:ext>
            </a:extLst>
          </p:cNvPr>
          <p:cNvSpPr txBox="1"/>
          <p:nvPr/>
        </p:nvSpPr>
        <p:spPr>
          <a:xfrm>
            <a:off x="4711887" y="3026204"/>
            <a:ext cx="2768226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Magnitude of regression estimate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7544AF-408E-AA4A-B52A-3D266FA8DD22}"/>
              </a:ext>
            </a:extLst>
          </p:cNvPr>
          <p:cNvSpPr txBox="1"/>
          <p:nvPr/>
        </p:nvSpPr>
        <p:spPr>
          <a:xfrm>
            <a:off x="8523888" y="3026204"/>
            <a:ext cx="2768226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True treatment effect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273F1-AC4C-2C4F-9D5E-96F1EF6AE21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385223" y="843588"/>
            <a:ext cx="2750301" cy="91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A91598-A9D4-2B4C-AE54-23C767223F97}"/>
              </a:ext>
            </a:extLst>
          </p:cNvPr>
          <p:cNvCxnSpPr>
            <a:cxnSpLocks/>
            <a:stCxn id="19" idx="0"/>
            <a:endCxn id="42" idx="2"/>
          </p:cNvCxnSpPr>
          <p:nvPr/>
        </p:nvCxnSpPr>
        <p:spPr>
          <a:xfrm flipV="1">
            <a:off x="1676559" y="2077471"/>
            <a:ext cx="773385" cy="81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85A878-3DDE-E246-9916-BB9A3CE7B475}"/>
              </a:ext>
            </a:extLst>
          </p:cNvPr>
          <p:cNvCxnSpPr>
            <a:cxnSpLocks/>
            <a:stCxn id="24" idx="0"/>
            <a:endCxn id="42" idx="2"/>
          </p:cNvCxnSpPr>
          <p:nvPr/>
        </p:nvCxnSpPr>
        <p:spPr>
          <a:xfrm flipH="1" flipV="1">
            <a:off x="2449944" y="2077471"/>
            <a:ext cx="3646056" cy="948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5BE711-D902-894C-A333-3647B143D0C0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7480113" y="3903367"/>
            <a:ext cx="1043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6D416-FA3D-F240-ADE4-FA2846F5F262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1676559" y="4646540"/>
            <a:ext cx="0" cy="81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73D9EF-E0D9-2B45-8880-23D65A58D942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1676559" y="4646540"/>
            <a:ext cx="2683560" cy="814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76F-68E0-E544-9B7D-FA3FCB75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Increasing power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5733-D4C2-5A43-AFCC-EFF1D462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4800" dirty="0">
                <a:latin typeface="Gill Sans MT" panose="020B0502020104020203" pitchFamily="34" charset="77"/>
              </a:rPr>
              <a:t>Using the diagram, list 3 ways to increase power besides increasing the sample size.</a:t>
            </a:r>
          </a:p>
        </p:txBody>
      </p:sp>
    </p:spTree>
    <p:extLst>
      <p:ext uri="{BB962C8B-B14F-4D97-AF65-F5344CB8AC3E}">
        <p14:creationId xmlns:p14="http://schemas.microsoft.com/office/powerpoint/2010/main" val="15016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401-B37E-3D49-9210-B632CB2D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You can estimate how often this happens using derived equations, or by simulating the experiment many times and calculating how often you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48454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D810-6F63-3946-84AF-73B57C77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Limitations of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C951-1906-1F44-A8FA-62B3D656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A type 2 error / false negative is one of only several ways you can be wrong. (</a:t>
            </a:r>
            <a:r>
              <a:rPr lang="en-US" sz="3600" i="1" dirty="0">
                <a:latin typeface="Gill Sans MT" panose="020B0502020104020203" pitchFamily="34" charset="77"/>
              </a:rPr>
              <a:t>Poll)</a:t>
            </a:r>
            <a:endParaRPr lang="en-US" sz="3600" dirty="0">
              <a:latin typeface="Gill Sans MT" panose="020B05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A given power calculation relies on many </a:t>
            </a:r>
            <a:r>
              <a:rPr lang="en-US" sz="3600" i="1" dirty="0">
                <a:latin typeface="Gill Sans MT" panose="020B0502020104020203" pitchFamily="34" charset="77"/>
              </a:rPr>
              <a:t>specific</a:t>
            </a:r>
            <a:r>
              <a:rPr lang="en-US" sz="3600" dirty="0">
                <a:latin typeface="Gill Sans MT" panose="020B0502020104020203" pitchFamily="34" charset="77"/>
              </a:rPr>
              <a:t> assumptions. You must assume a full regression model that generated the data (approximately), as well as a missing data mechanism.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Power calculations are often based upon scenarios far simpler than the actual dataset you will collect.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Gill Sans MT" panose="020B0502020104020203" pitchFamily="34" charset="77"/>
              </a:rPr>
              <a:t>Power calculations tend to be optimistic because you have limited resources for your grant submission.</a:t>
            </a:r>
          </a:p>
        </p:txBody>
      </p:sp>
    </p:spTree>
    <p:extLst>
      <p:ext uri="{BB962C8B-B14F-4D97-AF65-F5344CB8AC3E}">
        <p14:creationId xmlns:p14="http://schemas.microsoft.com/office/powerpoint/2010/main" val="196507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794AE7B-140A-AA4E-ADB9-E942802C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584"/>
            <a:ext cx="12192000" cy="409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150A1-068A-674F-8E31-DBCA6371F997}"/>
              </a:ext>
            </a:extLst>
          </p:cNvPr>
          <p:cNvSpPr txBox="1"/>
          <p:nvPr/>
        </p:nvSpPr>
        <p:spPr>
          <a:xfrm>
            <a:off x="0" y="5708822"/>
            <a:ext cx="11022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77"/>
              </a:rPr>
              <a:t>Probability of estimating the treatment to be negative/harmful: </a:t>
            </a:r>
            <a:r>
              <a:rPr lang="en-US" sz="2800" b="1" dirty="0">
                <a:latin typeface="Gill Sans MT" panose="020B0502020104020203" pitchFamily="34" charset="77"/>
              </a:rPr>
              <a:t>0.042</a:t>
            </a:r>
          </a:p>
          <a:p>
            <a:r>
              <a:rPr lang="en-US" sz="2800" dirty="0">
                <a:latin typeface="Gill Sans MT" panose="020B0502020104020203" pitchFamily="34" charset="77"/>
              </a:rPr>
              <a:t>Probability of estimating that the treatment is twice as good as it is: </a:t>
            </a:r>
            <a:r>
              <a:rPr lang="en-US" sz="2800" b="1" dirty="0">
                <a:latin typeface="Gill Sans MT" panose="020B0502020104020203" pitchFamily="34" charset="77"/>
              </a:rPr>
              <a:t>0.046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B4CF6-F2AF-7345-9736-F34BD445F173}"/>
              </a:ext>
            </a:extLst>
          </p:cNvPr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Simulation of a t-test example. Sample size of 100, variance in outcome of 50, mean difference of 2.5 for treatment compared to placebo</a:t>
            </a:r>
          </a:p>
        </p:txBody>
      </p:sp>
    </p:spTree>
    <p:extLst>
      <p:ext uri="{BB962C8B-B14F-4D97-AF65-F5344CB8AC3E}">
        <p14:creationId xmlns:p14="http://schemas.microsoft.com/office/powerpoint/2010/main" val="27074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1009-D783-4B43-A91D-C8B44838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Calculating power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EC3A-1504-B049-8948-6953DE1D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2000" cy="5604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You are designing a study of a new chemotherapy treatment compared to standard therapy. Your outcome of interest is percent change in tumor size after 3 months of therapy. You expect a 10% reduction in tumor size with the standard therapy, as well as </a:t>
            </a:r>
            <a:r>
              <a:rPr lang="en-US">
                <a:latin typeface="Gill Sans MT" panose="020B0502020104020203" pitchFamily="34" charset="77"/>
              </a:rPr>
              <a:t>a 15% </a:t>
            </a:r>
            <a:r>
              <a:rPr lang="en-US" dirty="0">
                <a:latin typeface="Gill Sans MT" panose="020B0502020104020203" pitchFamily="34" charset="77"/>
              </a:rPr>
              <a:t>reduction in size with the new therapy. You also know that participant sex and age are important predictors of tumor size reduction. Women are expected to have 2.5% reduction in tumor size compared to men, regardless of treatment received. Also, for every 1 year increase in age, tumor size is expected to grow by 0.01%. For this particular cancer, 10% of the population are men and the mean and standard deviation of age are 62 and 3, respectively. You plan to perform 1:1 randomization of </a:t>
            </a:r>
            <a:r>
              <a:rPr lang="en-US" dirty="0" err="1">
                <a:latin typeface="Gill Sans MT" panose="020B0502020104020203" pitchFamily="34" charset="77"/>
              </a:rPr>
              <a:t>treatment:control</a:t>
            </a:r>
            <a:r>
              <a:rPr lang="en-US" dirty="0">
                <a:latin typeface="Gill Sans MT" panose="020B0502020104020203" pitchFamily="34" charset="77"/>
              </a:rPr>
              <a:t>. The variance in reduction in tumor size after 3 months is 10%, after accounting for treatment, sex, and age.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Through trial and error, find the approximate number of participants you need to achieve 90% power to reject the null hypothesis that the tumor reduction is the same in the new chemotherapy and standard therapy groups. Write 3 sentences you would put in a grant application to describe your power calculation.</a:t>
            </a:r>
          </a:p>
        </p:txBody>
      </p:sp>
    </p:spTree>
    <p:extLst>
      <p:ext uri="{BB962C8B-B14F-4D97-AF65-F5344CB8AC3E}">
        <p14:creationId xmlns:p14="http://schemas.microsoft.com/office/powerpoint/2010/main" val="322641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FB1-F53A-A042-BFD8-CA0AE131D3A1}"/>
              </a:ext>
            </a:extLst>
          </p:cNvPr>
          <p:cNvSpPr txBox="1"/>
          <p:nvPr/>
        </p:nvSpPr>
        <p:spPr>
          <a:xfrm>
            <a:off x="0" y="35735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Gill Sans MT" panose="020B0502020104020203" pitchFamily="34" charset="77"/>
              </a:rPr>
              <a:t>“Plans are worthless, but planning is everything.” </a:t>
            </a:r>
          </a:p>
          <a:p>
            <a:endParaRPr lang="en-US" sz="7200" dirty="0">
              <a:latin typeface="Gill Sans MT" panose="020B0502020104020203" pitchFamily="34" charset="77"/>
            </a:endParaRPr>
          </a:p>
          <a:p>
            <a:r>
              <a:rPr lang="en-US" sz="7200" dirty="0">
                <a:latin typeface="Gill Sans MT" panose="020B0502020104020203" pitchFamily="34" charset="77"/>
              </a:rPr>
              <a:t>-- President Eisenhower</a:t>
            </a:r>
          </a:p>
        </p:txBody>
      </p:sp>
    </p:spTree>
    <p:extLst>
      <p:ext uri="{BB962C8B-B14F-4D97-AF65-F5344CB8AC3E}">
        <p14:creationId xmlns:p14="http://schemas.microsoft.com/office/powerpoint/2010/main" val="270562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489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Fear</vt:lpstr>
      <vt:lpstr>Power is about assuming a true regression model, then estimating how often you will reject the null hypothesis of no treatment effect with the given sample size.</vt:lpstr>
      <vt:lpstr>PowerPoint Presentation</vt:lpstr>
      <vt:lpstr>Increasing power activity</vt:lpstr>
      <vt:lpstr>You can estimate how often this happens using derived equations, or by simulating the experiment many times and calculating how often you reject the null hypothesis.</vt:lpstr>
      <vt:lpstr>Limitations of power</vt:lpstr>
      <vt:lpstr>PowerPoint Presentation</vt:lpstr>
      <vt:lpstr>Calculating power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Loop, Matthew</dc:creator>
  <cp:lastModifiedBy>Loop, Matthew</cp:lastModifiedBy>
  <cp:revision>8</cp:revision>
  <dcterms:created xsi:type="dcterms:W3CDTF">2021-09-22T14:18:12Z</dcterms:created>
  <dcterms:modified xsi:type="dcterms:W3CDTF">2021-09-28T18:13:02Z</dcterms:modified>
</cp:coreProperties>
</file>