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67" r:id="rId3"/>
    <p:sldId id="258" r:id="rId4"/>
    <p:sldId id="259" r:id="rId5"/>
    <p:sldId id="265" r:id="rId6"/>
    <p:sldId id="256" r:id="rId7"/>
    <p:sldId id="264" r:id="rId8"/>
    <p:sldId id="260" r:id="rId9"/>
    <p:sldId id="263" r:id="rId10"/>
    <p:sldId id="261" r:id="rId11"/>
    <p:sldId id="262" r:id="rId12"/>
    <p:sldId id="25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0A767-0AD7-3A4C-9AA0-754E7ED7A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BECD62-3181-C44E-B948-382C4C0E7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45A2D-E659-004A-90F0-DA42A0CCA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5D79-4CD0-9646-9E86-FA40A3325C8F}" type="datetimeFigureOut">
              <a:rPr lang="en-US" smtClean="0"/>
              <a:t>9/29/21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47639-5455-DF4A-981D-6671C2898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93C84-57EB-3444-A936-54AA7C5B7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74D5-BCDD-2444-8E59-7779DA0A3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73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6D016-605C-5245-B7B2-2E3F24DB7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9ADDCF-A6F6-C542-82E4-574EF2B55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38402-23E0-7447-AC16-7D4FF5622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5D79-4CD0-9646-9E86-FA40A3325C8F}" type="datetimeFigureOut">
              <a:rPr lang="en-US" smtClean="0"/>
              <a:t>9/29/21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08A48-21DB-A84E-A734-EF06A9D19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9A209-273B-B446-B0D8-D0D391F0B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74D5-BCDD-2444-8E59-7779DA0A3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026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DF5AD6-34B2-6144-A2EA-A3927686E8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7A0D4E-3337-FD41-B8B6-7713A0178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505F3-890A-DF44-9FA9-0535EEB86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5D79-4CD0-9646-9E86-FA40A3325C8F}" type="datetimeFigureOut">
              <a:rPr lang="en-US" smtClean="0"/>
              <a:t>9/29/21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E7EB2-0C59-F843-8F8F-723B44ECA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63731-39E4-2E49-A99C-E7D0FFC2A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74D5-BCDD-2444-8E59-7779DA0A3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EA3A6-ACB4-7F47-A082-9F736EA9F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E0A10-7438-174A-8D2B-A0F913748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35B80-3D1D-E34D-80AD-F5D7BEA44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5D79-4CD0-9646-9E86-FA40A3325C8F}" type="datetimeFigureOut">
              <a:rPr lang="en-US" smtClean="0"/>
              <a:t>9/29/21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5C8AC-715A-C449-A5FA-7A0C91BF3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7200E-2974-F949-B3F8-B6C759E2B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74D5-BCDD-2444-8E59-7779DA0A3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10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9D18C-AC0A-8B4E-97B2-75324F8F7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1D6C3-2243-9544-83AB-919758157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19E98-2B41-1442-BEF3-94773FB05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5D79-4CD0-9646-9E86-FA40A3325C8F}" type="datetimeFigureOut">
              <a:rPr lang="en-US" smtClean="0"/>
              <a:t>9/29/21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6D4D5-7FA0-9642-A54A-96F3CB01B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CAC78-9AAF-4F44-8779-AD78D168A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74D5-BCDD-2444-8E59-7779DA0A3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14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54F87-7526-6D49-B840-F4000EE28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1CE23-D3A4-7E4B-AA91-7BF923077B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564A77-0A52-284A-97F2-F26F1B96E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94CC59-C4F8-004A-9107-75D44E56E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5D79-4CD0-9646-9E86-FA40A3325C8F}" type="datetimeFigureOut">
              <a:rPr lang="en-US" smtClean="0"/>
              <a:t>9/29/21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7CAE8A-8FAD-FC4D-AE75-6ECA6B8BF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FA65A-40C8-C541-AD12-11258058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74D5-BCDD-2444-8E59-7779DA0A3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62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C8EDB-3D72-5F46-9308-AEE5C6652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C8D38-6978-5347-B913-3EE5813D9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71674-3EC3-5E49-B09F-22C304E1A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22285B-1BD7-9348-B4C4-1D1FF33E23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50CDA4-1252-4A48-B475-C096A15DD7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AA049E-8EDA-E145-829A-A978D0620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5D79-4CD0-9646-9E86-FA40A3325C8F}" type="datetimeFigureOut">
              <a:rPr lang="en-US" smtClean="0"/>
              <a:t>9/29/21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8DA785-BFDC-6B40-ABC3-6A19C23D2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61FE4E-0FA6-A44C-AC8A-410041BF0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74D5-BCDD-2444-8E59-7779DA0A3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27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F2020-C197-814F-B17F-43A0EECF0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AEC5B9-CC2D-9C41-8FF9-CD72D759C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5D79-4CD0-9646-9E86-FA40A3325C8F}" type="datetimeFigureOut">
              <a:rPr lang="en-US" smtClean="0"/>
              <a:t>9/29/21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FB6EBE-0B26-0745-B35F-162CCEA9A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970318-1961-F444-8CD5-E5031BE0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74D5-BCDD-2444-8E59-7779DA0A3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22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B23117-3B3A-5B46-8F0C-8B9478C49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5D79-4CD0-9646-9E86-FA40A3325C8F}" type="datetimeFigureOut">
              <a:rPr lang="en-US" smtClean="0"/>
              <a:t>9/29/21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4DC395-CAAE-884F-A4E7-A3AD06B5D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AC9C8-AFF4-2A4C-8CB3-47DD1141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74D5-BCDD-2444-8E59-7779DA0A3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60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B634B-DD3C-F449-B815-5E06A4CF5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EFB23-7290-2740-9B3C-3E4BFDF51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F282BE-329C-FA44-A2DE-17954AC00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D6642-548F-0248-8F95-33B074D49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5D79-4CD0-9646-9E86-FA40A3325C8F}" type="datetimeFigureOut">
              <a:rPr lang="en-US" smtClean="0"/>
              <a:t>9/29/21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700C77-E4E5-BF4D-9674-6F2833336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7ED2B-ED04-3140-9E04-3E2DF2F2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74D5-BCDD-2444-8E59-7779DA0A3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02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14FE-0305-A344-AF2B-6D143D066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7B6037-9820-F144-B1D0-D92C3F3516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BCC0A1-3079-164C-A717-FDFEB4EA3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2BF7EF-8C6B-304E-A531-752A47F2A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5D79-4CD0-9646-9E86-FA40A3325C8F}" type="datetimeFigureOut">
              <a:rPr lang="en-US" smtClean="0"/>
              <a:t>9/29/21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E8A778-868B-2547-B0C6-75151F5DC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A1BF5-258A-A645-BB0E-A3F3EE62A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74D5-BCDD-2444-8E59-7779DA0A3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45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F894E5-F267-7543-A012-85AC4F530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7EE8C-4B99-8E48-B264-B79CAB142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58C18-DAC7-5140-8D96-3B3C7FAC5A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55D79-4CD0-9646-9E86-FA40A3325C8F}" type="datetimeFigureOut">
              <a:rPr lang="en-US" smtClean="0"/>
              <a:t>9/29/21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C6757-373B-8042-94CC-B1C2144CBB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2D3FE-6B39-C143-9F25-AD601615F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774D5-BCDD-2444-8E59-7779DA0A3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3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gent | Matrix Wiki | Fandom">
            <a:extLst>
              <a:ext uri="{FF2B5EF4-FFF2-40B4-BE49-F238E27FC236}">
                <a16:creationId xmlns:a16="http://schemas.microsoft.com/office/drawing/2014/main" id="{B5A40FFD-B939-5F46-B644-923A6147D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9000"/>
            <a:ext cx="12192000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2BF099-41D1-D54A-A0F0-18C126C10D5D}"/>
              </a:ext>
            </a:extLst>
          </p:cNvPr>
          <p:cNvSpPr txBox="1"/>
          <p:nvPr/>
        </p:nvSpPr>
        <p:spPr>
          <a:xfrm>
            <a:off x="0" y="6211669"/>
            <a:ext cx="11121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https://</a:t>
            </a:r>
            <a:r>
              <a:rPr lang="en-US" dirty="0" err="1">
                <a:solidFill>
                  <a:schemeClr val="accent3"/>
                </a:solidFill>
              </a:rPr>
              <a:t>static.wikia.nocookie.net</a:t>
            </a:r>
            <a:r>
              <a:rPr lang="en-US" dirty="0">
                <a:solidFill>
                  <a:schemeClr val="accent3"/>
                </a:solidFill>
              </a:rPr>
              <a:t>/matrix/images/0/01/</a:t>
            </a:r>
            <a:r>
              <a:rPr lang="en-US" dirty="0" err="1">
                <a:solidFill>
                  <a:schemeClr val="accent3"/>
                </a:solidFill>
              </a:rPr>
              <a:t>Agents.png</a:t>
            </a:r>
            <a:r>
              <a:rPr lang="en-US" dirty="0">
                <a:solidFill>
                  <a:schemeClr val="accent3"/>
                </a:solidFill>
              </a:rPr>
              <a:t>/revision/latest/scale-to-width-down/1920?cb=20190202144738</a:t>
            </a:r>
          </a:p>
        </p:txBody>
      </p:sp>
    </p:spTree>
    <p:extLst>
      <p:ext uri="{BB962C8B-B14F-4D97-AF65-F5344CB8AC3E}">
        <p14:creationId xmlns:p14="http://schemas.microsoft.com/office/powerpoint/2010/main" val="2608438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1794AE7B-140A-AA4E-ADB9-E942802CE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7584"/>
            <a:ext cx="12192000" cy="4095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3150A1-068A-674F-8E31-DBCA6371F997}"/>
              </a:ext>
            </a:extLst>
          </p:cNvPr>
          <p:cNvSpPr txBox="1"/>
          <p:nvPr/>
        </p:nvSpPr>
        <p:spPr>
          <a:xfrm>
            <a:off x="0" y="5708822"/>
            <a:ext cx="110222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Gill Sans MT" panose="020B0502020104020203" pitchFamily="34" charset="77"/>
              </a:rPr>
              <a:t>Probability of estimating the treatment to be negative/harmful: </a:t>
            </a:r>
            <a:r>
              <a:rPr lang="en-US" sz="2800" b="1" dirty="0">
                <a:latin typeface="Gill Sans MT" panose="020B0502020104020203" pitchFamily="34" charset="77"/>
              </a:rPr>
              <a:t>0.042</a:t>
            </a:r>
          </a:p>
          <a:p>
            <a:r>
              <a:rPr lang="en-US" sz="2800" dirty="0">
                <a:latin typeface="Gill Sans MT" panose="020B0502020104020203" pitchFamily="34" charset="77"/>
              </a:rPr>
              <a:t>Probability of estimating that the treatment is twice as good as it is: </a:t>
            </a:r>
            <a:r>
              <a:rPr lang="en-US" sz="2800" b="1" dirty="0">
                <a:latin typeface="Gill Sans MT" panose="020B0502020104020203" pitchFamily="34" charset="77"/>
              </a:rPr>
              <a:t>0.046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5B4CF6-F2AF-7345-9736-F34BD445F173}"/>
              </a:ext>
            </a:extLst>
          </p:cNvPr>
          <p:cNvSpPr txBox="1"/>
          <p:nvPr/>
        </p:nvSpPr>
        <p:spPr>
          <a:xfrm>
            <a:off x="0" y="0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Gill Sans MT" panose="020B0502020104020203" pitchFamily="34" charset="77"/>
              </a:rPr>
              <a:t>Simulation of a t-test example. Sample size of 100, variance in outcome of 50, mean difference of 2.5 for treatment compared to placebo</a:t>
            </a:r>
          </a:p>
        </p:txBody>
      </p:sp>
    </p:spTree>
    <p:extLst>
      <p:ext uri="{BB962C8B-B14F-4D97-AF65-F5344CB8AC3E}">
        <p14:creationId xmlns:p14="http://schemas.microsoft.com/office/powerpoint/2010/main" val="2707473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11009-D783-4B43-A91D-C8B44838D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Gill Sans MT" panose="020B0502020104020203" pitchFamily="34" charset="77"/>
              </a:rPr>
              <a:t>Calculating power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2EC3A-1504-B049-8948-6953DE1DD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3331"/>
            <a:ext cx="12192000" cy="560466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You are designing a study of a new chemotherapy treatment compared to standard therapy. Your outcome of interest is percent change in tumor size after 3 months of therapy. You expect a 10% reduction in tumor size with the standard therapy, as well as a 15% reduction in size with the new therapy. You also know that participant sex and age are important predictors of tumor size reduction. Women are expected to have 2.5% more reduction in tumor size compared to men, regardless of treatment received. Also, for every 1 year increase in age, tumor size is expected to grow by 0.01%. For this particular cancer, 10% of the population are men and the mean and standard deviation of age are 62 and 3, respectively. You plan to perform 1:1 randomization of </a:t>
            </a:r>
            <a:r>
              <a:rPr lang="en-US" dirty="0" err="1">
                <a:latin typeface="Gill Sans MT" panose="020B0502020104020203" pitchFamily="34" charset="77"/>
              </a:rPr>
              <a:t>treatment:control</a:t>
            </a:r>
            <a:r>
              <a:rPr lang="en-US" dirty="0">
                <a:latin typeface="Gill Sans MT" panose="020B0502020104020203" pitchFamily="34" charset="77"/>
              </a:rPr>
              <a:t>. The variance in reduction in tumor size after 3 months </a:t>
            </a:r>
            <a:r>
              <a:rPr lang="en-US">
                <a:latin typeface="Gill Sans MT" panose="020B0502020104020203" pitchFamily="34" charset="77"/>
              </a:rPr>
              <a:t>is 20</a:t>
            </a:r>
            <a:r>
              <a:rPr lang="en-US" dirty="0">
                <a:latin typeface="Gill Sans MT" panose="020B0502020104020203" pitchFamily="34" charset="77"/>
              </a:rPr>
              <a:t>%, after accounting for treatment, sex, and age.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Through trial and error, find the approximate number of participants you need to achieve 90% power to reject the null hypothesis that the tumor reduction is the same in the new chemotherapy and standard therapy groups. Write 3 sentences you would put in a grant application to describe your power calculation.</a:t>
            </a:r>
          </a:p>
        </p:txBody>
      </p:sp>
    </p:spTree>
    <p:extLst>
      <p:ext uri="{BB962C8B-B14F-4D97-AF65-F5344CB8AC3E}">
        <p14:creationId xmlns:p14="http://schemas.microsoft.com/office/powerpoint/2010/main" val="3226418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058FB1-F53A-A042-BFD8-CA0AE131D3A1}"/>
              </a:ext>
            </a:extLst>
          </p:cNvPr>
          <p:cNvSpPr txBox="1"/>
          <p:nvPr/>
        </p:nvSpPr>
        <p:spPr>
          <a:xfrm>
            <a:off x="0" y="357353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Gill Sans MT" panose="020B0502020104020203" pitchFamily="34" charset="77"/>
              </a:rPr>
              <a:t>“Plans are worthless, but planning is everything.” </a:t>
            </a:r>
          </a:p>
          <a:p>
            <a:endParaRPr lang="en-US" sz="7200" dirty="0">
              <a:latin typeface="Gill Sans MT" panose="020B0502020104020203" pitchFamily="34" charset="77"/>
            </a:endParaRPr>
          </a:p>
          <a:p>
            <a:r>
              <a:rPr lang="en-US" sz="7200" dirty="0">
                <a:latin typeface="Gill Sans MT" panose="020B0502020104020203" pitchFamily="34" charset="77"/>
              </a:rPr>
              <a:t>-- President Eisenhower</a:t>
            </a:r>
          </a:p>
        </p:txBody>
      </p:sp>
    </p:spTree>
    <p:extLst>
      <p:ext uri="{BB962C8B-B14F-4D97-AF65-F5344CB8AC3E}">
        <p14:creationId xmlns:p14="http://schemas.microsoft.com/office/powerpoint/2010/main" val="2705623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ow does &amp;#39;seeing the code&amp;#39; help Neo? - Science Fiction &amp;amp; Fantasy Stack  Exchange">
            <a:extLst>
              <a:ext uri="{FF2B5EF4-FFF2-40B4-BE49-F238E27FC236}">
                <a16:creationId xmlns:a16="http://schemas.microsoft.com/office/drawing/2014/main" id="{1778270A-00C5-694A-B108-96AB232A9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050" y="1035050"/>
            <a:ext cx="6311900" cy="478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E2D848-5B3B-F34F-9E59-8FB9F2FB8A25}"/>
              </a:ext>
            </a:extLst>
          </p:cNvPr>
          <p:cNvSpPr txBox="1"/>
          <p:nvPr/>
        </p:nvSpPr>
        <p:spPr>
          <a:xfrm>
            <a:off x="86498" y="6413156"/>
            <a:ext cx="3756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https://</a:t>
            </a:r>
            <a:r>
              <a:rPr lang="en-US" dirty="0" err="1">
                <a:solidFill>
                  <a:schemeClr val="accent3"/>
                </a:solidFill>
              </a:rPr>
              <a:t>i.stack.imgur.com</a:t>
            </a:r>
            <a:r>
              <a:rPr lang="en-US" dirty="0">
                <a:solidFill>
                  <a:schemeClr val="accent3"/>
                </a:solidFill>
              </a:rPr>
              <a:t>/</a:t>
            </a:r>
            <a:r>
              <a:rPr lang="en-US" dirty="0" err="1">
                <a:solidFill>
                  <a:schemeClr val="accent3"/>
                </a:solidFill>
              </a:rPr>
              <a:t>zymAc.gif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768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6C401-B37E-3D49-9210-B632CB2DD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dirty="0">
                <a:latin typeface="Gill Sans MT" panose="020B0502020104020203" pitchFamily="34" charset="77"/>
              </a:rPr>
              <a:t>Fear</a:t>
            </a:r>
          </a:p>
        </p:txBody>
      </p:sp>
    </p:spTree>
    <p:extLst>
      <p:ext uri="{BB962C8B-B14F-4D97-AF65-F5344CB8AC3E}">
        <p14:creationId xmlns:p14="http://schemas.microsoft.com/office/powerpoint/2010/main" val="2920700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6C401-B37E-3D49-9210-B632CB2DD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r>
              <a:rPr lang="en-US" sz="7200" dirty="0">
                <a:latin typeface="Gill Sans MT" panose="020B0502020104020203" pitchFamily="34" charset="77"/>
              </a:rPr>
              <a:t>Power is about assuming a true regression model, then estimating how often you will reject the null hypothesis of no treatment effect with the given sample size.</a:t>
            </a:r>
          </a:p>
        </p:txBody>
      </p:sp>
    </p:spTree>
    <p:extLst>
      <p:ext uri="{BB962C8B-B14F-4D97-AF65-F5344CB8AC3E}">
        <p14:creationId xmlns:p14="http://schemas.microsoft.com/office/powerpoint/2010/main" val="1943454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FEF719-8CF3-E441-92F1-EBD9483924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3101592"/>
                <a:ext cx="12192000" cy="654816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𝑂𝑢𝑡𝑐𝑜𝑚𝑒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𝑡𝑟𝑒𝑎𝑡𝑚𝑒𝑛𝑡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∗2.5 −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𝑎𝑔𝑒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∗10,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=10) </m:t>
                      </m:r>
                    </m:oMath>
                  </m:oMathPara>
                </a14:m>
                <a:endParaRPr lang="en-US" sz="3200" dirty="0">
                  <a:latin typeface="Gill Sans MT" panose="020B0502020104020203" pitchFamily="34" charset="77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FEF719-8CF3-E441-92F1-EBD9483924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3101592"/>
                <a:ext cx="12192000" cy="654816"/>
              </a:xfrm>
              <a:blipFill>
                <a:blip r:embed="rId2"/>
                <a:stretch>
                  <a:fillRect l="-520" t="-5769"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3170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E64D7145-A01E-454E-B3A1-24B171F64B3A}"/>
              </a:ext>
            </a:extLst>
          </p:cNvPr>
          <p:cNvSpPr txBox="1"/>
          <p:nvPr/>
        </p:nvSpPr>
        <p:spPr>
          <a:xfrm>
            <a:off x="1676559" y="1431140"/>
            <a:ext cx="1546769" cy="646331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3600" dirty="0">
                <a:solidFill>
                  <a:srgbClr val="000000"/>
                </a:solidFill>
              </a:rPr>
              <a:t>P-value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6ED1FC6-8241-3741-AF77-E4694E432410}"/>
              </a:ext>
            </a:extLst>
          </p:cNvPr>
          <p:cNvCxnSpPr>
            <a:cxnSpLocks/>
            <a:stCxn id="23" idx="1"/>
            <a:endCxn id="22" idx="2"/>
          </p:cNvCxnSpPr>
          <p:nvPr/>
        </p:nvCxnSpPr>
        <p:spPr>
          <a:xfrm flipH="1" flipV="1">
            <a:off x="6135524" y="843588"/>
            <a:ext cx="2079202" cy="910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6DF9FE5-CC2A-6543-95B9-9E0D51A77880}"/>
              </a:ext>
            </a:extLst>
          </p:cNvPr>
          <p:cNvSpPr txBox="1"/>
          <p:nvPr/>
        </p:nvSpPr>
        <p:spPr>
          <a:xfrm>
            <a:off x="292446" y="2892214"/>
            <a:ext cx="2768226" cy="1754326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3600" dirty="0">
                <a:solidFill>
                  <a:srgbClr val="000000"/>
                </a:solidFill>
              </a:rPr>
              <a:t>Uncertainty in regression </a:t>
            </a:r>
          </a:p>
          <a:p>
            <a:pPr algn="ctr"/>
            <a:r>
              <a:rPr lang="en-US" sz="3600" dirty="0">
                <a:solidFill>
                  <a:srgbClr val="000000"/>
                </a:solidFill>
              </a:rPr>
              <a:t>estimate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C01F30-4C7E-AA45-BA6A-3159D7845511}"/>
              </a:ext>
            </a:extLst>
          </p:cNvPr>
          <p:cNvSpPr txBox="1"/>
          <p:nvPr/>
        </p:nvSpPr>
        <p:spPr>
          <a:xfrm>
            <a:off x="498576" y="5461283"/>
            <a:ext cx="2355966" cy="646331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3600" dirty="0">
                <a:solidFill>
                  <a:srgbClr val="000000"/>
                </a:solidFill>
              </a:rPr>
              <a:t>Sample size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B4FAD8-2E2C-4C4D-A924-20D465E39F94}"/>
              </a:ext>
            </a:extLst>
          </p:cNvPr>
          <p:cNvSpPr txBox="1"/>
          <p:nvPr/>
        </p:nvSpPr>
        <p:spPr>
          <a:xfrm>
            <a:off x="3223328" y="5461282"/>
            <a:ext cx="2273581" cy="119946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3600" dirty="0">
                <a:solidFill>
                  <a:srgbClr val="000000"/>
                </a:solidFill>
              </a:rPr>
              <a:t>Variance in outcome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C022CA-CCFF-E94B-BEEF-EE10F905CF8E}"/>
              </a:ext>
            </a:extLst>
          </p:cNvPr>
          <p:cNvSpPr txBox="1"/>
          <p:nvPr/>
        </p:nvSpPr>
        <p:spPr>
          <a:xfrm>
            <a:off x="4000516" y="197257"/>
            <a:ext cx="4270016" cy="646331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3600" dirty="0">
                <a:solidFill>
                  <a:srgbClr val="000000"/>
                </a:solidFill>
              </a:rPr>
              <a:t>Reject null hypothesis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B289F5-EAB2-124F-974F-B05EC1FFEC3A}"/>
              </a:ext>
            </a:extLst>
          </p:cNvPr>
          <p:cNvSpPr txBox="1"/>
          <p:nvPr/>
        </p:nvSpPr>
        <p:spPr>
          <a:xfrm>
            <a:off x="8214726" y="1154140"/>
            <a:ext cx="2989162" cy="1200329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3600" dirty="0">
                <a:solidFill>
                  <a:srgbClr val="000000"/>
                </a:solidFill>
              </a:rPr>
              <a:t>Tolerated type 1 error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F3B192-894A-B24E-98BF-8CA3090FCA41}"/>
              </a:ext>
            </a:extLst>
          </p:cNvPr>
          <p:cNvSpPr txBox="1"/>
          <p:nvPr/>
        </p:nvSpPr>
        <p:spPr>
          <a:xfrm>
            <a:off x="4711887" y="3026204"/>
            <a:ext cx="2768226" cy="1754326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3600" dirty="0">
                <a:solidFill>
                  <a:srgbClr val="000000"/>
                </a:solidFill>
              </a:rPr>
              <a:t>Magnitude of regression estimate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7544AF-408E-AA4A-B52A-3D266FA8DD22}"/>
              </a:ext>
            </a:extLst>
          </p:cNvPr>
          <p:cNvSpPr txBox="1"/>
          <p:nvPr/>
        </p:nvSpPr>
        <p:spPr>
          <a:xfrm>
            <a:off x="8523888" y="3026204"/>
            <a:ext cx="2768226" cy="1754326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3600" dirty="0">
                <a:solidFill>
                  <a:srgbClr val="000000"/>
                </a:solidFill>
              </a:rPr>
              <a:t>True treatment effect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38273F1-AC4C-2C4F-9D5E-96F1EF6AE21A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3385223" y="843588"/>
            <a:ext cx="2750301" cy="916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CA91598-A9D4-2B4C-AE54-23C767223F97}"/>
              </a:ext>
            </a:extLst>
          </p:cNvPr>
          <p:cNvCxnSpPr>
            <a:cxnSpLocks/>
            <a:stCxn id="19" idx="0"/>
            <a:endCxn id="42" idx="2"/>
          </p:cNvCxnSpPr>
          <p:nvPr/>
        </p:nvCxnSpPr>
        <p:spPr>
          <a:xfrm flipV="1">
            <a:off x="1676559" y="2077471"/>
            <a:ext cx="773385" cy="814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D85A878-3DDE-E246-9916-BB9A3CE7B475}"/>
              </a:ext>
            </a:extLst>
          </p:cNvPr>
          <p:cNvCxnSpPr>
            <a:cxnSpLocks/>
            <a:stCxn id="24" idx="0"/>
            <a:endCxn id="42" idx="2"/>
          </p:cNvCxnSpPr>
          <p:nvPr/>
        </p:nvCxnSpPr>
        <p:spPr>
          <a:xfrm flipH="1" flipV="1">
            <a:off x="2449944" y="2077471"/>
            <a:ext cx="3646056" cy="948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45BE711-D902-894C-A333-3647B143D0C0}"/>
              </a:ext>
            </a:extLst>
          </p:cNvPr>
          <p:cNvCxnSpPr>
            <a:cxnSpLocks/>
            <a:stCxn id="25" idx="1"/>
            <a:endCxn id="24" idx="3"/>
          </p:cNvCxnSpPr>
          <p:nvPr/>
        </p:nvCxnSpPr>
        <p:spPr>
          <a:xfrm flipH="1">
            <a:off x="7480113" y="3903367"/>
            <a:ext cx="10437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296D416-FA3D-F240-ADE4-FA2846F5F262}"/>
              </a:ext>
            </a:extLst>
          </p:cNvPr>
          <p:cNvCxnSpPr>
            <a:cxnSpLocks/>
            <a:stCxn id="20" idx="0"/>
            <a:endCxn id="19" idx="2"/>
          </p:cNvCxnSpPr>
          <p:nvPr/>
        </p:nvCxnSpPr>
        <p:spPr>
          <a:xfrm flipV="1">
            <a:off x="1676559" y="4646540"/>
            <a:ext cx="0" cy="814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73D9EF-E0D9-2B45-8880-23D65A58D942}"/>
              </a:ext>
            </a:extLst>
          </p:cNvPr>
          <p:cNvCxnSpPr>
            <a:cxnSpLocks/>
            <a:stCxn id="21" idx="0"/>
            <a:endCxn id="19" idx="2"/>
          </p:cNvCxnSpPr>
          <p:nvPr/>
        </p:nvCxnSpPr>
        <p:spPr>
          <a:xfrm flipH="1" flipV="1">
            <a:off x="1676559" y="4646540"/>
            <a:ext cx="2683560" cy="8147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10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E576F-68E0-E544-9B7D-FA3FCB756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latin typeface="Gill Sans MT" panose="020B0502020104020203" pitchFamily="34" charset="77"/>
              </a:rPr>
              <a:t>Increasing power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35733-D4C2-5A43-AFCC-EFF1D4626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8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4800" dirty="0">
                <a:latin typeface="Gill Sans MT" panose="020B0502020104020203" pitchFamily="34" charset="77"/>
              </a:rPr>
              <a:t>Using the diagram, list 3 ways to increase power besides increasing the sample size.</a:t>
            </a:r>
          </a:p>
        </p:txBody>
      </p:sp>
    </p:spTree>
    <p:extLst>
      <p:ext uri="{BB962C8B-B14F-4D97-AF65-F5344CB8AC3E}">
        <p14:creationId xmlns:p14="http://schemas.microsoft.com/office/powerpoint/2010/main" val="1501642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6C401-B37E-3D49-9210-B632CB2DD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r>
              <a:rPr lang="en-US" sz="7200" dirty="0">
                <a:latin typeface="Gill Sans MT" panose="020B0502020104020203" pitchFamily="34" charset="77"/>
              </a:rPr>
              <a:t>You can estimate how often this happens using derived equations, or by simulating the experiment many times and calculating how often you reject the null hypothesis.</a:t>
            </a:r>
          </a:p>
        </p:txBody>
      </p:sp>
    </p:spTree>
    <p:extLst>
      <p:ext uri="{BB962C8B-B14F-4D97-AF65-F5344CB8AC3E}">
        <p14:creationId xmlns:p14="http://schemas.microsoft.com/office/powerpoint/2010/main" val="2484549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9D810-6F63-3946-84AF-73B57C777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r>
              <a:rPr lang="en-US" sz="7200" dirty="0">
                <a:latin typeface="Gill Sans MT" panose="020B0502020104020203" pitchFamily="34" charset="77"/>
              </a:rPr>
              <a:t>Limitations of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CC951-1906-1F44-A8FA-62B3D656F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>
                <a:latin typeface="Gill Sans MT" panose="020B0502020104020203" pitchFamily="34" charset="77"/>
              </a:rPr>
              <a:t>A type 2 error / false negative is one of only several ways you can be wrong. (</a:t>
            </a:r>
            <a:r>
              <a:rPr lang="en-US" sz="3600" i="1" dirty="0">
                <a:latin typeface="Gill Sans MT" panose="020B0502020104020203" pitchFamily="34" charset="77"/>
              </a:rPr>
              <a:t>Poll)</a:t>
            </a:r>
            <a:endParaRPr lang="en-US" sz="3600" dirty="0">
              <a:latin typeface="Gill Sans MT" panose="020B0502020104020203" pitchFamily="34" charset="77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600" dirty="0">
                <a:latin typeface="Gill Sans MT" panose="020B0502020104020203" pitchFamily="34" charset="77"/>
              </a:rPr>
              <a:t>A given power calculation relies on many </a:t>
            </a:r>
            <a:r>
              <a:rPr lang="en-US" sz="3600" i="1" dirty="0">
                <a:latin typeface="Gill Sans MT" panose="020B0502020104020203" pitchFamily="34" charset="77"/>
              </a:rPr>
              <a:t>specific</a:t>
            </a:r>
            <a:r>
              <a:rPr lang="en-US" sz="3600" dirty="0">
                <a:latin typeface="Gill Sans MT" panose="020B0502020104020203" pitchFamily="34" charset="77"/>
              </a:rPr>
              <a:t> assumptions. You must assume a full regression model that generated the data (approximately), as well as a missing data mechanism.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>
                <a:latin typeface="Gill Sans MT" panose="020B0502020104020203" pitchFamily="34" charset="77"/>
              </a:rPr>
              <a:t>Power calculations are often based upon scenarios far simpler than the actual dataset you will collect.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>
                <a:latin typeface="Gill Sans MT" panose="020B0502020104020203" pitchFamily="34" charset="77"/>
              </a:rPr>
              <a:t>Power calculations tend to be optimistic because you have limited resources for your grant submission.</a:t>
            </a:r>
          </a:p>
        </p:txBody>
      </p:sp>
    </p:spTree>
    <p:extLst>
      <p:ext uri="{BB962C8B-B14F-4D97-AF65-F5344CB8AC3E}">
        <p14:creationId xmlns:p14="http://schemas.microsoft.com/office/powerpoint/2010/main" val="1965077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1814</TotalTime>
  <Words>554</Words>
  <Application>Microsoft Macintosh PowerPoint</Application>
  <PresentationFormat>Widescreen</PresentationFormat>
  <Paragraphs>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Gill Sans MT</vt:lpstr>
      <vt:lpstr>Office Theme</vt:lpstr>
      <vt:lpstr>PowerPoint Presentation</vt:lpstr>
      <vt:lpstr>PowerPoint Presentation</vt:lpstr>
      <vt:lpstr>Fear</vt:lpstr>
      <vt:lpstr>Power is about assuming a true regression model, then estimating how often you will reject the null hypothesis of no treatment effect with the given sample size.</vt:lpstr>
      <vt:lpstr>PowerPoint Presentation</vt:lpstr>
      <vt:lpstr>PowerPoint Presentation</vt:lpstr>
      <vt:lpstr>Increasing power activity</vt:lpstr>
      <vt:lpstr>You can estimate how often this happens using derived equations, or by simulating the experiment many times and calculating how often you reject the null hypothesis.</vt:lpstr>
      <vt:lpstr>Limitations of power</vt:lpstr>
      <vt:lpstr>PowerPoint Presentation</vt:lpstr>
      <vt:lpstr>Calculating power activity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Loop, Matthew</dc:creator>
  <cp:lastModifiedBy>Loop, Matthew</cp:lastModifiedBy>
  <cp:revision>11</cp:revision>
  <dcterms:created xsi:type="dcterms:W3CDTF">2021-09-22T14:18:12Z</dcterms:created>
  <dcterms:modified xsi:type="dcterms:W3CDTF">2021-09-29T17:39:56Z</dcterms:modified>
</cp:coreProperties>
</file>