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77B69D-5687-491E-80BE-3A0E38932430}">
  <a:tblStyle styleId="{B077B69D-5687-491E-80BE-3A0E389324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jdhan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19" Type="http://schemas.openxmlformats.org/officeDocument/2006/relationships/font" Target="fonts/OpenSansLight-italic.fntdata"/><Relationship Id="rId1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1321b9c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1321b9c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321b9c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321b9c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321b9c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1321b9c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321b9cd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1321b9cd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321b9c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321b9c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321b9cd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321b9cd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09075" y="1256950"/>
            <a:ext cx="49389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JSON</a:t>
            </a:r>
            <a:endParaRPr b="1" sz="5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</a:t>
            </a:r>
            <a:r>
              <a:rPr b="1" lang="es" sz="36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AVA</a:t>
            </a:r>
            <a:endParaRPr b="1" sz="36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r>
              <a:rPr b="1" lang="es" sz="36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CRIPT </a:t>
            </a:r>
            <a:endParaRPr b="1" sz="36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lang="es" sz="36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BJECT </a:t>
            </a:r>
            <a:endParaRPr b="1" sz="36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 u="sng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</a:t>
            </a:r>
            <a:r>
              <a:rPr b="1" lang="es" sz="36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OTATION</a:t>
            </a:r>
            <a:endParaRPr b="1" sz="36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un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formato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texto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sencillo utilizado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el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intercambio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datos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entre distintos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sistemas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64" name="Google Shape;64;p1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67" name="Google Shape;67;p1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¿Por qué es tan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popular JSON?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la web, la mayoría de las peticiones y sus respuestas viajan como texto plano, es decir, texto sin codificaciones especiales.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JSON, al ser una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cadena de texto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simple, es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 ideal para transmitir información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entre sitios y aplicaciones web. Especialmente si tenemos en cuenta que JavaScript está presente en todos los navegadores modernos.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717750" y="3691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otra ventaja de JSON es que cualquier lenguaje de programación puede interpretarlo con facilidad. De hecho, la mayoría de los lenguajes web trabajan nativamente con JSON.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300" y="2886936"/>
            <a:ext cx="766623" cy="766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3475625" y="3212500"/>
            <a:ext cx="2186100" cy="0"/>
          </a:xfrm>
          <a:prstGeom prst="straightConnector1">
            <a:avLst/>
          </a:prstGeom>
          <a:noFill/>
          <a:ln cap="flat" cmpd="sng" w="38100">
            <a:solidFill>
              <a:srgbClr val="EC183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210" y="2898700"/>
            <a:ext cx="627580" cy="6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078" y="2886936"/>
            <a:ext cx="766623" cy="7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725" y="3061788"/>
            <a:ext cx="237081" cy="23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696" y="3061788"/>
            <a:ext cx="237081" cy="2370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objeto literal y JSON — Estructura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JSON es el acrónimo de JavaScript Object Notation y, como su nombre lo indica, es muy similar al objeto literal que ya conocemos. Veamos las diferencias: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717750" y="20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{B077B69D-5687-491E-80BE-3A0E38932430}</a:tableStyleId>
              </a:tblPr>
              <a:tblGrid>
                <a:gridCol w="3853800"/>
                <a:gridCol w="3853800"/>
              </a:tblGrid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Objeto Literal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Admite comillas simples y dobles.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Solo se pueden usar comillas dobles. 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Las claves del objeto van sin comillas.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Las claves van entre comillas.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Podemos escribir métodos sin problemas.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admite métodos, solo propiedades y valores.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recomienda poner una coma en la última propiedad.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podemos poner una coma en el último elemento.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objeto literal y JSON — Código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JSON admite la mayoría de los tipos de datos de JavaScript. Veamos cómo sería la conversión entre ambos formatos.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17750" y="2106225"/>
            <a:ext cx="3852000" cy="25971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t" bIns="91425" lIns="91425" spcFirstLastPara="1" rIns="91425" wrap="square" tIns="48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texto: 'Mi texto',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numero: 16,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array: ['uno', 'dos'],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booleano: true,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metodo(): {return '¡Hola!'},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69750" y="2106359"/>
            <a:ext cx="3852000" cy="25971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t" bIns="91425" lIns="91425" spcFirstLastPara="1" rIns="91425" wrap="square" tIns="48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"texto": "Mi texto",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"numero": 16,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"array": ["uno", "dos"],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"booleano":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023" y="2139139"/>
            <a:ext cx="1235375" cy="4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50" y="2102744"/>
            <a:ext cx="489801" cy="48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 rot="-699507">
            <a:off x="3735647" y="1791232"/>
            <a:ext cx="1595925" cy="108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F44336"/>
                </a:solidFill>
                <a:latin typeface="Karla"/>
                <a:ea typeface="Karla"/>
                <a:cs typeface="Karla"/>
                <a:sym typeface="Karla"/>
              </a:rPr>
              <a:t>V   S</a:t>
            </a:r>
            <a:endParaRPr sz="3000">
              <a:solidFill>
                <a:srgbClr val="F44336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 rot="1800143">
            <a:off x="4194977" y="1926178"/>
            <a:ext cx="640826" cy="640826"/>
          </a:xfrm>
          <a:prstGeom prst="lightningBolt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flipH="1">
            <a:off x="6324600" y="4069500"/>
            <a:ext cx="2819400" cy="308400"/>
          </a:xfrm>
          <a:prstGeom prst="rightArrow">
            <a:avLst>
              <a:gd fmla="val 100000" name="adj1"/>
              <a:gd fmla="val 24058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JSON no soporta métodos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809799" y="4126201"/>
            <a:ext cx="219140" cy="195010"/>
          </a:xfrm>
          <a:custGeom>
            <a:rect b="b" l="l" r="r" t="t"/>
            <a:pathLst>
              <a:path extrusionOk="0" h="25326" w="28469">
                <a:moveTo>
                  <a:pt x="14931" y="7484"/>
                </a:moveTo>
                <a:lnTo>
                  <a:pt x="15119" y="7502"/>
                </a:lnTo>
                <a:lnTo>
                  <a:pt x="15449" y="7636"/>
                </a:lnTo>
                <a:lnTo>
                  <a:pt x="15699" y="7886"/>
                </a:lnTo>
                <a:lnTo>
                  <a:pt x="15833" y="8216"/>
                </a:lnTo>
                <a:lnTo>
                  <a:pt x="15851" y="8404"/>
                </a:lnTo>
                <a:lnTo>
                  <a:pt x="15851" y="16521"/>
                </a:lnTo>
                <a:lnTo>
                  <a:pt x="15833" y="16708"/>
                </a:lnTo>
                <a:lnTo>
                  <a:pt x="15699" y="17039"/>
                </a:lnTo>
                <a:lnTo>
                  <a:pt x="15449" y="17289"/>
                </a:lnTo>
                <a:lnTo>
                  <a:pt x="15119" y="17432"/>
                </a:lnTo>
                <a:lnTo>
                  <a:pt x="14931" y="17441"/>
                </a:lnTo>
                <a:lnTo>
                  <a:pt x="13895" y="17441"/>
                </a:lnTo>
                <a:lnTo>
                  <a:pt x="13708" y="17432"/>
                </a:lnTo>
                <a:lnTo>
                  <a:pt x="13386" y="17289"/>
                </a:lnTo>
                <a:lnTo>
                  <a:pt x="13136" y="17039"/>
                </a:lnTo>
                <a:lnTo>
                  <a:pt x="12993" y="16708"/>
                </a:lnTo>
                <a:lnTo>
                  <a:pt x="12975" y="16521"/>
                </a:lnTo>
                <a:lnTo>
                  <a:pt x="12975" y="8404"/>
                </a:lnTo>
                <a:lnTo>
                  <a:pt x="12993" y="8216"/>
                </a:lnTo>
                <a:lnTo>
                  <a:pt x="13136" y="7886"/>
                </a:lnTo>
                <a:lnTo>
                  <a:pt x="13386" y="7636"/>
                </a:lnTo>
                <a:lnTo>
                  <a:pt x="13708" y="7502"/>
                </a:lnTo>
                <a:lnTo>
                  <a:pt x="13895" y="7484"/>
                </a:lnTo>
                <a:close/>
                <a:moveTo>
                  <a:pt x="15011" y="18762"/>
                </a:moveTo>
                <a:lnTo>
                  <a:pt x="15181" y="18771"/>
                </a:lnTo>
                <a:lnTo>
                  <a:pt x="15485" y="18896"/>
                </a:lnTo>
                <a:lnTo>
                  <a:pt x="15708" y="19128"/>
                </a:lnTo>
                <a:lnTo>
                  <a:pt x="15833" y="19423"/>
                </a:lnTo>
                <a:lnTo>
                  <a:pt x="15851" y="19593"/>
                </a:lnTo>
                <a:lnTo>
                  <a:pt x="15851" y="20789"/>
                </a:lnTo>
                <a:lnTo>
                  <a:pt x="15833" y="20959"/>
                </a:lnTo>
                <a:lnTo>
                  <a:pt x="15708" y="21263"/>
                </a:lnTo>
                <a:lnTo>
                  <a:pt x="15485" y="21486"/>
                </a:lnTo>
                <a:lnTo>
                  <a:pt x="15181" y="21620"/>
                </a:lnTo>
                <a:lnTo>
                  <a:pt x="15011" y="21629"/>
                </a:lnTo>
                <a:lnTo>
                  <a:pt x="13815" y="21629"/>
                </a:lnTo>
                <a:lnTo>
                  <a:pt x="13645" y="21620"/>
                </a:lnTo>
                <a:lnTo>
                  <a:pt x="13350" y="21486"/>
                </a:lnTo>
                <a:lnTo>
                  <a:pt x="13118" y="21263"/>
                </a:lnTo>
                <a:lnTo>
                  <a:pt x="12993" y="20959"/>
                </a:lnTo>
                <a:lnTo>
                  <a:pt x="12975" y="20789"/>
                </a:lnTo>
                <a:lnTo>
                  <a:pt x="12975" y="19593"/>
                </a:lnTo>
                <a:lnTo>
                  <a:pt x="12993" y="19423"/>
                </a:lnTo>
                <a:lnTo>
                  <a:pt x="13118" y="19128"/>
                </a:lnTo>
                <a:lnTo>
                  <a:pt x="13350" y="18896"/>
                </a:lnTo>
                <a:lnTo>
                  <a:pt x="13645" y="18771"/>
                </a:lnTo>
                <a:lnTo>
                  <a:pt x="13815" y="18762"/>
                </a:lnTo>
                <a:close/>
                <a:moveTo>
                  <a:pt x="13913" y="1"/>
                </a:moveTo>
                <a:lnTo>
                  <a:pt x="13431" y="108"/>
                </a:lnTo>
                <a:lnTo>
                  <a:pt x="13127" y="233"/>
                </a:lnTo>
                <a:lnTo>
                  <a:pt x="12841" y="394"/>
                </a:lnTo>
                <a:lnTo>
                  <a:pt x="12574" y="590"/>
                </a:lnTo>
                <a:lnTo>
                  <a:pt x="12324" y="831"/>
                </a:lnTo>
                <a:lnTo>
                  <a:pt x="12100" y="1117"/>
                </a:lnTo>
                <a:lnTo>
                  <a:pt x="12011" y="1278"/>
                </a:lnTo>
                <a:lnTo>
                  <a:pt x="348" y="21468"/>
                </a:lnTo>
                <a:lnTo>
                  <a:pt x="259" y="21629"/>
                </a:lnTo>
                <a:lnTo>
                  <a:pt x="125" y="21959"/>
                </a:lnTo>
                <a:lnTo>
                  <a:pt x="45" y="22298"/>
                </a:lnTo>
                <a:lnTo>
                  <a:pt x="0" y="22629"/>
                </a:lnTo>
                <a:lnTo>
                  <a:pt x="9" y="22959"/>
                </a:lnTo>
                <a:lnTo>
                  <a:pt x="54" y="23281"/>
                </a:lnTo>
                <a:lnTo>
                  <a:pt x="197" y="23754"/>
                </a:lnTo>
                <a:lnTo>
                  <a:pt x="527" y="24317"/>
                </a:lnTo>
                <a:lnTo>
                  <a:pt x="857" y="24674"/>
                </a:lnTo>
                <a:lnTo>
                  <a:pt x="1116" y="24879"/>
                </a:lnTo>
                <a:lnTo>
                  <a:pt x="1402" y="25049"/>
                </a:lnTo>
                <a:lnTo>
                  <a:pt x="1706" y="25183"/>
                </a:lnTo>
                <a:lnTo>
                  <a:pt x="2036" y="25272"/>
                </a:lnTo>
                <a:lnTo>
                  <a:pt x="2393" y="25326"/>
                </a:lnTo>
                <a:lnTo>
                  <a:pt x="26085" y="25326"/>
                </a:lnTo>
                <a:lnTo>
                  <a:pt x="26433" y="25272"/>
                </a:lnTo>
                <a:lnTo>
                  <a:pt x="26763" y="25183"/>
                </a:lnTo>
                <a:lnTo>
                  <a:pt x="27076" y="25049"/>
                </a:lnTo>
                <a:lnTo>
                  <a:pt x="27362" y="24879"/>
                </a:lnTo>
                <a:lnTo>
                  <a:pt x="27612" y="24674"/>
                </a:lnTo>
                <a:lnTo>
                  <a:pt x="27951" y="24317"/>
                </a:lnTo>
                <a:lnTo>
                  <a:pt x="28272" y="23754"/>
                </a:lnTo>
                <a:lnTo>
                  <a:pt x="28415" y="23281"/>
                </a:lnTo>
                <a:lnTo>
                  <a:pt x="28469" y="22959"/>
                </a:lnTo>
                <a:lnTo>
                  <a:pt x="28469" y="22629"/>
                </a:lnTo>
                <a:lnTo>
                  <a:pt x="28433" y="22298"/>
                </a:lnTo>
                <a:lnTo>
                  <a:pt x="28344" y="21959"/>
                </a:lnTo>
                <a:lnTo>
                  <a:pt x="28210" y="21629"/>
                </a:lnTo>
                <a:lnTo>
                  <a:pt x="28121" y="21468"/>
                </a:lnTo>
                <a:lnTo>
                  <a:pt x="16467" y="1278"/>
                </a:lnTo>
                <a:lnTo>
                  <a:pt x="16369" y="1117"/>
                </a:lnTo>
                <a:lnTo>
                  <a:pt x="16146" y="831"/>
                </a:lnTo>
                <a:lnTo>
                  <a:pt x="15904" y="590"/>
                </a:lnTo>
                <a:lnTo>
                  <a:pt x="15637" y="394"/>
                </a:lnTo>
                <a:lnTo>
                  <a:pt x="15342" y="233"/>
                </a:lnTo>
                <a:lnTo>
                  <a:pt x="15038" y="108"/>
                </a:lnTo>
                <a:lnTo>
                  <a:pt x="14565" y="1"/>
                </a:lnTo>
                <a:close/>
              </a:path>
            </a:pathLst>
          </a:cu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 nos proporciona un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 nativo JSON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 dos métodos que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 permiten convertir el formato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un archivo JSON a objeto literal o array, y viceversa.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22" name="Google Shape;122;p2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25" name="Google Shape;125;p2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136" name="Google Shape;136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datosJson </a:t>
              </a: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'{"club": "Independiente", "barrio": "Avellaneda"}'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datosConvertidos = </a:t>
              </a: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parse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(datosJson);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(datosConvertidos);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Se verá en consola un objeto literal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{ club: 'Independiente', barrio: 'Avellaneda' }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8" name="Google Shape;138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JSON.parse()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03475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Convierte un texto con formato JSON al tipo de dato equivalente de JavaScript.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una cadena de texto con formato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el mismo dato que recibió en formato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2"/>
          <p:cNvGrpSpPr/>
          <p:nvPr/>
        </p:nvGrpSpPr>
        <p:grpSpPr>
          <a:xfrm>
            <a:off x="732710" y="2413427"/>
            <a:ext cx="7692650" cy="2414619"/>
            <a:chOff x="630644" y="2191938"/>
            <a:chExt cx="6913498" cy="530709"/>
          </a:xfrm>
        </p:grpSpPr>
        <p:sp>
          <p:nvSpPr>
            <p:cNvPr id="149" name="Google Shape;149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objetoLiteral </a:t>
              </a: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{ nombre: </a:t>
              </a:r>
              <a:r>
                <a:rPr lang="es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'Carla'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pais: </a:t>
              </a:r>
              <a:r>
                <a:rPr lang="es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'Argentina'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};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datosConvertidos </a:t>
              </a: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stringify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objetoLiteral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(datosConvertidos);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Se verán en consola los datos en un string de tipo JSON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'{ "nombre": "Carla", "pais": "Argentina" }'</a:t>
              </a:r>
              <a:endParaRPr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1" name="Google Shape;151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JSON.stringify()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Convierte un tipo de dato de JavaScript en un texto en formato JSON.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tipo de dato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una cadena de texto con formato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