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embeddedFontLst>
    <p:embeddedFont>
      <p:font typeface="Rajdhani"/>
      <p:regular r:id="rId80"/>
      <p:bold r:id="rId81"/>
    </p:embeddedFont>
    <p:embeddedFont>
      <p:font typeface="Open Sans Light"/>
      <p:regular r:id="rId82"/>
      <p:bold r:id="rId83"/>
      <p:italic r:id="rId84"/>
      <p:boldItalic r:id="rId85"/>
    </p:embeddedFont>
    <p:embeddedFont>
      <p:font typeface="Open Sans"/>
      <p:regular r:id="rId86"/>
      <p:bold r:id="rId87"/>
      <p:italic r:id="rId88"/>
      <p:boldItalic r:id="rId89"/>
    </p:embeddedFont>
    <p:embeddedFont>
      <p:font typeface="Karla"/>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AA8D21-CCCC-465C-AD40-4370C557CCDC}">
  <a:tblStyle styleId="{64AA8D21-CCCC-465C-AD40-4370C557CC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penSansLight-italic.fntdata"/><Relationship Id="rId83" Type="http://schemas.openxmlformats.org/officeDocument/2006/relationships/font" Target="fonts/OpenSansLight-bold.fntdata"/><Relationship Id="rId42" Type="http://schemas.openxmlformats.org/officeDocument/2006/relationships/slide" Target="slides/slide36.xml"/><Relationship Id="rId86" Type="http://schemas.openxmlformats.org/officeDocument/2006/relationships/font" Target="fonts/OpenSans-regular.fntdata"/><Relationship Id="rId41" Type="http://schemas.openxmlformats.org/officeDocument/2006/relationships/slide" Target="slides/slide35.xml"/><Relationship Id="rId85" Type="http://schemas.openxmlformats.org/officeDocument/2006/relationships/font" Target="fonts/OpenSansLight-boldItalic.fntdata"/><Relationship Id="rId44" Type="http://schemas.openxmlformats.org/officeDocument/2006/relationships/slide" Target="slides/slide38.xml"/><Relationship Id="rId88" Type="http://schemas.openxmlformats.org/officeDocument/2006/relationships/font" Target="fonts/OpenSans-italic.fntdata"/><Relationship Id="rId43" Type="http://schemas.openxmlformats.org/officeDocument/2006/relationships/slide" Target="slides/slide37.xml"/><Relationship Id="rId87" Type="http://schemas.openxmlformats.org/officeDocument/2006/relationships/font" Target="fonts/OpenSans-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penSans-boldItalic.fntdata"/><Relationship Id="rId80" Type="http://schemas.openxmlformats.org/officeDocument/2006/relationships/font" Target="fonts/Rajdhani-regular.fntdata"/><Relationship Id="rId82" Type="http://schemas.openxmlformats.org/officeDocument/2006/relationships/font" Target="fonts/OpenSansLight-regular.fntdata"/><Relationship Id="rId81" Type="http://schemas.openxmlformats.org/officeDocument/2006/relationships/font" Target="fonts/Rajdhani-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Karla-bold.fntdata"/><Relationship Id="rId90" Type="http://schemas.openxmlformats.org/officeDocument/2006/relationships/font" Target="fonts/Karla-regular.fntdata"/><Relationship Id="rId93" Type="http://schemas.openxmlformats.org/officeDocument/2006/relationships/font" Target="fonts/Karla-boldItalic.fntdata"/><Relationship Id="rId92" Type="http://schemas.openxmlformats.org/officeDocument/2006/relationships/font" Target="fonts/Karla-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9137f68a9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137f68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137f68a9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137f68a9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137f68a9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137f68a9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137f68a9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137f68a9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137f68a9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137f68a9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137f68a9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137f68a9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137f68a9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137f68a9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137f68a9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137f68a9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137f68a9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137f68a9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137f68a9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137f68a9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137f68a97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137f68a9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137f68a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137f68a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137f68a9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137f68a9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137f68a9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137f68a9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137f68a9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137f68a9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137f68a9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137f68a9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137f68a97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137f68a97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137f68a97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137f68a97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7dbb219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7dbb219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7dbb2190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7dbb2190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7dbb2190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7dbb2190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7dbb2190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7dbb2190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137f68a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137f68a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3d574e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93d574e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6ad208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6ad208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6ad208b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96ad208b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5e0e350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5e0e350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95e0e350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95e0e350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5e0e350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5e0e350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5e0e350a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95e0e350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95e0e350a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95e0e350a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5e0e350a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95e0e350a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95e0e350a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95e0e350a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137f68a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137f68a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95e0e350a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95e0e350a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95e0e350a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95e0e350a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5e0e350a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5e0e350a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5e0e350a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95e0e350a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95e0e350a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95e0e350a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95e0e350a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95e0e350a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95e0e350a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95e0e350a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95e0e350a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95e0e350a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95e0e350a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95e0e350a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95e0e350a9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95e0e350a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137f68a9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137f68a9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95e0e350a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95e0e350a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95e0e350a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95e0e350a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95e0e350a9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95e0e350a9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95e0e350a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95e0e350a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95e0e350a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95e0e350a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96ad208b9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96ad208b9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96ad208b9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96ad208b9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95e0e350a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95e0e350a9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95e0e350a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95e0e350a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95e0e350a9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95e0e350a9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137f68a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137f68a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95e0e350a9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95e0e350a9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95e0e350a9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95e0e350a9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95e0e350a9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95e0e350a9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95e0e350a9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95e0e350a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95e0e350a9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95e0e350a9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95e0e350a9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95e0e350a9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95e0e350a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95e0e350a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95e0e350a9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95e0e350a9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95e0e350a9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95e0e350a9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95e0e350a9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95e0e350a9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137f68a9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137f68a9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95e0e350a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95e0e350a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95e0e350a9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95e0e350a9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95e0e350a9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95e0e350a9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8e6c83523f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8e6c83523f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137f68a9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137f68a9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137f68a9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137f68a9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9" name="Google Shape;9;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4" name="Google Shape;44;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1">
  <p:cSld name="BLANK_1_1_1_6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4"/>
          <p:cNvSpPr txBox="1"/>
          <p:nvPr>
            <p:ph type="title"/>
          </p:nvPr>
        </p:nvSpPr>
        <p:spPr>
          <a:xfrm>
            <a:off x="720000" y="227025"/>
            <a:ext cx="7704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6" name="Google Shape;16;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 name="Google Shape;17;p4"/>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8" name="Google Shape;28;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6" name="Google Shape;36;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t/>
            </a:r>
            <a:endParaRPr sz="900">
              <a:solidFill>
                <a:srgbClr val="FFFFFF"/>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odejs.org/dist/latest-v12.x/docs/api/" TargetMode="External"/><Relationship Id="rId4" Type="http://schemas.openxmlformats.org/officeDocument/2006/relationships/hyperlink" Target="https://nodejs.org/api/fs.html" TargetMode="External"/><Relationship Id="rId5" Type="http://schemas.openxmlformats.org/officeDocument/2006/relationships/hyperlink" Target="https://nodejs.org/dist/latest-v12.x/docs/api/process.html"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slide" Target="/ppt/slides/slide67.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9" Type="http://schemas.openxmlformats.org/officeDocument/2006/relationships/slide" Target="/ppt/slides/slide57.xml"/><Relationship Id="rId5" Type="http://schemas.openxmlformats.org/officeDocument/2006/relationships/slide" Target="/ppt/slides/slide17.xml"/><Relationship Id="rId6" Type="http://schemas.openxmlformats.org/officeDocument/2006/relationships/slide" Target="/ppt/slides/slide17.xml"/><Relationship Id="rId7" Type="http://schemas.openxmlformats.org/officeDocument/2006/relationships/slide" Target="/ppt/slides/slide33.xml"/><Relationship Id="rId8" Type="http://schemas.openxmlformats.org/officeDocument/2006/relationships/slide" Target="/ppt/slides/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5"/>
          <p:cNvSpPr txBox="1"/>
          <p:nvPr>
            <p:ph type="title"/>
          </p:nvPr>
        </p:nvSpPr>
        <p:spPr>
          <a:xfrm>
            <a:off x="4289805" y="1256945"/>
            <a:ext cx="4058100" cy="2860200"/>
          </a:xfrm>
          <a:prstGeom prst="rect">
            <a:avLst/>
          </a:prstGeom>
        </p:spPr>
        <p:txBody>
          <a:bodyPr anchorCtr="0" anchor="t" bIns="91425" lIns="91425" spcFirstLastPara="1" rIns="180000" wrap="square" tIns="91425">
            <a:noAutofit/>
          </a:bodyPr>
          <a:lstStyle/>
          <a:p>
            <a:pPr indent="0" lvl="0" marL="0" rtl="0" algn="r">
              <a:spcBef>
                <a:spcPts val="0"/>
              </a:spcBef>
              <a:spcAft>
                <a:spcPts val="0"/>
              </a:spcAft>
              <a:buNone/>
            </a:pPr>
            <a:r>
              <a:rPr lang="es"/>
              <a:t>Apuntes del módulo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p24"/>
          <p:cNvCxnSpPr/>
          <p:nvPr/>
        </p:nvCxnSpPr>
        <p:spPr>
          <a:xfrm>
            <a:off x="0" y="1834700"/>
            <a:ext cx="0" cy="0"/>
          </a:xfrm>
          <a:prstGeom prst="straightConnector1">
            <a:avLst/>
          </a:prstGeom>
          <a:noFill/>
          <a:ln cap="flat" cmpd="sng" w="9525">
            <a:solidFill>
              <a:srgbClr val="666666"/>
            </a:solidFill>
            <a:prstDash val="solid"/>
            <a:round/>
            <a:headEnd len="med" w="med" type="none"/>
            <a:tailEnd len="med" w="med" type="none"/>
          </a:ln>
        </p:spPr>
      </p:cxnSp>
      <p:sp>
        <p:nvSpPr>
          <p:cNvPr id="138" name="Google Shape;138;p24"/>
          <p:cNvSpPr txBox="1"/>
          <p:nvPr/>
        </p:nvSpPr>
        <p:spPr>
          <a:xfrm>
            <a:off x="712100" y="523000"/>
            <a:ext cx="2618400" cy="58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Documentación </a:t>
            </a:r>
            <a:endParaRPr b="1" sz="3000">
              <a:solidFill>
                <a:srgbClr val="434343"/>
              </a:solidFill>
              <a:latin typeface="Rajdhani"/>
              <a:ea typeface="Rajdhani"/>
              <a:cs typeface="Rajdhani"/>
              <a:sym typeface="Rajdhani"/>
            </a:endParaRPr>
          </a:p>
        </p:txBody>
      </p:sp>
      <p:grpSp>
        <p:nvGrpSpPr>
          <p:cNvPr id="139" name="Google Shape;139;p24"/>
          <p:cNvGrpSpPr/>
          <p:nvPr/>
        </p:nvGrpSpPr>
        <p:grpSpPr>
          <a:xfrm>
            <a:off x="1664475" y="1396675"/>
            <a:ext cx="5595000" cy="2739600"/>
            <a:chOff x="1625825" y="1510775"/>
            <a:chExt cx="5595000" cy="2739600"/>
          </a:xfrm>
        </p:grpSpPr>
        <p:sp>
          <p:nvSpPr>
            <p:cNvPr id="140" name="Google Shape;140;p24"/>
            <p:cNvSpPr/>
            <p:nvPr/>
          </p:nvSpPr>
          <p:spPr>
            <a:xfrm>
              <a:off x="1625825" y="1510775"/>
              <a:ext cx="5595000" cy="27396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822960" rtl="0" algn="l">
                <a:spcBef>
                  <a:spcPts val="0"/>
                </a:spcBef>
                <a:spcAft>
                  <a:spcPts val="0"/>
                </a:spcAft>
                <a:buNone/>
              </a:pPr>
              <a:r>
                <a:rPr b="1" lang="es">
                  <a:solidFill>
                    <a:srgbClr val="F3F3F3"/>
                  </a:solidFill>
                  <a:latin typeface="Open Sans"/>
                  <a:ea typeface="Open Sans"/>
                  <a:cs typeface="Open Sans"/>
                  <a:sym typeface="Open Sans"/>
                </a:rPr>
                <a:t>Documentación de Node.js:</a:t>
              </a:r>
              <a:endParaRPr b="1">
                <a:solidFill>
                  <a:srgbClr val="F3F3F3"/>
                </a:solidFill>
                <a:latin typeface="Open Sans"/>
                <a:ea typeface="Open Sans"/>
                <a:cs typeface="Open Sans"/>
                <a:sym typeface="Open Sans"/>
              </a:endParaRPr>
            </a:p>
            <a:p>
              <a:pPr indent="0" lvl="0" marL="822960" rtl="0" algn="l">
                <a:spcBef>
                  <a:spcPts val="0"/>
                </a:spcBef>
                <a:spcAft>
                  <a:spcPts val="0"/>
                </a:spcAft>
                <a:buNone/>
              </a:pPr>
              <a:r>
                <a:rPr lang="es" u="sng">
                  <a:solidFill>
                    <a:schemeClr val="hlink"/>
                  </a:solidFill>
                  <a:latin typeface="Open Sans"/>
                  <a:ea typeface="Open Sans"/>
                  <a:cs typeface="Open Sans"/>
                  <a:sym typeface="Open Sans"/>
                  <a:hlinkClick r:id="rId3"/>
                </a:rPr>
                <a:t>https://nodejs.org/dist/latest-v12.x/docs/api/</a:t>
              </a:r>
              <a:endParaRPr>
                <a:solidFill>
                  <a:srgbClr val="FFFFFF"/>
                </a:solidFill>
                <a:latin typeface="Open Sans"/>
                <a:ea typeface="Open Sans"/>
                <a:cs typeface="Open Sans"/>
                <a:sym typeface="Open Sans"/>
              </a:endParaRPr>
            </a:p>
            <a:p>
              <a:pPr indent="0" lvl="0" marL="822960" rtl="0" algn="l">
                <a:spcBef>
                  <a:spcPts val="0"/>
                </a:spcBef>
                <a:spcAft>
                  <a:spcPts val="0"/>
                </a:spcAft>
                <a:buNone/>
              </a:pPr>
              <a:r>
                <a:t/>
              </a:r>
              <a:endParaRPr>
                <a:solidFill>
                  <a:srgbClr val="FFFFFF"/>
                </a:solidFill>
                <a:latin typeface="Open Sans"/>
                <a:ea typeface="Open Sans"/>
                <a:cs typeface="Open Sans"/>
                <a:sym typeface="Open Sans"/>
              </a:endParaRPr>
            </a:p>
            <a:p>
              <a:pPr indent="0" lvl="0" marL="822960" rtl="0" algn="l">
                <a:spcBef>
                  <a:spcPts val="0"/>
                </a:spcBef>
                <a:spcAft>
                  <a:spcPts val="0"/>
                </a:spcAft>
                <a:buNone/>
              </a:pPr>
              <a:r>
                <a:rPr b="1" lang="es">
                  <a:solidFill>
                    <a:srgbClr val="FFFFFF"/>
                  </a:solidFill>
                  <a:latin typeface="Open Sans"/>
                  <a:ea typeface="Open Sans"/>
                  <a:cs typeface="Open Sans"/>
                  <a:sym typeface="Open Sans"/>
                </a:rPr>
                <a:t>Módulo de FS - documentación:</a:t>
              </a:r>
              <a:endParaRPr b="1">
                <a:solidFill>
                  <a:srgbClr val="FFFFFF"/>
                </a:solidFill>
                <a:latin typeface="Open Sans"/>
                <a:ea typeface="Open Sans"/>
                <a:cs typeface="Open Sans"/>
                <a:sym typeface="Open Sans"/>
              </a:endParaRPr>
            </a:p>
            <a:p>
              <a:pPr indent="0" lvl="0" marL="822960" rtl="0" algn="l">
                <a:spcBef>
                  <a:spcPts val="0"/>
                </a:spcBef>
                <a:spcAft>
                  <a:spcPts val="0"/>
                </a:spcAft>
                <a:buNone/>
              </a:pPr>
              <a:r>
                <a:rPr lang="es" u="sng">
                  <a:solidFill>
                    <a:schemeClr val="hlink"/>
                  </a:solidFill>
                  <a:latin typeface="Open Sans"/>
                  <a:ea typeface="Open Sans"/>
                  <a:cs typeface="Open Sans"/>
                  <a:sym typeface="Open Sans"/>
                  <a:hlinkClick r:id="rId4"/>
                </a:rPr>
                <a:t>https://nodejs.org/api/fs.html</a:t>
              </a:r>
              <a:endParaRPr>
                <a:solidFill>
                  <a:srgbClr val="FFFFFF"/>
                </a:solidFill>
                <a:latin typeface="Open Sans"/>
                <a:ea typeface="Open Sans"/>
                <a:cs typeface="Open Sans"/>
                <a:sym typeface="Open Sans"/>
              </a:endParaRPr>
            </a:p>
            <a:p>
              <a:pPr indent="0" lvl="0" marL="822960" rtl="0" algn="l">
                <a:spcBef>
                  <a:spcPts val="0"/>
                </a:spcBef>
                <a:spcAft>
                  <a:spcPts val="0"/>
                </a:spcAft>
                <a:buNone/>
              </a:pPr>
              <a:r>
                <a:t/>
              </a:r>
              <a:endParaRPr>
                <a:solidFill>
                  <a:srgbClr val="FFFFFF"/>
                </a:solidFill>
                <a:latin typeface="Open Sans"/>
                <a:ea typeface="Open Sans"/>
                <a:cs typeface="Open Sans"/>
                <a:sym typeface="Open Sans"/>
              </a:endParaRPr>
            </a:p>
            <a:p>
              <a:pPr indent="0" lvl="0" marL="822960" rtl="0" algn="l">
                <a:spcBef>
                  <a:spcPts val="0"/>
                </a:spcBef>
                <a:spcAft>
                  <a:spcPts val="0"/>
                </a:spcAft>
                <a:buNone/>
              </a:pPr>
              <a:r>
                <a:rPr b="1" lang="es">
                  <a:solidFill>
                    <a:srgbClr val="FFFFFF"/>
                  </a:solidFill>
                  <a:latin typeface="Open Sans"/>
                  <a:ea typeface="Open Sans"/>
                  <a:cs typeface="Open Sans"/>
                  <a:sym typeface="Open Sans"/>
                </a:rPr>
                <a:t>Módulo process:</a:t>
              </a:r>
              <a:endParaRPr b="1">
                <a:solidFill>
                  <a:srgbClr val="FFFFFF"/>
                </a:solidFill>
                <a:latin typeface="Open Sans"/>
                <a:ea typeface="Open Sans"/>
                <a:cs typeface="Open Sans"/>
                <a:sym typeface="Open Sans"/>
              </a:endParaRPr>
            </a:p>
            <a:p>
              <a:pPr indent="0" lvl="0" marL="822960" rtl="0" algn="l">
                <a:spcBef>
                  <a:spcPts val="0"/>
                </a:spcBef>
                <a:spcAft>
                  <a:spcPts val="0"/>
                </a:spcAft>
                <a:buNone/>
              </a:pPr>
              <a:r>
                <a:rPr lang="es" u="sng">
                  <a:solidFill>
                    <a:schemeClr val="hlink"/>
                  </a:solidFill>
                  <a:latin typeface="Open Sans"/>
                  <a:ea typeface="Open Sans"/>
                  <a:cs typeface="Open Sans"/>
                  <a:sym typeface="Open Sans"/>
                  <a:hlinkClick r:id="rId5"/>
                </a:rPr>
                <a:t>https://nodejs.org/dist/latest-v12.x/docs/api/process.html</a:t>
              </a:r>
              <a:endParaRPr>
                <a:solidFill>
                  <a:srgbClr val="FFFFFF"/>
                </a:solidFill>
                <a:latin typeface="Open Sans"/>
                <a:ea typeface="Open Sans"/>
                <a:cs typeface="Open Sans"/>
                <a:sym typeface="Open Sans"/>
              </a:endParaRPr>
            </a:p>
            <a:p>
              <a:pPr indent="0" lvl="0" marL="822960" rtl="0" algn="l">
                <a:spcBef>
                  <a:spcPts val="0"/>
                </a:spcBef>
                <a:spcAft>
                  <a:spcPts val="0"/>
                </a:spcAft>
                <a:buNone/>
              </a:pPr>
              <a:r>
                <a:t/>
              </a:r>
              <a:endParaRPr>
                <a:solidFill>
                  <a:srgbClr val="F3F3F3"/>
                </a:solidFill>
                <a:latin typeface="Open Sans"/>
                <a:ea typeface="Open Sans"/>
                <a:cs typeface="Open Sans"/>
                <a:sym typeface="Open Sans"/>
              </a:endParaRPr>
            </a:p>
          </p:txBody>
        </p:sp>
        <p:sp>
          <p:nvSpPr>
            <p:cNvPr id="141" name="Google Shape;141;p24"/>
            <p:cNvSpPr/>
            <p:nvPr/>
          </p:nvSpPr>
          <p:spPr>
            <a:xfrm>
              <a:off x="1954337" y="2737473"/>
              <a:ext cx="342446" cy="498015"/>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2" name="Google Shape;142;p2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24"/>
          <p:cNvPicPr preferRelativeResize="0"/>
          <p:nvPr/>
        </p:nvPicPr>
        <p:blipFill>
          <a:blip r:embed="rId6">
            <a:alphaModFix/>
          </a:blip>
          <a:stretch>
            <a:fillRect/>
          </a:stretch>
        </p:blipFill>
        <p:spPr>
          <a:xfrm>
            <a:off x="8074225" y="4931037"/>
            <a:ext cx="764551" cy="182226"/>
          </a:xfrm>
          <a:prstGeom prst="rect">
            <a:avLst/>
          </a:prstGeom>
          <a:noFill/>
          <a:ln>
            <a:noFill/>
          </a:ln>
        </p:spPr>
      </p:pic>
      <p:sp>
        <p:nvSpPr>
          <p:cNvPr id="144" name="Google Shape;144;p24"/>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48" name="Shape 148"/>
        <p:cNvGrpSpPr/>
        <p:nvPr/>
      </p:nvGrpSpPr>
      <p:grpSpPr>
        <a:xfrm>
          <a:off x="0" y="0"/>
          <a:ext cx="0" cy="0"/>
          <a:chOff x="0" y="0"/>
          <a:chExt cx="0" cy="0"/>
        </a:xfrm>
      </p:grpSpPr>
      <p:sp>
        <p:nvSpPr>
          <p:cNvPr id="149" name="Google Shape;149;p25"/>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Tipos de datos</a:t>
            </a:r>
            <a:endParaRPr b="1" sz="3700">
              <a:solidFill>
                <a:srgbClr val="FFFFFF"/>
              </a:solidFill>
              <a:latin typeface="Rajdhani"/>
              <a:ea typeface="Rajdhani"/>
              <a:cs typeface="Rajdhani"/>
              <a:sym typeface="Rajdhani"/>
            </a:endParaRPr>
          </a:p>
        </p:txBody>
      </p:sp>
      <p:sp>
        <p:nvSpPr>
          <p:cNvPr id="150" name="Google Shape;150;p2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2</a:t>
            </a:r>
            <a:endParaRPr b="1" sz="6000">
              <a:solidFill>
                <a:srgbClr val="FFFFFF"/>
              </a:solidFill>
              <a:latin typeface="Rajdhani"/>
              <a:ea typeface="Rajdhani"/>
              <a:cs typeface="Rajdhani"/>
              <a:sym typeface="Rajdhani"/>
            </a:endParaRPr>
          </a:p>
        </p:txBody>
      </p:sp>
      <p:sp>
        <p:nvSpPr>
          <p:cNvPr id="151" name="Google Shape;151;p2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54" name="Google Shape;154;p25"/>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6"/>
          <p:cNvGrpSpPr/>
          <p:nvPr/>
        </p:nvGrpSpPr>
        <p:grpSpPr>
          <a:xfrm>
            <a:off x="732664" y="902351"/>
            <a:ext cx="7692650" cy="756207"/>
            <a:chOff x="630644" y="2191938"/>
            <a:chExt cx="6913498" cy="530709"/>
          </a:xfrm>
        </p:grpSpPr>
        <p:sp>
          <p:nvSpPr>
            <p:cNvPr id="160" name="Google Shape;160;p2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edad</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D89F39"/>
                  </a:solidFill>
                  <a:latin typeface="Consolas"/>
                  <a:ea typeface="Consolas"/>
                  <a:cs typeface="Consolas"/>
                  <a:sym typeface="Consolas"/>
                </a:rPr>
                <a:t>35</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999999"/>
                  </a:solidFill>
                  <a:latin typeface="Consolas"/>
                  <a:ea typeface="Consolas"/>
                  <a:cs typeface="Consolas"/>
                  <a:sym typeface="Consolas"/>
                </a:rPr>
                <a:t>// número entero</a:t>
              </a:r>
              <a:endParaRPr sz="1800">
                <a:solidFill>
                  <a:srgbClr val="999999"/>
                </a:solidFill>
                <a:latin typeface="Consolas"/>
                <a:ea typeface="Consolas"/>
                <a:cs typeface="Consolas"/>
                <a:sym typeface="Consolas"/>
              </a:endParaRPr>
            </a:p>
            <a:p>
              <a:pPr indent="0" lvl="0" marL="0" rtl="0" algn="l">
                <a:spcBef>
                  <a:spcPts val="600"/>
                </a:spcBef>
                <a:spcAft>
                  <a:spcPts val="0"/>
                </a:spcAft>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precio</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D89F39"/>
                  </a:solidFill>
                  <a:latin typeface="Consolas"/>
                  <a:ea typeface="Consolas"/>
                  <a:cs typeface="Consolas"/>
                  <a:sym typeface="Consolas"/>
                </a:rPr>
                <a:t>150.65</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999999"/>
                  </a:solidFill>
                  <a:latin typeface="Consolas"/>
                  <a:ea typeface="Consolas"/>
                  <a:cs typeface="Consolas"/>
                  <a:sym typeface="Consolas"/>
                </a:rPr>
                <a:t>// decimales</a:t>
              </a:r>
              <a:endParaRPr sz="1800">
                <a:solidFill>
                  <a:srgbClr val="999999"/>
                </a:solidFill>
                <a:latin typeface="Consolas"/>
                <a:ea typeface="Consolas"/>
                <a:cs typeface="Consolas"/>
                <a:sym typeface="Consolas"/>
              </a:endParaRPr>
            </a:p>
          </p:txBody>
        </p:sp>
        <p:sp>
          <p:nvSpPr>
            <p:cNvPr id="161" name="Google Shape;161;p2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62" name="Google Shape;162;p26"/>
          <p:cNvSpPr txBox="1"/>
          <p:nvPr/>
        </p:nvSpPr>
        <p:spPr>
          <a:xfrm>
            <a:off x="717750" y="414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Numéricos (number)</a:t>
            </a:r>
            <a:endParaRPr b="1" sz="1600">
              <a:solidFill>
                <a:srgbClr val="434343"/>
              </a:solidFill>
              <a:latin typeface="Open Sans"/>
              <a:ea typeface="Open Sans"/>
              <a:cs typeface="Open Sans"/>
              <a:sym typeface="Open Sans"/>
            </a:endParaRPr>
          </a:p>
        </p:txBody>
      </p:sp>
      <p:grpSp>
        <p:nvGrpSpPr>
          <p:cNvPr id="163" name="Google Shape;163;p26"/>
          <p:cNvGrpSpPr/>
          <p:nvPr/>
        </p:nvGrpSpPr>
        <p:grpSpPr>
          <a:xfrm>
            <a:off x="732664" y="2263265"/>
            <a:ext cx="7692650" cy="971250"/>
            <a:chOff x="630644" y="2191938"/>
            <a:chExt cx="6913498" cy="530709"/>
          </a:xfrm>
        </p:grpSpPr>
        <p:sp>
          <p:nvSpPr>
            <p:cNvPr id="164" name="Google Shape;164;p2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nombre</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8BC34A"/>
                  </a:solidFill>
                  <a:latin typeface="Consolas"/>
                  <a:ea typeface="Consolas"/>
                  <a:cs typeface="Consolas"/>
                  <a:sym typeface="Consolas"/>
                </a:rPr>
                <a:t>'Mamá Luchetti'</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999999"/>
                  </a:solidFill>
                  <a:latin typeface="Consolas"/>
                  <a:ea typeface="Consolas"/>
                  <a:cs typeface="Consolas"/>
                  <a:sym typeface="Consolas"/>
                </a:rPr>
                <a:t>// comillas simples</a:t>
              </a:r>
              <a:endParaRPr sz="1800">
                <a:solidFill>
                  <a:srgbClr val="999999"/>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ocupacion</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8BC34A"/>
                  </a:solidFill>
                  <a:latin typeface="Consolas"/>
                  <a:ea typeface="Consolas"/>
                  <a:cs typeface="Consolas"/>
                  <a:sym typeface="Consolas"/>
                </a:rPr>
                <a:t>"Master of the sopas"</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999999"/>
                  </a:solidFill>
                  <a:latin typeface="Consolas"/>
                  <a:ea typeface="Consolas"/>
                  <a:cs typeface="Consolas"/>
                  <a:sym typeface="Consolas"/>
                </a:rPr>
                <a:t>// comillas dobles tienen el mismo resultado</a:t>
              </a:r>
              <a:endParaRPr sz="1800">
                <a:solidFill>
                  <a:srgbClr val="999999"/>
                </a:solidFill>
                <a:latin typeface="Consolas"/>
                <a:ea typeface="Consolas"/>
                <a:cs typeface="Consolas"/>
                <a:sym typeface="Consolas"/>
              </a:endParaRPr>
            </a:p>
          </p:txBody>
        </p:sp>
        <p:sp>
          <p:nvSpPr>
            <p:cNvPr id="165" name="Google Shape;165;p2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66" name="Google Shape;166;p26"/>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nvSpPr>
        <p:spPr>
          <a:xfrm>
            <a:off x="717750" y="17862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Cadenas de caracteres (string)</a:t>
            </a:r>
            <a:endParaRPr b="1" sz="1600">
              <a:solidFill>
                <a:srgbClr val="434343"/>
              </a:solidFill>
              <a:latin typeface="Open Sans"/>
              <a:ea typeface="Open Sans"/>
              <a:cs typeface="Open Sans"/>
              <a:sym typeface="Open Sans"/>
            </a:endParaRPr>
          </a:p>
        </p:txBody>
      </p:sp>
      <p:sp>
        <p:nvSpPr>
          <p:cNvPr id="168" name="Google Shape;168;p26"/>
          <p:cNvSpPr txBox="1"/>
          <p:nvPr/>
        </p:nvSpPr>
        <p:spPr>
          <a:xfrm>
            <a:off x="717750" y="3386475"/>
            <a:ext cx="7707600" cy="4770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Lógicos o booleanos (boolean)</a:t>
            </a:r>
            <a:endParaRPr b="1" sz="1600">
              <a:solidFill>
                <a:srgbClr val="434343"/>
              </a:solidFill>
              <a:latin typeface="Open Sans"/>
              <a:ea typeface="Open Sans"/>
              <a:cs typeface="Open Sans"/>
              <a:sym typeface="Open Sans"/>
            </a:endParaRPr>
          </a:p>
        </p:txBody>
      </p:sp>
      <p:grpSp>
        <p:nvGrpSpPr>
          <p:cNvPr id="169" name="Google Shape;169;p26"/>
          <p:cNvGrpSpPr/>
          <p:nvPr/>
        </p:nvGrpSpPr>
        <p:grpSpPr>
          <a:xfrm>
            <a:off x="732664" y="3874151"/>
            <a:ext cx="7692650" cy="756207"/>
            <a:chOff x="630644" y="2191938"/>
            <a:chExt cx="6913498" cy="530709"/>
          </a:xfrm>
        </p:grpSpPr>
        <p:sp>
          <p:nvSpPr>
            <p:cNvPr id="170" name="Google Shape;170;p2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laCharlaEstaReCopada</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D89F39"/>
                  </a:solidFill>
                  <a:latin typeface="Consolas"/>
                  <a:ea typeface="Consolas"/>
                  <a:cs typeface="Consolas"/>
                  <a:sym typeface="Consolas"/>
                </a:rPr>
                <a:t>true</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hayAsadoAlFinal</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D89F39"/>
                  </a:solidFill>
                  <a:latin typeface="Consolas"/>
                  <a:ea typeface="Consolas"/>
                  <a:cs typeface="Consolas"/>
                  <a:sym typeface="Consolas"/>
                </a:rPr>
                <a:t>false</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a:t>
              </a:r>
              <a:endParaRPr sz="1800">
                <a:solidFill>
                  <a:srgbClr val="EC183F"/>
                </a:solidFill>
                <a:latin typeface="Consolas"/>
                <a:ea typeface="Consolas"/>
                <a:cs typeface="Consolas"/>
                <a:sym typeface="Consolas"/>
              </a:endParaRPr>
            </a:p>
          </p:txBody>
        </p:sp>
        <p:sp>
          <p:nvSpPr>
            <p:cNvPr id="171" name="Google Shape;171;p2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grpSp>
        <p:nvGrpSpPr>
          <p:cNvPr id="172" name="Google Shape;172;p26"/>
          <p:cNvGrpSpPr/>
          <p:nvPr/>
        </p:nvGrpSpPr>
        <p:grpSpPr>
          <a:xfrm>
            <a:off x="5756500" y="736875"/>
            <a:ext cx="2781074" cy="1087223"/>
            <a:chOff x="6139416" y="-169679"/>
            <a:chExt cx="2910900" cy="1042800"/>
          </a:xfrm>
        </p:grpSpPr>
        <p:sp>
          <p:nvSpPr>
            <p:cNvPr id="173" name="Google Shape;173;p26"/>
            <p:cNvSpPr/>
            <p:nvPr/>
          </p:nvSpPr>
          <p:spPr>
            <a:xfrm>
              <a:off x="6139416" y="-169679"/>
              <a:ext cx="2910900" cy="1042800"/>
            </a:xfrm>
            <a:prstGeom prst="roundRect">
              <a:avLst>
                <a:gd fmla="val 16667" name="adj"/>
              </a:avLst>
            </a:prstGeom>
            <a:solidFill>
              <a:srgbClr val="2196F3"/>
            </a:solidFill>
            <a:ln>
              <a:noFill/>
            </a:ln>
          </p:spPr>
          <p:txBody>
            <a:bodyPr anchorCtr="0" anchor="ctr" bIns="91425" lIns="91425" spcFirstLastPara="1" rIns="91425" wrap="square" tIns="91425">
              <a:noAutofit/>
            </a:bodyPr>
            <a:lstStyle/>
            <a:p>
              <a:pPr indent="0" lvl="0" marL="608399" rtl="0" algn="l">
                <a:spcBef>
                  <a:spcPts val="0"/>
                </a:spcBef>
                <a:spcAft>
                  <a:spcPts val="0"/>
                </a:spcAft>
                <a:buNone/>
              </a:pPr>
              <a:r>
                <a:rPr lang="es">
                  <a:solidFill>
                    <a:srgbClr val="F3F3F3"/>
                  </a:solidFill>
                  <a:latin typeface="Open Sans"/>
                  <a:ea typeface="Open Sans"/>
                  <a:cs typeface="Open Sans"/>
                  <a:sym typeface="Open Sans"/>
                </a:rPr>
                <a:t>Como JavaScript está escrito en inglés usa- remos un punto para separar los decimales.</a:t>
              </a:r>
              <a:endParaRPr>
                <a:solidFill>
                  <a:srgbClr val="F3F3F3"/>
                </a:solidFill>
                <a:latin typeface="Open Sans"/>
                <a:ea typeface="Open Sans"/>
                <a:cs typeface="Open Sans"/>
                <a:sym typeface="Open Sans"/>
              </a:endParaRPr>
            </a:p>
          </p:txBody>
        </p:sp>
        <p:sp>
          <p:nvSpPr>
            <p:cNvPr id="174" name="Google Shape;174;p26"/>
            <p:cNvSpPr/>
            <p:nvPr/>
          </p:nvSpPr>
          <p:spPr>
            <a:xfrm>
              <a:off x="6391723" y="70473"/>
              <a:ext cx="342446" cy="498015"/>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5" name="Google Shape;175;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77" name="Google Shape;177;p2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27"/>
          <p:cNvGrpSpPr/>
          <p:nvPr/>
        </p:nvGrpSpPr>
        <p:grpSpPr>
          <a:xfrm>
            <a:off x="732653" y="2506196"/>
            <a:ext cx="7692650" cy="1874676"/>
            <a:chOff x="630644" y="2191938"/>
            <a:chExt cx="6913498" cy="530709"/>
          </a:xfrm>
        </p:grpSpPr>
        <p:sp>
          <p:nvSpPr>
            <p:cNvPr id="183" name="Google Shape;183;p27"/>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persona</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673AB7"/>
                  </a:solidFill>
                  <a:latin typeface="Consolas"/>
                  <a:ea typeface="Consolas"/>
                  <a:cs typeface="Consolas"/>
                  <a:sym typeface="Consolas"/>
                </a:rPr>
                <a:t>  </a:t>
              </a:r>
              <a:r>
                <a:rPr lang="es" sz="1800">
                  <a:solidFill>
                    <a:srgbClr val="EC183F"/>
                  </a:solidFill>
                  <a:latin typeface="Consolas"/>
                  <a:ea typeface="Consolas"/>
                  <a:cs typeface="Consolas"/>
                  <a:sym typeface="Consolas"/>
                </a:rPr>
                <a:t>nombre</a:t>
              </a:r>
              <a:r>
                <a:rPr lang="es" sz="1800">
                  <a:solidFill>
                    <a:srgbClr val="2196F3"/>
                  </a:solidFill>
                  <a:latin typeface="Consolas"/>
                  <a:ea typeface="Consolas"/>
                  <a:cs typeface="Consolas"/>
                  <a:sym typeface="Consolas"/>
                </a:rPr>
                <a:t>:</a:t>
              </a:r>
              <a:r>
                <a:rPr lang="es" sz="1800">
                  <a:solidFill>
                    <a:srgbClr val="673AB7"/>
                  </a:solidFill>
                  <a:latin typeface="Consolas"/>
                  <a:ea typeface="Consolas"/>
                  <a:cs typeface="Consolas"/>
                  <a:sym typeface="Consolas"/>
                </a:rPr>
                <a:t> </a:t>
              </a:r>
              <a:r>
                <a:rPr lang="es" sz="1800">
                  <a:solidFill>
                    <a:srgbClr val="8BC34A"/>
                  </a:solidFill>
                  <a:latin typeface="Consolas"/>
                  <a:ea typeface="Consolas"/>
                  <a:cs typeface="Consolas"/>
                  <a:sym typeface="Consolas"/>
                </a:rPr>
                <a:t>'Javier'</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7F7F7F"/>
                  </a:solidFill>
                  <a:latin typeface="Consolas"/>
                  <a:ea typeface="Consolas"/>
                  <a:cs typeface="Consolas"/>
                  <a:sym typeface="Consolas"/>
                </a:rPr>
                <a:t>// string</a:t>
              </a:r>
              <a:endParaRPr sz="1800">
                <a:solidFill>
                  <a:srgbClr val="3F3F3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673AB7"/>
                  </a:solidFill>
                  <a:latin typeface="Consolas"/>
                  <a:ea typeface="Consolas"/>
                  <a:cs typeface="Consolas"/>
                  <a:sym typeface="Consolas"/>
                </a:rPr>
                <a:t>  </a:t>
              </a:r>
              <a:r>
                <a:rPr lang="es" sz="1800">
                  <a:solidFill>
                    <a:srgbClr val="EC183F"/>
                  </a:solidFill>
                  <a:latin typeface="Consolas"/>
                  <a:ea typeface="Consolas"/>
                  <a:cs typeface="Consolas"/>
                  <a:sym typeface="Consolas"/>
                </a:rPr>
                <a:t>edad</a:t>
              </a:r>
              <a:r>
                <a:rPr lang="es" sz="1800">
                  <a:solidFill>
                    <a:srgbClr val="2196F3"/>
                  </a:solidFill>
                  <a:latin typeface="Consolas"/>
                  <a:ea typeface="Consolas"/>
                  <a:cs typeface="Consolas"/>
                  <a:sym typeface="Consolas"/>
                </a:rPr>
                <a:t>:</a:t>
              </a:r>
              <a:r>
                <a:rPr lang="es" sz="1800">
                  <a:solidFill>
                    <a:srgbClr val="673AB7"/>
                  </a:solidFill>
                  <a:latin typeface="Consolas"/>
                  <a:ea typeface="Consolas"/>
                  <a:cs typeface="Consolas"/>
                  <a:sym typeface="Consolas"/>
                </a:rPr>
                <a:t> </a:t>
              </a:r>
              <a:r>
                <a:rPr lang="es" sz="1800">
                  <a:solidFill>
                    <a:srgbClr val="D89F39"/>
                  </a:solidFill>
                  <a:latin typeface="Consolas"/>
                  <a:ea typeface="Consolas"/>
                  <a:cs typeface="Consolas"/>
                  <a:sym typeface="Consolas"/>
                </a:rPr>
                <a:t>34</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7F7F7F"/>
                  </a:solidFill>
                  <a:latin typeface="Consolas"/>
                  <a:ea typeface="Consolas"/>
                  <a:cs typeface="Consolas"/>
                  <a:sym typeface="Consolas"/>
                </a:rPr>
                <a:t>// number</a:t>
              </a:r>
              <a:endParaRPr sz="1800">
                <a:solidFill>
                  <a:srgbClr val="7F7F7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7F7F7F"/>
                  </a:solidFill>
                  <a:latin typeface="Consolas"/>
                  <a:ea typeface="Consolas"/>
                  <a:cs typeface="Consolas"/>
                  <a:sym typeface="Consolas"/>
                </a:rPr>
                <a:t>  </a:t>
              </a:r>
              <a:r>
                <a:rPr lang="es" sz="1800">
                  <a:solidFill>
                    <a:srgbClr val="EC183F"/>
                  </a:solidFill>
                  <a:latin typeface="Consolas"/>
                  <a:ea typeface="Consolas"/>
                  <a:cs typeface="Consolas"/>
                  <a:sym typeface="Consolas"/>
                </a:rPr>
                <a:t>soltero</a:t>
              </a:r>
              <a:r>
                <a:rPr lang="es" sz="1800">
                  <a:solidFill>
                    <a:srgbClr val="2196F3"/>
                  </a:solidFill>
                  <a:latin typeface="Consolas"/>
                  <a:ea typeface="Consolas"/>
                  <a:cs typeface="Consolas"/>
                  <a:sym typeface="Consolas"/>
                </a:rPr>
                <a:t>:</a:t>
              </a:r>
              <a:r>
                <a:rPr lang="es" sz="1800">
                  <a:solidFill>
                    <a:srgbClr val="673AB7"/>
                  </a:solidFill>
                  <a:latin typeface="Consolas"/>
                  <a:ea typeface="Consolas"/>
                  <a:cs typeface="Consolas"/>
                  <a:sym typeface="Consolas"/>
                </a:rPr>
                <a:t> </a:t>
              </a:r>
              <a:r>
                <a:rPr lang="es" sz="1800">
                  <a:solidFill>
                    <a:srgbClr val="D89F39"/>
                  </a:solidFill>
                  <a:latin typeface="Consolas"/>
                  <a:ea typeface="Consolas"/>
                  <a:cs typeface="Consolas"/>
                  <a:sym typeface="Consolas"/>
                </a:rPr>
                <a:t>true </a:t>
              </a:r>
              <a:r>
                <a:rPr lang="es" sz="1800">
                  <a:solidFill>
                    <a:srgbClr val="7F7F7F"/>
                  </a:solidFill>
                  <a:latin typeface="Consolas"/>
                  <a:ea typeface="Consolas"/>
                  <a:cs typeface="Consolas"/>
                  <a:sym typeface="Consolas"/>
                </a:rPr>
                <a:t>// boolean</a:t>
              </a:r>
              <a:endParaRPr sz="1800">
                <a:solidFill>
                  <a:srgbClr val="7F7F7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84" name="Google Shape;184;p27"/>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85" name="Google Shape;185;p27"/>
          <p:cNvSpPr txBox="1"/>
          <p:nvPr/>
        </p:nvSpPr>
        <p:spPr>
          <a:xfrm>
            <a:off x="717750" y="643263"/>
            <a:ext cx="7599600" cy="19257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Objetos (object)</a:t>
            </a:r>
            <a:endParaRPr b="1" sz="1600">
              <a:solidFill>
                <a:srgbClr val="434343"/>
              </a:solidFill>
              <a:latin typeface="Open Sans"/>
              <a:ea typeface="Open Sans"/>
              <a:cs typeface="Open Sans"/>
              <a:sym typeface="Open Sans"/>
            </a:endParaRPr>
          </a:p>
          <a:p>
            <a:pPr indent="0" lvl="0" marL="0" rtl="0" algn="l">
              <a:spcBef>
                <a:spcPts val="10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diferencia de otros tipos de datos que pueden contener un solo dato, los objetos son </a:t>
            </a:r>
            <a:r>
              <a:rPr b="1" lang="es" sz="1600">
                <a:solidFill>
                  <a:srgbClr val="434343"/>
                </a:solidFill>
                <a:latin typeface="Open Sans"/>
                <a:ea typeface="Open Sans"/>
                <a:cs typeface="Open Sans"/>
                <a:sym typeface="Open Sans"/>
              </a:rPr>
              <a:t>colecciones</a:t>
            </a:r>
            <a:r>
              <a:rPr lang="es" sz="1600">
                <a:solidFill>
                  <a:srgbClr val="434343"/>
                </a:solidFill>
                <a:latin typeface="Open Sans"/>
                <a:ea typeface="Open Sans"/>
                <a:cs typeface="Open Sans"/>
                <a:sym typeface="Open Sans"/>
              </a:rPr>
              <a:t> de datos y en su interior pueden existir todos los anteriores.</a:t>
            </a:r>
            <a:endParaRPr sz="1600">
              <a:solidFill>
                <a:srgbClr val="434343"/>
              </a:solidFill>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Los podemos reconocer porque se declaran con llaves </a:t>
            </a:r>
            <a:r>
              <a:rPr b="1" lang="es" sz="1600">
                <a:solidFill>
                  <a:srgbClr val="434343"/>
                </a:solidFill>
                <a:latin typeface="Open Sans"/>
                <a:ea typeface="Open Sans"/>
                <a:cs typeface="Open Sans"/>
                <a:sym typeface="Open Sans"/>
              </a:rPr>
              <a:t>{ }</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a:p>
            <a:pPr indent="0" lvl="0" marL="0" rtl="0" algn="l">
              <a:spcBef>
                <a:spcPts val="600"/>
              </a:spcBef>
              <a:spcAft>
                <a:spcPts val="0"/>
              </a:spcAft>
              <a:buClr>
                <a:srgbClr val="000000"/>
              </a:buClr>
              <a:buSzPts val="1100"/>
              <a:buFont typeface="Arial"/>
              <a:buNone/>
            </a:pPr>
            <a:r>
              <a:t/>
            </a:r>
            <a:endParaRPr sz="1600">
              <a:solidFill>
                <a:srgbClr val="434343"/>
              </a:solidFill>
              <a:latin typeface="Open Sans"/>
              <a:ea typeface="Open Sans"/>
              <a:cs typeface="Open Sans"/>
              <a:sym typeface="Open Sans"/>
            </a:endParaRPr>
          </a:p>
        </p:txBody>
      </p:sp>
      <p:sp>
        <p:nvSpPr>
          <p:cNvPr id="186" name="Google Shape;186;p27"/>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88" name="Google Shape;188;p27"/>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28"/>
          <p:cNvGrpSpPr/>
          <p:nvPr/>
        </p:nvGrpSpPr>
        <p:grpSpPr>
          <a:xfrm>
            <a:off x="732658" y="3005441"/>
            <a:ext cx="7692650" cy="1680384"/>
            <a:chOff x="630644" y="2191938"/>
            <a:chExt cx="6913498" cy="530709"/>
          </a:xfrm>
        </p:grpSpPr>
        <p:sp>
          <p:nvSpPr>
            <p:cNvPr id="194" name="Google Shape;194;p2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comidasFavoritas</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FFFFFF"/>
                  </a:solidFill>
                  <a:latin typeface="Consolas"/>
                  <a:ea typeface="Consolas"/>
                  <a:cs typeface="Consolas"/>
                  <a:sym typeface="Consolas"/>
                </a:rPr>
                <a:t>[</a:t>
              </a:r>
              <a:r>
                <a:rPr lang="es" sz="1800">
                  <a:solidFill>
                    <a:srgbClr val="8BC34A"/>
                  </a:solidFill>
                  <a:latin typeface="Consolas"/>
                  <a:ea typeface="Consolas"/>
                  <a:cs typeface="Consolas"/>
                  <a:sym typeface="Consolas"/>
                </a:rPr>
                <a:t>'Milanesa napolitana'</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8BC34A"/>
                  </a:solidFill>
                  <a:latin typeface="Consolas"/>
                  <a:ea typeface="Consolas"/>
                  <a:cs typeface="Consolas"/>
                  <a:sym typeface="Consolas"/>
                </a:rPr>
                <a:t>'Ravioles con bolognesa'</a:t>
              </a:r>
              <a:r>
                <a:rPr lang="es" sz="1800">
                  <a:solidFill>
                    <a:srgbClr val="FFFFFF"/>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8BC34A"/>
                  </a:solidFill>
                  <a:latin typeface="Consolas"/>
                  <a:ea typeface="Consolas"/>
                  <a:cs typeface="Consolas"/>
                  <a:sym typeface="Consolas"/>
                </a:rPr>
                <a:t>'Pizza calabresa'</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None/>
              </a:pPr>
              <a:r>
                <a:t/>
              </a:r>
              <a:endParaRPr sz="1800">
                <a:solidFill>
                  <a:srgbClr val="7F7F7F"/>
                </a:solidFill>
                <a:latin typeface="Consolas"/>
                <a:ea typeface="Consolas"/>
                <a:cs typeface="Consolas"/>
                <a:sym typeface="Consolas"/>
              </a:endParaRPr>
            </a:p>
            <a:p>
              <a:pPr indent="0" lvl="0" marL="0" rtl="0" algn="l">
                <a:spcBef>
                  <a:spcPts val="600"/>
                </a:spcBef>
                <a:spcAft>
                  <a:spcPts val="0"/>
                </a:spcAft>
                <a:buNone/>
              </a:pPr>
              <a:r>
                <a:rPr lang="es" sz="1800">
                  <a:solidFill>
                    <a:srgbClr val="EC183F"/>
                  </a:solidFill>
                  <a:latin typeface="Consolas"/>
                  <a:ea typeface="Consolas"/>
                  <a:cs typeface="Consolas"/>
                  <a:sym typeface="Consolas"/>
                </a:rPr>
                <a:t>let</a:t>
              </a:r>
              <a:r>
                <a:rPr lang="es" sz="1800">
                  <a:solidFill>
                    <a:srgbClr val="673AB7"/>
                  </a:solidFill>
                  <a:latin typeface="Consolas"/>
                  <a:ea typeface="Consolas"/>
                  <a:cs typeface="Consolas"/>
                  <a:sym typeface="Consolas"/>
                </a:rPr>
                <a:t> </a:t>
              </a:r>
              <a:r>
                <a:rPr lang="es" sz="1800">
                  <a:solidFill>
                    <a:srgbClr val="FFFFFF"/>
                  </a:solidFill>
                  <a:latin typeface="Consolas"/>
                  <a:ea typeface="Consolas"/>
                  <a:cs typeface="Consolas"/>
                  <a:sym typeface="Consolas"/>
                </a:rPr>
                <a:t>numerosSorteados</a:t>
              </a:r>
              <a:r>
                <a:rPr lang="es" sz="1800">
                  <a:solidFill>
                    <a:srgbClr val="3F3F3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3F3F3F"/>
                  </a:solidFill>
                  <a:latin typeface="Consolas"/>
                  <a:ea typeface="Consolas"/>
                  <a:cs typeface="Consolas"/>
                  <a:sym typeface="Consolas"/>
                </a:rPr>
                <a:t> </a:t>
              </a:r>
              <a:r>
                <a:rPr lang="es" sz="1800">
                  <a:solidFill>
                    <a:srgbClr val="FFFFFF"/>
                  </a:solidFill>
                  <a:latin typeface="Consolas"/>
                  <a:ea typeface="Consolas"/>
                  <a:cs typeface="Consolas"/>
                  <a:sym typeface="Consolas"/>
                </a:rPr>
                <a:t>[</a:t>
              </a:r>
              <a:r>
                <a:rPr lang="es" sz="1800">
                  <a:solidFill>
                    <a:srgbClr val="D89F39"/>
                  </a:solidFill>
                  <a:latin typeface="Consolas"/>
                  <a:ea typeface="Consolas"/>
                  <a:cs typeface="Consolas"/>
                  <a:sym typeface="Consolas"/>
                </a:rPr>
                <a:t>12</a:t>
              </a:r>
              <a:r>
                <a:rPr lang="es" sz="1800">
                  <a:solidFill>
                    <a:srgbClr val="FFFFFF"/>
                  </a:solidFill>
                  <a:latin typeface="Consolas"/>
                  <a:ea typeface="Consolas"/>
                  <a:cs typeface="Consolas"/>
                  <a:sym typeface="Consolas"/>
                </a:rPr>
                <a:t>,</a:t>
              </a:r>
              <a:r>
                <a:rPr lang="es" sz="1800">
                  <a:solidFill>
                    <a:srgbClr val="434343"/>
                  </a:solidFill>
                  <a:latin typeface="Consolas"/>
                  <a:ea typeface="Consolas"/>
                  <a:cs typeface="Consolas"/>
                  <a:sym typeface="Consolas"/>
                </a:rPr>
                <a:t> </a:t>
              </a:r>
              <a:r>
                <a:rPr lang="es" sz="1800">
                  <a:solidFill>
                    <a:srgbClr val="D89F39"/>
                  </a:solidFill>
                  <a:latin typeface="Consolas"/>
                  <a:ea typeface="Consolas"/>
                  <a:cs typeface="Consolas"/>
                  <a:sym typeface="Consolas"/>
                </a:rPr>
                <a:t>45</a:t>
              </a:r>
              <a:r>
                <a:rPr lang="es" sz="1800">
                  <a:solidFill>
                    <a:srgbClr val="FFFFFF"/>
                  </a:solidFill>
                  <a:latin typeface="Consolas"/>
                  <a:ea typeface="Consolas"/>
                  <a:cs typeface="Consolas"/>
                  <a:sym typeface="Consolas"/>
                </a:rPr>
                <a:t>,</a:t>
              </a:r>
              <a:r>
                <a:rPr lang="es" sz="1800">
                  <a:solidFill>
                    <a:srgbClr val="434343"/>
                  </a:solidFill>
                  <a:latin typeface="Consolas"/>
                  <a:ea typeface="Consolas"/>
                  <a:cs typeface="Consolas"/>
                  <a:sym typeface="Consolas"/>
                </a:rPr>
                <a:t> </a:t>
              </a:r>
              <a:r>
                <a:rPr lang="es" sz="1800">
                  <a:solidFill>
                    <a:srgbClr val="D89F39"/>
                  </a:solidFill>
                  <a:latin typeface="Consolas"/>
                  <a:ea typeface="Consolas"/>
                  <a:cs typeface="Consolas"/>
                  <a:sym typeface="Consolas"/>
                </a:rPr>
                <a:t>56</a:t>
              </a:r>
              <a:r>
                <a:rPr lang="es" sz="1800">
                  <a:solidFill>
                    <a:srgbClr val="FFFFFF"/>
                  </a:solidFill>
                  <a:latin typeface="Consolas"/>
                  <a:ea typeface="Consolas"/>
                  <a:cs typeface="Consolas"/>
                  <a:sym typeface="Consolas"/>
                </a:rPr>
                <a:t>,</a:t>
              </a:r>
              <a:r>
                <a:rPr lang="es" sz="1800">
                  <a:solidFill>
                    <a:srgbClr val="434343"/>
                  </a:solidFill>
                  <a:latin typeface="Consolas"/>
                  <a:ea typeface="Consolas"/>
                  <a:cs typeface="Consolas"/>
                  <a:sym typeface="Consolas"/>
                </a:rPr>
                <a:t> </a:t>
              </a:r>
              <a:r>
                <a:rPr lang="es" sz="1800">
                  <a:solidFill>
                    <a:srgbClr val="D89F39"/>
                  </a:solidFill>
                  <a:latin typeface="Consolas"/>
                  <a:ea typeface="Consolas"/>
                  <a:cs typeface="Consolas"/>
                  <a:sym typeface="Consolas"/>
                </a:rPr>
                <a:t>324</a:t>
              </a:r>
              <a:r>
                <a:rPr lang="es" sz="1800">
                  <a:solidFill>
                    <a:srgbClr val="FFFFFF"/>
                  </a:solidFill>
                  <a:latin typeface="Consolas"/>
                  <a:ea typeface="Consolas"/>
                  <a:cs typeface="Consolas"/>
                  <a:sym typeface="Consolas"/>
                </a:rPr>
                <a:t>,</a:t>
              </a:r>
              <a:r>
                <a:rPr lang="es" sz="1800">
                  <a:solidFill>
                    <a:srgbClr val="434343"/>
                  </a:solidFill>
                  <a:latin typeface="Consolas"/>
                  <a:ea typeface="Consolas"/>
                  <a:cs typeface="Consolas"/>
                  <a:sym typeface="Consolas"/>
                </a:rPr>
                <a:t> </a:t>
              </a:r>
              <a:r>
                <a:rPr lang="es" sz="1800">
                  <a:solidFill>
                    <a:srgbClr val="D89F39"/>
                  </a:solidFill>
                  <a:latin typeface="Consolas"/>
                  <a:ea typeface="Consolas"/>
                  <a:cs typeface="Consolas"/>
                  <a:sym typeface="Consolas"/>
                </a:rPr>
                <a:t>452</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195" name="Google Shape;195;p28"/>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196" name="Google Shape;196;p28"/>
          <p:cNvSpPr txBox="1"/>
          <p:nvPr/>
        </p:nvSpPr>
        <p:spPr>
          <a:xfrm>
            <a:off x="717750" y="643278"/>
            <a:ext cx="7599600" cy="23622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Array</a:t>
            </a:r>
            <a:endParaRPr b="1" sz="1600">
              <a:solidFill>
                <a:srgbClr val="434343"/>
              </a:solidFill>
              <a:latin typeface="Open Sans"/>
              <a:ea typeface="Open Sans"/>
              <a:cs typeface="Open Sans"/>
              <a:sym typeface="Open Sans"/>
            </a:endParaRPr>
          </a:p>
          <a:p>
            <a:pPr indent="0" lvl="0" marL="0" rtl="0" algn="l">
              <a:spcBef>
                <a:spcPts val="1000"/>
              </a:spcBef>
              <a:spcAft>
                <a:spcPts val="0"/>
              </a:spcAft>
              <a:buNone/>
            </a:pPr>
            <a:r>
              <a:rPr lang="es" sz="1600">
                <a:solidFill>
                  <a:srgbClr val="434343"/>
                </a:solidFill>
                <a:latin typeface="Open Sans"/>
                <a:ea typeface="Open Sans"/>
                <a:cs typeface="Open Sans"/>
                <a:sym typeface="Open Sans"/>
              </a:rPr>
              <a:t>Al igual que los objetos, los arrays son colecciones de datos. Los podemos reconocer porque se declaran con corchetes </a:t>
            </a:r>
            <a:r>
              <a:rPr b="1" lang="es" sz="1600">
                <a:solidFill>
                  <a:srgbClr val="434343"/>
                </a:solidFill>
                <a:latin typeface="Open Sans"/>
                <a:ea typeface="Open Sans"/>
                <a:cs typeface="Open Sans"/>
                <a:sym typeface="Open Sans"/>
              </a:rPr>
              <a:t>[ ]</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Los arrays son un tipo especial de objetos, por eso </a:t>
            </a:r>
            <a:r>
              <a:rPr b="1" lang="es" sz="1600">
                <a:solidFill>
                  <a:srgbClr val="434343"/>
                </a:solidFill>
                <a:latin typeface="Open Sans"/>
                <a:ea typeface="Open Sans"/>
                <a:cs typeface="Open Sans"/>
                <a:sym typeface="Open Sans"/>
              </a:rPr>
              <a:t>no los consideramos como un tipo de dato más</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Los mencionamos de manera especial porque son muy comunes en todo tipo de código.</a:t>
            </a:r>
            <a:endParaRPr sz="1600">
              <a:solidFill>
                <a:srgbClr val="434343"/>
              </a:solidFill>
              <a:latin typeface="Open Sans"/>
              <a:ea typeface="Open Sans"/>
              <a:cs typeface="Open Sans"/>
              <a:sym typeface="Open Sans"/>
            </a:endParaRPr>
          </a:p>
        </p:txBody>
      </p:sp>
      <p:sp>
        <p:nvSpPr>
          <p:cNvPr id="197" name="Google Shape;197;p28"/>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99" name="Google Shape;199;p28"/>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9"/>
          <p:cNvGrpSpPr/>
          <p:nvPr/>
        </p:nvGrpSpPr>
        <p:grpSpPr>
          <a:xfrm>
            <a:off x="732670" y="2067060"/>
            <a:ext cx="7692650" cy="449988"/>
            <a:chOff x="630644" y="2191938"/>
            <a:chExt cx="6913498" cy="530709"/>
          </a:xfrm>
        </p:grpSpPr>
        <p:sp>
          <p:nvSpPr>
            <p:cNvPr id="205" name="Google Shape;205;p2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700">
                  <a:solidFill>
                    <a:srgbClr val="EC183F"/>
                  </a:solidFill>
                  <a:latin typeface="Consolas"/>
                  <a:ea typeface="Consolas"/>
                  <a:cs typeface="Consolas"/>
                  <a:sym typeface="Consolas"/>
                </a:rPr>
                <a:t>let</a:t>
              </a:r>
              <a:r>
                <a:rPr lang="es" sz="1700">
                  <a:solidFill>
                    <a:srgbClr val="673AB7"/>
                  </a:solidFill>
                  <a:latin typeface="Consolas"/>
                  <a:ea typeface="Consolas"/>
                  <a:cs typeface="Consolas"/>
                  <a:sym typeface="Consolas"/>
                </a:rPr>
                <a:t> </a:t>
              </a:r>
              <a:r>
                <a:rPr lang="es" sz="1700">
                  <a:solidFill>
                    <a:srgbClr val="FFFFFF"/>
                  </a:solidFill>
                  <a:latin typeface="Consolas"/>
                  <a:ea typeface="Consolas"/>
                  <a:cs typeface="Consolas"/>
                  <a:sym typeface="Consolas"/>
                </a:rPr>
                <a:t>malaDivision</a:t>
              </a:r>
              <a:r>
                <a:rPr lang="es" sz="1700">
                  <a:solidFill>
                    <a:srgbClr val="3F3F3F"/>
                  </a:solidFill>
                  <a:latin typeface="Consolas"/>
                  <a:ea typeface="Consolas"/>
                  <a:cs typeface="Consolas"/>
                  <a:sym typeface="Consolas"/>
                </a:rPr>
                <a:t> </a:t>
              </a:r>
              <a:r>
                <a:rPr lang="es" sz="1700">
                  <a:solidFill>
                    <a:srgbClr val="2196F3"/>
                  </a:solidFill>
                  <a:latin typeface="Consolas"/>
                  <a:ea typeface="Consolas"/>
                  <a:cs typeface="Consolas"/>
                  <a:sym typeface="Consolas"/>
                </a:rPr>
                <a:t>=</a:t>
              </a:r>
              <a:r>
                <a:rPr lang="es" sz="1700">
                  <a:solidFill>
                    <a:srgbClr val="3F3F3F"/>
                  </a:solidFill>
                  <a:latin typeface="Consolas"/>
                  <a:ea typeface="Consolas"/>
                  <a:cs typeface="Consolas"/>
                  <a:sym typeface="Consolas"/>
                </a:rPr>
                <a:t> </a:t>
              </a:r>
              <a:r>
                <a:rPr lang="es" sz="1700">
                  <a:solidFill>
                    <a:srgbClr val="8BC34A"/>
                  </a:solidFill>
                  <a:latin typeface="Consolas"/>
                  <a:ea typeface="Consolas"/>
                  <a:cs typeface="Consolas"/>
                  <a:sym typeface="Consolas"/>
                </a:rPr>
                <a:t>"35" </a:t>
              </a:r>
              <a:r>
                <a:rPr lang="es" sz="1700">
                  <a:solidFill>
                    <a:srgbClr val="2196F3"/>
                  </a:solidFill>
                  <a:latin typeface="Consolas"/>
                  <a:ea typeface="Consolas"/>
                  <a:cs typeface="Consolas"/>
                  <a:sym typeface="Consolas"/>
                </a:rPr>
                <a:t>/</a:t>
              </a:r>
              <a:r>
                <a:rPr lang="es" sz="1700">
                  <a:solidFill>
                    <a:srgbClr val="8BC34A"/>
                  </a:solidFill>
                  <a:latin typeface="Consolas"/>
                  <a:ea typeface="Consolas"/>
                  <a:cs typeface="Consolas"/>
                  <a:sym typeface="Consolas"/>
                </a:rPr>
                <a:t> </a:t>
              </a:r>
              <a:r>
                <a:rPr lang="es" sz="1700">
                  <a:solidFill>
                    <a:srgbClr val="D89F39"/>
                  </a:solidFill>
                  <a:latin typeface="Consolas"/>
                  <a:ea typeface="Consolas"/>
                  <a:cs typeface="Consolas"/>
                  <a:sym typeface="Consolas"/>
                </a:rPr>
                <a:t>2</a:t>
              </a:r>
              <a:r>
                <a:rPr lang="es" sz="1700">
                  <a:solidFill>
                    <a:srgbClr val="FFFFFF"/>
                  </a:solidFill>
                  <a:latin typeface="Consolas"/>
                  <a:ea typeface="Consolas"/>
                  <a:cs typeface="Consolas"/>
                  <a:sym typeface="Consolas"/>
                </a:rPr>
                <a:t>;</a:t>
              </a:r>
              <a:r>
                <a:rPr lang="es" sz="1700">
                  <a:solidFill>
                    <a:srgbClr val="3F3F3F"/>
                  </a:solidFill>
                  <a:latin typeface="Consolas"/>
                  <a:ea typeface="Consolas"/>
                  <a:cs typeface="Consolas"/>
                  <a:sym typeface="Consolas"/>
                </a:rPr>
                <a:t> </a:t>
              </a:r>
              <a:r>
                <a:rPr lang="es" sz="1700">
                  <a:solidFill>
                    <a:srgbClr val="7F7F7F"/>
                  </a:solidFill>
                  <a:latin typeface="Consolas"/>
                  <a:ea typeface="Consolas"/>
                  <a:cs typeface="Consolas"/>
                  <a:sym typeface="Consolas"/>
                </a:rPr>
                <a:t>// NaN no es un número</a:t>
              </a:r>
              <a:endParaRPr sz="1800">
                <a:solidFill>
                  <a:srgbClr val="EC183F"/>
                </a:solidFill>
                <a:latin typeface="Consolas"/>
                <a:ea typeface="Consolas"/>
                <a:cs typeface="Consolas"/>
                <a:sym typeface="Consolas"/>
              </a:endParaRPr>
            </a:p>
          </p:txBody>
        </p:sp>
        <p:sp>
          <p:nvSpPr>
            <p:cNvPr id="206" name="Google Shape;206;p2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07" name="Google Shape;207;p29"/>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NaN (Not a Number)</a:t>
            </a:r>
            <a:endParaRPr b="1"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Indica que el valor no puede ser parseado como un número.</a:t>
            </a:r>
            <a:endParaRPr sz="1600">
              <a:solidFill>
                <a:srgbClr val="434343"/>
              </a:solidFill>
              <a:latin typeface="Open Sans"/>
              <a:ea typeface="Open Sans"/>
              <a:cs typeface="Open Sans"/>
              <a:sym typeface="Open Sans"/>
            </a:endParaRPr>
          </a:p>
        </p:txBody>
      </p:sp>
      <p:sp>
        <p:nvSpPr>
          <p:cNvPr id="208" name="Google Shape;208;p29"/>
          <p:cNvSpPr txBox="1"/>
          <p:nvPr/>
        </p:nvSpPr>
        <p:spPr>
          <a:xfrm>
            <a:off x="717750" y="26244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b="1" lang="es" sz="1600">
                <a:solidFill>
                  <a:srgbClr val="434343"/>
                </a:solidFill>
                <a:latin typeface="Open Sans"/>
                <a:ea typeface="Open Sans"/>
                <a:cs typeface="Open Sans"/>
                <a:sym typeface="Open Sans"/>
              </a:rPr>
              <a:t>Null (valor nulo)</a:t>
            </a:r>
            <a:endParaRPr b="1"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Lo asignamos nosotros para indicar un valor vacío o desconocido.</a:t>
            </a:r>
            <a:endParaRPr sz="1600">
              <a:solidFill>
                <a:srgbClr val="434343"/>
              </a:solidFill>
              <a:latin typeface="Open Sans"/>
              <a:ea typeface="Open Sans"/>
              <a:cs typeface="Open Sans"/>
              <a:sym typeface="Open Sans"/>
            </a:endParaRPr>
          </a:p>
        </p:txBody>
      </p:sp>
      <p:grpSp>
        <p:nvGrpSpPr>
          <p:cNvPr id="209" name="Google Shape;209;p29"/>
          <p:cNvGrpSpPr/>
          <p:nvPr/>
        </p:nvGrpSpPr>
        <p:grpSpPr>
          <a:xfrm>
            <a:off x="732664" y="3492923"/>
            <a:ext cx="7692650" cy="449988"/>
            <a:chOff x="630644" y="2191938"/>
            <a:chExt cx="6913498" cy="530709"/>
          </a:xfrm>
        </p:grpSpPr>
        <p:sp>
          <p:nvSpPr>
            <p:cNvPr id="210" name="Google Shape;210;p2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700">
                  <a:solidFill>
                    <a:srgbClr val="EC183F"/>
                  </a:solidFill>
                  <a:latin typeface="Consolas"/>
                  <a:ea typeface="Consolas"/>
                  <a:cs typeface="Consolas"/>
                  <a:sym typeface="Consolas"/>
                </a:rPr>
                <a:t>let</a:t>
              </a:r>
              <a:r>
                <a:rPr lang="es" sz="1700">
                  <a:solidFill>
                    <a:srgbClr val="673AB7"/>
                  </a:solidFill>
                  <a:latin typeface="Consolas"/>
                  <a:ea typeface="Consolas"/>
                  <a:cs typeface="Consolas"/>
                  <a:sym typeface="Consolas"/>
                </a:rPr>
                <a:t> </a:t>
              </a:r>
              <a:r>
                <a:rPr lang="es" sz="1700">
                  <a:solidFill>
                    <a:srgbClr val="FFFFFF"/>
                  </a:solidFill>
                  <a:latin typeface="Consolas"/>
                  <a:ea typeface="Consolas"/>
                  <a:cs typeface="Consolas"/>
                  <a:sym typeface="Consolas"/>
                </a:rPr>
                <a:t>temperatura</a:t>
              </a:r>
              <a:r>
                <a:rPr lang="es" sz="1700">
                  <a:solidFill>
                    <a:srgbClr val="3F3F3F"/>
                  </a:solidFill>
                  <a:latin typeface="Consolas"/>
                  <a:ea typeface="Consolas"/>
                  <a:cs typeface="Consolas"/>
                  <a:sym typeface="Consolas"/>
                </a:rPr>
                <a:t> </a:t>
              </a:r>
              <a:r>
                <a:rPr lang="es" sz="1700">
                  <a:solidFill>
                    <a:srgbClr val="2196F3"/>
                  </a:solidFill>
                  <a:latin typeface="Consolas"/>
                  <a:ea typeface="Consolas"/>
                  <a:cs typeface="Consolas"/>
                  <a:sym typeface="Consolas"/>
                </a:rPr>
                <a:t>=</a:t>
              </a:r>
              <a:r>
                <a:rPr lang="es" sz="1700">
                  <a:solidFill>
                    <a:srgbClr val="3F3F3F"/>
                  </a:solidFill>
                  <a:latin typeface="Consolas"/>
                  <a:ea typeface="Consolas"/>
                  <a:cs typeface="Consolas"/>
                  <a:sym typeface="Consolas"/>
                </a:rPr>
                <a:t> </a:t>
              </a:r>
              <a:r>
                <a:rPr lang="es" sz="1700">
                  <a:solidFill>
                    <a:srgbClr val="8BC34A"/>
                  </a:solidFill>
                  <a:latin typeface="Consolas"/>
                  <a:ea typeface="Consolas"/>
                  <a:cs typeface="Consolas"/>
                  <a:sym typeface="Consolas"/>
                </a:rPr>
                <a:t>null</a:t>
              </a:r>
              <a:r>
                <a:rPr lang="es" sz="1700">
                  <a:solidFill>
                    <a:srgbClr val="FFFFFF"/>
                  </a:solidFill>
                  <a:latin typeface="Consolas"/>
                  <a:ea typeface="Consolas"/>
                  <a:cs typeface="Consolas"/>
                  <a:sym typeface="Consolas"/>
                </a:rPr>
                <a:t>;</a:t>
              </a:r>
              <a:r>
                <a:rPr lang="es" sz="1700">
                  <a:solidFill>
                    <a:srgbClr val="3F3F3F"/>
                  </a:solidFill>
                  <a:latin typeface="Consolas"/>
                  <a:ea typeface="Consolas"/>
                  <a:cs typeface="Consolas"/>
                  <a:sym typeface="Consolas"/>
                </a:rPr>
                <a:t> </a:t>
              </a:r>
              <a:r>
                <a:rPr lang="es" sz="1700">
                  <a:solidFill>
                    <a:srgbClr val="7F7F7F"/>
                  </a:solidFill>
                  <a:latin typeface="Consolas"/>
                  <a:ea typeface="Consolas"/>
                  <a:cs typeface="Consolas"/>
                  <a:sym typeface="Consolas"/>
                </a:rPr>
                <a:t>// No llegó un dato, algo falló</a:t>
              </a:r>
              <a:endParaRPr sz="1800">
                <a:solidFill>
                  <a:srgbClr val="EC183F"/>
                </a:solidFill>
                <a:latin typeface="Consolas"/>
                <a:ea typeface="Consolas"/>
                <a:cs typeface="Consolas"/>
                <a:sym typeface="Consolas"/>
              </a:endParaRPr>
            </a:p>
          </p:txBody>
        </p:sp>
        <p:sp>
          <p:nvSpPr>
            <p:cNvPr id="211" name="Google Shape;211;p2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12" name="Google Shape;212;p29"/>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14" name="Google Shape;214;p29"/>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nvSpPr>
        <p:spPr>
          <a:xfrm>
            <a:off x="717750" y="1176675"/>
            <a:ext cx="7707600" cy="4770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600">
                <a:solidFill>
                  <a:srgbClr val="434343"/>
                </a:solidFill>
                <a:latin typeface="Open Sans"/>
                <a:ea typeface="Open Sans"/>
                <a:cs typeface="Open Sans"/>
                <a:sym typeface="Open Sans"/>
              </a:rPr>
              <a:t>Undefined (valor sin definir)</a:t>
            </a:r>
            <a:endParaRPr b="1" sz="1600">
              <a:solidFill>
                <a:srgbClr val="434343"/>
              </a:solidFill>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Indica la ausencia de valor.</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Las variables tienen un valor indefinido hasta que les asignamos uno.</a:t>
            </a:r>
            <a:endParaRPr sz="1600">
              <a:solidFill>
                <a:srgbClr val="434343"/>
              </a:solidFill>
              <a:latin typeface="Open Sans"/>
              <a:ea typeface="Open Sans"/>
              <a:cs typeface="Open Sans"/>
              <a:sym typeface="Open Sans"/>
            </a:endParaRPr>
          </a:p>
        </p:txBody>
      </p:sp>
      <p:grpSp>
        <p:nvGrpSpPr>
          <p:cNvPr id="220" name="Google Shape;220;p30"/>
          <p:cNvGrpSpPr/>
          <p:nvPr/>
        </p:nvGrpSpPr>
        <p:grpSpPr>
          <a:xfrm>
            <a:off x="732664" y="2350151"/>
            <a:ext cx="7692650" cy="756207"/>
            <a:chOff x="630644" y="2191938"/>
            <a:chExt cx="6913498" cy="530709"/>
          </a:xfrm>
        </p:grpSpPr>
        <p:sp>
          <p:nvSpPr>
            <p:cNvPr id="221" name="Google Shape;221;p3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700">
                  <a:solidFill>
                    <a:srgbClr val="EC183F"/>
                  </a:solidFill>
                  <a:latin typeface="Consolas"/>
                  <a:ea typeface="Consolas"/>
                  <a:cs typeface="Consolas"/>
                  <a:sym typeface="Consolas"/>
                </a:rPr>
                <a:t>let</a:t>
              </a:r>
              <a:r>
                <a:rPr lang="es" sz="1700">
                  <a:solidFill>
                    <a:srgbClr val="673AB7"/>
                  </a:solidFill>
                  <a:latin typeface="Consolas"/>
                  <a:ea typeface="Consolas"/>
                  <a:cs typeface="Consolas"/>
                  <a:sym typeface="Consolas"/>
                </a:rPr>
                <a:t> </a:t>
              </a:r>
              <a:r>
                <a:rPr lang="es" sz="1700">
                  <a:solidFill>
                    <a:srgbClr val="FFFFFF"/>
                  </a:solidFill>
                  <a:latin typeface="Consolas"/>
                  <a:ea typeface="Consolas"/>
                  <a:cs typeface="Consolas"/>
                  <a:sym typeface="Consolas"/>
                </a:rPr>
                <a:t>saludo;</a:t>
              </a:r>
              <a:r>
                <a:rPr lang="es" sz="1700">
                  <a:solidFill>
                    <a:srgbClr val="3F3F3F"/>
                  </a:solidFill>
                  <a:latin typeface="Consolas"/>
                  <a:ea typeface="Consolas"/>
                  <a:cs typeface="Consolas"/>
                  <a:sym typeface="Consolas"/>
                </a:rPr>
                <a:t> </a:t>
              </a:r>
              <a:r>
                <a:rPr lang="es" sz="1700">
                  <a:solidFill>
                    <a:srgbClr val="7F7F7F"/>
                  </a:solidFill>
                  <a:latin typeface="Consolas"/>
                  <a:ea typeface="Consolas"/>
                  <a:cs typeface="Consolas"/>
                  <a:sym typeface="Consolas"/>
                </a:rPr>
                <a:t>// undefined, no tiene valor</a:t>
              </a:r>
              <a:endParaRPr sz="1700">
                <a:solidFill>
                  <a:srgbClr val="7F7F7F"/>
                </a:solidFill>
                <a:latin typeface="Consolas"/>
                <a:ea typeface="Consolas"/>
                <a:cs typeface="Consolas"/>
                <a:sym typeface="Consolas"/>
              </a:endParaRPr>
            </a:p>
            <a:p>
              <a:pPr indent="0" lvl="0" marL="0" rtl="0" algn="l">
                <a:spcBef>
                  <a:spcPts val="600"/>
                </a:spcBef>
                <a:spcAft>
                  <a:spcPts val="0"/>
                </a:spcAft>
                <a:buNone/>
              </a:pPr>
              <a:r>
                <a:rPr lang="es" sz="1700">
                  <a:solidFill>
                    <a:srgbClr val="FFFFFF"/>
                  </a:solidFill>
                  <a:latin typeface="Consolas"/>
                  <a:ea typeface="Consolas"/>
                  <a:cs typeface="Consolas"/>
                  <a:sym typeface="Consolas"/>
                </a:rPr>
                <a:t>saludo</a:t>
              </a:r>
              <a:r>
                <a:rPr lang="es" sz="1700">
                  <a:solidFill>
                    <a:srgbClr val="3F3F3F"/>
                  </a:solidFill>
                  <a:latin typeface="Consolas"/>
                  <a:ea typeface="Consolas"/>
                  <a:cs typeface="Consolas"/>
                  <a:sym typeface="Consolas"/>
                </a:rPr>
                <a:t> </a:t>
              </a:r>
              <a:r>
                <a:rPr lang="es" sz="1700">
                  <a:solidFill>
                    <a:srgbClr val="2196F3"/>
                  </a:solidFill>
                  <a:latin typeface="Consolas"/>
                  <a:ea typeface="Consolas"/>
                  <a:cs typeface="Consolas"/>
                  <a:sym typeface="Consolas"/>
                </a:rPr>
                <a:t>=</a:t>
              </a:r>
              <a:r>
                <a:rPr lang="es" sz="1700">
                  <a:solidFill>
                    <a:srgbClr val="3F3F3F"/>
                  </a:solidFill>
                  <a:latin typeface="Consolas"/>
                  <a:ea typeface="Consolas"/>
                  <a:cs typeface="Consolas"/>
                  <a:sym typeface="Consolas"/>
                </a:rPr>
                <a:t> </a:t>
              </a:r>
              <a:r>
                <a:rPr lang="es" sz="1700">
                  <a:solidFill>
                    <a:srgbClr val="8BC34A"/>
                  </a:solidFill>
                  <a:latin typeface="Consolas"/>
                  <a:ea typeface="Consolas"/>
                  <a:cs typeface="Consolas"/>
                  <a:sym typeface="Consolas"/>
                </a:rPr>
                <a:t>"¡Hola!"</a:t>
              </a:r>
              <a:r>
                <a:rPr lang="es" sz="1700">
                  <a:solidFill>
                    <a:srgbClr val="FFFFFF"/>
                  </a:solidFill>
                  <a:latin typeface="Consolas"/>
                  <a:ea typeface="Consolas"/>
                  <a:cs typeface="Consolas"/>
                  <a:sym typeface="Consolas"/>
                </a:rPr>
                <a:t>;</a:t>
              </a:r>
              <a:r>
                <a:rPr lang="es" sz="1700">
                  <a:solidFill>
                    <a:srgbClr val="3F3F3F"/>
                  </a:solidFill>
                  <a:latin typeface="Consolas"/>
                  <a:ea typeface="Consolas"/>
                  <a:cs typeface="Consolas"/>
                  <a:sym typeface="Consolas"/>
                </a:rPr>
                <a:t> </a:t>
              </a:r>
              <a:r>
                <a:rPr lang="es" sz="1700">
                  <a:solidFill>
                    <a:srgbClr val="7F7F7F"/>
                  </a:solidFill>
                  <a:latin typeface="Consolas"/>
                  <a:ea typeface="Consolas"/>
                  <a:cs typeface="Consolas"/>
                  <a:sym typeface="Consolas"/>
                </a:rPr>
                <a:t>// Ahora sí tiene un valor</a:t>
              </a:r>
              <a:endParaRPr sz="1800">
                <a:solidFill>
                  <a:srgbClr val="EC183F"/>
                </a:solidFill>
                <a:latin typeface="Consolas"/>
                <a:ea typeface="Consolas"/>
                <a:cs typeface="Consolas"/>
                <a:sym typeface="Consolas"/>
              </a:endParaRPr>
            </a:p>
          </p:txBody>
        </p:sp>
        <p:sp>
          <p:nvSpPr>
            <p:cNvPr id="222" name="Google Shape;222;p30"/>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23" name="Google Shape;223;p3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25" name="Google Shape;225;p30"/>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29" name="Shape 229"/>
        <p:cNvGrpSpPr/>
        <p:nvPr/>
      </p:nvGrpSpPr>
      <p:grpSpPr>
        <a:xfrm>
          <a:off x="0" y="0"/>
          <a:ext cx="0" cy="0"/>
          <a:chOff x="0" y="0"/>
          <a:chExt cx="0" cy="0"/>
        </a:xfrm>
      </p:grpSpPr>
      <p:sp>
        <p:nvSpPr>
          <p:cNvPr id="230" name="Google Shape;230;p31"/>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Funciones, arrow functions y callbacks</a:t>
            </a:r>
            <a:endParaRPr b="1" sz="3700">
              <a:solidFill>
                <a:srgbClr val="FFFFFF"/>
              </a:solidFill>
              <a:latin typeface="Rajdhani"/>
              <a:ea typeface="Rajdhani"/>
              <a:cs typeface="Rajdhani"/>
              <a:sym typeface="Rajdhani"/>
            </a:endParaRPr>
          </a:p>
        </p:txBody>
      </p:sp>
      <p:sp>
        <p:nvSpPr>
          <p:cNvPr id="231" name="Google Shape;231;p3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3</a:t>
            </a:r>
            <a:endParaRPr b="1" sz="6000">
              <a:solidFill>
                <a:srgbClr val="FFFFFF"/>
              </a:solidFill>
              <a:latin typeface="Rajdhani"/>
              <a:ea typeface="Rajdhani"/>
              <a:cs typeface="Rajdhani"/>
              <a:sym typeface="Rajdhani"/>
            </a:endParaRPr>
          </a:p>
        </p:txBody>
      </p:sp>
      <p:sp>
        <p:nvSpPr>
          <p:cNvPr id="232" name="Google Shape;232;p3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35" name="Google Shape;235;p31"/>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Funciones: </a:t>
            </a:r>
            <a:r>
              <a:rPr b="1" lang="es" sz="3000">
                <a:solidFill>
                  <a:srgbClr val="434343"/>
                </a:solidFill>
                <a:latin typeface="Rajdhani"/>
                <a:ea typeface="Rajdhani"/>
                <a:cs typeface="Rajdhani"/>
                <a:sym typeface="Rajdhani"/>
              </a:rPr>
              <a:t>e</a:t>
            </a:r>
            <a:r>
              <a:rPr b="1" lang="es" sz="3000">
                <a:solidFill>
                  <a:srgbClr val="434343"/>
                </a:solidFill>
                <a:latin typeface="Rajdhani"/>
                <a:ea typeface="Rajdhani"/>
                <a:cs typeface="Rajdhani"/>
                <a:sym typeface="Rajdhani"/>
              </a:rPr>
              <a:t>structura</a:t>
            </a:r>
            <a:r>
              <a:rPr b="1" lang="es" sz="3000">
                <a:solidFill>
                  <a:srgbClr val="434343"/>
                </a:solidFill>
                <a:latin typeface="Rajdhani"/>
                <a:ea typeface="Rajdhani"/>
                <a:cs typeface="Rajdhani"/>
                <a:sym typeface="Rajdhani"/>
              </a:rPr>
              <a:t> básica</a:t>
            </a:r>
            <a:endParaRPr b="1" sz="3000">
              <a:solidFill>
                <a:srgbClr val="434343"/>
              </a:solidFill>
              <a:latin typeface="Rajdhani"/>
              <a:ea typeface="Rajdhani"/>
              <a:cs typeface="Rajdhani"/>
              <a:sym typeface="Rajdhani"/>
            </a:endParaRPr>
          </a:p>
        </p:txBody>
      </p:sp>
      <p:grpSp>
        <p:nvGrpSpPr>
          <p:cNvPr id="241" name="Google Shape;241;p32"/>
          <p:cNvGrpSpPr/>
          <p:nvPr/>
        </p:nvGrpSpPr>
        <p:grpSpPr>
          <a:xfrm>
            <a:off x="732664" y="1515614"/>
            <a:ext cx="7692650" cy="1216703"/>
            <a:chOff x="630644" y="2191938"/>
            <a:chExt cx="6913498" cy="530709"/>
          </a:xfrm>
        </p:grpSpPr>
        <p:sp>
          <p:nvSpPr>
            <p:cNvPr id="242" name="Google Shape;242;p32"/>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434343"/>
                  </a:solidFill>
                  <a:latin typeface="Consolas"/>
                  <a:ea typeface="Consolas"/>
                  <a:cs typeface="Consolas"/>
                  <a:sym typeface="Consolas"/>
                </a:rPr>
                <a:t> </a:t>
              </a:r>
              <a:r>
                <a:rPr lang="es" sz="1800">
                  <a:solidFill>
                    <a:srgbClr val="FFFFFF"/>
                  </a:solidFill>
                  <a:latin typeface="Consolas"/>
                  <a:ea typeface="Consolas"/>
                  <a:cs typeface="Consolas"/>
                  <a:sym typeface="Consolas"/>
                </a:rPr>
                <a:t>sumar (a, b)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434343"/>
                  </a:solidFill>
                  <a:latin typeface="Consolas"/>
                  <a:ea typeface="Consolas"/>
                  <a:cs typeface="Consolas"/>
                  <a:sym typeface="Consolas"/>
                </a:rPr>
                <a:t>	</a:t>
              </a:r>
              <a:r>
                <a:rPr lang="es" sz="1800">
                  <a:solidFill>
                    <a:srgbClr val="EC183F"/>
                  </a:solidFill>
                  <a:latin typeface="Consolas"/>
                  <a:ea typeface="Consolas"/>
                  <a:cs typeface="Consolas"/>
                  <a:sym typeface="Consolas"/>
                </a:rPr>
                <a:t>return</a:t>
              </a:r>
              <a:r>
                <a:rPr lang="es" sz="1800">
                  <a:solidFill>
                    <a:srgbClr val="434343"/>
                  </a:solidFill>
                  <a:latin typeface="Consolas"/>
                  <a:ea typeface="Consolas"/>
                  <a:cs typeface="Consolas"/>
                  <a:sym typeface="Consolas"/>
                </a:rPr>
                <a:t> </a:t>
              </a:r>
              <a:r>
                <a:rPr lang="es" sz="1800">
                  <a:solidFill>
                    <a:srgbClr val="FFFFFF"/>
                  </a:solidFill>
                  <a:latin typeface="Consolas"/>
                  <a:ea typeface="Consolas"/>
                  <a:cs typeface="Consolas"/>
                  <a:sym typeface="Consolas"/>
                </a:rPr>
                <a:t>a</a:t>
              </a:r>
              <a:r>
                <a:rPr lang="es" sz="1800">
                  <a:solidFill>
                    <a:srgbClr val="434343"/>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434343"/>
                  </a:solidFill>
                  <a:latin typeface="Consolas"/>
                  <a:ea typeface="Consolas"/>
                  <a:cs typeface="Consolas"/>
                  <a:sym typeface="Consolas"/>
                </a:rPr>
                <a:t> </a:t>
              </a:r>
              <a:r>
                <a:rPr lang="es" sz="1800">
                  <a:solidFill>
                    <a:srgbClr val="FFFFFF"/>
                  </a:solidFill>
                  <a:latin typeface="Consolas"/>
                  <a:ea typeface="Consolas"/>
                  <a:cs typeface="Consolas"/>
                  <a:sym typeface="Consolas"/>
                </a:rPr>
                <a:t>b;</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243" name="Google Shape;243;p32"/>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44" name="Google Shape;244;p3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46" name="Google Shape;246;p32"/>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Funciones </a:t>
            </a:r>
            <a:r>
              <a:rPr b="1" lang="es" sz="3000">
                <a:solidFill>
                  <a:srgbClr val="EC183F"/>
                </a:solidFill>
                <a:latin typeface="Rajdhani"/>
                <a:ea typeface="Rajdhani"/>
                <a:cs typeface="Rajdhani"/>
                <a:sym typeface="Rajdhani"/>
              </a:rPr>
              <a:t>declaradas</a:t>
            </a:r>
            <a:endParaRPr b="1" sz="3000">
              <a:solidFill>
                <a:srgbClr val="EC183F"/>
              </a:solidFill>
              <a:latin typeface="Rajdhani"/>
              <a:ea typeface="Rajdhani"/>
              <a:cs typeface="Rajdhani"/>
              <a:sym typeface="Rajdhani"/>
            </a:endParaRPr>
          </a:p>
        </p:txBody>
      </p:sp>
      <p:grpSp>
        <p:nvGrpSpPr>
          <p:cNvPr id="252" name="Google Shape;252;p33"/>
          <p:cNvGrpSpPr/>
          <p:nvPr/>
        </p:nvGrpSpPr>
        <p:grpSpPr>
          <a:xfrm>
            <a:off x="732664" y="2582414"/>
            <a:ext cx="7692650" cy="1216703"/>
            <a:chOff x="630644" y="2191938"/>
            <a:chExt cx="6913498" cy="530709"/>
          </a:xfrm>
        </p:grpSpPr>
        <p:sp>
          <p:nvSpPr>
            <p:cNvPr id="253" name="Google Shape;253;p33"/>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hacerHelado(cantidad)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return</a:t>
              </a:r>
              <a:r>
                <a:rPr lang="es" sz="1800">
                  <a:solidFill>
                    <a:srgbClr val="FFFFFF"/>
                  </a:solidFill>
                  <a:latin typeface="Consolas"/>
                  <a:ea typeface="Consolas"/>
                  <a:cs typeface="Consolas"/>
                  <a:sym typeface="Consolas"/>
                </a:rPr>
                <a:t> </a:t>
              </a:r>
              <a:r>
                <a:rPr lang="es" sz="1800">
                  <a:solidFill>
                    <a:srgbClr val="8BC34A"/>
                  </a:solidFill>
                  <a:latin typeface="Consolas"/>
                  <a:ea typeface="Consolas"/>
                  <a:cs typeface="Consolas"/>
                  <a:sym typeface="Consolas"/>
                </a:rPr>
                <a:t>'🍦'</a:t>
              </a:r>
              <a:r>
                <a:rPr lang="es" sz="1800">
                  <a:solidFill>
                    <a:srgbClr val="FFFFFF"/>
                  </a:solidFill>
                  <a:latin typeface="Consolas"/>
                  <a:ea typeface="Consolas"/>
                  <a:cs typeface="Consolas"/>
                  <a:sym typeface="Consolas"/>
                </a:rPr>
                <a:t>.</a:t>
              </a:r>
              <a:r>
                <a:rPr lang="es" sz="1800">
                  <a:solidFill>
                    <a:srgbClr val="EC183F"/>
                  </a:solidFill>
                  <a:latin typeface="Consolas"/>
                  <a:ea typeface="Consolas"/>
                  <a:cs typeface="Consolas"/>
                  <a:sym typeface="Consolas"/>
                </a:rPr>
                <a:t>repeat</a:t>
              </a:r>
              <a:r>
                <a:rPr lang="es" sz="1800">
                  <a:solidFill>
                    <a:srgbClr val="FFFFFF"/>
                  </a:solidFill>
                  <a:latin typeface="Consolas"/>
                  <a:ea typeface="Consolas"/>
                  <a:cs typeface="Consolas"/>
                  <a:sym typeface="Consolas"/>
                </a:rPr>
                <a:t>(cantidad);</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254" name="Google Shape;254;p33"/>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55" name="Google Shape;255;p33"/>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Son aquellas que se declaran usando la </a:t>
            </a:r>
            <a:r>
              <a:rPr b="1" lang="es" sz="1600">
                <a:solidFill>
                  <a:srgbClr val="3F3F3F"/>
                </a:solidFill>
                <a:latin typeface="Open Sans"/>
                <a:ea typeface="Open Sans"/>
                <a:cs typeface="Open Sans"/>
                <a:sym typeface="Open Sans"/>
              </a:rPr>
              <a:t>estructura básica</a:t>
            </a:r>
            <a:r>
              <a:rPr lang="es" sz="1600">
                <a:solidFill>
                  <a:srgbClr val="3F3F3F"/>
                </a:solidFill>
                <a:latin typeface="Open Sans"/>
                <a:ea typeface="Open Sans"/>
                <a:cs typeface="Open Sans"/>
                <a:sym typeface="Open Sans"/>
              </a:rPr>
              <a:t>. Pueden recibir un </a:t>
            </a:r>
            <a:r>
              <a:rPr b="1" lang="es" sz="1600">
                <a:solidFill>
                  <a:srgbClr val="3F3F3F"/>
                </a:solidFill>
                <a:latin typeface="Open Sans"/>
                <a:ea typeface="Open Sans"/>
                <a:cs typeface="Open Sans"/>
                <a:sym typeface="Open Sans"/>
              </a:rPr>
              <a:t>nombre</a:t>
            </a:r>
            <a:r>
              <a:rPr lang="es" sz="1600">
                <a:solidFill>
                  <a:srgbClr val="3F3F3F"/>
                </a:solidFill>
                <a:latin typeface="Open Sans"/>
                <a:ea typeface="Open Sans"/>
                <a:cs typeface="Open Sans"/>
                <a:sym typeface="Open Sans"/>
              </a:rPr>
              <a:t>, escrito a continuación de la palabra reservada </a:t>
            </a:r>
            <a:r>
              <a:rPr b="1" lang="es" sz="1600">
                <a:solidFill>
                  <a:srgbClr val="3F3F3F"/>
                </a:solidFill>
                <a:latin typeface="Open Sans"/>
                <a:ea typeface="Open Sans"/>
                <a:cs typeface="Open Sans"/>
                <a:sym typeface="Open Sans"/>
              </a:rPr>
              <a:t>function</a:t>
            </a:r>
            <a:r>
              <a:rPr lang="es" sz="1600">
                <a:solidFill>
                  <a:srgbClr val="3F3F3F"/>
                </a:solidFill>
                <a:latin typeface="Open Sans"/>
                <a:ea typeface="Open Sans"/>
                <a:cs typeface="Open Sans"/>
                <a:sym typeface="Open Sans"/>
              </a:rPr>
              <a:t>, a través del cual podremos invocarla.</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sz="1600">
                <a:solidFill>
                  <a:srgbClr val="3F3F3F"/>
                </a:solidFill>
                <a:latin typeface="Open Sans"/>
                <a:ea typeface="Open Sans"/>
                <a:cs typeface="Open Sans"/>
                <a:sym typeface="Open Sans"/>
              </a:rPr>
              <a:t>Las funciones con nombre son </a:t>
            </a:r>
            <a:r>
              <a:rPr b="1" lang="es" sz="1600">
                <a:solidFill>
                  <a:srgbClr val="3F3F3F"/>
                </a:solidFill>
                <a:latin typeface="Open Sans"/>
                <a:ea typeface="Open Sans"/>
                <a:cs typeface="Open Sans"/>
                <a:sym typeface="Open Sans"/>
              </a:rPr>
              <a:t>funciones nombradas</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sp>
        <p:nvSpPr>
          <p:cNvPr id="256" name="Google Shape;256;p3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3"/>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58" name="Google Shape;258;p33"/>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6"/>
          <p:cNvSpPr txBox="1"/>
          <p:nvPr/>
        </p:nvSpPr>
        <p:spPr>
          <a:xfrm>
            <a:off x="3897550" y="1375575"/>
            <a:ext cx="4505400" cy="3067200"/>
          </a:xfrm>
          <a:prstGeom prst="rect">
            <a:avLst/>
          </a:prstGeom>
          <a:noFill/>
          <a:ln>
            <a:noFill/>
          </a:ln>
        </p:spPr>
        <p:txBody>
          <a:bodyPr anchorCtr="0" anchor="ctr" bIns="45700" lIns="91425" spcFirstLastPara="1" rIns="91425" wrap="square" tIns="45700">
            <a:noAutofit/>
          </a:bodyPr>
          <a:lstStyle/>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3"/>
              </a:rPr>
              <a:t>Node.js</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4"/>
              </a:rPr>
              <a:t>Tipos de datos</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5"/>
              </a:rPr>
              <a:t>Funciones, </a:t>
            </a:r>
            <a:r>
              <a:rPr b="1" lang="es" sz="2000" u="sng">
                <a:solidFill>
                  <a:schemeClr val="hlink"/>
                </a:solidFill>
                <a:latin typeface="Rajdhani"/>
                <a:ea typeface="Rajdhani"/>
                <a:cs typeface="Rajdhani"/>
                <a:sym typeface="Rajdhani"/>
                <a:hlinkClick action="ppaction://hlinksldjump" r:id="rId6"/>
              </a:rPr>
              <a:t>arrow functions y callbacks</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7"/>
              </a:rPr>
              <a:t>Condicionales</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8"/>
              </a:rPr>
              <a:t>Arrays y métodos de arrays</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9"/>
              </a:rPr>
              <a:t>Strings y métodos de string</a:t>
            </a:r>
            <a:endParaRPr b="1" sz="2000">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10"/>
              </a:rPr>
              <a:t>JSON y objetos literales</a:t>
            </a:r>
            <a:endParaRPr b="1" sz="2000">
              <a:solidFill>
                <a:srgbClr val="434343"/>
              </a:solidFill>
              <a:latin typeface="Rajdhani"/>
              <a:ea typeface="Rajdhani"/>
              <a:cs typeface="Rajdhani"/>
              <a:sym typeface="Rajdhani"/>
            </a:endParaRPr>
          </a:p>
        </p:txBody>
      </p:sp>
      <p:sp>
        <p:nvSpPr>
          <p:cNvPr id="62" name="Google Shape;62;p16"/>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100">
                <a:solidFill>
                  <a:srgbClr val="EC183F"/>
                </a:solidFill>
                <a:latin typeface="Rajdhani"/>
                <a:ea typeface="Rajdhani"/>
                <a:cs typeface="Rajdhani"/>
                <a:sym typeface="Rajdhani"/>
              </a:rPr>
              <a:t>Índice</a:t>
            </a:r>
            <a:endParaRPr b="1" sz="2700">
              <a:solidFill>
                <a:srgbClr val="EC183F"/>
              </a:solidFill>
              <a:latin typeface="Rajdhani"/>
              <a:ea typeface="Rajdhani"/>
              <a:cs typeface="Rajdhani"/>
              <a:sym typeface="Rajdhani"/>
            </a:endParaRPr>
          </a:p>
        </p:txBody>
      </p:sp>
      <p:cxnSp>
        <p:nvCxnSpPr>
          <p:cNvPr id="63" name="Google Shape;63;p16"/>
          <p:cNvCxnSpPr/>
          <p:nvPr/>
        </p:nvCxnSpPr>
        <p:spPr>
          <a:xfrm flipH="1">
            <a:off x="3592750" y="1409375"/>
            <a:ext cx="18900" cy="3033300"/>
          </a:xfrm>
          <a:prstGeom prst="straightConnector1">
            <a:avLst/>
          </a:prstGeom>
          <a:noFill/>
          <a:ln cap="flat" cmpd="sng" w="9525">
            <a:solidFill>
              <a:schemeClr val="dk2"/>
            </a:solidFill>
            <a:prstDash val="solid"/>
            <a:round/>
            <a:headEnd len="med" w="med" type="none"/>
            <a:tailEnd len="med" w="med" type="none"/>
          </a:ln>
        </p:spPr>
      </p:cxnSp>
      <p:sp>
        <p:nvSpPr>
          <p:cNvPr id="64" name="Google Shape;64;p1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6"/>
          <p:cNvPicPr preferRelativeResize="0"/>
          <p:nvPr/>
        </p:nvPicPr>
        <p:blipFill>
          <a:blip r:embed="rId11">
            <a:alphaModFix/>
          </a:blip>
          <a:stretch>
            <a:fillRect/>
          </a:stretch>
        </p:blipFill>
        <p:spPr>
          <a:xfrm>
            <a:off x="8074225" y="4931037"/>
            <a:ext cx="764551" cy="182226"/>
          </a:xfrm>
          <a:prstGeom prst="rect">
            <a:avLst/>
          </a:prstGeom>
          <a:noFill/>
          <a:ln>
            <a:noFill/>
          </a:ln>
        </p:spPr>
      </p:pic>
      <p:sp>
        <p:nvSpPr>
          <p:cNvPr id="66" name="Google Shape;66;p1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Funciones </a:t>
            </a:r>
            <a:r>
              <a:rPr b="1" lang="es" sz="3000">
                <a:solidFill>
                  <a:srgbClr val="EC183F"/>
                </a:solidFill>
                <a:latin typeface="Rajdhani"/>
                <a:ea typeface="Rajdhani"/>
                <a:cs typeface="Rajdhani"/>
                <a:sym typeface="Rajdhani"/>
              </a:rPr>
              <a:t>expresadas</a:t>
            </a:r>
            <a:endParaRPr b="1" sz="3000">
              <a:solidFill>
                <a:srgbClr val="EC183F"/>
              </a:solidFill>
              <a:latin typeface="Rajdhani"/>
              <a:ea typeface="Rajdhani"/>
              <a:cs typeface="Rajdhani"/>
              <a:sym typeface="Rajdhani"/>
            </a:endParaRPr>
          </a:p>
        </p:txBody>
      </p:sp>
      <p:grpSp>
        <p:nvGrpSpPr>
          <p:cNvPr id="264" name="Google Shape;264;p34"/>
          <p:cNvGrpSpPr/>
          <p:nvPr/>
        </p:nvGrpSpPr>
        <p:grpSpPr>
          <a:xfrm>
            <a:off x="732664" y="2277614"/>
            <a:ext cx="7692650" cy="1216703"/>
            <a:chOff x="630644" y="2191938"/>
            <a:chExt cx="6913498" cy="530709"/>
          </a:xfrm>
        </p:grpSpPr>
        <p:sp>
          <p:nvSpPr>
            <p:cNvPr id="265" name="Google Shape;265;p34"/>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FFFFFF"/>
                  </a:solidFill>
                  <a:latin typeface="Consolas"/>
                  <a:ea typeface="Consolas"/>
                  <a:cs typeface="Consolas"/>
                  <a:sym typeface="Consolas"/>
                </a:rPr>
                <a:t> hacerSushi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(cantidad)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return</a:t>
              </a:r>
              <a:r>
                <a:rPr lang="es" sz="1800">
                  <a:solidFill>
                    <a:srgbClr val="FFFFFF"/>
                  </a:solidFill>
                  <a:latin typeface="Consolas"/>
                  <a:ea typeface="Consolas"/>
                  <a:cs typeface="Consolas"/>
                  <a:sym typeface="Consolas"/>
                </a:rPr>
                <a:t> </a:t>
              </a:r>
              <a:r>
                <a:rPr lang="es" sz="1800">
                  <a:solidFill>
                    <a:srgbClr val="8BC34A"/>
                  </a:solidFill>
                  <a:latin typeface="Consolas"/>
                  <a:ea typeface="Consolas"/>
                  <a:cs typeface="Consolas"/>
                  <a:sym typeface="Consolas"/>
                </a:rPr>
                <a:t>'</a:t>
              </a:r>
              <a:r>
                <a:rPr lang="es" sz="1600">
                  <a:solidFill>
                    <a:srgbClr val="434343"/>
                  </a:solidFill>
                  <a:latin typeface="Consolas"/>
                  <a:ea typeface="Consolas"/>
                  <a:cs typeface="Consolas"/>
                  <a:sym typeface="Consolas"/>
                </a:rPr>
                <a:t>🍣</a:t>
              </a:r>
              <a:r>
                <a:rPr lang="es" sz="1800">
                  <a:solidFill>
                    <a:srgbClr val="8BC34A"/>
                  </a:solidFill>
                  <a:latin typeface="Consolas"/>
                  <a:ea typeface="Consolas"/>
                  <a:cs typeface="Consolas"/>
                  <a:sym typeface="Consolas"/>
                </a:rPr>
                <a:t>'</a:t>
              </a:r>
              <a:r>
                <a:rPr lang="es" sz="1800">
                  <a:solidFill>
                    <a:srgbClr val="FFFFFF"/>
                  </a:solidFill>
                  <a:latin typeface="Consolas"/>
                  <a:ea typeface="Consolas"/>
                  <a:cs typeface="Consolas"/>
                  <a:sym typeface="Consolas"/>
                </a:rPr>
                <a:t>.</a:t>
              </a:r>
              <a:r>
                <a:rPr lang="es" sz="1800">
                  <a:solidFill>
                    <a:srgbClr val="EC183F"/>
                  </a:solidFill>
                  <a:latin typeface="Consolas"/>
                  <a:ea typeface="Consolas"/>
                  <a:cs typeface="Consolas"/>
                  <a:sym typeface="Consolas"/>
                </a:rPr>
                <a:t>repeat</a:t>
              </a:r>
              <a:r>
                <a:rPr lang="es" sz="1800">
                  <a:solidFill>
                    <a:srgbClr val="FFFFFF"/>
                  </a:solidFill>
                  <a:latin typeface="Consolas"/>
                  <a:ea typeface="Consolas"/>
                  <a:cs typeface="Consolas"/>
                  <a:sym typeface="Consolas"/>
                </a:rPr>
                <a:t>(cantidad);</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266" name="Google Shape;266;p34"/>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67" name="Google Shape;267;p34"/>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Son aquellas que </a:t>
            </a:r>
            <a:r>
              <a:rPr b="1" lang="es" sz="1600">
                <a:solidFill>
                  <a:srgbClr val="3F3F3F"/>
                </a:solidFill>
                <a:latin typeface="Open Sans"/>
                <a:ea typeface="Open Sans"/>
                <a:cs typeface="Open Sans"/>
                <a:sym typeface="Open Sans"/>
              </a:rPr>
              <a:t>se asignan como valor</a:t>
            </a:r>
            <a:r>
              <a:rPr lang="es" sz="1600">
                <a:solidFill>
                  <a:srgbClr val="3F3F3F"/>
                </a:solidFill>
                <a:latin typeface="Open Sans"/>
                <a:ea typeface="Open Sans"/>
                <a:cs typeface="Open Sans"/>
                <a:sym typeface="Open Sans"/>
              </a:rPr>
              <a:t> de una variable. En este caso, la función en sí no tiene nombre, es una </a:t>
            </a:r>
            <a:r>
              <a:rPr b="1" lang="es" sz="1600">
                <a:solidFill>
                  <a:srgbClr val="3F3F3F"/>
                </a:solidFill>
                <a:latin typeface="Open Sans"/>
                <a:ea typeface="Open Sans"/>
                <a:cs typeface="Open Sans"/>
                <a:sym typeface="Open Sans"/>
              </a:rPr>
              <a:t>función anónima</a:t>
            </a:r>
            <a:r>
              <a:rPr lang="es" sz="1600">
                <a:solidFill>
                  <a:srgbClr val="3F3F3F"/>
                </a:solidFill>
                <a:latin typeface="Open Sans"/>
                <a:ea typeface="Open Sans"/>
                <a:cs typeface="Open Sans"/>
                <a:sym typeface="Open Sans"/>
              </a:rPr>
              <a:t>.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sz="1600">
                <a:solidFill>
                  <a:srgbClr val="3F3F3F"/>
                </a:solidFill>
                <a:latin typeface="Open Sans"/>
                <a:ea typeface="Open Sans"/>
                <a:cs typeface="Open Sans"/>
                <a:sym typeface="Open Sans"/>
              </a:rPr>
              <a:t>Para invocarla podremos usar el nombre de la variable que declaremos.</a:t>
            </a:r>
            <a:endParaRPr b="1" sz="1600">
              <a:solidFill>
                <a:srgbClr val="434343"/>
              </a:solidFill>
              <a:latin typeface="Open Sans"/>
              <a:ea typeface="Open Sans"/>
              <a:cs typeface="Open Sans"/>
              <a:sym typeface="Open Sans"/>
            </a:endParaRPr>
          </a:p>
        </p:txBody>
      </p:sp>
      <p:sp>
        <p:nvSpPr>
          <p:cNvPr id="268" name="Google Shape;268;p3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4"/>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70" name="Google Shape;270;p34"/>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Antes de poder invocar una función, necesitamos que haya sido declarada. Entonces, vamos a declarar una función:</a:t>
            </a:r>
            <a:endParaRPr sz="1600">
              <a:solidFill>
                <a:srgbClr val="434343"/>
              </a:solidFill>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p:txBody>
      </p:sp>
      <p:sp>
        <p:nvSpPr>
          <p:cNvPr id="276" name="Google Shape;276;p35"/>
          <p:cNvSpPr txBox="1"/>
          <p:nvPr/>
        </p:nvSpPr>
        <p:spPr>
          <a:xfrm>
            <a:off x="717750" y="33102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La forma de </a:t>
            </a:r>
            <a:r>
              <a:rPr b="1" lang="es" sz="1600">
                <a:solidFill>
                  <a:srgbClr val="434343"/>
                </a:solidFill>
                <a:latin typeface="Open Sans"/>
                <a:ea typeface="Open Sans"/>
                <a:cs typeface="Open Sans"/>
                <a:sym typeface="Open Sans"/>
              </a:rPr>
              <a:t>invocar</a:t>
            </a:r>
            <a:r>
              <a:rPr lang="es" sz="1600">
                <a:solidFill>
                  <a:srgbClr val="434343"/>
                </a:solidFill>
                <a:latin typeface="Open Sans"/>
                <a:ea typeface="Open Sans"/>
                <a:cs typeface="Open Sans"/>
                <a:sym typeface="Open Sans"/>
              </a:rPr>
              <a:t> (también se puede decir llamar o ejecutar) una función es escribiendo su nombre seguido de apertura y cierre de paréntesis.</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p:txBody>
      </p:sp>
      <p:grpSp>
        <p:nvGrpSpPr>
          <p:cNvPr id="277" name="Google Shape;277;p35"/>
          <p:cNvGrpSpPr/>
          <p:nvPr/>
        </p:nvGrpSpPr>
        <p:grpSpPr>
          <a:xfrm>
            <a:off x="732664" y="4178723"/>
            <a:ext cx="7692650" cy="449988"/>
            <a:chOff x="630644" y="2191938"/>
            <a:chExt cx="6913498" cy="530709"/>
          </a:xfrm>
        </p:grpSpPr>
        <p:sp>
          <p:nvSpPr>
            <p:cNvPr id="278" name="Google Shape;278;p3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800">
                  <a:solidFill>
                    <a:srgbClr val="FFFFFF"/>
                  </a:solidFill>
                  <a:latin typeface="Consolas"/>
                  <a:ea typeface="Consolas"/>
                  <a:cs typeface="Consolas"/>
                  <a:sym typeface="Consolas"/>
                </a:rPr>
                <a:t>hacerHelado()</a:t>
              </a:r>
              <a:r>
                <a:rPr lang="es" sz="1700">
                  <a:solidFill>
                    <a:srgbClr val="FFFFFF"/>
                  </a:solidFill>
                  <a:latin typeface="Consolas"/>
                  <a:ea typeface="Consolas"/>
                  <a:cs typeface="Consolas"/>
                  <a:sym typeface="Consolas"/>
                </a:rPr>
                <a:t>;</a:t>
              </a:r>
              <a:r>
                <a:rPr lang="es" sz="1700">
                  <a:solidFill>
                    <a:srgbClr val="3F3F3F"/>
                  </a:solidFill>
                  <a:latin typeface="Consolas"/>
                  <a:ea typeface="Consolas"/>
                  <a:cs typeface="Consolas"/>
                  <a:sym typeface="Consolas"/>
                </a:rPr>
                <a:t> </a:t>
              </a:r>
              <a:r>
                <a:rPr lang="es" sz="1700">
                  <a:solidFill>
                    <a:srgbClr val="7F7F7F"/>
                  </a:solidFill>
                  <a:latin typeface="Consolas"/>
                  <a:ea typeface="Consolas"/>
                  <a:cs typeface="Consolas"/>
                  <a:sym typeface="Consolas"/>
                </a:rPr>
                <a:t>// Retornará '🍦' </a:t>
              </a:r>
              <a:endParaRPr sz="1800">
                <a:solidFill>
                  <a:srgbClr val="EC183F"/>
                </a:solidFill>
                <a:latin typeface="Consolas"/>
                <a:ea typeface="Consolas"/>
                <a:cs typeface="Consolas"/>
                <a:sym typeface="Consolas"/>
              </a:endParaRPr>
            </a:p>
          </p:txBody>
        </p:sp>
        <p:sp>
          <p:nvSpPr>
            <p:cNvPr id="279" name="Google Shape;279;p3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80" name="Google Shape;280;p3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Invocando</a:t>
            </a:r>
            <a:r>
              <a:rPr b="1" lang="es" sz="3000">
                <a:solidFill>
                  <a:srgbClr val="434343"/>
                </a:solidFill>
                <a:latin typeface="Rajdhani"/>
                <a:ea typeface="Rajdhani"/>
                <a:cs typeface="Rajdhani"/>
                <a:sym typeface="Rajdhani"/>
              </a:rPr>
              <a:t> una función</a:t>
            </a:r>
            <a:endParaRPr b="1" sz="3000">
              <a:solidFill>
                <a:srgbClr val="EC183F"/>
              </a:solidFill>
              <a:latin typeface="Rajdhani"/>
              <a:ea typeface="Rajdhani"/>
              <a:cs typeface="Rajdhani"/>
              <a:sym typeface="Rajdhani"/>
            </a:endParaRPr>
          </a:p>
        </p:txBody>
      </p:sp>
      <p:grpSp>
        <p:nvGrpSpPr>
          <p:cNvPr id="281" name="Google Shape;281;p35"/>
          <p:cNvGrpSpPr/>
          <p:nvPr/>
        </p:nvGrpSpPr>
        <p:grpSpPr>
          <a:xfrm>
            <a:off x="732664" y="2049014"/>
            <a:ext cx="7692650" cy="1216703"/>
            <a:chOff x="630644" y="2191938"/>
            <a:chExt cx="6913498" cy="530709"/>
          </a:xfrm>
        </p:grpSpPr>
        <p:sp>
          <p:nvSpPr>
            <p:cNvPr id="282" name="Google Shape;282;p3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hacerHelado()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return</a:t>
              </a:r>
              <a:r>
                <a:rPr lang="es" sz="1800">
                  <a:solidFill>
                    <a:srgbClr val="FFFFFF"/>
                  </a:solidFill>
                  <a:latin typeface="Consolas"/>
                  <a:ea typeface="Consolas"/>
                  <a:cs typeface="Consolas"/>
                  <a:sym typeface="Consolas"/>
                </a:rPr>
                <a:t> </a:t>
              </a:r>
              <a:r>
                <a:rPr lang="es" sz="1800">
                  <a:solidFill>
                    <a:srgbClr val="8BC34A"/>
                  </a:solidFill>
                  <a:latin typeface="Consolas"/>
                  <a:ea typeface="Consolas"/>
                  <a:cs typeface="Consolas"/>
                  <a:sym typeface="Consolas"/>
                </a:rPr>
                <a:t>'🍦'</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283" name="Google Shape;283;p3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84" name="Google Shape;284;p3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3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86" name="Google Shape;286;p35"/>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Si la función tiene parámetros, se los podemos pasar dentro de los paréntesis cuando la invocamos. </a:t>
            </a:r>
            <a:r>
              <a:rPr b="1" lang="es" sz="1600">
                <a:solidFill>
                  <a:srgbClr val="434343"/>
                </a:solidFill>
                <a:latin typeface="Open Sans"/>
                <a:ea typeface="Open Sans"/>
                <a:cs typeface="Open Sans"/>
                <a:sym typeface="Open Sans"/>
              </a:rPr>
              <a:t>Es importante respetar el orden</a:t>
            </a:r>
            <a:r>
              <a:rPr lang="es" sz="1600">
                <a:solidFill>
                  <a:srgbClr val="434343"/>
                </a:solidFill>
                <a:latin typeface="Open Sans"/>
                <a:ea typeface="Open Sans"/>
                <a:cs typeface="Open Sans"/>
                <a:sym typeface="Open Sans"/>
              </a:rPr>
              <a:t>, ya que JavaScript asignará los valores en el orden en que lleguen.</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434343"/>
              </a:solidFill>
              <a:latin typeface="Open Sans"/>
              <a:ea typeface="Open Sans"/>
              <a:cs typeface="Open Sans"/>
              <a:sym typeface="Open Sans"/>
            </a:endParaRPr>
          </a:p>
        </p:txBody>
      </p:sp>
      <p:sp>
        <p:nvSpPr>
          <p:cNvPr id="292" name="Google Shape;292;p36"/>
          <p:cNvSpPr txBox="1"/>
          <p:nvPr/>
        </p:nvSpPr>
        <p:spPr>
          <a:xfrm>
            <a:off x="717750" y="549075"/>
            <a:ext cx="7692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Invocando</a:t>
            </a:r>
            <a:r>
              <a:rPr b="1" lang="es" sz="3000">
                <a:solidFill>
                  <a:srgbClr val="434343"/>
                </a:solidFill>
                <a:latin typeface="Rajdhani"/>
                <a:ea typeface="Rajdhani"/>
                <a:cs typeface="Rajdhani"/>
                <a:sym typeface="Rajdhani"/>
              </a:rPr>
              <a:t> una función</a:t>
            </a:r>
            <a:endParaRPr b="1" sz="3000">
              <a:solidFill>
                <a:srgbClr val="EC183F"/>
              </a:solidFill>
              <a:latin typeface="Rajdhani"/>
              <a:ea typeface="Rajdhani"/>
              <a:cs typeface="Rajdhani"/>
              <a:sym typeface="Rajdhani"/>
            </a:endParaRPr>
          </a:p>
        </p:txBody>
      </p:sp>
      <p:grpSp>
        <p:nvGrpSpPr>
          <p:cNvPr id="293" name="Google Shape;293;p36"/>
          <p:cNvGrpSpPr/>
          <p:nvPr/>
        </p:nvGrpSpPr>
        <p:grpSpPr>
          <a:xfrm>
            <a:off x="732687" y="2331056"/>
            <a:ext cx="7692650" cy="2214171"/>
            <a:chOff x="630644" y="2191938"/>
            <a:chExt cx="6913498" cy="530709"/>
          </a:xfrm>
        </p:grpSpPr>
        <p:sp>
          <p:nvSpPr>
            <p:cNvPr id="294" name="Google Shape;294;p3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saludar(nombre, apellido)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return</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'Hola '</a:t>
              </a:r>
              <a:r>
                <a:rPr lang="es" sz="1800">
                  <a:solidFill>
                    <a:srgbClr val="FFFFF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nombre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 '</a:t>
              </a:r>
              <a:r>
                <a:rPr lang="es" sz="1800">
                  <a:solidFill>
                    <a:srgbClr val="FFFFF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apellido;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saludar</a:t>
              </a:r>
              <a:r>
                <a:rPr lang="es" sz="1800">
                  <a:solidFill>
                    <a:srgbClr val="FFFFFF"/>
                  </a:solidFill>
                  <a:latin typeface="Consolas"/>
                  <a:ea typeface="Consolas"/>
                  <a:cs typeface="Consolas"/>
                  <a:sym typeface="Consolas"/>
                </a:rPr>
                <a:t>(</a:t>
              </a:r>
              <a:r>
                <a:rPr lang="es" sz="1800">
                  <a:solidFill>
                    <a:srgbClr val="4CAF50"/>
                  </a:solidFill>
                  <a:latin typeface="Consolas"/>
                  <a:ea typeface="Consolas"/>
                  <a:cs typeface="Consolas"/>
                  <a:sym typeface="Consolas"/>
                </a:rPr>
                <a:t>'Robertito'</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'Rodríguez'</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7F7F7F"/>
                  </a:solidFill>
                  <a:latin typeface="Consolas"/>
                  <a:ea typeface="Consolas"/>
                  <a:cs typeface="Consolas"/>
                  <a:sym typeface="Consolas"/>
                </a:rPr>
                <a:t>// retornará 'Hola Robertito Rodríguez'</a:t>
              </a:r>
              <a:endParaRPr sz="1800">
                <a:solidFill>
                  <a:srgbClr val="7F7F7F"/>
                </a:solidFill>
                <a:latin typeface="Consolas"/>
                <a:ea typeface="Consolas"/>
                <a:cs typeface="Consolas"/>
                <a:sym typeface="Consolas"/>
              </a:endParaRPr>
            </a:p>
          </p:txBody>
        </p:sp>
        <p:sp>
          <p:nvSpPr>
            <p:cNvPr id="295" name="Google Shape;295;p3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296" name="Google Shape;296;p3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98" name="Google Shape;298;p3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También es importante tener en cuenta que, cuando tenemos parámetros en nuestra función, JavaScript va a esperar que se los indiquemos al ejecutarla.</a:t>
            </a:r>
            <a:endParaRPr sz="1600">
              <a:solidFill>
                <a:srgbClr val="434343"/>
              </a:solidFill>
              <a:latin typeface="Open Sans"/>
              <a:ea typeface="Open Sans"/>
              <a:cs typeface="Open Sans"/>
              <a:sym typeface="Open Sans"/>
            </a:endParaRPr>
          </a:p>
        </p:txBody>
      </p:sp>
      <p:sp>
        <p:nvSpPr>
          <p:cNvPr id="304" name="Google Shape;304;p3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Invocando</a:t>
            </a:r>
            <a:r>
              <a:rPr b="1" lang="es" sz="3000">
                <a:solidFill>
                  <a:srgbClr val="434343"/>
                </a:solidFill>
                <a:latin typeface="Rajdhani"/>
                <a:ea typeface="Rajdhani"/>
                <a:cs typeface="Rajdhani"/>
                <a:sym typeface="Rajdhani"/>
              </a:rPr>
              <a:t> una función</a:t>
            </a:r>
            <a:endParaRPr b="1" sz="3000">
              <a:solidFill>
                <a:srgbClr val="EC183F"/>
              </a:solidFill>
              <a:latin typeface="Rajdhani"/>
              <a:ea typeface="Rajdhani"/>
              <a:cs typeface="Rajdhani"/>
              <a:sym typeface="Rajdhani"/>
            </a:endParaRPr>
          </a:p>
        </p:txBody>
      </p:sp>
      <p:grpSp>
        <p:nvGrpSpPr>
          <p:cNvPr id="305" name="Google Shape;305;p37"/>
          <p:cNvGrpSpPr/>
          <p:nvPr/>
        </p:nvGrpSpPr>
        <p:grpSpPr>
          <a:xfrm>
            <a:off x="732710" y="1966296"/>
            <a:ext cx="7692650" cy="1801863"/>
            <a:chOff x="630644" y="2191938"/>
            <a:chExt cx="6913498" cy="530709"/>
          </a:xfrm>
        </p:grpSpPr>
        <p:sp>
          <p:nvSpPr>
            <p:cNvPr id="306" name="Google Shape;306;p37"/>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saludar(nombre, apellido)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return</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'Hola '</a:t>
              </a:r>
              <a:r>
                <a:rPr lang="es" sz="1800">
                  <a:solidFill>
                    <a:srgbClr val="FFFFF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nombre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 '</a:t>
              </a:r>
              <a:r>
                <a:rPr lang="es" sz="1800">
                  <a:solidFill>
                    <a:srgbClr val="FFFFF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apellido;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saludar</a:t>
              </a:r>
              <a:r>
                <a:rPr lang="es" sz="1800">
                  <a:solidFill>
                    <a:srgbClr val="FFFFFF"/>
                  </a:solidFill>
                  <a:latin typeface="Consolas"/>
                  <a:ea typeface="Consolas"/>
                  <a:cs typeface="Consolas"/>
                  <a:sym typeface="Consolas"/>
                </a:rPr>
                <a:t>(); </a:t>
              </a:r>
              <a:r>
                <a:rPr lang="es" sz="1800">
                  <a:solidFill>
                    <a:srgbClr val="7F7F7F"/>
                  </a:solidFill>
                  <a:latin typeface="Consolas"/>
                  <a:ea typeface="Consolas"/>
                  <a:cs typeface="Consolas"/>
                  <a:sym typeface="Consolas"/>
                </a:rPr>
                <a:t>// retorna 'Hola undefined undefined'</a:t>
              </a:r>
              <a:endParaRPr sz="1800">
                <a:solidFill>
                  <a:srgbClr val="FFFFFF"/>
                </a:solidFill>
                <a:latin typeface="Consolas"/>
                <a:ea typeface="Consolas"/>
                <a:cs typeface="Consolas"/>
                <a:sym typeface="Consolas"/>
              </a:endParaRPr>
            </a:p>
          </p:txBody>
        </p:sp>
        <p:sp>
          <p:nvSpPr>
            <p:cNvPr id="307" name="Google Shape;307;p37"/>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308" name="Google Shape;308;p37"/>
          <p:cNvSpPr txBox="1"/>
          <p:nvPr/>
        </p:nvSpPr>
        <p:spPr>
          <a:xfrm>
            <a:off x="717750" y="37674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En este caso, al no haber recibido el argumento que necesitaba, JavaScript le asigna el tipo de dato </a:t>
            </a:r>
            <a:r>
              <a:rPr b="1" lang="es" sz="1600">
                <a:solidFill>
                  <a:srgbClr val="434343"/>
                </a:solidFill>
                <a:latin typeface="Open Sans"/>
                <a:ea typeface="Open Sans"/>
                <a:cs typeface="Open Sans"/>
                <a:sym typeface="Open Sans"/>
              </a:rPr>
              <a:t>undefined</a:t>
            </a:r>
            <a:r>
              <a:rPr lang="es" sz="1600">
                <a:solidFill>
                  <a:srgbClr val="434343"/>
                </a:solidFill>
                <a:latin typeface="Open Sans"/>
                <a:ea typeface="Open Sans"/>
                <a:cs typeface="Open Sans"/>
                <a:sym typeface="Open Sans"/>
              </a:rPr>
              <a:t> a los parámetros </a:t>
            </a:r>
            <a:r>
              <a:rPr i="1" lang="es" sz="1600">
                <a:solidFill>
                  <a:srgbClr val="434343"/>
                </a:solidFill>
                <a:latin typeface="Open Sans"/>
                <a:ea typeface="Open Sans"/>
                <a:cs typeface="Open Sans"/>
                <a:sym typeface="Open Sans"/>
              </a:rPr>
              <a:t>nombre</a:t>
            </a:r>
            <a:r>
              <a:rPr lang="es" sz="1600">
                <a:solidFill>
                  <a:srgbClr val="434343"/>
                </a:solidFill>
                <a:latin typeface="Open Sans"/>
                <a:ea typeface="Open Sans"/>
                <a:cs typeface="Open Sans"/>
                <a:sym typeface="Open Sans"/>
              </a:rPr>
              <a:t> y </a:t>
            </a:r>
            <a:r>
              <a:rPr i="1" lang="es" sz="1600">
                <a:solidFill>
                  <a:srgbClr val="434343"/>
                </a:solidFill>
                <a:latin typeface="Open Sans"/>
                <a:ea typeface="Open Sans"/>
                <a:cs typeface="Open Sans"/>
                <a:sym typeface="Open Sans"/>
              </a:rPr>
              <a:t>apellido</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p:txBody>
      </p:sp>
      <p:sp>
        <p:nvSpPr>
          <p:cNvPr id="309" name="Google Shape;309;p37"/>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0" name="Google Shape;310;p3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11" name="Google Shape;311;p37"/>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434343"/>
                </a:solidFill>
                <a:latin typeface="Open Sans"/>
                <a:ea typeface="Open Sans"/>
                <a:cs typeface="Open Sans"/>
                <a:sym typeface="Open Sans"/>
              </a:rPr>
              <a:t>Para casos como el anterior podemos definir </a:t>
            </a:r>
            <a:r>
              <a:rPr b="1" lang="es" sz="1600">
                <a:solidFill>
                  <a:srgbClr val="434343"/>
                </a:solidFill>
                <a:latin typeface="Open Sans"/>
                <a:ea typeface="Open Sans"/>
                <a:cs typeface="Open Sans"/>
                <a:sym typeface="Open Sans"/>
              </a:rPr>
              <a:t>valores por defecto</a:t>
            </a:r>
            <a:r>
              <a:rPr lang="es" sz="1600">
                <a:solidFill>
                  <a:srgbClr val="434343"/>
                </a:solidFill>
                <a:latin typeface="Open Sans"/>
                <a:ea typeface="Open Sans"/>
                <a:cs typeface="Open Sans"/>
                <a:sym typeface="Open Sans"/>
              </a:rPr>
              <a:t>. </a:t>
            </a:r>
            <a:endParaRPr sz="1600">
              <a:solidFill>
                <a:srgbClr val="434343"/>
              </a:solidFill>
              <a:latin typeface="Open Sans"/>
              <a:ea typeface="Open Sans"/>
              <a:cs typeface="Open Sans"/>
              <a:sym typeface="Open Sans"/>
            </a:endParaRPr>
          </a:p>
          <a:p>
            <a:pPr indent="0" lvl="0" marL="0" rtl="0" algn="l">
              <a:spcBef>
                <a:spcPts val="600"/>
              </a:spcBef>
              <a:spcAft>
                <a:spcPts val="0"/>
              </a:spcAft>
              <a:buNone/>
            </a:pPr>
            <a:r>
              <a:rPr lang="es" sz="1600">
                <a:solidFill>
                  <a:srgbClr val="434343"/>
                </a:solidFill>
                <a:latin typeface="Open Sans"/>
                <a:ea typeface="Open Sans"/>
                <a:cs typeface="Open Sans"/>
                <a:sym typeface="Open Sans"/>
              </a:rPr>
              <a:t>Si agregamos un igual </a:t>
            </a:r>
            <a:r>
              <a:rPr lang="es" sz="1600">
                <a:solidFill>
                  <a:srgbClr val="434343"/>
                </a:solidFill>
                <a:highlight>
                  <a:srgbClr val="CCCCCC"/>
                </a:highlight>
                <a:latin typeface="Consolas"/>
                <a:ea typeface="Consolas"/>
                <a:cs typeface="Consolas"/>
                <a:sym typeface="Consolas"/>
              </a:rPr>
              <a:t>=</a:t>
            </a:r>
            <a:r>
              <a:rPr lang="es" sz="1600">
                <a:solidFill>
                  <a:srgbClr val="434343"/>
                </a:solidFill>
                <a:latin typeface="Open Sans"/>
                <a:ea typeface="Open Sans"/>
                <a:cs typeface="Open Sans"/>
                <a:sym typeface="Open Sans"/>
              </a:rPr>
              <a:t> luego un parámetro, podremos especificar su valor en caso de que no llegue ninguno.</a:t>
            </a:r>
            <a:endParaRPr sz="1600">
              <a:solidFill>
                <a:srgbClr val="434343"/>
              </a:solidFill>
              <a:latin typeface="Open Sans"/>
              <a:ea typeface="Open Sans"/>
              <a:cs typeface="Open Sans"/>
              <a:sym typeface="Open Sans"/>
            </a:endParaRPr>
          </a:p>
        </p:txBody>
      </p:sp>
      <p:sp>
        <p:nvSpPr>
          <p:cNvPr id="317" name="Google Shape;317;p38"/>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Invocando</a:t>
            </a:r>
            <a:r>
              <a:rPr b="1" lang="es" sz="3000">
                <a:solidFill>
                  <a:srgbClr val="434343"/>
                </a:solidFill>
                <a:latin typeface="Rajdhani"/>
                <a:ea typeface="Rajdhani"/>
                <a:cs typeface="Rajdhani"/>
                <a:sym typeface="Rajdhani"/>
              </a:rPr>
              <a:t> una función</a:t>
            </a:r>
            <a:endParaRPr b="1" sz="3000">
              <a:solidFill>
                <a:srgbClr val="EC183F"/>
              </a:solidFill>
              <a:latin typeface="Rajdhani"/>
              <a:ea typeface="Rajdhani"/>
              <a:cs typeface="Rajdhani"/>
              <a:sym typeface="Rajdhani"/>
            </a:endParaRPr>
          </a:p>
        </p:txBody>
      </p:sp>
      <p:grpSp>
        <p:nvGrpSpPr>
          <p:cNvPr id="318" name="Google Shape;318;p38"/>
          <p:cNvGrpSpPr/>
          <p:nvPr/>
        </p:nvGrpSpPr>
        <p:grpSpPr>
          <a:xfrm>
            <a:off x="732687" y="2331056"/>
            <a:ext cx="7692650" cy="2214171"/>
            <a:chOff x="630644" y="2191938"/>
            <a:chExt cx="6913498" cy="530709"/>
          </a:xfrm>
        </p:grpSpPr>
        <p:sp>
          <p:nvSpPr>
            <p:cNvPr id="319" name="Google Shape;319;p3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function</a:t>
              </a:r>
              <a:r>
                <a:rPr lang="es" sz="1800">
                  <a:solidFill>
                    <a:srgbClr val="FFFFFF"/>
                  </a:solidFill>
                  <a:latin typeface="Consolas"/>
                  <a:ea typeface="Consolas"/>
                  <a:cs typeface="Consolas"/>
                  <a:sym typeface="Consolas"/>
                </a:rPr>
                <a:t> saludar(nombre = </a:t>
              </a:r>
              <a:r>
                <a:rPr lang="es" sz="1800">
                  <a:solidFill>
                    <a:srgbClr val="4CAF50"/>
                  </a:solidFill>
                  <a:latin typeface="Consolas"/>
                  <a:ea typeface="Consolas"/>
                  <a:cs typeface="Consolas"/>
                  <a:sym typeface="Consolas"/>
                </a:rPr>
                <a:t>'visitante'</a:t>
              </a:r>
              <a:r>
                <a:rPr lang="es" sz="1800">
                  <a:solidFill>
                    <a:srgbClr val="FFFFFF"/>
                  </a:solidFill>
                  <a:latin typeface="Consolas"/>
                  <a:ea typeface="Consolas"/>
                  <a:cs typeface="Consolas"/>
                  <a:sym typeface="Consolas"/>
                </a:rPr>
                <a:t>, </a:t>
              </a:r>
              <a:br>
                <a:rPr lang="es" sz="1800">
                  <a:solidFill>
                    <a:srgbClr val="FFFFFF"/>
                  </a:solidFill>
                  <a:latin typeface="Consolas"/>
                  <a:ea typeface="Consolas"/>
                  <a:cs typeface="Consolas"/>
                  <a:sym typeface="Consolas"/>
                </a:rPr>
              </a:br>
              <a:r>
                <a:rPr lang="es" sz="1800">
                  <a:solidFill>
                    <a:srgbClr val="FFFFFF"/>
                  </a:solidFill>
                  <a:latin typeface="Consolas"/>
                  <a:ea typeface="Consolas"/>
                  <a:cs typeface="Consolas"/>
                  <a:sym typeface="Consolas"/>
                </a:rPr>
                <a:t>	apellido = </a:t>
              </a:r>
              <a:r>
                <a:rPr lang="es" sz="1800">
                  <a:solidFill>
                    <a:srgbClr val="4CAF50"/>
                  </a:solidFill>
                  <a:latin typeface="Consolas"/>
                  <a:ea typeface="Consolas"/>
                  <a:cs typeface="Consolas"/>
                  <a:sym typeface="Consolas"/>
                </a:rPr>
                <a:t>'anónimo'</a:t>
              </a:r>
              <a:r>
                <a:rPr lang="es"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return</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'Hola '</a:t>
              </a:r>
              <a:r>
                <a:rPr lang="es" sz="1800">
                  <a:solidFill>
                    <a:srgbClr val="FFFFF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nombre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 '</a:t>
              </a:r>
              <a:r>
                <a:rPr lang="es" sz="1800">
                  <a:solidFill>
                    <a:srgbClr val="FFFFFF"/>
                  </a:solidFill>
                  <a:latin typeface="Consolas"/>
                  <a:ea typeface="Consolas"/>
                  <a:cs typeface="Consolas"/>
                  <a:sym typeface="Consolas"/>
                </a:rPr>
                <a:t> </a:t>
              </a:r>
              <a:r>
                <a:rPr lang="es" sz="1800">
                  <a:solidFill>
                    <a:srgbClr val="2196F3"/>
                  </a:solidFill>
                  <a:latin typeface="Consolas"/>
                  <a:ea typeface="Consolas"/>
                  <a:cs typeface="Consolas"/>
                  <a:sym typeface="Consolas"/>
                </a:rPr>
                <a:t>+</a:t>
              </a:r>
              <a:r>
                <a:rPr lang="es" sz="1800">
                  <a:solidFill>
                    <a:srgbClr val="FFFFFF"/>
                  </a:solidFill>
                  <a:latin typeface="Consolas"/>
                  <a:ea typeface="Consolas"/>
                  <a:cs typeface="Consolas"/>
                  <a:sym typeface="Consolas"/>
                </a:rPr>
                <a:t> apellido;</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8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saludar</a:t>
              </a:r>
              <a:r>
                <a:rPr lang="es" sz="1800">
                  <a:solidFill>
                    <a:srgbClr val="FFFFFF"/>
                  </a:solidFill>
                  <a:latin typeface="Consolas"/>
                  <a:ea typeface="Consolas"/>
                  <a:cs typeface="Consolas"/>
                  <a:sym typeface="Consolas"/>
                </a:rPr>
                <a:t>(); </a:t>
              </a:r>
              <a:r>
                <a:rPr lang="es" sz="1800">
                  <a:solidFill>
                    <a:srgbClr val="7F7F7F"/>
                  </a:solidFill>
                  <a:latin typeface="Consolas"/>
                  <a:ea typeface="Consolas"/>
                  <a:cs typeface="Consolas"/>
                  <a:sym typeface="Consolas"/>
                </a:rPr>
                <a:t>// retornará 'Hola visitante anónimo'</a:t>
              </a:r>
              <a:endParaRPr sz="1800">
                <a:solidFill>
                  <a:srgbClr val="7F7F7F"/>
                </a:solidFill>
                <a:latin typeface="Consolas"/>
                <a:ea typeface="Consolas"/>
                <a:cs typeface="Consolas"/>
                <a:sym typeface="Consolas"/>
              </a:endParaRPr>
            </a:p>
          </p:txBody>
        </p:sp>
        <p:sp>
          <p:nvSpPr>
            <p:cNvPr id="320" name="Google Shape;320;p38"/>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321" name="Google Shape;321;p38"/>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23" name="Google Shape;323;p38"/>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327" name="Shape 327"/>
        <p:cNvGrpSpPr/>
        <p:nvPr/>
      </p:nvGrpSpPr>
      <p:grpSpPr>
        <a:xfrm>
          <a:off x="0" y="0"/>
          <a:ext cx="0" cy="0"/>
          <a:chOff x="0" y="0"/>
          <a:chExt cx="0" cy="0"/>
        </a:xfrm>
      </p:grpSpPr>
      <p:sp>
        <p:nvSpPr>
          <p:cNvPr id="328" name="Google Shape;328;p39"/>
          <p:cNvSpPr txBox="1"/>
          <p:nvPr/>
        </p:nvSpPr>
        <p:spPr>
          <a:xfrm>
            <a:off x="1006375" y="2206850"/>
            <a:ext cx="5529000" cy="2445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2400">
                <a:solidFill>
                  <a:schemeClr val="lt1"/>
                </a:solidFill>
                <a:latin typeface="Open Sans Light"/>
                <a:ea typeface="Open Sans Light"/>
                <a:cs typeface="Open Sans Light"/>
                <a:sym typeface="Open Sans Light"/>
              </a:rPr>
              <a:t>Las </a:t>
            </a:r>
            <a:r>
              <a:rPr b="1" lang="es" sz="2400">
                <a:solidFill>
                  <a:schemeClr val="lt1"/>
                </a:solidFill>
                <a:latin typeface="Open Sans"/>
                <a:ea typeface="Open Sans"/>
                <a:cs typeface="Open Sans"/>
                <a:sym typeface="Open Sans"/>
              </a:rPr>
              <a:t>arrow functions</a:t>
            </a:r>
            <a:r>
              <a:rPr lang="es" sz="2400">
                <a:solidFill>
                  <a:schemeClr val="lt1"/>
                </a:solidFill>
                <a:latin typeface="Open Sans Light"/>
                <a:ea typeface="Open Sans Light"/>
                <a:cs typeface="Open Sans Light"/>
                <a:sym typeface="Open Sans Light"/>
              </a:rPr>
              <a:t> reciben su nombre por el operador </a:t>
            </a:r>
            <a:r>
              <a:rPr b="1" lang="es" sz="2400">
                <a:solidFill>
                  <a:srgbClr val="3F3F3F"/>
                </a:solidFill>
                <a:highlight>
                  <a:srgbClr val="CCCCCC"/>
                </a:highlight>
                <a:latin typeface="Open Sans"/>
                <a:ea typeface="Open Sans"/>
                <a:cs typeface="Open Sans"/>
                <a:sym typeface="Open Sans"/>
              </a:rPr>
              <a:t>=&gt;</a:t>
            </a:r>
            <a:r>
              <a:rPr lang="es" sz="2400">
                <a:solidFill>
                  <a:schemeClr val="lt1"/>
                </a:solidFill>
                <a:latin typeface="Open Sans Light"/>
                <a:ea typeface="Open Sans Light"/>
                <a:cs typeface="Open Sans Light"/>
                <a:sym typeface="Open Sans Light"/>
              </a:rPr>
              <a:t>,</a:t>
            </a:r>
            <a:r>
              <a:rPr b="1" lang="es" sz="2400">
                <a:solidFill>
                  <a:schemeClr val="lt1"/>
                </a:solidFill>
                <a:latin typeface="Open Sans"/>
                <a:ea typeface="Open Sans"/>
                <a:cs typeface="Open Sans"/>
                <a:sym typeface="Open Sans"/>
              </a:rPr>
              <a:t> </a:t>
            </a:r>
            <a:r>
              <a:rPr lang="es" sz="2400">
                <a:solidFill>
                  <a:schemeClr val="lt1"/>
                </a:solidFill>
                <a:latin typeface="Open Sans Light"/>
                <a:ea typeface="Open Sans Light"/>
                <a:cs typeface="Open Sans Light"/>
                <a:sym typeface="Open Sans Light"/>
              </a:rPr>
              <a:t>que se parece a una flecha. </a:t>
            </a:r>
            <a:endParaRPr sz="2400">
              <a:solidFill>
                <a:schemeClr val="lt1"/>
              </a:solidFill>
              <a:latin typeface="Open Sans Light"/>
              <a:ea typeface="Open Sans Light"/>
              <a:cs typeface="Open Sans Light"/>
              <a:sym typeface="Open Sans Light"/>
            </a:endParaRPr>
          </a:p>
          <a:p>
            <a:pPr indent="0" lvl="0" marL="0" rtl="0" algn="l">
              <a:lnSpc>
                <a:spcPct val="115000"/>
              </a:lnSpc>
              <a:spcBef>
                <a:spcPts val="0"/>
              </a:spcBef>
              <a:spcAft>
                <a:spcPts val="0"/>
              </a:spcAft>
              <a:buClr>
                <a:schemeClr val="dk1"/>
              </a:buClr>
              <a:buSzPts val="1100"/>
              <a:buFont typeface="Arial"/>
              <a:buNone/>
            </a:pPr>
            <a:r>
              <a:rPr lang="es" sz="2400">
                <a:solidFill>
                  <a:schemeClr val="lt1"/>
                </a:solidFill>
                <a:latin typeface="Open Sans Light"/>
                <a:ea typeface="Open Sans Light"/>
                <a:cs typeface="Open Sans Light"/>
                <a:sym typeface="Open Sans Light"/>
              </a:rPr>
              <a:t>En inglés suele llamarse fat arrow (flecha gorda) para diferenciarlo de la flecha simple </a:t>
            </a:r>
            <a:r>
              <a:rPr b="1" lang="es" sz="2400">
                <a:solidFill>
                  <a:srgbClr val="3F3F3F"/>
                </a:solidFill>
                <a:highlight>
                  <a:srgbClr val="CCCCCC"/>
                </a:highlight>
                <a:latin typeface="Open Sans"/>
                <a:ea typeface="Open Sans"/>
                <a:cs typeface="Open Sans"/>
                <a:sym typeface="Open Sans"/>
              </a:rPr>
              <a:t>-&gt;</a:t>
            </a:r>
            <a:r>
              <a:rPr lang="es" sz="2400">
                <a:solidFill>
                  <a:schemeClr val="lt1"/>
                </a:solidFill>
                <a:latin typeface="Open Sans Light"/>
                <a:ea typeface="Open Sans Light"/>
                <a:cs typeface="Open Sans Light"/>
                <a:sym typeface="Open Sans Light"/>
              </a:rPr>
              <a:t>.</a:t>
            </a:r>
            <a:endParaRPr sz="2400">
              <a:solidFill>
                <a:schemeClr val="lt1"/>
              </a:solidFill>
              <a:latin typeface="Open Sans Light"/>
              <a:ea typeface="Open Sans Light"/>
              <a:cs typeface="Open Sans Light"/>
              <a:sym typeface="Open Sans Light"/>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lt1"/>
              </a:solidFill>
              <a:latin typeface="Open Sans Light"/>
              <a:ea typeface="Open Sans Light"/>
              <a:cs typeface="Open Sans Light"/>
              <a:sym typeface="Open Sans Light"/>
            </a:endParaRPr>
          </a:p>
          <a:p>
            <a:pPr indent="0" lvl="0" marL="0" rtl="0" algn="l">
              <a:lnSpc>
                <a:spcPct val="115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329" name="Google Shape;329;p39"/>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39"/>
          <p:cNvGrpSpPr/>
          <p:nvPr/>
        </p:nvGrpSpPr>
        <p:grpSpPr>
          <a:xfrm>
            <a:off x="938993" y="1408423"/>
            <a:ext cx="344969" cy="308595"/>
            <a:chOff x="3016921" y="2408750"/>
            <a:chExt cx="793216" cy="709740"/>
          </a:xfrm>
        </p:grpSpPr>
        <p:sp>
          <p:nvSpPr>
            <p:cNvPr id="331" name="Google Shape;331;p39"/>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39"/>
          <p:cNvGrpSpPr/>
          <p:nvPr/>
        </p:nvGrpSpPr>
        <p:grpSpPr>
          <a:xfrm rot="10800000">
            <a:off x="6360968" y="4039448"/>
            <a:ext cx="344969" cy="308595"/>
            <a:chOff x="2965350" y="2408750"/>
            <a:chExt cx="793216" cy="709740"/>
          </a:xfrm>
        </p:grpSpPr>
        <p:sp>
          <p:nvSpPr>
            <p:cNvPr id="334" name="Google Shape;334;p39"/>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39"/>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3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38" name="Google Shape;338;p39"/>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{código}</a:t>
            </a:r>
            <a:endParaRPr b="1" sz="3000">
              <a:solidFill>
                <a:srgbClr val="EC183F"/>
              </a:solidFill>
              <a:latin typeface="Rajdhani"/>
              <a:ea typeface="Rajdhani"/>
              <a:cs typeface="Rajdhani"/>
              <a:sym typeface="Rajdhani"/>
            </a:endParaRPr>
          </a:p>
        </p:txBody>
      </p:sp>
      <p:sp>
        <p:nvSpPr>
          <p:cNvPr id="344" name="Google Shape;344;p40"/>
          <p:cNvSpPr/>
          <p:nvPr/>
        </p:nvSpPr>
        <p:spPr>
          <a:xfrm>
            <a:off x="5839050" y="1154247"/>
            <a:ext cx="2586300" cy="2553900"/>
          </a:xfrm>
          <a:prstGeom prst="rect">
            <a:avLst/>
          </a:prstGeom>
          <a:solidFill>
            <a:srgbClr val="666666"/>
          </a:solidFill>
          <a:ln>
            <a:noFill/>
          </a:ln>
        </p:spPr>
        <p:txBody>
          <a:bodyPr anchorCtr="0" anchor="ctr" bIns="0" lIns="0" spcFirstLastPara="1" rIns="0" wrap="square" tIns="0">
            <a:noAutofit/>
          </a:bodyPr>
          <a:lstStyle/>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Función arrow </a:t>
            </a:r>
            <a:r>
              <a:rPr b="1" lang="es">
                <a:solidFill>
                  <a:schemeClr val="lt1"/>
                </a:solidFill>
                <a:latin typeface="Karla"/>
                <a:ea typeface="Karla"/>
                <a:cs typeface="Karla"/>
                <a:sym typeface="Karla"/>
              </a:rPr>
              <a:t>sin parámetros</a:t>
            </a:r>
            <a:r>
              <a:rPr lang="es">
                <a:solidFill>
                  <a:schemeClr val="lt1"/>
                </a:solidFill>
                <a:latin typeface="Karla"/>
                <a:ea typeface="Karla"/>
                <a:cs typeface="Karla"/>
                <a:sym typeface="Karla"/>
              </a:rPr>
              <a:t>.</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Requiere de los paréntesis para iniciarse.</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Al tener una sola línea de código, y que esta misma sea la que queremos retornar, el return queda implícito.</a:t>
            </a:r>
            <a:endParaRPr>
              <a:solidFill>
                <a:schemeClr val="lt1"/>
              </a:solidFill>
              <a:latin typeface="Karla"/>
              <a:ea typeface="Karla"/>
              <a:cs typeface="Karla"/>
              <a:sym typeface="Karla"/>
            </a:endParaRPr>
          </a:p>
        </p:txBody>
      </p:sp>
      <p:sp>
        <p:nvSpPr>
          <p:cNvPr id="345" name="Google Shape;345;p40"/>
          <p:cNvSpPr/>
          <p:nvPr/>
        </p:nvSpPr>
        <p:spPr>
          <a:xfrm>
            <a:off x="735175" y="1311997"/>
            <a:ext cx="5260500" cy="358800"/>
          </a:xfrm>
          <a:prstGeom prst="rightArrow">
            <a:avLst>
              <a:gd fmla="val 100000" name="adj1"/>
              <a:gd fmla="val 31437" name="adj2"/>
            </a:avLst>
          </a:prstGeom>
          <a:solidFill>
            <a:srgbClr val="434343"/>
          </a:solidFill>
          <a:ln>
            <a:noFill/>
          </a:ln>
        </p:spPr>
        <p:txBody>
          <a:bodyPr anchorCtr="0" anchor="ctr" bIns="91425" lIns="91425" spcFirstLastPara="1" rIns="91425" wrap="square" tIns="0">
            <a:noAutofit/>
          </a:bodyPr>
          <a:lstStyle/>
          <a:p>
            <a:pPr indent="0" lvl="0" marL="323999" marR="0" rtl="0" algn="l">
              <a:spcBef>
                <a:spcPts val="600"/>
              </a:spcBef>
              <a:spcAft>
                <a:spcPts val="0"/>
              </a:spcAft>
              <a:buClr>
                <a:srgbClr val="000000"/>
              </a:buClr>
              <a:buSzPts val="1100"/>
              <a:buFont typeface="Arial"/>
              <a:buNone/>
            </a:pPr>
            <a:r>
              <a:t/>
            </a:r>
            <a:endParaRPr sz="1000"/>
          </a:p>
        </p:txBody>
      </p:sp>
      <p:sp>
        <p:nvSpPr>
          <p:cNvPr id="346" name="Google Shape;346;p40"/>
          <p:cNvSpPr txBox="1"/>
          <p:nvPr/>
        </p:nvSpPr>
        <p:spPr>
          <a:xfrm>
            <a:off x="717750" y="1329075"/>
            <a:ext cx="5084700" cy="3400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saludo </a:t>
            </a:r>
            <a:r>
              <a:rPr lang="es" sz="1600">
                <a:solidFill>
                  <a:srgbClr val="2196F3"/>
                </a:solidFill>
                <a:latin typeface="Consolas"/>
                <a:ea typeface="Consolas"/>
                <a:cs typeface="Consolas"/>
                <a:sym typeface="Consolas"/>
              </a:rPr>
              <a:t>=</a:t>
            </a:r>
            <a:r>
              <a:rPr lang="es" sz="1600">
                <a:solidFill>
                  <a:srgbClr val="FFFFFF"/>
                </a:solidFill>
                <a:latin typeface="Consolas"/>
                <a:ea typeface="Consolas"/>
                <a:cs typeface="Consolas"/>
                <a:sym typeface="Consolas"/>
              </a:rPr>
              <a:t> () =&gt; </a:t>
            </a:r>
            <a:r>
              <a:rPr lang="es" sz="1600">
                <a:solidFill>
                  <a:srgbClr val="4CAF50"/>
                </a:solidFill>
                <a:latin typeface="Consolas"/>
                <a:ea typeface="Consolas"/>
                <a:cs typeface="Consolas"/>
                <a:sym typeface="Consolas"/>
              </a:rPr>
              <a:t>'Hola Mundo!'</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dobleDe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numero =&gt; numero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FFC107"/>
                </a:solidFill>
                <a:latin typeface="Consolas"/>
                <a:ea typeface="Consolas"/>
                <a:cs typeface="Consolas"/>
                <a:sym typeface="Consolas"/>
              </a:rPr>
              <a:t>2</a:t>
            </a:r>
            <a:r>
              <a:rPr lang="es" sz="1600">
                <a:solidFill>
                  <a:srgbClr val="3F3F3F"/>
                </a:solidFill>
                <a:latin typeface="Consolas"/>
                <a:ea typeface="Consolas"/>
                <a:cs typeface="Consolas"/>
                <a:sym typeface="Consolas"/>
              </a:rPr>
              <a:t>;</a:t>
            </a:r>
            <a:endParaRPr sz="1600">
              <a:solidFill>
                <a:srgbClr val="3F3F3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suma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 b) =&gt; 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b;</a:t>
            </a:r>
            <a:endParaRPr sz="1600">
              <a:solidFill>
                <a:srgbClr val="3F3F3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horaActual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 =&gt; {</a:t>
            </a:r>
            <a:endParaRPr sz="1600">
              <a:solidFill>
                <a:srgbClr val="3F3F3F"/>
              </a:solidFill>
              <a:latin typeface="Consolas"/>
              <a:ea typeface="Consolas"/>
              <a:cs typeface="Consolas"/>
              <a:sym typeface="Consolas"/>
            </a:endParaRPr>
          </a:p>
          <a:p>
            <a:pPr indent="0" lvl="0" marL="45720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fecha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EC183F"/>
                </a:solidFill>
                <a:latin typeface="Consolas"/>
                <a:ea typeface="Consolas"/>
                <a:cs typeface="Consolas"/>
                <a:sym typeface="Consolas"/>
              </a:rPr>
              <a:t>new</a:t>
            </a:r>
            <a:r>
              <a:rPr lang="es" sz="1600">
                <a:solidFill>
                  <a:srgbClr val="3F3F3F"/>
                </a:solidFill>
                <a:latin typeface="Consolas"/>
                <a:ea typeface="Consolas"/>
                <a:cs typeface="Consolas"/>
                <a:sym typeface="Consolas"/>
              </a:rPr>
              <a:t> Date();</a:t>
            </a:r>
            <a:endParaRPr sz="1600">
              <a:solidFill>
                <a:srgbClr val="3F3F3F"/>
              </a:solidFill>
              <a:latin typeface="Consolas"/>
              <a:ea typeface="Consolas"/>
              <a:cs typeface="Consolas"/>
              <a:sym typeface="Consolas"/>
            </a:endParaRPr>
          </a:p>
          <a:p>
            <a:pPr indent="0" lvl="0" marL="45720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return</a:t>
            </a:r>
            <a:r>
              <a:rPr lang="es" sz="1600">
                <a:solidFill>
                  <a:srgbClr val="3F3F3F"/>
                </a:solidFill>
                <a:latin typeface="Consolas"/>
                <a:ea typeface="Consolas"/>
                <a:cs typeface="Consolas"/>
                <a:sym typeface="Consolas"/>
              </a:rPr>
              <a:t> fecha.</a:t>
            </a:r>
            <a:r>
              <a:rPr lang="es" sz="1600">
                <a:solidFill>
                  <a:srgbClr val="EC183F"/>
                </a:solidFill>
                <a:latin typeface="Consolas"/>
                <a:ea typeface="Consolas"/>
                <a:cs typeface="Consolas"/>
                <a:sym typeface="Consolas"/>
              </a:rPr>
              <a:t>getHours</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4CAF50"/>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fecha.</a:t>
            </a:r>
            <a:r>
              <a:rPr lang="es" sz="1600">
                <a:solidFill>
                  <a:srgbClr val="EC183F"/>
                </a:solidFill>
                <a:latin typeface="Consolas"/>
                <a:ea typeface="Consolas"/>
                <a:cs typeface="Consolas"/>
                <a:sym typeface="Consolas"/>
              </a:rPr>
              <a:t>getMinutes</a:t>
            </a:r>
            <a:r>
              <a:rPr lang="es" sz="1600">
                <a:solidFill>
                  <a:srgbClr val="3F3F3F"/>
                </a:solidFill>
                <a:latin typeface="Consolas"/>
                <a:ea typeface="Consolas"/>
                <a:cs typeface="Consolas"/>
                <a:sym typeface="Consolas"/>
              </a:rPr>
              <a:t>();</a:t>
            </a:r>
            <a:endParaRPr sz="1600">
              <a:solidFill>
                <a:srgbClr val="EC183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a:t>
            </a:r>
            <a:endParaRPr sz="1600">
              <a:solidFill>
                <a:srgbClr val="3F3F3F"/>
              </a:solidFill>
              <a:latin typeface="Consolas"/>
              <a:ea typeface="Consolas"/>
              <a:cs typeface="Consolas"/>
              <a:sym typeface="Consolas"/>
            </a:endParaRPr>
          </a:p>
        </p:txBody>
      </p:sp>
      <p:sp>
        <p:nvSpPr>
          <p:cNvPr id="347" name="Google Shape;347;p4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4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49" name="Google Shape;349;p40"/>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{código}</a:t>
            </a:r>
            <a:endParaRPr b="1" sz="3000">
              <a:solidFill>
                <a:srgbClr val="EC183F"/>
              </a:solidFill>
              <a:latin typeface="Rajdhani"/>
              <a:ea typeface="Rajdhani"/>
              <a:cs typeface="Rajdhani"/>
              <a:sym typeface="Rajdhani"/>
            </a:endParaRPr>
          </a:p>
        </p:txBody>
      </p:sp>
      <p:sp>
        <p:nvSpPr>
          <p:cNvPr id="355" name="Google Shape;355;p41"/>
          <p:cNvSpPr/>
          <p:nvPr/>
        </p:nvSpPr>
        <p:spPr>
          <a:xfrm>
            <a:off x="5839050" y="1648827"/>
            <a:ext cx="2586300" cy="1578000"/>
          </a:xfrm>
          <a:prstGeom prst="rect">
            <a:avLst/>
          </a:prstGeom>
          <a:solidFill>
            <a:srgbClr val="666666"/>
          </a:solidFill>
          <a:ln>
            <a:noFill/>
          </a:ln>
        </p:spPr>
        <p:txBody>
          <a:bodyPr anchorCtr="0" anchor="ctr" bIns="0" lIns="0" spcFirstLastPara="1" rIns="0" wrap="square" tIns="0">
            <a:noAutofit/>
          </a:bodyPr>
          <a:lstStyle/>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Función arrow con un </a:t>
            </a:r>
            <a:r>
              <a:rPr b="1" lang="es">
                <a:solidFill>
                  <a:schemeClr val="lt1"/>
                </a:solidFill>
                <a:latin typeface="Karla"/>
                <a:ea typeface="Karla"/>
                <a:cs typeface="Karla"/>
                <a:sym typeface="Karla"/>
              </a:rPr>
              <a:t>único parámetro</a:t>
            </a:r>
            <a:r>
              <a:rPr lang="es">
                <a:solidFill>
                  <a:schemeClr val="lt1"/>
                </a:solidFill>
                <a:latin typeface="Karla"/>
                <a:ea typeface="Karla"/>
                <a:cs typeface="Karla"/>
                <a:sym typeface="Karla"/>
              </a:rPr>
              <a:t> (no necesitamos los paréntesis para indicarlo) y con un return implícito.</a:t>
            </a:r>
            <a:endParaRPr>
              <a:solidFill>
                <a:schemeClr val="lt1"/>
              </a:solidFill>
              <a:latin typeface="Karla"/>
              <a:ea typeface="Karla"/>
              <a:cs typeface="Karla"/>
              <a:sym typeface="Karla"/>
            </a:endParaRPr>
          </a:p>
        </p:txBody>
      </p:sp>
      <p:sp>
        <p:nvSpPr>
          <p:cNvPr id="356" name="Google Shape;356;p41"/>
          <p:cNvSpPr/>
          <p:nvPr/>
        </p:nvSpPr>
        <p:spPr>
          <a:xfrm>
            <a:off x="735175" y="1958977"/>
            <a:ext cx="5260500" cy="358800"/>
          </a:xfrm>
          <a:prstGeom prst="rightArrow">
            <a:avLst>
              <a:gd fmla="val 100000" name="adj1"/>
              <a:gd fmla="val 31437" name="adj2"/>
            </a:avLst>
          </a:prstGeom>
          <a:solidFill>
            <a:srgbClr val="434343"/>
          </a:solidFill>
          <a:ln>
            <a:noFill/>
          </a:ln>
        </p:spPr>
        <p:txBody>
          <a:bodyPr anchorCtr="0" anchor="ctr" bIns="91425" lIns="91425" spcFirstLastPara="1" rIns="91425" wrap="square" tIns="0">
            <a:noAutofit/>
          </a:bodyPr>
          <a:lstStyle/>
          <a:p>
            <a:pPr indent="0" lvl="0" marL="323999" marR="0" rtl="0" algn="l">
              <a:spcBef>
                <a:spcPts val="600"/>
              </a:spcBef>
              <a:spcAft>
                <a:spcPts val="0"/>
              </a:spcAft>
              <a:buClr>
                <a:srgbClr val="000000"/>
              </a:buClr>
              <a:buSzPts val="1100"/>
              <a:buFont typeface="Arial"/>
              <a:buNone/>
            </a:pPr>
            <a:r>
              <a:t/>
            </a:r>
            <a:endParaRPr sz="1000"/>
          </a:p>
        </p:txBody>
      </p:sp>
      <p:sp>
        <p:nvSpPr>
          <p:cNvPr id="357" name="Google Shape;357;p41"/>
          <p:cNvSpPr txBox="1"/>
          <p:nvPr/>
        </p:nvSpPr>
        <p:spPr>
          <a:xfrm>
            <a:off x="717750" y="1329075"/>
            <a:ext cx="5084700" cy="3400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latin typeface="Consolas"/>
                <a:ea typeface="Consolas"/>
                <a:cs typeface="Consolas"/>
                <a:sym typeface="Consolas"/>
              </a:rPr>
              <a:t> saludo </a:t>
            </a:r>
            <a:r>
              <a:rPr lang="es" sz="1600">
                <a:solidFill>
                  <a:srgbClr val="2196F3"/>
                </a:solidFill>
                <a:latin typeface="Consolas"/>
                <a:ea typeface="Consolas"/>
                <a:cs typeface="Consolas"/>
                <a:sym typeface="Consolas"/>
              </a:rPr>
              <a:t>=</a:t>
            </a:r>
            <a:r>
              <a:rPr lang="es" sz="1600">
                <a:latin typeface="Consolas"/>
                <a:ea typeface="Consolas"/>
                <a:cs typeface="Consolas"/>
                <a:sym typeface="Consolas"/>
              </a:rPr>
              <a:t> () =&gt; </a:t>
            </a:r>
            <a:r>
              <a:rPr lang="es" sz="1600">
                <a:solidFill>
                  <a:srgbClr val="4CAF50"/>
                </a:solidFill>
                <a:latin typeface="Consolas"/>
                <a:ea typeface="Consolas"/>
                <a:cs typeface="Consolas"/>
                <a:sym typeface="Consolas"/>
              </a:rPr>
              <a:t>'Hola Mundo!'</a:t>
            </a:r>
            <a:r>
              <a:rPr lang="es"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dobleDe </a:t>
            </a:r>
            <a:r>
              <a:rPr lang="es" sz="1600">
                <a:solidFill>
                  <a:srgbClr val="2196F3"/>
                </a:solidFill>
                <a:latin typeface="Consolas"/>
                <a:ea typeface="Consolas"/>
                <a:cs typeface="Consolas"/>
                <a:sym typeface="Consolas"/>
              </a:rPr>
              <a:t>=</a:t>
            </a:r>
            <a:r>
              <a:rPr lang="es" sz="1600">
                <a:solidFill>
                  <a:srgbClr val="FFFFFF"/>
                </a:solidFill>
                <a:latin typeface="Consolas"/>
                <a:ea typeface="Consolas"/>
                <a:cs typeface="Consolas"/>
                <a:sym typeface="Consolas"/>
              </a:rPr>
              <a:t> numero =&gt; numero </a:t>
            </a:r>
            <a:r>
              <a:rPr lang="es" sz="1600">
                <a:solidFill>
                  <a:srgbClr val="2196F3"/>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FFC107"/>
                </a:solidFill>
                <a:latin typeface="Consolas"/>
                <a:ea typeface="Consolas"/>
                <a:cs typeface="Consolas"/>
                <a:sym typeface="Consolas"/>
              </a:rPr>
              <a:t>2</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suma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 b) =&gt; 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b;</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horaActual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 =&gt; {</a:t>
            </a:r>
            <a:endParaRPr sz="1600">
              <a:solidFill>
                <a:srgbClr val="3F3F3F"/>
              </a:solidFill>
              <a:latin typeface="Consolas"/>
              <a:ea typeface="Consolas"/>
              <a:cs typeface="Consolas"/>
              <a:sym typeface="Consolas"/>
            </a:endParaRPr>
          </a:p>
          <a:p>
            <a:pPr indent="0" lvl="0" marL="45720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fecha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EC183F"/>
                </a:solidFill>
                <a:latin typeface="Consolas"/>
                <a:ea typeface="Consolas"/>
                <a:cs typeface="Consolas"/>
                <a:sym typeface="Consolas"/>
              </a:rPr>
              <a:t>new</a:t>
            </a:r>
            <a:r>
              <a:rPr lang="es" sz="1600">
                <a:solidFill>
                  <a:srgbClr val="3F3F3F"/>
                </a:solidFill>
                <a:latin typeface="Consolas"/>
                <a:ea typeface="Consolas"/>
                <a:cs typeface="Consolas"/>
                <a:sym typeface="Consolas"/>
              </a:rPr>
              <a:t> Date();</a:t>
            </a:r>
            <a:endParaRPr sz="1600">
              <a:solidFill>
                <a:srgbClr val="3F3F3F"/>
              </a:solidFill>
              <a:latin typeface="Consolas"/>
              <a:ea typeface="Consolas"/>
              <a:cs typeface="Consolas"/>
              <a:sym typeface="Consolas"/>
            </a:endParaRPr>
          </a:p>
          <a:p>
            <a:pPr indent="0" lvl="0" marL="457200" rtl="0" algn="l">
              <a:spcBef>
                <a:spcPts val="600"/>
              </a:spcBef>
              <a:spcAft>
                <a:spcPts val="0"/>
              </a:spcAft>
              <a:buNone/>
            </a:pPr>
            <a:r>
              <a:rPr lang="es" sz="1600">
                <a:solidFill>
                  <a:srgbClr val="EC183F"/>
                </a:solidFill>
                <a:latin typeface="Consolas"/>
                <a:ea typeface="Consolas"/>
                <a:cs typeface="Consolas"/>
                <a:sym typeface="Consolas"/>
              </a:rPr>
              <a:t>return</a:t>
            </a:r>
            <a:r>
              <a:rPr lang="es" sz="1600">
                <a:solidFill>
                  <a:srgbClr val="3F3F3F"/>
                </a:solidFill>
                <a:latin typeface="Consolas"/>
                <a:ea typeface="Consolas"/>
                <a:cs typeface="Consolas"/>
                <a:sym typeface="Consolas"/>
              </a:rPr>
              <a:t> fecha.</a:t>
            </a:r>
            <a:r>
              <a:rPr lang="es" sz="1600">
                <a:solidFill>
                  <a:srgbClr val="EC183F"/>
                </a:solidFill>
                <a:latin typeface="Consolas"/>
                <a:ea typeface="Consolas"/>
                <a:cs typeface="Consolas"/>
                <a:sym typeface="Consolas"/>
              </a:rPr>
              <a:t>getHours</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4CAF50"/>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fecha.</a:t>
            </a:r>
            <a:r>
              <a:rPr lang="es" sz="1600">
                <a:solidFill>
                  <a:srgbClr val="EC183F"/>
                </a:solidFill>
                <a:latin typeface="Consolas"/>
                <a:ea typeface="Consolas"/>
                <a:cs typeface="Consolas"/>
                <a:sym typeface="Consolas"/>
              </a:rPr>
              <a:t>getMinutes</a:t>
            </a:r>
            <a:r>
              <a:rPr lang="es" sz="1600">
                <a:solidFill>
                  <a:srgbClr val="3F3F3F"/>
                </a:solidFill>
                <a:latin typeface="Consolas"/>
                <a:ea typeface="Consolas"/>
                <a:cs typeface="Consolas"/>
                <a:sym typeface="Consolas"/>
              </a:rPr>
              <a:t>();</a:t>
            </a:r>
            <a:endParaRPr sz="1600">
              <a:solidFill>
                <a:srgbClr val="EC183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a:t>
            </a:r>
            <a:endParaRPr sz="1600">
              <a:solidFill>
                <a:srgbClr val="3F3F3F"/>
              </a:solidFill>
              <a:latin typeface="Consolas"/>
              <a:ea typeface="Consolas"/>
              <a:cs typeface="Consolas"/>
              <a:sym typeface="Consolas"/>
            </a:endParaRPr>
          </a:p>
        </p:txBody>
      </p:sp>
      <p:sp>
        <p:nvSpPr>
          <p:cNvPr id="358" name="Google Shape;358;p41"/>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b="1" lang="es" sz="900">
                <a:solidFill>
                  <a:srgbClr val="FFFFFF"/>
                </a:solidFill>
                <a:latin typeface="Open Sans"/>
                <a:ea typeface="Open Sans"/>
                <a:cs typeface="Open Sans"/>
                <a:sym typeface="Open Sans"/>
              </a:rPr>
              <a:t>Las funciones</a:t>
            </a:r>
            <a:endParaRPr b="1" sz="900">
              <a:solidFill>
                <a:srgbClr val="FFFFFF"/>
              </a:solidFill>
              <a:latin typeface="Open Sans"/>
              <a:ea typeface="Open Sans"/>
              <a:cs typeface="Open Sans"/>
              <a:sym typeface="Open Sans"/>
            </a:endParaRPr>
          </a:p>
        </p:txBody>
      </p:sp>
      <p:pic>
        <p:nvPicPr>
          <p:cNvPr id="360" name="Google Shape;360;p4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61" name="Google Shape;361;p4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4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63" name="Google Shape;363;p41"/>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{código}</a:t>
            </a:r>
            <a:endParaRPr b="1" sz="3000">
              <a:solidFill>
                <a:srgbClr val="EC183F"/>
              </a:solidFill>
              <a:latin typeface="Rajdhani"/>
              <a:ea typeface="Rajdhani"/>
              <a:cs typeface="Rajdhani"/>
              <a:sym typeface="Rajdhani"/>
            </a:endParaRPr>
          </a:p>
        </p:txBody>
      </p:sp>
      <p:sp>
        <p:nvSpPr>
          <p:cNvPr id="369" name="Google Shape;369;p42"/>
          <p:cNvSpPr/>
          <p:nvPr/>
        </p:nvSpPr>
        <p:spPr>
          <a:xfrm>
            <a:off x="5839050" y="2297250"/>
            <a:ext cx="2586300" cy="1470600"/>
          </a:xfrm>
          <a:prstGeom prst="rect">
            <a:avLst/>
          </a:prstGeom>
          <a:solidFill>
            <a:srgbClr val="666666"/>
          </a:solidFill>
          <a:ln>
            <a:noFill/>
          </a:ln>
        </p:spPr>
        <p:txBody>
          <a:bodyPr anchorCtr="0" anchor="ctr" bIns="0" lIns="0" spcFirstLastPara="1" rIns="0" wrap="square" tIns="0">
            <a:noAutofit/>
          </a:bodyPr>
          <a:lstStyle/>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Función arrow con </a:t>
            </a:r>
            <a:r>
              <a:rPr b="1" lang="es">
                <a:solidFill>
                  <a:schemeClr val="lt1"/>
                </a:solidFill>
                <a:latin typeface="Karla"/>
                <a:ea typeface="Karla"/>
                <a:cs typeface="Karla"/>
                <a:sym typeface="Karla"/>
              </a:rPr>
              <a:t>dos parámetros</a:t>
            </a:r>
            <a:r>
              <a:rPr lang="es">
                <a:solidFill>
                  <a:schemeClr val="lt1"/>
                </a:solidFill>
                <a:latin typeface="Karla"/>
                <a:ea typeface="Karla"/>
                <a:cs typeface="Karla"/>
                <a:sym typeface="Karla"/>
              </a:rPr>
              <a:t>.</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Necesita de los paréntesis y tiene un return implícito.</a:t>
            </a:r>
            <a:endParaRPr>
              <a:solidFill>
                <a:schemeClr val="lt1"/>
              </a:solidFill>
              <a:latin typeface="Karla"/>
              <a:ea typeface="Karla"/>
              <a:cs typeface="Karla"/>
              <a:sym typeface="Karla"/>
            </a:endParaRPr>
          </a:p>
        </p:txBody>
      </p:sp>
      <p:sp>
        <p:nvSpPr>
          <p:cNvPr id="370" name="Google Shape;370;p42"/>
          <p:cNvSpPr/>
          <p:nvPr/>
        </p:nvSpPr>
        <p:spPr>
          <a:xfrm>
            <a:off x="735175" y="2607397"/>
            <a:ext cx="5260500" cy="358800"/>
          </a:xfrm>
          <a:prstGeom prst="rightArrow">
            <a:avLst>
              <a:gd fmla="val 100000" name="adj1"/>
              <a:gd fmla="val 31437" name="adj2"/>
            </a:avLst>
          </a:prstGeom>
          <a:solidFill>
            <a:srgbClr val="434343"/>
          </a:solidFill>
          <a:ln>
            <a:noFill/>
          </a:ln>
        </p:spPr>
        <p:txBody>
          <a:bodyPr anchorCtr="0" anchor="ctr" bIns="91425" lIns="91425" spcFirstLastPara="1" rIns="91425" wrap="square" tIns="0">
            <a:noAutofit/>
          </a:bodyPr>
          <a:lstStyle/>
          <a:p>
            <a:pPr indent="0" lvl="0" marL="323999" marR="0" rtl="0" algn="l">
              <a:spcBef>
                <a:spcPts val="600"/>
              </a:spcBef>
              <a:spcAft>
                <a:spcPts val="0"/>
              </a:spcAft>
              <a:buClr>
                <a:srgbClr val="000000"/>
              </a:buClr>
              <a:buSzPts val="1100"/>
              <a:buFont typeface="Arial"/>
              <a:buNone/>
            </a:pPr>
            <a:r>
              <a:t/>
            </a:r>
            <a:endParaRPr sz="1000"/>
          </a:p>
        </p:txBody>
      </p:sp>
      <p:sp>
        <p:nvSpPr>
          <p:cNvPr id="371" name="Google Shape;371;p42"/>
          <p:cNvSpPr txBox="1"/>
          <p:nvPr/>
        </p:nvSpPr>
        <p:spPr>
          <a:xfrm>
            <a:off x="717750" y="1329075"/>
            <a:ext cx="5084700" cy="3400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latin typeface="Consolas"/>
                <a:ea typeface="Consolas"/>
                <a:cs typeface="Consolas"/>
                <a:sym typeface="Consolas"/>
              </a:rPr>
              <a:t> saludo </a:t>
            </a:r>
            <a:r>
              <a:rPr lang="es" sz="1600">
                <a:solidFill>
                  <a:srgbClr val="2196F3"/>
                </a:solidFill>
                <a:latin typeface="Consolas"/>
                <a:ea typeface="Consolas"/>
                <a:cs typeface="Consolas"/>
                <a:sym typeface="Consolas"/>
              </a:rPr>
              <a:t>=</a:t>
            </a:r>
            <a:r>
              <a:rPr lang="es" sz="1600">
                <a:latin typeface="Consolas"/>
                <a:ea typeface="Consolas"/>
                <a:cs typeface="Consolas"/>
                <a:sym typeface="Consolas"/>
              </a:rPr>
              <a:t> () =&gt; </a:t>
            </a:r>
            <a:r>
              <a:rPr lang="es" sz="1600">
                <a:solidFill>
                  <a:srgbClr val="4CAF50"/>
                </a:solidFill>
                <a:latin typeface="Consolas"/>
                <a:ea typeface="Consolas"/>
                <a:cs typeface="Consolas"/>
                <a:sym typeface="Consolas"/>
              </a:rPr>
              <a:t>'Hola Mundo!'</a:t>
            </a:r>
            <a:r>
              <a:rPr lang="es"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dobleDe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numero =&gt; numero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FFC107"/>
                </a:solidFill>
                <a:latin typeface="Consolas"/>
                <a:ea typeface="Consolas"/>
                <a:cs typeface="Consolas"/>
                <a:sym typeface="Consolas"/>
              </a:rPr>
              <a:t>2</a:t>
            </a:r>
            <a:r>
              <a:rPr lang="es" sz="1600">
                <a:solidFill>
                  <a:srgbClr val="3F3F3F"/>
                </a:solidFill>
                <a:latin typeface="Consolas"/>
                <a:ea typeface="Consolas"/>
                <a:cs typeface="Consolas"/>
                <a:sym typeface="Consolas"/>
              </a:rPr>
              <a:t>;</a:t>
            </a:r>
            <a:endParaRPr sz="1600">
              <a:solidFill>
                <a:srgbClr val="EC183F"/>
              </a:solidFill>
              <a:latin typeface="Consolas"/>
              <a:ea typeface="Consolas"/>
              <a:cs typeface="Consolas"/>
              <a:sym typeface="Consolas"/>
            </a:endParaRPr>
          </a:p>
          <a:p>
            <a:pPr indent="0" lvl="0" marL="0" rtl="0" algn="l">
              <a:spcBef>
                <a:spcPts val="600"/>
              </a:spcBef>
              <a:spcAft>
                <a:spcPts val="0"/>
              </a:spcAft>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suma </a:t>
            </a:r>
            <a:r>
              <a:rPr lang="es" sz="1600">
                <a:solidFill>
                  <a:srgbClr val="2196F3"/>
                </a:solidFill>
                <a:latin typeface="Consolas"/>
                <a:ea typeface="Consolas"/>
                <a:cs typeface="Consolas"/>
                <a:sym typeface="Consolas"/>
              </a:rPr>
              <a:t>=</a:t>
            </a:r>
            <a:r>
              <a:rPr lang="es" sz="1600">
                <a:solidFill>
                  <a:srgbClr val="FFFFFF"/>
                </a:solidFill>
                <a:latin typeface="Consolas"/>
                <a:ea typeface="Consolas"/>
                <a:cs typeface="Consolas"/>
                <a:sym typeface="Consolas"/>
              </a:rPr>
              <a:t> (a, b) =&gt; a </a:t>
            </a:r>
            <a:r>
              <a:rPr lang="es" sz="1600">
                <a:solidFill>
                  <a:srgbClr val="2196F3"/>
                </a:solidFill>
                <a:latin typeface="Consolas"/>
                <a:ea typeface="Consolas"/>
                <a:cs typeface="Consolas"/>
                <a:sym typeface="Consolas"/>
              </a:rPr>
              <a:t>+</a:t>
            </a:r>
            <a:r>
              <a:rPr lang="es" sz="1600">
                <a:solidFill>
                  <a:srgbClr val="FFFFFF"/>
                </a:solidFill>
                <a:latin typeface="Consolas"/>
                <a:ea typeface="Consolas"/>
                <a:cs typeface="Consolas"/>
                <a:sym typeface="Consolas"/>
              </a:rPr>
              <a:t> b;</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horaActual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 =&gt; {</a:t>
            </a:r>
            <a:endParaRPr sz="1600">
              <a:solidFill>
                <a:srgbClr val="3F3F3F"/>
              </a:solidFill>
              <a:latin typeface="Consolas"/>
              <a:ea typeface="Consolas"/>
              <a:cs typeface="Consolas"/>
              <a:sym typeface="Consolas"/>
            </a:endParaRPr>
          </a:p>
          <a:p>
            <a:pPr indent="0" lvl="0" marL="45720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fecha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EC183F"/>
                </a:solidFill>
                <a:latin typeface="Consolas"/>
                <a:ea typeface="Consolas"/>
                <a:cs typeface="Consolas"/>
                <a:sym typeface="Consolas"/>
              </a:rPr>
              <a:t>new</a:t>
            </a:r>
            <a:r>
              <a:rPr lang="es" sz="1600">
                <a:solidFill>
                  <a:srgbClr val="3F3F3F"/>
                </a:solidFill>
                <a:latin typeface="Consolas"/>
                <a:ea typeface="Consolas"/>
                <a:cs typeface="Consolas"/>
                <a:sym typeface="Consolas"/>
              </a:rPr>
              <a:t> Date();</a:t>
            </a:r>
            <a:endParaRPr sz="1600">
              <a:solidFill>
                <a:srgbClr val="3F3F3F"/>
              </a:solidFill>
              <a:latin typeface="Consolas"/>
              <a:ea typeface="Consolas"/>
              <a:cs typeface="Consolas"/>
              <a:sym typeface="Consolas"/>
            </a:endParaRPr>
          </a:p>
          <a:p>
            <a:pPr indent="0" lvl="0" marL="457200" rtl="0" algn="l">
              <a:spcBef>
                <a:spcPts val="600"/>
              </a:spcBef>
              <a:spcAft>
                <a:spcPts val="0"/>
              </a:spcAft>
              <a:buNone/>
            </a:pPr>
            <a:r>
              <a:rPr lang="es" sz="1600">
                <a:solidFill>
                  <a:srgbClr val="EC183F"/>
                </a:solidFill>
                <a:latin typeface="Consolas"/>
                <a:ea typeface="Consolas"/>
                <a:cs typeface="Consolas"/>
                <a:sym typeface="Consolas"/>
              </a:rPr>
              <a:t>return</a:t>
            </a:r>
            <a:r>
              <a:rPr lang="es" sz="1600">
                <a:solidFill>
                  <a:srgbClr val="3F3F3F"/>
                </a:solidFill>
                <a:latin typeface="Consolas"/>
                <a:ea typeface="Consolas"/>
                <a:cs typeface="Consolas"/>
                <a:sym typeface="Consolas"/>
              </a:rPr>
              <a:t> fecha.</a:t>
            </a:r>
            <a:r>
              <a:rPr lang="es" sz="1600">
                <a:solidFill>
                  <a:srgbClr val="EC183F"/>
                </a:solidFill>
                <a:latin typeface="Consolas"/>
                <a:ea typeface="Consolas"/>
                <a:cs typeface="Consolas"/>
                <a:sym typeface="Consolas"/>
              </a:rPr>
              <a:t>getHours</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4CAF50"/>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fecha.</a:t>
            </a:r>
            <a:r>
              <a:rPr lang="es" sz="1600">
                <a:solidFill>
                  <a:srgbClr val="EC183F"/>
                </a:solidFill>
                <a:latin typeface="Consolas"/>
                <a:ea typeface="Consolas"/>
                <a:cs typeface="Consolas"/>
                <a:sym typeface="Consolas"/>
              </a:rPr>
              <a:t>getMinutes</a:t>
            </a:r>
            <a:r>
              <a:rPr lang="es" sz="1600">
                <a:solidFill>
                  <a:srgbClr val="3F3F3F"/>
                </a:solidFill>
                <a:latin typeface="Consolas"/>
                <a:ea typeface="Consolas"/>
                <a:cs typeface="Consolas"/>
                <a:sym typeface="Consolas"/>
              </a:rPr>
              <a:t>();</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a:t>
            </a:r>
            <a:endParaRPr sz="1600">
              <a:solidFill>
                <a:srgbClr val="3F3F3F"/>
              </a:solidFill>
              <a:latin typeface="Consolas"/>
              <a:ea typeface="Consolas"/>
              <a:cs typeface="Consolas"/>
              <a:sym typeface="Consolas"/>
            </a:endParaRPr>
          </a:p>
        </p:txBody>
      </p:sp>
      <p:sp>
        <p:nvSpPr>
          <p:cNvPr id="372" name="Google Shape;372;p4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Las funciones</a:t>
            </a:r>
            <a:endParaRPr sz="900">
              <a:solidFill>
                <a:srgbClr val="FFFFFF"/>
              </a:solidFill>
              <a:latin typeface="Open Sans"/>
              <a:ea typeface="Open Sans"/>
              <a:cs typeface="Open Sans"/>
              <a:sym typeface="Open Sans"/>
            </a:endParaRPr>
          </a:p>
        </p:txBody>
      </p:sp>
      <p:pic>
        <p:nvPicPr>
          <p:cNvPr id="374" name="Google Shape;374;p4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75" name="Google Shape;375;p4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6" name="Google Shape;376;p4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77" name="Google Shape;377;p42"/>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{código}</a:t>
            </a:r>
            <a:endParaRPr b="1" sz="3000">
              <a:solidFill>
                <a:srgbClr val="EC183F"/>
              </a:solidFill>
              <a:latin typeface="Rajdhani"/>
              <a:ea typeface="Rajdhani"/>
              <a:cs typeface="Rajdhani"/>
              <a:sym typeface="Rajdhani"/>
            </a:endParaRPr>
          </a:p>
        </p:txBody>
      </p:sp>
      <p:sp>
        <p:nvSpPr>
          <p:cNvPr id="383" name="Google Shape;383;p43"/>
          <p:cNvSpPr/>
          <p:nvPr/>
        </p:nvSpPr>
        <p:spPr>
          <a:xfrm>
            <a:off x="5839050" y="2445832"/>
            <a:ext cx="2586300" cy="2455500"/>
          </a:xfrm>
          <a:prstGeom prst="rect">
            <a:avLst/>
          </a:prstGeom>
          <a:solidFill>
            <a:srgbClr val="666666"/>
          </a:solidFill>
          <a:ln>
            <a:noFill/>
          </a:ln>
        </p:spPr>
        <p:txBody>
          <a:bodyPr anchorCtr="0" anchor="ctr" bIns="0" lIns="0" spcFirstLastPara="1" rIns="0" wrap="square" tIns="0">
            <a:noAutofit/>
          </a:bodyPr>
          <a:lstStyle/>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Función arrow </a:t>
            </a:r>
            <a:r>
              <a:rPr b="1" lang="es">
                <a:solidFill>
                  <a:schemeClr val="lt1"/>
                </a:solidFill>
                <a:latin typeface="Karla"/>
                <a:ea typeface="Karla"/>
                <a:cs typeface="Karla"/>
                <a:sym typeface="Karla"/>
              </a:rPr>
              <a:t>sin parámetros</a:t>
            </a:r>
            <a:r>
              <a:rPr lang="es">
                <a:solidFill>
                  <a:schemeClr val="lt1"/>
                </a:solidFill>
                <a:latin typeface="Karla"/>
                <a:ea typeface="Karla"/>
                <a:cs typeface="Karla"/>
                <a:sym typeface="Karla"/>
              </a:rPr>
              <a:t> y con un </a:t>
            </a:r>
            <a:r>
              <a:rPr b="1" lang="es">
                <a:solidFill>
                  <a:schemeClr val="lt1"/>
                </a:solidFill>
                <a:latin typeface="Karla"/>
                <a:ea typeface="Karla"/>
                <a:cs typeface="Karla"/>
                <a:sym typeface="Karla"/>
              </a:rPr>
              <a:t>return explícito</a:t>
            </a:r>
            <a:r>
              <a:rPr lang="es">
                <a:solidFill>
                  <a:schemeClr val="lt1"/>
                </a:solidFill>
                <a:latin typeface="Karla"/>
                <a:ea typeface="Karla"/>
                <a:cs typeface="Karla"/>
                <a:sym typeface="Karla"/>
              </a:rPr>
              <a:t>.</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t/>
            </a:r>
            <a:endParaRPr>
              <a:solidFill>
                <a:schemeClr val="lt1"/>
              </a:solidFill>
              <a:latin typeface="Karla"/>
              <a:ea typeface="Karla"/>
              <a:cs typeface="Karla"/>
              <a:sym typeface="Karla"/>
            </a:endParaRPr>
          </a:p>
          <a:p>
            <a:pPr indent="0" lvl="0" marL="251999" marR="251999" rtl="0" algn="l">
              <a:spcBef>
                <a:spcPts val="0"/>
              </a:spcBef>
              <a:spcAft>
                <a:spcPts val="0"/>
              </a:spcAft>
              <a:buClr>
                <a:schemeClr val="dk1"/>
              </a:buClr>
              <a:buSzPts val="1100"/>
              <a:buFont typeface="Arial"/>
              <a:buNone/>
            </a:pPr>
            <a:r>
              <a:rPr lang="es">
                <a:solidFill>
                  <a:schemeClr val="lt1"/>
                </a:solidFill>
                <a:latin typeface="Karla"/>
                <a:ea typeface="Karla"/>
                <a:cs typeface="Karla"/>
                <a:sym typeface="Karla"/>
              </a:rPr>
              <a:t>En este caso hacemos uso de las llaves y del return ya que la lógica de esta función se desarrolla en más de una línea de código.</a:t>
            </a:r>
            <a:endParaRPr>
              <a:solidFill>
                <a:schemeClr val="lt1"/>
              </a:solidFill>
              <a:latin typeface="Karla"/>
              <a:ea typeface="Karla"/>
              <a:cs typeface="Karla"/>
              <a:sym typeface="Karla"/>
            </a:endParaRPr>
          </a:p>
        </p:txBody>
      </p:sp>
      <p:sp>
        <p:nvSpPr>
          <p:cNvPr id="384" name="Google Shape;384;p43"/>
          <p:cNvSpPr/>
          <p:nvPr/>
        </p:nvSpPr>
        <p:spPr>
          <a:xfrm>
            <a:off x="735175" y="3263325"/>
            <a:ext cx="5260500" cy="1573800"/>
          </a:xfrm>
          <a:prstGeom prst="rightArrow">
            <a:avLst>
              <a:gd fmla="val 100000" name="adj1"/>
              <a:gd fmla="val 7020" name="adj2"/>
            </a:avLst>
          </a:prstGeom>
          <a:solidFill>
            <a:srgbClr val="434343"/>
          </a:solidFill>
          <a:ln>
            <a:noFill/>
          </a:ln>
        </p:spPr>
        <p:txBody>
          <a:bodyPr anchorCtr="0" anchor="ctr" bIns="91425" lIns="91425" spcFirstLastPara="1" rIns="91425" wrap="square" tIns="0">
            <a:noAutofit/>
          </a:bodyPr>
          <a:lstStyle/>
          <a:p>
            <a:pPr indent="0" lvl="0" marL="323999" marR="0" rtl="0" algn="l">
              <a:spcBef>
                <a:spcPts val="600"/>
              </a:spcBef>
              <a:spcAft>
                <a:spcPts val="0"/>
              </a:spcAft>
              <a:buClr>
                <a:srgbClr val="000000"/>
              </a:buClr>
              <a:buSzPts val="1100"/>
              <a:buFont typeface="Arial"/>
              <a:buNone/>
            </a:pPr>
            <a:r>
              <a:t/>
            </a:r>
            <a:endParaRPr sz="1000"/>
          </a:p>
        </p:txBody>
      </p:sp>
      <p:sp>
        <p:nvSpPr>
          <p:cNvPr id="385" name="Google Shape;385;p43"/>
          <p:cNvSpPr txBox="1"/>
          <p:nvPr/>
        </p:nvSpPr>
        <p:spPr>
          <a:xfrm>
            <a:off x="717750" y="1329075"/>
            <a:ext cx="5084700" cy="34005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latin typeface="Consolas"/>
                <a:ea typeface="Consolas"/>
                <a:cs typeface="Consolas"/>
                <a:sym typeface="Consolas"/>
              </a:rPr>
              <a:t> saludo </a:t>
            </a:r>
            <a:r>
              <a:rPr lang="es" sz="1600">
                <a:solidFill>
                  <a:srgbClr val="2196F3"/>
                </a:solidFill>
                <a:latin typeface="Consolas"/>
                <a:ea typeface="Consolas"/>
                <a:cs typeface="Consolas"/>
                <a:sym typeface="Consolas"/>
              </a:rPr>
              <a:t>=</a:t>
            </a:r>
            <a:r>
              <a:rPr lang="es" sz="1600">
                <a:latin typeface="Consolas"/>
                <a:ea typeface="Consolas"/>
                <a:cs typeface="Consolas"/>
                <a:sym typeface="Consolas"/>
              </a:rPr>
              <a:t> () =&gt; </a:t>
            </a:r>
            <a:r>
              <a:rPr lang="es" sz="1600">
                <a:solidFill>
                  <a:srgbClr val="4CAF50"/>
                </a:solidFill>
                <a:latin typeface="Consolas"/>
                <a:ea typeface="Consolas"/>
                <a:cs typeface="Consolas"/>
                <a:sym typeface="Consolas"/>
              </a:rPr>
              <a:t>'Hola Mundo!'</a:t>
            </a:r>
            <a:r>
              <a:rPr lang="es"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600"/>
              </a:spcBef>
              <a:spcAft>
                <a:spcPts val="0"/>
              </a:spcAft>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dobleDe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numero =&gt; numero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FFC107"/>
                </a:solidFill>
                <a:latin typeface="Consolas"/>
                <a:ea typeface="Consolas"/>
                <a:cs typeface="Consolas"/>
                <a:sym typeface="Consolas"/>
              </a:rPr>
              <a:t>2</a:t>
            </a:r>
            <a:r>
              <a:rPr lang="es" sz="1600">
                <a:solidFill>
                  <a:srgbClr val="3F3F3F"/>
                </a:solidFill>
                <a:latin typeface="Consolas"/>
                <a:ea typeface="Consolas"/>
                <a:cs typeface="Consolas"/>
                <a:sym typeface="Consolas"/>
              </a:rPr>
              <a:t>;</a:t>
            </a:r>
            <a:endParaRPr sz="1600">
              <a:solidFill>
                <a:srgbClr val="EC183F"/>
              </a:solidFill>
              <a:latin typeface="Consolas"/>
              <a:ea typeface="Consolas"/>
              <a:cs typeface="Consolas"/>
              <a:sym typeface="Consolas"/>
            </a:endParaRPr>
          </a:p>
          <a:p>
            <a:pPr indent="0" lvl="0" marL="0" rtl="0" algn="l">
              <a:spcBef>
                <a:spcPts val="600"/>
              </a:spcBef>
              <a:spcAft>
                <a:spcPts val="0"/>
              </a:spcAft>
              <a:buNone/>
            </a:pPr>
            <a:r>
              <a:t/>
            </a:r>
            <a:endParaRPr sz="1600">
              <a:solidFill>
                <a:srgbClr val="3F3F3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3F3F3F"/>
                </a:solidFill>
                <a:latin typeface="Consolas"/>
                <a:ea typeface="Consolas"/>
                <a:cs typeface="Consolas"/>
                <a:sym typeface="Consolas"/>
              </a:rPr>
              <a:t> suma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 b) =&gt; 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b;</a:t>
            </a:r>
            <a:endParaRPr sz="1600">
              <a:solidFill>
                <a:srgbClr val="EC183F"/>
              </a:solidFill>
              <a:latin typeface="Consolas"/>
              <a:ea typeface="Consolas"/>
              <a:cs typeface="Consolas"/>
              <a:sym typeface="Consolas"/>
            </a:endParaRPr>
          </a:p>
          <a:p>
            <a:pPr indent="0" lvl="0" marL="0" rtl="0" algn="l">
              <a:spcBef>
                <a:spcPts val="600"/>
              </a:spcBef>
              <a:spcAft>
                <a:spcPts val="0"/>
              </a:spcAft>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horaActual </a:t>
            </a:r>
            <a:r>
              <a:rPr lang="es" sz="1600">
                <a:solidFill>
                  <a:srgbClr val="2196F3"/>
                </a:solidFill>
                <a:latin typeface="Consolas"/>
                <a:ea typeface="Consolas"/>
                <a:cs typeface="Consolas"/>
                <a:sym typeface="Consolas"/>
              </a:rPr>
              <a:t>=</a:t>
            </a:r>
            <a:r>
              <a:rPr lang="es" sz="1600">
                <a:solidFill>
                  <a:srgbClr val="FFFFFF"/>
                </a:solidFill>
                <a:latin typeface="Consolas"/>
                <a:ea typeface="Consolas"/>
                <a:cs typeface="Consolas"/>
                <a:sym typeface="Consolas"/>
              </a:rPr>
              <a:t> () =&gt; {</a:t>
            </a:r>
            <a:endParaRPr sz="1600">
              <a:solidFill>
                <a:srgbClr val="FFFFFF"/>
              </a:solidFill>
              <a:latin typeface="Consolas"/>
              <a:ea typeface="Consolas"/>
              <a:cs typeface="Consolas"/>
              <a:sym typeface="Consolas"/>
            </a:endParaRPr>
          </a:p>
          <a:p>
            <a:pPr indent="0" lvl="0" marL="457200" rtl="0" algn="l">
              <a:spcBef>
                <a:spcPts val="600"/>
              </a:spcBef>
              <a:spcAft>
                <a:spcPts val="0"/>
              </a:spcAft>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fecha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EC183F"/>
                </a:solidFill>
                <a:latin typeface="Consolas"/>
                <a:ea typeface="Consolas"/>
                <a:cs typeface="Consolas"/>
                <a:sym typeface="Consolas"/>
              </a:rPr>
              <a:t>new</a:t>
            </a:r>
            <a:r>
              <a:rPr lang="es" sz="1600">
                <a:solidFill>
                  <a:srgbClr val="FFFFFF"/>
                </a:solidFill>
                <a:latin typeface="Consolas"/>
                <a:ea typeface="Consolas"/>
                <a:cs typeface="Consolas"/>
                <a:sym typeface="Consolas"/>
              </a:rPr>
              <a:t> Date();</a:t>
            </a:r>
            <a:endParaRPr sz="1600">
              <a:solidFill>
                <a:srgbClr val="FFFFFF"/>
              </a:solidFill>
              <a:latin typeface="Consolas"/>
              <a:ea typeface="Consolas"/>
              <a:cs typeface="Consolas"/>
              <a:sym typeface="Consolas"/>
            </a:endParaRPr>
          </a:p>
          <a:p>
            <a:pPr indent="0" lvl="0" marL="457200" rtl="0" algn="l">
              <a:spcBef>
                <a:spcPts val="600"/>
              </a:spcBef>
              <a:spcAft>
                <a:spcPts val="0"/>
              </a:spcAft>
              <a:buNone/>
            </a:pPr>
            <a:r>
              <a:rPr lang="es" sz="1600">
                <a:solidFill>
                  <a:srgbClr val="EC183F"/>
                </a:solidFill>
                <a:latin typeface="Consolas"/>
                <a:ea typeface="Consolas"/>
                <a:cs typeface="Consolas"/>
                <a:sym typeface="Consolas"/>
              </a:rPr>
              <a:t>return</a:t>
            </a:r>
            <a:r>
              <a:rPr lang="es" sz="1600">
                <a:solidFill>
                  <a:srgbClr val="FFFFFF"/>
                </a:solidFill>
                <a:latin typeface="Consolas"/>
                <a:ea typeface="Consolas"/>
                <a:cs typeface="Consolas"/>
                <a:sym typeface="Consolas"/>
              </a:rPr>
              <a:t> fecha.</a:t>
            </a:r>
            <a:r>
              <a:rPr lang="es" sz="1600">
                <a:solidFill>
                  <a:srgbClr val="EC183F"/>
                </a:solidFill>
                <a:latin typeface="Consolas"/>
                <a:ea typeface="Consolas"/>
                <a:cs typeface="Consolas"/>
                <a:sym typeface="Consolas"/>
              </a:rPr>
              <a:t>getHours</a:t>
            </a:r>
            <a:r>
              <a:rPr lang="es" sz="1600">
                <a:solidFill>
                  <a:srgbClr val="FFFFFF"/>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4CAF50"/>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2196F3"/>
                </a:solidFill>
                <a:latin typeface="Consolas"/>
                <a:ea typeface="Consolas"/>
                <a:cs typeface="Consolas"/>
                <a:sym typeface="Consolas"/>
              </a:rPr>
              <a:t>+</a:t>
            </a:r>
            <a:r>
              <a:rPr lang="es" sz="1600">
                <a:solidFill>
                  <a:srgbClr val="3F3F3F"/>
                </a:solidFill>
                <a:latin typeface="Consolas"/>
                <a:ea typeface="Consolas"/>
                <a:cs typeface="Consolas"/>
                <a:sym typeface="Consolas"/>
              </a:rPr>
              <a:t> </a:t>
            </a:r>
            <a:r>
              <a:rPr lang="es" sz="1600">
                <a:solidFill>
                  <a:srgbClr val="FFFFFF"/>
                </a:solidFill>
                <a:latin typeface="Consolas"/>
                <a:ea typeface="Consolas"/>
                <a:cs typeface="Consolas"/>
                <a:sym typeface="Consolas"/>
              </a:rPr>
              <a:t>fecha.</a:t>
            </a:r>
            <a:r>
              <a:rPr lang="es" sz="1600">
                <a:solidFill>
                  <a:srgbClr val="EC183F"/>
                </a:solidFill>
                <a:latin typeface="Consolas"/>
                <a:ea typeface="Consolas"/>
                <a:cs typeface="Consolas"/>
                <a:sym typeface="Consolas"/>
              </a:rPr>
              <a:t>getMinutes</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386" name="Google Shape;386;p4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Las funciones</a:t>
            </a:r>
            <a:endParaRPr sz="900">
              <a:solidFill>
                <a:srgbClr val="FFFFFF"/>
              </a:solidFill>
              <a:latin typeface="Open Sans"/>
              <a:ea typeface="Open Sans"/>
              <a:cs typeface="Open Sans"/>
              <a:sym typeface="Open Sans"/>
            </a:endParaRPr>
          </a:p>
        </p:txBody>
      </p:sp>
      <p:pic>
        <p:nvPicPr>
          <p:cNvPr id="388" name="Google Shape;388;p43"/>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89" name="Google Shape;389;p4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43"/>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391" name="Google Shape;391;p43"/>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70" name="Shape 70"/>
        <p:cNvGrpSpPr/>
        <p:nvPr/>
      </p:nvGrpSpPr>
      <p:grpSpPr>
        <a:xfrm>
          <a:off x="0" y="0"/>
          <a:ext cx="0" cy="0"/>
          <a:chOff x="0" y="0"/>
          <a:chExt cx="0" cy="0"/>
        </a:xfrm>
      </p:grpSpPr>
      <p:sp>
        <p:nvSpPr>
          <p:cNvPr id="71" name="Google Shape;71;p17"/>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Node.js</a:t>
            </a:r>
            <a:endParaRPr b="1" sz="3700">
              <a:solidFill>
                <a:srgbClr val="FFFFFF"/>
              </a:solidFill>
              <a:latin typeface="Rajdhani"/>
              <a:ea typeface="Rajdhani"/>
              <a:cs typeface="Rajdhani"/>
              <a:sym typeface="Rajdhani"/>
            </a:endParaRPr>
          </a:p>
        </p:txBody>
      </p:sp>
      <p:sp>
        <p:nvSpPr>
          <p:cNvPr id="72" name="Google Shape;72;p17"/>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73" name="Google Shape;73;p17"/>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6" name="Google Shape;76;p17"/>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395" name="Shape 395"/>
        <p:cNvGrpSpPr/>
        <p:nvPr/>
      </p:nvGrpSpPr>
      <p:grpSpPr>
        <a:xfrm>
          <a:off x="0" y="0"/>
          <a:ext cx="0" cy="0"/>
          <a:chOff x="0" y="0"/>
          <a:chExt cx="0" cy="0"/>
        </a:xfrm>
      </p:grpSpPr>
      <p:sp>
        <p:nvSpPr>
          <p:cNvPr id="396" name="Google Shape;396;p44"/>
          <p:cNvSpPr txBox="1"/>
          <p:nvPr/>
        </p:nvSpPr>
        <p:spPr>
          <a:xfrm>
            <a:off x="1006375" y="1902050"/>
            <a:ext cx="59328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s" sz="2300">
                <a:solidFill>
                  <a:schemeClr val="lt1"/>
                </a:solidFill>
                <a:latin typeface="Open Sans"/>
                <a:ea typeface="Open Sans"/>
                <a:cs typeface="Open Sans"/>
                <a:sym typeface="Open Sans"/>
              </a:rPr>
              <a:t>Un </a:t>
            </a:r>
            <a:r>
              <a:rPr b="1" lang="es" sz="2300">
                <a:solidFill>
                  <a:schemeClr val="lt1"/>
                </a:solidFill>
                <a:latin typeface="Open Sans"/>
                <a:ea typeface="Open Sans"/>
                <a:cs typeface="Open Sans"/>
                <a:sym typeface="Open Sans"/>
              </a:rPr>
              <a:t>callback </a:t>
            </a:r>
            <a:r>
              <a:rPr lang="es" sz="2300">
                <a:solidFill>
                  <a:schemeClr val="lt1"/>
                </a:solidFill>
                <a:latin typeface="Open Sans"/>
                <a:ea typeface="Open Sans"/>
                <a:cs typeface="Open Sans"/>
                <a:sym typeface="Open Sans"/>
              </a:rPr>
              <a:t>es una </a:t>
            </a:r>
            <a:r>
              <a:rPr b="1" lang="es" sz="2300">
                <a:solidFill>
                  <a:schemeClr val="lt1"/>
                </a:solidFill>
                <a:latin typeface="Open Sans"/>
                <a:ea typeface="Open Sans"/>
                <a:cs typeface="Open Sans"/>
                <a:sym typeface="Open Sans"/>
              </a:rPr>
              <a:t>función </a:t>
            </a:r>
            <a:r>
              <a:rPr lang="es" sz="2300">
                <a:solidFill>
                  <a:schemeClr val="lt1"/>
                </a:solidFill>
                <a:latin typeface="Open Sans"/>
                <a:ea typeface="Open Sans"/>
                <a:cs typeface="Open Sans"/>
                <a:sym typeface="Open Sans"/>
              </a:rPr>
              <a:t>que se pasa como </a:t>
            </a:r>
            <a:r>
              <a:rPr b="1" lang="es" sz="2300">
                <a:solidFill>
                  <a:schemeClr val="lt1"/>
                </a:solidFill>
                <a:latin typeface="Open Sans"/>
                <a:ea typeface="Open Sans"/>
                <a:cs typeface="Open Sans"/>
                <a:sym typeface="Open Sans"/>
              </a:rPr>
              <a:t>parámetro </a:t>
            </a:r>
            <a:r>
              <a:rPr lang="es" sz="2300">
                <a:solidFill>
                  <a:schemeClr val="lt1"/>
                </a:solidFill>
                <a:latin typeface="Open Sans"/>
                <a:ea typeface="Open Sans"/>
                <a:cs typeface="Open Sans"/>
                <a:sym typeface="Open Sans"/>
              </a:rPr>
              <a:t>de otra </a:t>
            </a:r>
            <a:r>
              <a:rPr b="1" lang="es" sz="2300">
                <a:solidFill>
                  <a:schemeClr val="lt1"/>
                </a:solidFill>
                <a:latin typeface="Open Sans"/>
                <a:ea typeface="Open Sans"/>
                <a:cs typeface="Open Sans"/>
                <a:sym typeface="Open Sans"/>
              </a:rPr>
              <a:t>función</a:t>
            </a:r>
            <a:r>
              <a:rPr lang="es" sz="2300">
                <a:solidFill>
                  <a:schemeClr val="lt1"/>
                </a:solidFill>
                <a:latin typeface="Open Sans"/>
                <a:ea typeface="Open Sans"/>
                <a:cs typeface="Open Sans"/>
                <a:sym typeface="Open Sans"/>
              </a:rPr>
              <a:t>. </a:t>
            </a:r>
            <a:endParaRPr sz="2300">
              <a:solidFill>
                <a:schemeClr val="lt1"/>
              </a:solidFill>
              <a:latin typeface="Open Sans"/>
              <a:ea typeface="Open Sans"/>
              <a:cs typeface="Open Sans"/>
              <a:sym typeface="Open Sans"/>
            </a:endParaRPr>
          </a:p>
          <a:p>
            <a:pPr indent="0" lvl="0" marL="0" rtl="0" algn="l">
              <a:lnSpc>
                <a:spcPct val="115000"/>
              </a:lnSpc>
              <a:spcBef>
                <a:spcPts val="600"/>
              </a:spcBef>
              <a:spcAft>
                <a:spcPts val="0"/>
              </a:spcAft>
              <a:buNone/>
            </a:pPr>
            <a:r>
              <a:rPr lang="es" sz="2300">
                <a:solidFill>
                  <a:schemeClr val="lt1"/>
                </a:solidFill>
                <a:latin typeface="Open Sans"/>
                <a:ea typeface="Open Sans"/>
                <a:cs typeface="Open Sans"/>
                <a:sym typeface="Open Sans"/>
              </a:rPr>
              <a:t>La función que lo recibe es quien se encarga de </a:t>
            </a:r>
            <a:r>
              <a:rPr b="1" lang="es" sz="2300">
                <a:solidFill>
                  <a:schemeClr val="lt1"/>
                </a:solidFill>
                <a:latin typeface="Open Sans"/>
                <a:ea typeface="Open Sans"/>
                <a:cs typeface="Open Sans"/>
                <a:sym typeface="Open Sans"/>
              </a:rPr>
              <a:t>ejecutarla </a:t>
            </a:r>
            <a:r>
              <a:rPr lang="es" sz="2300">
                <a:solidFill>
                  <a:schemeClr val="lt1"/>
                </a:solidFill>
                <a:latin typeface="Open Sans"/>
                <a:ea typeface="Open Sans"/>
                <a:cs typeface="Open Sans"/>
                <a:sym typeface="Open Sans"/>
              </a:rPr>
              <a:t>cuando sea necesario.</a:t>
            </a:r>
            <a:endParaRPr sz="2300">
              <a:solidFill>
                <a:schemeClr val="lt1"/>
              </a:solidFill>
              <a:latin typeface="Open Sans"/>
              <a:ea typeface="Open Sans"/>
              <a:cs typeface="Open Sans"/>
              <a:sym typeface="Open Sans"/>
            </a:endParaRPr>
          </a:p>
        </p:txBody>
      </p:sp>
      <p:sp>
        <p:nvSpPr>
          <p:cNvPr id="397" name="Google Shape;397;p44"/>
          <p:cNvSpPr/>
          <p:nvPr/>
        </p:nvSpPr>
        <p:spPr>
          <a:xfrm>
            <a:off x="7015319" y="1828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8" name="Google Shape;398;p44"/>
          <p:cNvGrpSpPr/>
          <p:nvPr/>
        </p:nvGrpSpPr>
        <p:grpSpPr>
          <a:xfrm>
            <a:off x="938993" y="1408423"/>
            <a:ext cx="344969" cy="308595"/>
            <a:chOff x="3016921" y="2408750"/>
            <a:chExt cx="793216" cy="709740"/>
          </a:xfrm>
        </p:grpSpPr>
        <p:sp>
          <p:nvSpPr>
            <p:cNvPr id="399" name="Google Shape;399;p44"/>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44"/>
          <p:cNvGrpSpPr/>
          <p:nvPr/>
        </p:nvGrpSpPr>
        <p:grpSpPr>
          <a:xfrm rot="10800000">
            <a:off x="6360968" y="4039448"/>
            <a:ext cx="344969" cy="308595"/>
            <a:chOff x="2965350" y="2408750"/>
            <a:chExt cx="793216" cy="709740"/>
          </a:xfrm>
        </p:grpSpPr>
        <p:sp>
          <p:nvSpPr>
            <p:cNvPr id="402" name="Google Shape;402;p44"/>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4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44"/>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06" name="Google Shape;406;p44"/>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El callback anónimo</a:t>
            </a:r>
            <a:endParaRPr b="1" sz="3000">
              <a:solidFill>
                <a:srgbClr val="EC183F"/>
              </a:solidFill>
              <a:latin typeface="Rajdhani"/>
              <a:ea typeface="Rajdhani"/>
              <a:cs typeface="Rajdhani"/>
              <a:sym typeface="Rajdhani"/>
            </a:endParaRPr>
          </a:p>
        </p:txBody>
      </p:sp>
      <p:sp>
        <p:nvSpPr>
          <p:cNvPr id="412" name="Google Shape;412;p4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En este caso, la función que pasamos como </a:t>
            </a:r>
            <a:r>
              <a:rPr b="1" lang="es" sz="1600">
                <a:solidFill>
                  <a:srgbClr val="3F3F3F"/>
                </a:solidFill>
                <a:latin typeface="Open Sans"/>
                <a:ea typeface="Open Sans"/>
                <a:cs typeface="Open Sans"/>
                <a:sym typeface="Open Sans"/>
              </a:rPr>
              <a:t>callback</a:t>
            </a:r>
            <a:r>
              <a:rPr lang="es" sz="1600">
                <a:solidFill>
                  <a:srgbClr val="3F3F3F"/>
                </a:solidFill>
                <a:latin typeface="Open Sans"/>
                <a:ea typeface="Open Sans"/>
                <a:cs typeface="Open Sans"/>
                <a:sym typeface="Open Sans"/>
              </a:rPr>
              <a:t> no tiene nombre. Es decir, es una </a:t>
            </a:r>
            <a:r>
              <a:rPr b="1" lang="es" sz="1600">
                <a:solidFill>
                  <a:srgbClr val="3F3F3F"/>
                </a:solidFill>
                <a:latin typeface="Open Sans"/>
                <a:ea typeface="Open Sans"/>
                <a:cs typeface="Open Sans"/>
                <a:sym typeface="Open Sans"/>
              </a:rPr>
              <a:t>función anónima</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0" lvl="0" marL="0" rtl="0" algn="l">
              <a:spcBef>
                <a:spcPts val="10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Como las </a:t>
            </a:r>
            <a:r>
              <a:rPr b="1" lang="es" sz="1600">
                <a:solidFill>
                  <a:srgbClr val="3F3F3F"/>
                </a:solidFill>
                <a:latin typeface="Open Sans"/>
                <a:ea typeface="Open Sans"/>
                <a:cs typeface="Open Sans"/>
                <a:sym typeface="Open Sans"/>
              </a:rPr>
              <a:t>funciones anónimas</a:t>
            </a:r>
            <a:r>
              <a:rPr lang="es" sz="1600">
                <a:solidFill>
                  <a:srgbClr val="3F3F3F"/>
                </a:solidFill>
                <a:latin typeface="Open Sans"/>
                <a:ea typeface="Open Sans"/>
                <a:cs typeface="Open Sans"/>
                <a:sym typeface="Open Sans"/>
              </a:rPr>
              <a:t> no pueden ser llamadas por su nombre, debemos escribirla dentro de la función que se encargará de llamar al callback.</a:t>
            </a:r>
            <a:endParaRPr sz="1600">
              <a:solidFill>
                <a:srgbClr val="3F3F3F"/>
              </a:solidFill>
              <a:latin typeface="Open Sans"/>
              <a:ea typeface="Open Sans"/>
              <a:cs typeface="Open Sans"/>
              <a:sym typeface="Open Sans"/>
            </a:endParaRPr>
          </a:p>
          <a:p>
            <a:pPr indent="0" lvl="0" marL="0" rtl="0" algn="l">
              <a:spcBef>
                <a:spcPts val="100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a:p>
            <a:pPr indent="0" lvl="0" marL="0" rtl="0" algn="l">
              <a:spcBef>
                <a:spcPts val="100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grpSp>
        <p:nvGrpSpPr>
          <p:cNvPr id="413" name="Google Shape;413;p45"/>
          <p:cNvGrpSpPr/>
          <p:nvPr/>
        </p:nvGrpSpPr>
        <p:grpSpPr>
          <a:xfrm>
            <a:off x="732819" y="2653675"/>
            <a:ext cx="7692650" cy="1541435"/>
            <a:chOff x="630644" y="2191940"/>
            <a:chExt cx="6913499" cy="468308"/>
          </a:xfrm>
        </p:grpSpPr>
        <p:sp>
          <p:nvSpPr>
            <p:cNvPr id="414" name="Google Shape;414;p45"/>
            <p:cNvSpPr/>
            <p:nvPr/>
          </p:nvSpPr>
          <p:spPr>
            <a:xfrm>
              <a:off x="1116042" y="2191940"/>
              <a:ext cx="6428100" cy="468300"/>
            </a:xfrm>
            <a:prstGeom prst="rect">
              <a:avLst/>
            </a:prstGeom>
            <a:solidFill>
              <a:srgbClr val="262831"/>
            </a:solidFill>
            <a:ln>
              <a:noFill/>
            </a:ln>
          </p:spPr>
          <p:txBody>
            <a:bodyPr anchorCtr="0" anchor="ctr" bIns="90000" lIns="126000" spcFirstLastPara="1" rIns="90000" wrap="square" tIns="108000">
              <a:noAutofit/>
            </a:bodyPr>
            <a:lstStyle/>
            <a:p>
              <a:pPr indent="0" lvl="0" marL="0" rtl="0" algn="l">
                <a:lnSpc>
                  <a:spcPct val="135714"/>
                </a:lnSpc>
                <a:spcBef>
                  <a:spcPts val="0"/>
                </a:spcBef>
                <a:spcAft>
                  <a:spcPts val="0"/>
                </a:spcAft>
                <a:buClr>
                  <a:schemeClr val="dk1"/>
                </a:buClr>
                <a:buSzPts val="1100"/>
                <a:buFont typeface="Arial"/>
                <a:buNone/>
              </a:pPr>
              <a:r>
                <a:rPr lang="es" sz="1700">
                  <a:solidFill>
                    <a:srgbClr val="56B6C2"/>
                  </a:solidFill>
                  <a:latin typeface="Consolas"/>
                  <a:ea typeface="Consolas"/>
                  <a:cs typeface="Consolas"/>
                  <a:sym typeface="Consolas"/>
                </a:rPr>
                <a:t>setTimeout</a:t>
              </a:r>
              <a:r>
                <a:rPr lang="es" sz="1700">
                  <a:solidFill>
                    <a:srgbClr val="ABB2BF"/>
                  </a:solidFill>
                  <a:latin typeface="Consolas"/>
                  <a:ea typeface="Consolas"/>
                  <a:cs typeface="Consolas"/>
                  <a:sym typeface="Consolas"/>
                </a:rPr>
                <a:t>( </a:t>
              </a:r>
              <a:r>
                <a:rPr lang="es" sz="1700">
                  <a:solidFill>
                    <a:srgbClr val="C678DD"/>
                  </a:solidFill>
                  <a:latin typeface="Consolas"/>
                  <a:ea typeface="Consolas"/>
                  <a:cs typeface="Consolas"/>
                  <a:sym typeface="Consolas"/>
                </a:rPr>
                <a:t>function</a:t>
              </a:r>
              <a:r>
                <a:rPr lang="es" sz="1700">
                  <a:solidFill>
                    <a:srgbClr val="ABB2BF"/>
                  </a:solidFill>
                  <a:latin typeface="Consolas"/>
                  <a:ea typeface="Consolas"/>
                  <a:cs typeface="Consolas"/>
                  <a:sym typeface="Consolas"/>
                </a:rPr>
                <a:t>(){</a:t>
              </a:r>
              <a:endParaRPr sz="17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700">
                  <a:solidFill>
                    <a:srgbClr val="ABB2BF"/>
                  </a:solidFill>
                  <a:latin typeface="Consolas"/>
                  <a:ea typeface="Consolas"/>
                  <a:cs typeface="Consolas"/>
                  <a:sym typeface="Consolas"/>
                </a:rPr>
                <a:t>    </a:t>
              </a:r>
              <a:r>
                <a:rPr lang="es" sz="1700">
                  <a:solidFill>
                    <a:srgbClr val="E5C07B"/>
                  </a:solidFill>
                  <a:latin typeface="Consolas"/>
                  <a:ea typeface="Consolas"/>
                  <a:cs typeface="Consolas"/>
                  <a:sym typeface="Consolas"/>
                </a:rPr>
                <a:t>console</a:t>
              </a:r>
              <a:r>
                <a:rPr lang="es" sz="1700">
                  <a:solidFill>
                    <a:srgbClr val="ABB2BF"/>
                  </a:solidFill>
                  <a:latin typeface="Consolas"/>
                  <a:ea typeface="Consolas"/>
                  <a:cs typeface="Consolas"/>
                  <a:sym typeface="Consolas"/>
                </a:rPr>
                <a:t>.</a:t>
              </a:r>
              <a:r>
                <a:rPr lang="es" sz="1700">
                  <a:solidFill>
                    <a:srgbClr val="56B6C2"/>
                  </a:solidFill>
                  <a:latin typeface="Consolas"/>
                  <a:ea typeface="Consolas"/>
                  <a:cs typeface="Consolas"/>
                  <a:sym typeface="Consolas"/>
                </a:rPr>
                <a:t>log</a:t>
              </a:r>
              <a:r>
                <a:rPr lang="es" sz="1700">
                  <a:solidFill>
                    <a:srgbClr val="ABB2BF"/>
                  </a:solidFill>
                  <a:latin typeface="Consolas"/>
                  <a:ea typeface="Consolas"/>
                  <a:cs typeface="Consolas"/>
                  <a:sym typeface="Consolas"/>
                </a:rPr>
                <a:t>(</a:t>
              </a:r>
              <a:r>
                <a:rPr lang="es" sz="1700">
                  <a:solidFill>
                    <a:srgbClr val="98C379"/>
                  </a:solidFill>
                  <a:latin typeface="Consolas"/>
                  <a:ea typeface="Consolas"/>
                  <a:cs typeface="Consolas"/>
                  <a:sym typeface="Consolas"/>
                </a:rPr>
                <a:t>'Hola Mundo!'</a:t>
              </a:r>
              <a:r>
                <a:rPr lang="es" sz="1700">
                  <a:solidFill>
                    <a:srgbClr val="ABB2BF"/>
                  </a:solidFill>
                  <a:latin typeface="Consolas"/>
                  <a:ea typeface="Consolas"/>
                  <a:cs typeface="Consolas"/>
                  <a:sym typeface="Consolas"/>
                </a:rPr>
                <a:t>)</a:t>
              </a:r>
              <a:endParaRPr sz="17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700">
                  <a:solidFill>
                    <a:srgbClr val="ABB2BF"/>
                  </a:solidFill>
                  <a:latin typeface="Consolas"/>
                  <a:ea typeface="Consolas"/>
                  <a:cs typeface="Consolas"/>
                  <a:sym typeface="Consolas"/>
                </a:rPr>
                <a:t>} , </a:t>
              </a:r>
              <a:r>
                <a:rPr lang="es" sz="1700">
                  <a:solidFill>
                    <a:srgbClr val="D19A66"/>
                  </a:solidFill>
                  <a:latin typeface="Consolas"/>
                  <a:ea typeface="Consolas"/>
                  <a:cs typeface="Consolas"/>
                  <a:sym typeface="Consolas"/>
                </a:rPr>
                <a:t>1000</a:t>
              </a:r>
              <a:r>
                <a:rPr lang="es" sz="1700">
                  <a:solidFill>
                    <a:srgbClr val="ABB2BF"/>
                  </a:solidFill>
                  <a:latin typeface="Consolas"/>
                  <a:ea typeface="Consolas"/>
                  <a:cs typeface="Consolas"/>
                  <a:sym typeface="Consolas"/>
                </a:rPr>
                <a:t>)</a:t>
              </a:r>
              <a:endParaRPr sz="1700">
                <a:solidFill>
                  <a:srgbClr val="C678DD"/>
                </a:solidFill>
                <a:latin typeface="Consolas"/>
                <a:ea typeface="Consolas"/>
                <a:cs typeface="Consolas"/>
                <a:sym typeface="Consolas"/>
              </a:endParaRPr>
            </a:p>
          </p:txBody>
        </p:sp>
        <p:sp>
          <p:nvSpPr>
            <p:cNvPr id="415" name="Google Shape;415;p45"/>
            <p:cNvSpPr/>
            <p:nvPr/>
          </p:nvSpPr>
          <p:spPr>
            <a:xfrm>
              <a:off x="630644" y="2191948"/>
              <a:ext cx="485400" cy="4683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416" name="Google Shape;416;p45"/>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Los Callbacks</a:t>
            </a:r>
            <a:endParaRPr sz="900">
              <a:solidFill>
                <a:srgbClr val="FFFFFF"/>
              </a:solidFill>
              <a:latin typeface="Open Sans"/>
              <a:ea typeface="Open Sans"/>
              <a:cs typeface="Open Sans"/>
              <a:sym typeface="Open Sans"/>
            </a:endParaRPr>
          </a:p>
        </p:txBody>
      </p:sp>
      <p:pic>
        <p:nvPicPr>
          <p:cNvPr id="418" name="Google Shape;418;p4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19" name="Google Shape;419;p4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p4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21" name="Google Shape;421;p45"/>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6"/>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El callback definido</a:t>
            </a:r>
            <a:endParaRPr b="1" sz="3000">
              <a:solidFill>
                <a:srgbClr val="EC183F"/>
              </a:solidFill>
              <a:latin typeface="Rajdhani"/>
              <a:ea typeface="Rajdhani"/>
              <a:cs typeface="Rajdhani"/>
              <a:sym typeface="Rajdhani"/>
            </a:endParaRPr>
          </a:p>
        </p:txBody>
      </p:sp>
      <p:sp>
        <p:nvSpPr>
          <p:cNvPr id="427" name="Google Shape;427;p46"/>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La función que pasamos como </a:t>
            </a:r>
            <a:r>
              <a:rPr b="1" lang="es" sz="1600">
                <a:solidFill>
                  <a:srgbClr val="3F3F3F"/>
                </a:solidFill>
                <a:latin typeface="Open Sans"/>
                <a:ea typeface="Open Sans"/>
                <a:cs typeface="Open Sans"/>
                <a:sym typeface="Open Sans"/>
              </a:rPr>
              <a:t>callback</a:t>
            </a:r>
            <a:r>
              <a:rPr lang="es" sz="1600">
                <a:solidFill>
                  <a:srgbClr val="3F3F3F"/>
                </a:solidFill>
                <a:latin typeface="Open Sans"/>
                <a:ea typeface="Open Sans"/>
                <a:cs typeface="Open Sans"/>
                <a:sym typeface="Open Sans"/>
              </a:rPr>
              <a:t> puede ser una función previamente </a:t>
            </a:r>
            <a:r>
              <a:rPr b="1" lang="es" sz="1600">
                <a:solidFill>
                  <a:srgbClr val="3F3F3F"/>
                </a:solidFill>
                <a:latin typeface="Open Sans"/>
                <a:ea typeface="Open Sans"/>
                <a:cs typeface="Open Sans"/>
                <a:sym typeface="Open Sans"/>
              </a:rPr>
              <a:t>definida</a:t>
            </a:r>
            <a:r>
              <a:rPr lang="es" sz="1600">
                <a:solidFill>
                  <a:srgbClr val="3F3F3F"/>
                </a:solidFill>
                <a:latin typeface="Open Sans"/>
                <a:ea typeface="Open Sans"/>
                <a:cs typeface="Open Sans"/>
                <a:sym typeface="Open Sans"/>
              </a:rPr>
              <a:t>. Al momento de pasarla como parámetro de otra función, nos referiremos a la misma por su nombre.</a:t>
            </a:r>
            <a:endParaRPr sz="1600">
              <a:solidFill>
                <a:srgbClr val="3F3F3F"/>
              </a:solidFill>
              <a:latin typeface="Open Sans"/>
              <a:ea typeface="Open Sans"/>
              <a:cs typeface="Open Sans"/>
              <a:sym typeface="Open Sans"/>
            </a:endParaRPr>
          </a:p>
        </p:txBody>
      </p:sp>
      <p:grpSp>
        <p:nvGrpSpPr>
          <p:cNvPr id="428" name="Google Shape;428;p46"/>
          <p:cNvGrpSpPr/>
          <p:nvPr/>
        </p:nvGrpSpPr>
        <p:grpSpPr>
          <a:xfrm>
            <a:off x="732806" y="2179739"/>
            <a:ext cx="7692650" cy="1249289"/>
            <a:chOff x="630644" y="2191938"/>
            <a:chExt cx="6913498" cy="530709"/>
          </a:xfrm>
        </p:grpSpPr>
        <p:sp>
          <p:nvSpPr>
            <p:cNvPr id="429" name="Google Shape;429;p4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08000">
              <a:noAutofit/>
            </a:bodyPr>
            <a:lstStyle/>
            <a:p>
              <a:pPr indent="0" lvl="0" marL="0" rtl="0" algn="l">
                <a:lnSpc>
                  <a:spcPct val="135714"/>
                </a:lnSpc>
                <a:spcBef>
                  <a:spcPts val="0"/>
                </a:spcBef>
                <a:spcAft>
                  <a:spcPts val="0"/>
                </a:spcAft>
                <a:buClr>
                  <a:schemeClr val="dk1"/>
                </a:buClr>
                <a:buSzPts val="1100"/>
                <a:buFont typeface="Arial"/>
                <a:buNone/>
              </a:pPr>
              <a:r>
                <a:rPr lang="es" sz="1700">
                  <a:solidFill>
                    <a:srgbClr val="C678DD"/>
                  </a:solidFill>
                  <a:latin typeface="Consolas"/>
                  <a:ea typeface="Consolas"/>
                  <a:cs typeface="Consolas"/>
                  <a:sym typeface="Consolas"/>
                </a:rPr>
                <a:t>let</a:t>
              </a:r>
              <a:r>
                <a:rPr lang="es" sz="1700">
                  <a:solidFill>
                    <a:srgbClr val="ABB2BF"/>
                  </a:solidFill>
                  <a:latin typeface="Consolas"/>
                  <a:ea typeface="Consolas"/>
                  <a:cs typeface="Consolas"/>
                  <a:sym typeface="Consolas"/>
                </a:rPr>
                <a:t> </a:t>
              </a:r>
              <a:r>
                <a:rPr lang="es" sz="1700">
                  <a:solidFill>
                    <a:srgbClr val="61AFEF"/>
                  </a:solidFill>
                  <a:latin typeface="Consolas"/>
                  <a:ea typeface="Consolas"/>
                  <a:cs typeface="Consolas"/>
                  <a:sym typeface="Consolas"/>
                </a:rPr>
                <a:t>miCallback</a:t>
              </a:r>
              <a:r>
                <a:rPr lang="es" sz="1700">
                  <a:solidFill>
                    <a:srgbClr val="ABB2BF"/>
                  </a:solidFill>
                  <a:latin typeface="Consolas"/>
                  <a:ea typeface="Consolas"/>
                  <a:cs typeface="Consolas"/>
                  <a:sym typeface="Consolas"/>
                </a:rPr>
                <a:t> </a:t>
              </a:r>
              <a:r>
                <a:rPr lang="es" sz="1700">
                  <a:solidFill>
                    <a:srgbClr val="56B6C2"/>
                  </a:solidFill>
                  <a:latin typeface="Consolas"/>
                  <a:ea typeface="Consolas"/>
                  <a:cs typeface="Consolas"/>
                  <a:sym typeface="Consolas"/>
                </a:rPr>
                <a:t>=</a:t>
              </a:r>
              <a:r>
                <a:rPr lang="es" sz="1700">
                  <a:solidFill>
                    <a:srgbClr val="ABB2BF"/>
                  </a:solidFill>
                  <a:latin typeface="Consolas"/>
                  <a:ea typeface="Consolas"/>
                  <a:cs typeface="Consolas"/>
                  <a:sym typeface="Consolas"/>
                </a:rPr>
                <a:t> () </a:t>
              </a:r>
              <a:r>
                <a:rPr lang="es" sz="1700">
                  <a:solidFill>
                    <a:srgbClr val="C678DD"/>
                  </a:solidFill>
                  <a:latin typeface="Consolas"/>
                  <a:ea typeface="Consolas"/>
                  <a:cs typeface="Consolas"/>
                  <a:sym typeface="Consolas"/>
                </a:rPr>
                <a:t>=&gt;</a:t>
              </a:r>
              <a:r>
                <a:rPr lang="es" sz="1700">
                  <a:solidFill>
                    <a:srgbClr val="ABB2BF"/>
                  </a:solidFill>
                  <a:latin typeface="Consolas"/>
                  <a:ea typeface="Consolas"/>
                  <a:cs typeface="Consolas"/>
                  <a:sym typeface="Consolas"/>
                </a:rPr>
                <a:t> </a:t>
              </a:r>
              <a:r>
                <a:rPr lang="es" sz="1700">
                  <a:solidFill>
                    <a:srgbClr val="E5C07B"/>
                  </a:solidFill>
                  <a:latin typeface="Consolas"/>
                  <a:ea typeface="Consolas"/>
                  <a:cs typeface="Consolas"/>
                  <a:sym typeface="Consolas"/>
                </a:rPr>
                <a:t>console</a:t>
              </a:r>
              <a:r>
                <a:rPr lang="es" sz="1700">
                  <a:solidFill>
                    <a:srgbClr val="ABB2BF"/>
                  </a:solidFill>
                  <a:latin typeface="Consolas"/>
                  <a:ea typeface="Consolas"/>
                  <a:cs typeface="Consolas"/>
                  <a:sym typeface="Consolas"/>
                </a:rPr>
                <a:t>.</a:t>
              </a:r>
              <a:r>
                <a:rPr lang="es" sz="1700">
                  <a:solidFill>
                    <a:srgbClr val="56B6C2"/>
                  </a:solidFill>
                  <a:latin typeface="Consolas"/>
                  <a:ea typeface="Consolas"/>
                  <a:cs typeface="Consolas"/>
                  <a:sym typeface="Consolas"/>
                </a:rPr>
                <a:t>log</a:t>
              </a:r>
              <a:r>
                <a:rPr lang="es" sz="1700">
                  <a:solidFill>
                    <a:srgbClr val="ABB2BF"/>
                  </a:solidFill>
                  <a:latin typeface="Consolas"/>
                  <a:ea typeface="Consolas"/>
                  <a:cs typeface="Consolas"/>
                  <a:sym typeface="Consolas"/>
                </a:rPr>
                <a:t>(</a:t>
              </a:r>
              <a:r>
                <a:rPr lang="es" sz="1700">
                  <a:solidFill>
                    <a:srgbClr val="98C379"/>
                  </a:solidFill>
                  <a:latin typeface="Consolas"/>
                  <a:ea typeface="Consolas"/>
                  <a:cs typeface="Consolas"/>
                  <a:sym typeface="Consolas"/>
                </a:rPr>
                <a:t>'Hola mundo!'</a:t>
              </a:r>
              <a:r>
                <a:rPr lang="es" sz="1700">
                  <a:solidFill>
                    <a:srgbClr val="ABB2BF"/>
                  </a:solidFill>
                  <a:latin typeface="Consolas"/>
                  <a:ea typeface="Consolas"/>
                  <a:cs typeface="Consolas"/>
                  <a:sym typeface="Consolas"/>
                </a:rPr>
                <a:t>);</a:t>
              </a:r>
              <a:endParaRPr sz="17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700">
                  <a:solidFill>
                    <a:srgbClr val="56B6C2"/>
                  </a:solidFill>
                  <a:latin typeface="Consolas"/>
                  <a:ea typeface="Consolas"/>
                  <a:cs typeface="Consolas"/>
                  <a:sym typeface="Consolas"/>
                </a:rPr>
                <a:t>setTimeout</a:t>
              </a:r>
              <a:r>
                <a:rPr lang="es" sz="1700">
                  <a:solidFill>
                    <a:srgbClr val="ABB2BF"/>
                  </a:solidFill>
                  <a:latin typeface="Consolas"/>
                  <a:ea typeface="Consolas"/>
                  <a:cs typeface="Consolas"/>
                  <a:sym typeface="Consolas"/>
                </a:rPr>
                <a:t>(</a:t>
              </a:r>
              <a:r>
                <a:rPr lang="es" sz="1700">
                  <a:solidFill>
                    <a:srgbClr val="61AFEF"/>
                  </a:solidFill>
                  <a:latin typeface="Consolas"/>
                  <a:ea typeface="Consolas"/>
                  <a:cs typeface="Consolas"/>
                  <a:sym typeface="Consolas"/>
                </a:rPr>
                <a:t>miCallback</a:t>
              </a:r>
              <a:r>
                <a:rPr lang="es" sz="1700">
                  <a:solidFill>
                    <a:srgbClr val="ABB2BF"/>
                  </a:solidFill>
                  <a:latin typeface="Consolas"/>
                  <a:ea typeface="Consolas"/>
                  <a:cs typeface="Consolas"/>
                  <a:sym typeface="Consolas"/>
                </a:rPr>
                <a:t>, </a:t>
              </a:r>
              <a:r>
                <a:rPr lang="es" sz="1700">
                  <a:solidFill>
                    <a:srgbClr val="D19A66"/>
                  </a:solidFill>
                  <a:latin typeface="Consolas"/>
                  <a:ea typeface="Consolas"/>
                  <a:cs typeface="Consolas"/>
                  <a:sym typeface="Consolas"/>
                </a:rPr>
                <a:t>1000</a:t>
              </a:r>
              <a:r>
                <a:rPr lang="es" sz="1700">
                  <a:solidFill>
                    <a:srgbClr val="ABB2BF"/>
                  </a:solidFill>
                  <a:latin typeface="Consolas"/>
                  <a:ea typeface="Consolas"/>
                  <a:cs typeface="Consolas"/>
                  <a:sym typeface="Consolas"/>
                </a:rPr>
                <a:t>);</a:t>
              </a:r>
              <a:endParaRPr sz="1700">
                <a:solidFill>
                  <a:srgbClr val="C678DD"/>
                </a:solidFill>
                <a:latin typeface="Consolas"/>
                <a:ea typeface="Consolas"/>
                <a:cs typeface="Consolas"/>
                <a:sym typeface="Consolas"/>
              </a:endParaRPr>
            </a:p>
          </p:txBody>
        </p:sp>
        <p:sp>
          <p:nvSpPr>
            <p:cNvPr id="430" name="Google Shape;430;p4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grpSp>
        <p:nvGrpSpPr>
          <p:cNvPr id="431" name="Google Shape;431;p46"/>
          <p:cNvGrpSpPr/>
          <p:nvPr/>
        </p:nvGrpSpPr>
        <p:grpSpPr>
          <a:xfrm>
            <a:off x="1781625" y="3600000"/>
            <a:ext cx="5595000" cy="1129800"/>
            <a:chOff x="1625825" y="2473038"/>
            <a:chExt cx="5595000" cy="1129800"/>
          </a:xfrm>
        </p:grpSpPr>
        <p:sp>
          <p:nvSpPr>
            <p:cNvPr id="432" name="Google Shape;432;p46"/>
            <p:cNvSpPr/>
            <p:nvPr/>
          </p:nvSpPr>
          <p:spPr>
            <a:xfrm>
              <a:off x="1625825" y="2473038"/>
              <a:ext cx="5595000" cy="11298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179999" rtl="0" algn="l">
                <a:spcBef>
                  <a:spcPts val="0"/>
                </a:spcBef>
                <a:spcAft>
                  <a:spcPts val="0"/>
                </a:spcAft>
                <a:buNone/>
              </a:pPr>
              <a:r>
                <a:rPr lang="es" sz="1300">
                  <a:solidFill>
                    <a:srgbClr val="F3F3F3"/>
                  </a:solidFill>
                  <a:latin typeface="Open Sans"/>
                  <a:ea typeface="Open Sans"/>
                  <a:cs typeface="Open Sans"/>
                  <a:sym typeface="Open Sans"/>
                </a:rPr>
                <a:t>Al escribir una función como parámetro lo hacemos </a:t>
              </a:r>
              <a:r>
                <a:rPr b="1" lang="es" sz="1300">
                  <a:solidFill>
                    <a:srgbClr val="F3F3F3"/>
                  </a:solidFill>
                  <a:latin typeface="Open Sans"/>
                  <a:ea typeface="Open Sans"/>
                  <a:cs typeface="Open Sans"/>
                  <a:sym typeface="Open Sans"/>
                </a:rPr>
                <a:t>sin los paréntesis</a:t>
              </a:r>
              <a:r>
                <a:rPr lang="es" sz="1300">
                  <a:solidFill>
                    <a:srgbClr val="F3F3F3"/>
                  </a:solidFill>
                  <a:latin typeface="Open Sans"/>
                  <a:ea typeface="Open Sans"/>
                  <a:cs typeface="Open Sans"/>
                  <a:sym typeface="Open Sans"/>
                </a:rPr>
                <a:t> para evitar que se ejecute. Será la función que la recibe quien se encargue de ejecutarla.</a:t>
              </a:r>
              <a:endParaRPr sz="1300">
                <a:latin typeface="Open Sans"/>
                <a:ea typeface="Open Sans"/>
                <a:cs typeface="Open Sans"/>
                <a:sym typeface="Open Sans"/>
              </a:endParaRPr>
            </a:p>
          </p:txBody>
        </p:sp>
        <p:sp>
          <p:nvSpPr>
            <p:cNvPr id="433" name="Google Shape;433;p46"/>
            <p:cNvSpPr/>
            <p:nvPr/>
          </p:nvSpPr>
          <p:spPr>
            <a:xfrm>
              <a:off x="1954337" y="2737473"/>
              <a:ext cx="342446" cy="498015"/>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4" name="Google Shape;434;p4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Los Callbacks</a:t>
            </a:r>
            <a:endParaRPr sz="900">
              <a:solidFill>
                <a:srgbClr val="FFFFFF"/>
              </a:solidFill>
              <a:latin typeface="Open Sans"/>
              <a:ea typeface="Open Sans"/>
              <a:cs typeface="Open Sans"/>
              <a:sym typeface="Open Sans"/>
            </a:endParaRPr>
          </a:p>
        </p:txBody>
      </p:sp>
      <p:pic>
        <p:nvPicPr>
          <p:cNvPr id="436" name="Google Shape;436;p4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37" name="Google Shape;437;p4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4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39" name="Google Shape;439;p4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443" name="Shape 443"/>
        <p:cNvGrpSpPr/>
        <p:nvPr/>
      </p:nvGrpSpPr>
      <p:grpSpPr>
        <a:xfrm>
          <a:off x="0" y="0"/>
          <a:ext cx="0" cy="0"/>
          <a:chOff x="0" y="0"/>
          <a:chExt cx="0" cy="0"/>
        </a:xfrm>
      </p:grpSpPr>
      <p:sp>
        <p:nvSpPr>
          <p:cNvPr id="444" name="Google Shape;444;p47"/>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Condicionales</a:t>
            </a:r>
            <a:endParaRPr b="1" sz="3700">
              <a:solidFill>
                <a:srgbClr val="FFFFFF"/>
              </a:solidFill>
              <a:latin typeface="Rajdhani"/>
              <a:ea typeface="Rajdhani"/>
              <a:cs typeface="Rajdhani"/>
              <a:sym typeface="Rajdhani"/>
            </a:endParaRPr>
          </a:p>
        </p:txBody>
      </p:sp>
      <p:sp>
        <p:nvSpPr>
          <p:cNvPr id="445" name="Google Shape;445;p47"/>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4</a:t>
            </a:r>
            <a:endParaRPr b="1" sz="6000">
              <a:solidFill>
                <a:srgbClr val="FFFFFF"/>
              </a:solidFill>
              <a:latin typeface="Rajdhani"/>
              <a:ea typeface="Rajdhani"/>
              <a:cs typeface="Rajdhani"/>
              <a:sym typeface="Rajdhani"/>
            </a:endParaRPr>
          </a:p>
        </p:txBody>
      </p:sp>
      <p:sp>
        <p:nvSpPr>
          <p:cNvPr id="446" name="Google Shape;446;p47"/>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4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49" name="Google Shape;449;p47"/>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453" name="Shape 453"/>
        <p:cNvGrpSpPr/>
        <p:nvPr/>
      </p:nvGrpSpPr>
      <p:grpSpPr>
        <a:xfrm>
          <a:off x="0" y="0"/>
          <a:ext cx="0" cy="0"/>
          <a:chOff x="0" y="0"/>
          <a:chExt cx="0" cy="0"/>
        </a:xfrm>
      </p:grpSpPr>
      <p:sp>
        <p:nvSpPr>
          <p:cNvPr id="454" name="Google Shape;454;p48"/>
          <p:cNvSpPr txBox="1"/>
          <p:nvPr/>
        </p:nvSpPr>
        <p:spPr>
          <a:xfrm>
            <a:off x="1006375" y="1902050"/>
            <a:ext cx="59328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None/>
            </a:pPr>
            <a:r>
              <a:rPr lang="es" sz="2400">
                <a:solidFill>
                  <a:schemeClr val="lt1"/>
                </a:solidFill>
                <a:latin typeface="Open Sans"/>
                <a:ea typeface="Open Sans"/>
                <a:cs typeface="Open Sans"/>
                <a:sym typeface="Open Sans"/>
              </a:rPr>
              <a:t>Nos permiten </a:t>
            </a:r>
            <a:r>
              <a:rPr b="1" lang="es" sz="2400">
                <a:solidFill>
                  <a:schemeClr val="lt1"/>
                </a:solidFill>
                <a:latin typeface="Open Sans"/>
                <a:ea typeface="Open Sans"/>
                <a:cs typeface="Open Sans"/>
                <a:sym typeface="Open Sans"/>
              </a:rPr>
              <a:t>evaluar condiciones</a:t>
            </a:r>
            <a:r>
              <a:rPr lang="es" sz="2400">
                <a:solidFill>
                  <a:schemeClr val="lt1"/>
                </a:solidFill>
                <a:latin typeface="Open Sans"/>
                <a:ea typeface="Open Sans"/>
                <a:cs typeface="Open Sans"/>
                <a:sym typeface="Open Sans"/>
              </a:rPr>
              <a:t> </a:t>
            </a:r>
            <a:br>
              <a:rPr lang="es" sz="2400">
                <a:solidFill>
                  <a:schemeClr val="lt1"/>
                </a:solidFill>
                <a:latin typeface="Open Sans"/>
                <a:ea typeface="Open Sans"/>
                <a:cs typeface="Open Sans"/>
                <a:sym typeface="Open Sans"/>
              </a:rPr>
            </a:br>
            <a:r>
              <a:rPr lang="es" sz="2400">
                <a:solidFill>
                  <a:schemeClr val="lt1"/>
                </a:solidFill>
                <a:latin typeface="Open Sans"/>
                <a:ea typeface="Open Sans"/>
                <a:cs typeface="Open Sans"/>
                <a:sym typeface="Open Sans"/>
              </a:rPr>
              <a:t>y realizar diferentes acciones según el resultado de esas evaluaciones.</a:t>
            </a:r>
            <a:endParaRPr sz="2400">
              <a:solidFill>
                <a:schemeClr val="lt1"/>
              </a:solidFill>
              <a:latin typeface="Open Sans"/>
              <a:ea typeface="Open Sans"/>
              <a:cs typeface="Open Sans"/>
              <a:sym typeface="Open Sans"/>
            </a:endParaRPr>
          </a:p>
        </p:txBody>
      </p:sp>
      <p:sp>
        <p:nvSpPr>
          <p:cNvPr id="455" name="Google Shape;455;p48"/>
          <p:cNvSpPr/>
          <p:nvPr/>
        </p:nvSpPr>
        <p:spPr>
          <a:xfrm>
            <a:off x="7015319" y="1828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6" name="Google Shape;456;p48"/>
          <p:cNvGrpSpPr/>
          <p:nvPr/>
        </p:nvGrpSpPr>
        <p:grpSpPr>
          <a:xfrm>
            <a:off x="938993" y="1408423"/>
            <a:ext cx="344969" cy="308595"/>
            <a:chOff x="3016921" y="2408750"/>
            <a:chExt cx="793216" cy="709740"/>
          </a:xfrm>
        </p:grpSpPr>
        <p:sp>
          <p:nvSpPr>
            <p:cNvPr id="457" name="Google Shape;457;p48"/>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48"/>
          <p:cNvGrpSpPr/>
          <p:nvPr/>
        </p:nvGrpSpPr>
        <p:grpSpPr>
          <a:xfrm rot="10800000">
            <a:off x="6360968" y="4039448"/>
            <a:ext cx="344969" cy="308595"/>
            <a:chOff x="2965350" y="2408750"/>
            <a:chExt cx="793216" cy="709740"/>
          </a:xfrm>
        </p:grpSpPr>
        <p:sp>
          <p:nvSpPr>
            <p:cNvPr id="460" name="Google Shape;460;p48"/>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8"/>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48"/>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4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64" name="Google Shape;464;p48"/>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9"/>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49"/>
          <p:cNvGrpSpPr/>
          <p:nvPr/>
        </p:nvGrpSpPr>
        <p:grpSpPr>
          <a:xfrm>
            <a:off x="732693" y="1935032"/>
            <a:ext cx="7692650" cy="1059454"/>
            <a:chOff x="630644" y="2191938"/>
            <a:chExt cx="6913498" cy="530709"/>
          </a:xfrm>
        </p:grpSpPr>
        <p:sp>
          <p:nvSpPr>
            <p:cNvPr id="471" name="Google Shape;471;p4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if</a:t>
              </a:r>
              <a:r>
                <a:rPr lang="es" sz="1600">
                  <a:solidFill>
                    <a:srgbClr val="FFFFFF"/>
                  </a:solidFill>
                  <a:latin typeface="Consolas"/>
                  <a:ea typeface="Consolas"/>
                  <a:cs typeface="Consolas"/>
                  <a:sym typeface="Consolas"/>
                </a:rPr>
                <a:t> (</a:t>
              </a:r>
              <a:r>
                <a:rPr lang="es" sz="1600">
                  <a:solidFill>
                    <a:srgbClr val="FFC107"/>
                  </a:solidFill>
                  <a:latin typeface="Consolas"/>
                  <a:ea typeface="Consolas"/>
                  <a:cs typeface="Consolas"/>
                  <a:sym typeface="Consolas"/>
                </a:rPr>
                <a:t>condición</a:t>
              </a:r>
              <a:r>
                <a:rPr lang="es" sz="1600">
                  <a:solidFill>
                    <a:srgbClr val="FFFFFF"/>
                  </a:solidFill>
                  <a:latin typeface="Consolas"/>
                  <a:ea typeface="Consolas"/>
                  <a:cs typeface="Consolas"/>
                  <a:sym typeface="Consolas"/>
                </a:rPr>
                <a:t>)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3F3F3F"/>
                  </a:solidFill>
                  <a:latin typeface="Consolas"/>
                  <a:ea typeface="Consolas"/>
                  <a:cs typeface="Consolas"/>
                  <a:sym typeface="Consolas"/>
                </a:rPr>
                <a:t>  </a:t>
              </a:r>
              <a:r>
                <a:rPr lang="es" sz="1600">
                  <a:solidFill>
                    <a:srgbClr val="7F7F7F"/>
                  </a:solidFill>
                  <a:latin typeface="Consolas"/>
                  <a:ea typeface="Consolas"/>
                  <a:cs typeface="Consolas"/>
                  <a:sym typeface="Consolas"/>
                </a:rPr>
                <a:t>// código a ejecutar si la </a:t>
              </a:r>
              <a:r>
                <a:rPr i="1" lang="es" sz="1600">
                  <a:solidFill>
                    <a:srgbClr val="7F7F7F"/>
                  </a:solidFill>
                  <a:latin typeface="Consolas"/>
                  <a:ea typeface="Consolas"/>
                  <a:cs typeface="Consolas"/>
                  <a:sym typeface="Consolas"/>
                </a:rPr>
                <a:t>condición </a:t>
              </a:r>
              <a:r>
                <a:rPr lang="es" sz="1600">
                  <a:solidFill>
                    <a:srgbClr val="7F7F7F"/>
                  </a:solidFill>
                  <a:latin typeface="Consolas"/>
                  <a:ea typeface="Consolas"/>
                  <a:cs typeface="Consolas"/>
                  <a:sym typeface="Consolas"/>
                </a:rPr>
                <a:t>es </a:t>
              </a:r>
              <a:r>
                <a:rPr b="1" lang="es" sz="1600">
                  <a:solidFill>
                    <a:srgbClr val="7F7F7F"/>
                  </a:solidFill>
                  <a:latin typeface="Consolas"/>
                  <a:ea typeface="Consolas"/>
                  <a:cs typeface="Consolas"/>
                  <a:sym typeface="Consolas"/>
                </a:rPr>
                <a:t>verdadera</a:t>
              </a:r>
              <a:endParaRPr b="1" sz="1600">
                <a:solidFill>
                  <a:srgbClr val="7F7F7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472" name="Google Shape;472;p4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473" name="Google Shape;473;p4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Condicional </a:t>
            </a:r>
            <a:r>
              <a:rPr b="1" lang="es" sz="3000">
                <a:solidFill>
                  <a:srgbClr val="EC183F"/>
                </a:solidFill>
                <a:latin typeface="Rajdhani"/>
                <a:ea typeface="Rajdhani"/>
                <a:cs typeface="Rajdhani"/>
                <a:sym typeface="Rajdhani"/>
              </a:rPr>
              <a:t>simple</a:t>
            </a:r>
            <a:endParaRPr b="1" sz="3000">
              <a:solidFill>
                <a:srgbClr val="EC183F"/>
              </a:solidFill>
              <a:latin typeface="Rajdhani"/>
              <a:ea typeface="Rajdhani"/>
              <a:cs typeface="Rajdhani"/>
              <a:sym typeface="Rajdhani"/>
            </a:endParaRPr>
          </a:p>
        </p:txBody>
      </p:sp>
      <p:sp>
        <p:nvSpPr>
          <p:cNvPr id="474" name="Google Shape;474;p49"/>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Versión más básica del </a:t>
            </a:r>
            <a:r>
              <a:rPr lang="es" sz="1600">
                <a:solidFill>
                  <a:srgbClr val="3F3F3F"/>
                </a:solidFill>
                <a:highlight>
                  <a:srgbClr val="CCCCCC"/>
                </a:highlight>
                <a:latin typeface="Consolas"/>
                <a:ea typeface="Consolas"/>
                <a:cs typeface="Consolas"/>
                <a:sym typeface="Consolas"/>
              </a:rPr>
              <a:t>if</a:t>
            </a:r>
            <a:r>
              <a:rPr lang="es" sz="1600">
                <a:solidFill>
                  <a:srgbClr val="3F3F3F"/>
                </a:solidFill>
                <a:latin typeface="Open Sans"/>
                <a:ea typeface="Open Sans"/>
                <a:cs typeface="Open Sans"/>
                <a:sym typeface="Open Sans"/>
              </a:rPr>
              <a:t>. Establece una condición y un bloque de código a ejecutar en caso de que sea verdadera.</a:t>
            </a:r>
            <a:endParaRPr b="1" sz="1600">
              <a:solidFill>
                <a:srgbClr val="3F3F3F"/>
              </a:solidFill>
              <a:latin typeface="Open Sans"/>
              <a:ea typeface="Open Sans"/>
              <a:cs typeface="Open Sans"/>
              <a:sym typeface="Open Sans"/>
            </a:endParaRPr>
          </a:p>
        </p:txBody>
      </p:sp>
      <p:sp>
        <p:nvSpPr>
          <p:cNvPr id="475" name="Google Shape;475;p49"/>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6" name="Google Shape;476;p4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77" name="Google Shape;477;p49"/>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0"/>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50"/>
          <p:cNvGrpSpPr/>
          <p:nvPr/>
        </p:nvGrpSpPr>
        <p:grpSpPr>
          <a:xfrm>
            <a:off x="732693" y="2316055"/>
            <a:ext cx="7692650" cy="1685585"/>
            <a:chOff x="630644" y="2191938"/>
            <a:chExt cx="6913498" cy="530709"/>
          </a:xfrm>
        </p:grpSpPr>
        <p:sp>
          <p:nvSpPr>
            <p:cNvPr id="484" name="Google Shape;484;p5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600">
                  <a:solidFill>
                    <a:srgbClr val="EC183F"/>
                  </a:solidFill>
                  <a:latin typeface="Consolas"/>
                  <a:ea typeface="Consolas"/>
                  <a:cs typeface="Consolas"/>
                  <a:sym typeface="Consolas"/>
                </a:rPr>
                <a:t>if</a:t>
              </a:r>
              <a:r>
                <a:rPr lang="es" sz="1600">
                  <a:solidFill>
                    <a:srgbClr val="FFFFFF"/>
                  </a:solidFill>
                  <a:latin typeface="Consolas"/>
                  <a:ea typeface="Consolas"/>
                  <a:cs typeface="Consolas"/>
                  <a:sym typeface="Consolas"/>
                </a:rPr>
                <a:t> (</a:t>
              </a:r>
              <a:r>
                <a:rPr lang="es" sz="1600">
                  <a:solidFill>
                    <a:srgbClr val="FFC107"/>
                  </a:solidFill>
                  <a:latin typeface="Consolas"/>
                  <a:ea typeface="Consolas"/>
                  <a:cs typeface="Consolas"/>
                  <a:sym typeface="Consolas"/>
                </a:rPr>
                <a:t>condición</a:t>
              </a:r>
              <a:r>
                <a:rPr lang="es" sz="1600">
                  <a:solidFill>
                    <a:srgbClr val="FFFFFF"/>
                  </a:solidFill>
                  <a:latin typeface="Consolas"/>
                  <a:ea typeface="Consolas"/>
                  <a:cs typeface="Consolas"/>
                  <a:sym typeface="Consolas"/>
                </a:rPr>
                <a:t>) {</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  </a:t>
              </a:r>
              <a:r>
                <a:rPr lang="es" sz="1600">
                  <a:solidFill>
                    <a:srgbClr val="7F7F7F"/>
                  </a:solidFill>
                  <a:latin typeface="Consolas"/>
                  <a:ea typeface="Consolas"/>
                  <a:cs typeface="Consolas"/>
                  <a:sym typeface="Consolas"/>
                </a:rPr>
                <a:t>// código a ejecutar si la </a:t>
              </a:r>
              <a:r>
                <a:rPr i="1" lang="es" sz="1600">
                  <a:solidFill>
                    <a:srgbClr val="7F7F7F"/>
                  </a:solidFill>
                  <a:latin typeface="Consolas"/>
                  <a:ea typeface="Consolas"/>
                  <a:cs typeface="Consolas"/>
                  <a:sym typeface="Consolas"/>
                </a:rPr>
                <a:t>condición </a:t>
              </a:r>
              <a:r>
                <a:rPr lang="es" sz="1600">
                  <a:solidFill>
                    <a:srgbClr val="7F7F7F"/>
                  </a:solidFill>
                  <a:latin typeface="Consolas"/>
                  <a:ea typeface="Consolas"/>
                  <a:cs typeface="Consolas"/>
                  <a:sym typeface="Consolas"/>
                </a:rPr>
                <a:t>es </a:t>
              </a:r>
              <a:r>
                <a:rPr b="1" lang="es" sz="1600">
                  <a:solidFill>
                    <a:srgbClr val="7F7F7F"/>
                  </a:solidFill>
                  <a:latin typeface="Consolas"/>
                  <a:ea typeface="Consolas"/>
                  <a:cs typeface="Consolas"/>
                  <a:sym typeface="Consolas"/>
                </a:rPr>
                <a:t>verdadera</a:t>
              </a:r>
              <a:endParaRPr b="1" sz="1600">
                <a:solidFill>
                  <a:srgbClr val="7F7F7F"/>
                </a:solidFill>
                <a:latin typeface="Consolas"/>
                <a:ea typeface="Consolas"/>
                <a:cs typeface="Consolas"/>
                <a:sym typeface="Consolas"/>
              </a:endParaRPr>
            </a:p>
            <a:p>
              <a:pPr indent="0" lvl="0" marL="0" rtl="0" algn="l">
                <a:spcBef>
                  <a:spcPts val="600"/>
                </a:spcBef>
                <a:spcAft>
                  <a:spcPts val="0"/>
                </a:spcAft>
                <a:buNone/>
              </a:pPr>
              <a:r>
                <a:rPr lang="es" sz="1600">
                  <a:solidFill>
                    <a:srgbClr val="FFFFFF"/>
                  </a:solidFill>
                  <a:latin typeface="Consolas"/>
                  <a:ea typeface="Consolas"/>
                  <a:cs typeface="Consolas"/>
                  <a:sym typeface="Consolas"/>
                </a:rPr>
                <a:t>} </a:t>
              </a:r>
              <a:r>
                <a:rPr lang="es" sz="1600">
                  <a:solidFill>
                    <a:srgbClr val="EC183F"/>
                  </a:solidFill>
                  <a:latin typeface="Consolas"/>
                  <a:ea typeface="Consolas"/>
                  <a:cs typeface="Consolas"/>
                  <a:sym typeface="Consolas"/>
                </a:rPr>
                <a:t>else</a:t>
              </a:r>
              <a:r>
                <a:rPr lang="es" sz="1600">
                  <a:solidFill>
                    <a:srgbClr val="FFFFFF"/>
                  </a:solidFill>
                  <a:latin typeface="Consolas"/>
                  <a:ea typeface="Consolas"/>
                  <a:cs typeface="Consolas"/>
                  <a:sym typeface="Consolas"/>
                </a:rPr>
                <a:t> {</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  </a:t>
              </a:r>
              <a:r>
                <a:rPr lang="es" sz="1600">
                  <a:solidFill>
                    <a:srgbClr val="7F7F7F"/>
                  </a:solidFill>
                  <a:latin typeface="Consolas"/>
                  <a:ea typeface="Consolas"/>
                  <a:cs typeface="Consolas"/>
                  <a:sym typeface="Consolas"/>
                </a:rPr>
                <a:t>// código a ejecutar si la </a:t>
              </a:r>
              <a:r>
                <a:rPr i="1" lang="es" sz="1600">
                  <a:solidFill>
                    <a:srgbClr val="7F7F7F"/>
                  </a:solidFill>
                  <a:latin typeface="Consolas"/>
                  <a:ea typeface="Consolas"/>
                  <a:cs typeface="Consolas"/>
                  <a:sym typeface="Consolas"/>
                </a:rPr>
                <a:t>condición </a:t>
              </a:r>
              <a:r>
                <a:rPr lang="es" sz="1600">
                  <a:solidFill>
                    <a:srgbClr val="7F7F7F"/>
                  </a:solidFill>
                  <a:latin typeface="Consolas"/>
                  <a:ea typeface="Consolas"/>
                  <a:cs typeface="Consolas"/>
                  <a:sym typeface="Consolas"/>
                </a:rPr>
                <a:t>es </a:t>
              </a:r>
              <a:r>
                <a:rPr b="1" lang="es" sz="1600">
                  <a:solidFill>
                    <a:srgbClr val="7F7F7F"/>
                  </a:solidFill>
                  <a:latin typeface="Consolas"/>
                  <a:ea typeface="Consolas"/>
                  <a:cs typeface="Consolas"/>
                  <a:sym typeface="Consolas"/>
                </a:rPr>
                <a:t>falsa</a:t>
              </a:r>
              <a:endParaRPr b="1" sz="1600">
                <a:solidFill>
                  <a:srgbClr val="7F7F7F"/>
                </a:solidFill>
                <a:latin typeface="Consolas"/>
                <a:ea typeface="Consolas"/>
                <a:cs typeface="Consolas"/>
                <a:sym typeface="Consolas"/>
              </a:endParaRPr>
            </a:p>
            <a:p>
              <a:pPr indent="0" lvl="0" marL="0" rtl="0" algn="l">
                <a:spcBef>
                  <a:spcPts val="600"/>
                </a:spcBef>
                <a:spcAft>
                  <a:spcPts val="0"/>
                </a:spcAft>
                <a:buNone/>
              </a:pP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485" name="Google Shape;485;p50"/>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486" name="Google Shape;486;p5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Condicional con bloque </a:t>
            </a:r>
            <a:r>
              <a:rPr b="1" lang="es" sz="3000">
                <a:solidFill>
                  <a:srgbClr val="EC183F"/>
                </a:solidFill>
                <a:latin typeface="Rajdhani"/>
                <a:ea typeface="Rajdhani"/>
                <a:cs typeface="Rajdhani"/>
                <a:sym typeface="Rajdhani"/>
              </a:rPr>
              <a:t>else</a:t>
            </a:r>
            <a:endParaRPr b="1" sz="3000">
              <a:solidFill>
                <a:srgbClr val="EC183F"/>
              </a:solidFill>
              <a:latin typeface="Rajdhani"/>
              <a:ea typeface="Rajdhani"/>
              <a:cs typeface="Rajdhani"/>
              <a:sym typeface="Rajdhani"/>
            </a:endParaRPr>
          </a:p>
        </p:txBody>
      </p:sp>
      <p:sp>
        <p:nvSpPr>
          <p:cNvPr id="487" name="Google Shape;487;p50"/>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Igual al ejemplo anterior, pero agrega un bloque de código a ejecutar en caso de que la condición sea falsa.</a:t>
            </a:r>
            <a:endParaRPr sz="1600">
              <a:solidFill>
                <a:srgbClr val="3F3F3F"/>
              </a:solidFill>
              <a:latin typeface="Open Sans"/>
              <a:ea typeface="Open Sans"/>
              <a:cs typeface="Open Sans"/>
              <a:sym typeface="Open Sans"/>
            </a:endParaRPr>
          </a:p>
          <a:p>
            <a:pPr indent="0" lvl="0" marL="0" rtl="0" algn="l">
              <a:spcBef>
                <a:spcPts val="1000"/>
              </a:spcBef>
              <a:spcAft>
                <a:spcPts val="0"/>
              </a:spcAft>
              <a:buNone/>
            </a:pPr>
            <a:r>
              <a:rPr lang="es" sz="1600">
                <a:solidFill>
                  <a:srgbClr val="3F3F3F"/>
                </a:solidFill>
                <a:latin typeface="Open Sans"/>
                <a:ea typeface="Open Sans"/>
                <a:cs typeface="Open Sans"/>
                <a:sym typeface="Open Sans"/>
              </a:rPr>
              <a:t>Es importante tener en cuenta que el bloque </a:t>
            </a:r>
            <a:r>
              <a:rPr lang="es" sz="1600">
                <a:solidFill>
                  <a:srgbClr val="3F3F3F"/>
                </a:solidFill>
                <a:highlight>
                  <a:srgbClr val="CCCCCC"/>
                </a:highlight>
                <a:latin typeface="Consolas"/>
                <a:ea typeface="Consolas"/>
                <a:cs typeface="Consolas"/>
                <a:sym typeface="Consolas"/>
              </a:rPr>
              <a:t>else</a:t>
            </a:r>
            <a:r>
              <a:rPr lang="es" sz="1600">
                <a:solidFill>
                  <a:srgbClr val="3F3F3F"/>
                </a:solidFill>
                <a:latin typeface="Open Sans"/>
                <a:ea typeface="Open Sans"/>
                <a:cs typeface="Open Sans"/>
                <a:sym typeface="Open Sans"/>
              </a:rPr>
              <a:t> es opcional.</a:t>
            </a:r>
            <a:endParaRPr sz="1600">
              <a:solidFill>
                <a:srgbClr val="3F3F3F"/>
              </a:solidFill>
              <a:latin typeface="Open Sans"/>
              <a:ea typeface="Open Sans"/>
              <a:cs typeface="Open Sans"/>
              <a:sym typeface="Open Sans"/>
            </a:endParaRPr>
          </a:p>
        </p:txBody>
      </p:sp>
      <p:sp>
        <p:nvSpPr>
          <p:cNvPr id="488" name="Google Shape;488;p5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5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490" name="Google Shape;490;p50"/>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1"/>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51"/>
          <p:cNvGrpSpPr/>
          <p:nvPr/>
        </p:nvGrpSpPr>
        <p:grpSpPr>
          <a:xfrm>
            <a:off x="732710" y="2576765"/>
            <a:ext cx="7692650" cy="2293830"/>
            <a:chOff x="630644" y="2191938"/>
            <a:chExt cx="6913498" cy="530709"/>
          </a:xfrm>
        </p:grpSpPr>
        <p:sp>
          <p:nvSpPr>
            <p:cNvPr id="497" name="Google Shape;497;p51"/>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None/>
              </a:pPr>
              <a:r>
                <a:rPr lang="es" sz="1600">
                  <a:solidFill>
                    <a:srgbClr val="EC183F"/>
                  </a:solidFill>
                  <a:latin typeface="Consolas"/>
                  <a:ea typeface="Consolas"/>
                  <a:cs typeface="Consolas"/>
                  <a:sym typeface="Consolas"/>
                </a:rPr>
                <a:t>if</a:t>
              </a:r>
              <a:r>
                <a:rPr lang="es" sz="1600">
                  <a:solidFill>
                    <a:srgbClr val="FFFFFF"/>
                  </a:solidFill>
                  <a:latin typeface="Consolas"/>
                  <a:ea typeface="Consolas"/>
                  <a:cs typeface="Consolas"/>
                  <a:sym typeface="Consolas"/>
                </a:rPr>
                <a:t> (</a:t>
              </a:r>
              <a:r>
                <a:rPr lang="es" sz="1600">
                  <a:solidFill>
                    <a:srgbClr val="FFC107"/>
                  </a:solidFill>
                  <a:latin typeface="Consolas"/>
                  <a:ea typeface="Consolas"/>
                  <a:cs typeface="Consolas"/>
                  <a:sym typeface="Consolas"/>
                </a:rPr>
                <a:t>condición</a:t>
              </a:r>
              <a:r>
                <a:rPr lang="es" sz="1600">
                  <a:solidFill>
                    <a:srgbClr val="FFFFFF"/>
                  </a:solidFill>
                  <a:latin typeface="Consolas"/>
                  <a:ea typeface="Consolas"/>
                  <a:cs typeface="Consolas"/>
                  <a:sym typeface="Consolas"/>
                </a:rPr>
                <a:t>) {</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  </a:t>
              </a:r>
              <a:r>
                <a:rPr lang="es" sz="1600">
                  <a:solidFill>
                    <a:srgbClr val="7F7F7F"/>
                  </a:solidFill>
                  <a:latin typeface="Consolas"/>
                  <a:ea typeface="Consolas"/>
                  <a:cs typeface="Consolas"/>
                  <a:sym typeface="Consolas"/>
                </a:rPr>
                <a:t>// código a ejecutar si la </a:t>
              </a:r>
              <a:r>
                <a:rPr i="1" lang="es" sz="1600">
                  <a:solidFill>
                    <a:srgbClr val="7F7F7F"/>
                  </a:solidFill>
                  <a:latin typeface="Consolas"/>
                  <a:ea typeface="Consolas"/>
                  <a:cs typeface="Consolas"/>
                  <a:sym typeface="Consolas"/>
                </a:rPr>
                <a:t>condición </a:t>
              </a:r>
              <a:r>
                <a:rPr lang="es" sz="1600">
                  <a:solidFill>
                    <a:srgbClr val="7F7F7F"/>
                  </a:solidFill>
                  <a:latin typeface="Consolas"/>
                  <a:ea typeface="Consolas"/>
                  <a:cs typeface="Consolas"/>
                  <a:sym typeface="Consolas"/>
                </a:rPr>
                <a:t>es </a:t>
              </a:r>
              <a:r>
                <a:rPr b="1" lang="es" sz="1600">
                  <a:solidFill>
                    <a:srgbClr val="7F7F7F"/>
                  </a:solidFill>
                  <a:latin typeface="Consolas"/>
                  <a:ea typeface="Consolas"/>
                  <a:cs typeface="Consolas"/>
                  <a:sym typeface="Consolas"/>
                </a:rPr>
                <a:t>verdadera</a:t>
              </a:r>
              <a:endParaRPr b="1" sz="1600">
                <a:solidFill>
                  <a:srgbClr val="7F7F7F"/>
                </a:solidFill>
                <a:latin typeface="Consolas"/>
                <a:ea typeface="Consolas"/>
                <a:cs typeface="Consolas"/>
                <a:sym typeface="Consolas"/>
              </a:endParaRPr>
            </a:p>
            <a:p>
              <a:pPr indent="0" lvl="0" marL="0" rtl="0" algn="l">
                <a:spcBef>
                  <a:spcPts val="600"/>
                </a:spcBef>
                <a:spcAft>
                  <a:spcPts val="0"/>
                </a:spcAft>
                <a:buNone/>
              </a:pPr>
              <a:r>
                <a:rPr lang="es" sz="1600">
                  <a:solidFill>
                    <a:srgbClr val="FFFFFF"/>
                  </a:solidFill>
                  <a:latin typeface="Consolas"/>
                  <a:ea typeface="Consolas"/>
                  <a:cs typeface="Consolas"/>
                  <a:sym typeface="Consolas"/>
                </a:rPr>
                <a:t>} </a:t>
              </a:r>
              <a:r>
                <a:rPr lang="es" sz="1600">
                  <a:solidFill>
                    <a:srgbClr val="EC183F"/>
                  </a:solidFill>
                  <a:latin typeface="Consolas"/>
                  <a:ea typeface="Consolas"/>
                  <a:cs typeface="Consolas"/>
                  <a:sym typeface="Consolas"/>
                </a:rPr>
                <a:t>else if</a:t>
              </a:r>
              <a:r>
                <a:rPr lang="es" sz="1600">
                  <a:solidFill>
                    <a:srgbClr val="FFFFFF"/>
                  </a:solidFill>
                  <a:latin typeface="Consolas"/>
                  <a:ea typeface="Consolas"/>
                  <a:cs typeface="Consolas"/>
                  <a:sym typeface="Consolas"/>
                </a:rPr>
                <a:t> (</a:t>
              </a:r>
              <a:r>
                <a:rPr lang="es" sz="1600">
                  <a:solidFill>
                    <a:srgbClr val="FFC107"/>
                  </a:solidFill>
                  <a:latin typeface="Consolas"/>
                  <a:ea typeface="Consolas"/>
                  <a:cs typeface="Consolas"/>
                  <a:sym typeface="Consolas"/>
                </a:rPr>
                <a:t>otra condición</a:t>
              </a:r>
              <a:r>
                <a:rPr lang="es" sz="1600">
                  <a:solidFill>
                    <a:srgbClr val="FFFFFF"/>
                  </a:solidFill>
                  <a:latin typeface="Consolas"/>
                  <a:ea typeface="Consolas"/>
                  <a:cs typeface="Consolas"/>
                  <a:sym typeface="Consolas"/>
                </a:rPr>
                <a:t>) {</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  </a:t>
              </a:r>
              <a:r>
                <a:rPr lang="es" sz="1600">
                  <a:solidFill>
                    <a:srgbClr val="7F7F7F"/>
                  </a:solidFill>
                  <a:latin typeface="Consolas"/>
                  <a:ea typeface="Consolas"/>
                  <a:cs typeface="Consolas"/>
                  <a:sym typeface="Consolas"/>
                </a:rPr>
                <a:t>// código a ejecutar si la </a:t>
              </a:r>
              <a:r>
                <a:rPr i="1" lang="es" sz="1600">
                  <a:solidFill>
                    <a:srgbClr val="7F7F7F"/>
                  </a:solidFill>
                  <a:latin typeface="Consolas"/>
                  <a:ea typeface="Consolas"/>
                  <a:cs typeface="Consolas"/>
                  <a:sym typeface="Consolas"/>
                </a:rPr>
                <a:t>otra condición</a:t>
              </a:r>
              <a:r>
                <a:rPr lang="es" sz="1600">
                  <a:solidFill>
                    <a:srgbClr val="7F7F7F"/>
                  </a:solidFill>
                  <a:latin typeface="Consolas"/>
                  <a:ea typeface="Consolas"/>
                  <a:cs typeface="Consolas"/>
                  <a:sym typeface="Consolas"/>
                </a:rPr>
                <a:t> es </a:t>
              </a:r>
              <a:r>
                <a:rPr b="1" lang="es" sz="1600">
                  <a:solidFill>
                    <a:srgbClr val="7F7F7F"/>
                  </a:solidFill>
                  <a:latin typeface="Consolas"/>
                  <a:ea typeface="Consolas"/>
                  <a:cs typeface="Consolas"/>
                  <a:sym typeface="Consolas"/>
                </a:rPr>
                <a:t>verdadera</a:t>
              </a:r>
              <a:endParaRPr b="1" sz="1600">
                <a:solidFill>
                  <a:srgbClr val="7F7F7F"/>
                </a:solidFill>
                <a:latin typeface="Consolas"/>
                <a:ea typeface="Consolas"/>
                <a:cs typeface="Consolas"/>
                <a:sym typeface="Consolas"/>
              </a:endParaRPr>
            </a:p>
            <a:p>
              <a:pPr indent="0" lvl="0" marL="0" rtl="0" algn="l">
                <a:spcBef>
                  <a:spcPts val="600"/>
                </a:spcBef>
                <a:spcAft>
                  <a:spcPts val="0"/>
                </a:spcAft>
                <a:buNone/>
              </a:pPr>
              <a:r>
                <a:rPr lang="es" sz="1600">
                  <a:solidFill>
                    <a:srgbClr val="FFFFFF"/>
                  </a:solidFill>
                  <a:latin typeface="Consolas"/>
                  <a:ea typeface="Consolas"/>
                  <a:cs typeface="Consolas"/>
                  <a:sym typeface="Consolas"/>
                </a:rPr>
                <a:t>} </a:t>
              </a:r>
              <a:r>
                <a:rPr lang="es" sz="1600">
                  <a:solidFill>
                    <a:srgbClr val="EC183F"/>
                  </a:solidFill>
                  <a:latin typeface="Consolas"/>
                  <a:ea typeface="Consolas"/>
                  <a:cs typeface="Consolas"/>
                  <a:sym typeface="Consolas"/>
                </a:rPr>
                <a:t>else</a:t>
              </a:r>
              <a:r>
                <a:rPr lang="es" sz="1600">
                  <a:solidFill>
                    <a:srgbClr val="FFFFFF"/>
                  </a:solidFill>
                  <a:latin typeface="Consolas"/>
                  <a:ea typeface="Consolas"/>
                  <a:cs typeface="Consolas"/>
                  <a:sym typeface="Consolas"/>
                </a:rPr>
                <a:t> {</a:t>
              </a:r>
              <a:endParaRPr sz="1600">
                <a:solidFill>
                  <a:srgbClr val="FFFFFF"/>
                </a:solidFill>
                <a:latin typeface="Consolas"/>
                <a:ea typeface="Consolas"/>
                <a:cs typeface="Consolas"/>
                <a:sym typeface="Consolas"/>
              </a:endParaRPr>
            </a:p>
            <a:p>
              <a:pPr indent="0" lvl="0" marL="0" rtl="0" algn="l">
                <a:spcBef>
                  <a:spcPts val="600"/>
                </a:spcBef>
                <a:spcAft>
                  <a:spcPts val="0"/>
                </a:spcAft>
                <a:buNone/>
              </a:pPr>
              <a:r>
                <a:rPr lang="es" sz="1600">
                  <a:solidFill>
                    <a:srgbClr val="3F3F3F"/>
                  </a:solidFill>
                  <a:latin typeface="Consolas"/>
                  <a:ea typeface="Consolas"/>
                  <a:cs typeface="Consolas"/>
                  <a:sym typeface="Consolas"/>
                </a:rPr>
                <a:t>  </a:t>
              </a:r>
              <a:r>
                <a:rPr lang="es" sz="1600">
                  <a:solidFill>
                    <a:srgbClr val="7F7F7F"/>
                  </a:solidFill>
                  <a:latin typeface="Consolas"/>
                  <a:ea typeface="Consolas"/>
                  <a:cs typeface="Consolas"/>
                  <a:sym typeface="Consolas"/>
                </a:rPr>
                <a:t>// código a ejecutar si todas las </a:t>
              </a:r>
              <a:r>
                <a:rPr i="1" lang="es" sz="1600">
                  <a:solidFill>
                    <a:srgbClr val="7F7F7F"/>
                  </a:solidFill>
                  <a:latin typeface="Consolas"/>
                  <a:ea typeface="Consolas"/>
                  <a:cs typeface="Consolas"/>
                  <a:sym typeface="Consolas"/>
                </a:rPr>
                <a:t>condiciones son</a:t>
              </a:r>
              <a:r>
                <a:rPr lang="es" sz="1600">
                  <a:solidFill>
                    <a:srgbClr val="7F7F7F"/>
                  </a:solidFill>
                  <a:latin typeface="Consolas"/>
                  <a:ea typeface="Consolas"/>
                  <a:cs typeface="Consolas"/>
                  <a:sym typeface="Consolas"/>
                </a:rPr>
                <a:t> </a:t>
              </a:r>
              <a:r>
                <a:rPr b="1" lang="es" sz="1600">
                  <a:solidFill>
                    <a:srgbClr val="7F7F7F"/>
                  </a:solidFill>
                  <a:latin typeface="Consolas"/>
                  <a:ea typeface="Consolas"/>
                  <a:cs typeface="Consolas"/>
                  <a:sym typeface="Consolas"/>
                </a:rPr>
                <a:t>falsas</a:t>
              </a:r>
              <a:endParaRPr b="1" sz="1600">
                <a:solidFill>
                  <a:srgbClr val="7F7F7F"/>
                </a:solidFill>
                <a:latin typeface="Consolas"/>
                <a:ea typeface="Consolas"/>
                <a:cs typeface="Consolas"/>
                <a:sym typeface="Consolas"/>
              </a:endParaRPr>
            </a:p>
            <a:p>
              <a:pPr indent="0" lvl="0" marL="0" rtl="0" algn="l">
                <a:spcBef>
                  <a:spcPts val="600"/>
                </a:spcBef>
                <a:spcAft>
                  <a:spcPts val="0"/>
                </a:spcAft>
                <a:buNone/>
              </a:pP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498" name="Google Shape;498;p51"/>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499" name="Google Shape;499;p51"/>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434343"/>
                </a:solidFill>
                <a:latin typeface="Rajdhani"/>
                <a:ea typeface="Rajdhani"/>
                <a:cs typeface="Rajdhani"/>
                <a:sym typeface="Rajdhani"/>
              </a:rPr>
              <a:t>Condicional con bloque </a:t>
            </a:r>
            <a:r>
              <a:rPr b="1" lang="es" sz="3000">
                <a:solidFill>
                  <a:srgbClr val="EC183F"/>
                </a:solidFill>
                <a:latin typeface="Rajdhani"/>
                <a:ea typeface="Rajdhani"/>
                <a:cs typeface="Rajdhani"/>
                <a:sym typeface="Rajdhani"/>
              </a:rPr>
              <a:t>else if</a:t>
            </a:r>
            <a:endParaRPr b="1" sz="3000">
              <a:solidFill>
                <a:srgbClr val="EC183F"/>
              </a:solidFill>
              <a:latin typeface="Rajdhani"/>
              <a:ea typeface="Rajdhani"/>
              <a:cs typeface="Rajdhani"/>
              <a:sym typeface="Rajdhani"/>
            </a:endParaRPr>
          </a:p>
        </p:txBody>
      </p:sp>
      <p:sp>
        <p:nvSpPr>
          <p:cNvPr id="500" name="Google Shape;500;p51"/>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Igual que el ejemplo anterior, pero agrega un </a:t>
            </a:r>
            <a:r>
              <a:rPr lang="es" sz="1600">
                <a:solidFill>
                  <a:srgbClr val="3F3F3F"/>
                </a:solidFill>
                <a:highlight>
                  <a:srgbClr val="CCCCCC"/>
                </a:highlight>
                <a:latin typeface="Consolas"/>
                <a:ea typeface="Consolas"/>
                <a:cs typeface="Consolas"/>
                <a:sym typeface="Consolas"/>
              </a:rPr>
              <a:t>if</a:t>
            </a:r>
            <a:r>
              <a:rPr lang="es" sz="1600">
                <a:solidFill>
                  <a:srgbClr val="3F3F3F"/>
                </a:solidFill>
                <a:latin typeface="Open Sans"/>
                <a:ea typeface="Open Sans"/>
                <a:cs typeface="Open Sans"/>
                <a:sym typeface="Open Sans"/>
              </a:rPr>
              <a:t> adicional. Es decir, otra condición que puede evaluarse en caso de que la primera sea falsa.</a:t>
            </a:r>
            <a:endParaRPr sz="1600">
              <a:solidFill>
                <a:srgbClr val="3F3F3F"/>
              </a:solidFill>
              <a:latin typeface="Open Sans"/>
              <a:ea typeface="Open Sans"/>
              <a:cs typeface="Open Sans"/>
              <a:sym typeface="Open Sans"/>
            </a:endParaRPr>
          </a:p>
          <a:p>
            <a:pPr indent="0" lvl="0" marL="0" rtl="0" algn="l">
              <a:spcBef>
                <a:spcPts val="1000"/>
              </a:spcBef>
              <a:spcAft>
                <a:spcPts val="0"/>
              </a:spcAft>
              <a:buNone/>
            </a:pPr>
            <a:r>
              <a:rPr lang="es" sz="1600">
                <a:solidFill>
                  <a:srgbClr val="3F3F3F"/>
                </a:solidFill>
                <a:latin typeface="Open Sans"/>
                <a:ea typeface="Open Sans"/>
                <a:cs typeface="Open Sans"/>
                <a:sym typeface="Open Sans"/>
              </a:rPr>
              <a:t>Podemos agregar todos los bloques </a:t>
            </a:r>
            <a:r>
              <a:rPr lang="es" sz="1600">
                <a:solidFill>
                  <a:srgbClr val="3F3F3F"/>
                </a:solidFill>
                <a:highlight>
                  <a:srgbClr val="CCCCCC"/>
                </a:highlight>
                <a:latin typeface="Consolas"/>
                <a:ea typeface="Consolas"/>
                <a:cs typeface="Consolas"/>
                <a:sym typeface="Consolas"/>
              </a:rPr>
              <a:t>else if</a:t>
            </a:r>
            <a:r>
              <a:rPr lang="es" sz="1600">
                <a:solidFill>
                  <a:srgbClr val="3F3F3F"/>
                </a:solidFill>
                <a:latin typeface="Open Sans"/>
                <a:ea typeface="Open Sans"/>
                <a:cs typeface="Open Sans"/>
                <a:sym typeface="Open Sans"/>
              </a:rPr>
              <a:t> que queramos, </a:t>
            </a:r>
            <a:r>
              <a:rPr b="1" lang="es" sz="1600">
                <a:solidFill>
                  <a:srgbClr val="3F3F3F"/>
                </a:solidFill>
                <a:latin typeface="Open Sans"/>
                <a:ea typeface="Open Sans"/>
                <a:cs typeface="Open Sans"/>
                <a:sym typeface="Open Sans"/>
              </a:rPr>
              <a:t>solo uno podrá ser verdadero</a:t>
            </a:r>
            <a:r>
              <a:rPr lang="es" sz="1600">
                <a:solidFill>
                  <a:srgbClr val="3F3F3F"/>
                </a:solidFill>
                <a:latin typeface="Open Sans"/>
                <a:ea typeface="Open Sans"/>
                <a:cs typeface="Open Sans"/>
                <a:sym typeface="Open Sans"/>
              </a:rPr>
              <a:t>. De lo contrario entrará en acción el bloque </a:t>
            </a:r>
            <a:r>
              <a:rPr lang="es" sz="1600">
                <a:solidFill>
                  <a:srgbClr val="3F3F3F"/>
                </a:solidFill>
                <a:highlight>
                  <a:srgbClr val="CCCCCC"/>
                </a:highlight>
                <a:latin typeface="Consolas"/>
                <a:ea typeface="Consolas"/>
                <a:cs typeface="Consolas"/>
                <a:sym typeface="Consolas"/>
              </a:rPr>
              <a:t>else</a:t>
            </a:r>
            <a:r>
              <a:rPr lang="es" sz="1600">
                <a:solidFill>
                  <a:srgbClr val="3F3F3F"/>
                </a:solidFill>
                <a:latin typeface="Open Sans"/>
                <a:ea typeface="Open Sans"/>
                <a:cs typeface="Open Sans"/>
                <a:sym typeface="Open Sans"/>
              </a:rPr>
              <a:t>, si existe.</a:t>
            </a:r>
            <a:endParaRPr sz="1600">
              <a:solidFill>
                <a:srgbClr val="3F3F3F"/>
              </a:solidFill>
              <a:latin typeface="Open Sans"/>
              <a:ea typeface="Open Sans"/>
              <a:cs typeface="Open Sans"/>
              <a:sym typeface="Open Sans"/>
            </a:endParaRPr>
          </a:p>
        </p:txBody>
      </p:sp>
      <p:sp>
        <p:nvSpPr>
          <p:cNvPr id="501" name="Google Shape;501;p5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2" name="Google Shape;502;p5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503" name="Google Shape;503;p51"/>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If ternario: </a:t>
            </a:r>
            <a:r>
              <a:rPr b="1" lang="es" sz="3000">
                <a:solidFill>
                  <a:srgbClr val="434343"/>
                </a:solidFill>
                <a:latin typeface="Rajdhani"/>
                <a:ea typeface="Rajdhani"/>
                <a:cs typeface="Rajdhani"/>
                <a:sym typeface="Rajdhani"/>
              </a:rPr>
              <a:t>e</a:t>
            </a:r>
            <a:r>
              <a:rPr b="1" lang="es" sz="3000">
                <a:solidFill>
                  <a:srgbClr val="434343"/>
                </a:solidFill>
                <a:latin typeface="Rajdhani"/>
                <a:ea typeface="Rajdhani"/>
                <a:cs typeface="Rajdhani"/>
                <a:sym typeface="Rajdhani"/>
              </a:rPr>
              <a:t>structura</a:t>
            </a:r>
            <a:r>
              <a:rPr b="1" lang="es" sz="3000">
                <a:solidFill>
                  <a:srgbClr val="434343"/>
                </a:solidFill>
                <a:latin typeface="Rajdhani"/>
                <a:ea typeface="Rajdhani"/>
                <a:cs typeface="Rajdhani"/>
                <a:sym typeface="Rajdhani"/>
              </a:rPr>
              <a:t> básica</a:t>
            </a:r>
            <a:endParaRPr b="1" sz="3000">
              <a:solidFill>
                <a:srgbClr val="EC183F"/>
              </a:solidFill>
              <a:latin typeface="Rajdhani"/>
              <a:ea typeface="Rajdhani"/>
              <a:cs typeface="Rajdhani"/>
              <a:sym typeface="Rajdhani"/>
            </a:endParaRPr>
          </a:p>
        </p:txBody>
      </p:sp>
      <p:sp>
        <p:nvSpPr>
          <p:cNvPr id="509" name="Google Shape;509;p52"/>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A diferencia de un if tradicional, el </a:t>
            </a:r>
            <a:r>
              <a:rPr b="1" lang="es" sz="1600">
                <a:solidFill>
                  <a:srgbClr val="3F3F3F"/>
                </a:solidFill>
                <a:latin typeface="Open Sans"/>
                <a:ea typeface="Open Sans"/>
                <a:cs typeface="Open Sans"/>
                <a:sym typeface="Open Sans"/>
              </a:rPr>
              <a:t>if ternario</a:t>
            </a:r>
            <a:r>
              <a:rPr lang="es" sz="1600">
                <a:solidFill>
                  <a:srgbClr val="3F3F3F"/>
                </a:solidFill>
                <a:latin typeface="Open Sans"/>
                <a:ea typeface="Open Sans"/>
                <a:cs typeface="Open Sans"/>
                <a:sym typeface="Open Sans"/>
              </a:rPr>
              <a:t> se escribe de forma </a:t>
            </a:r>
            <a:r>
              <a:rPr b="1" lang="es" sz="1600">
                <a:solidFill>
                  <a:srgbClr val="3F3F3F"/>
                </a:solidFill>
                <a:latin typeface="Open Sans"/>
                <a:ea typeface="Open Sans"/>
                <a:cs typeface="Open Sans"/>
                <a:sym typeface="Open Sans"/>
              </a:rPr>
              <a:t>horizontal</a:t>
            </a:r>
            <a:r>
              <a:rPr lang="es" sz="1600">
                <a:solidFill>
                  <a:srgbClr val="3F3F3F"/>
                </a:solidFill>
                <a:latin typeface="Open Sans"/>
                <a:ea typeface="Open Sans"/>
                <a:cs typeface="Open Sans"/>
                <a:sym typeface="Open Sans"/>
              </a:rPr>
              <a:t>. Al igual que el if tradicional tiene el mismo flujo (si esta condición es verdadera hacer esto, si no, hacer esto otro), pero en este caso </a:t>
            </a:r>
            <a:r>
              <a:rPr b="1" lang="es" sz="1600">
                <a:solidFill>
                  <a:srgbClr val="3F3F3F"/>
                </a:solidFill>
                <a:latin typeface="Open Sans"/>
                <a:ea typeface="Open Sans"/>
                <a:cs typeface="Open Sans"/>
                <a:sym typeface="Open Sans"/>
              </a:rPr>
              <a:t>no hace falta</a:t>
            </a:r>
            <a:r>
              <a:rPr lang="es" sz="1600">
                <a:solidFill>
                  <a:srgbClr val="3F3F3F"/>
                </a:solidFill>
                <a:latin typeface="Open Sans"/>
                <a:ea typeface="Open Sans"/>
                <a:cs typeface="Open Sans"/>
                <a:sym typeface="Open Sans"/>
              </a:rPr>
              <a:t> escribir la palabra </a:t>
            </a:r>
            <a:r>
              <a:rPr b="1" lang="es" sz="1600">
                <a:solidFill>
                  <a:srgbClr val="3F3F3F"/>
                </a:solidFill>
                <a:latin typeface="Open Sans"/>
                <a:ea typeface="Open Sans"/>
                <a:cs typeface="Open Sans"/>
                <a:sym typeface="Open Sans"/>
              </a:rPr>
              <a:t>if ni la palabra else</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510" name="Google Shape;510;p52"/>
          <p:cNvSpPr/>
          <p:nvPr/>
        </p:nvSpPr>
        <p:spPr>
          <a:xfrm>
            <a:off x="1910625" y="2540825"/>
            <a:ext cx="2093700" cy="625800"/>
          </a:xfrm>
          <a:prstGeom prst="roundRect">
            <a:avLst>
              <a:gd fmla="val 0" name="adj"/>
            </a:avLst>
          </a:prstGeom>
          <a:noFill/>
          <a:ln cap="flat" cmpd="sng" w="28575">
            <a:solidFill>
              <a:srgbClr val="4CAF50"/>
            </a:solidFill>
            <a:prstDash val="solid"/>
            <a:round/>
            <a:headEnd len="sm" w="sm" type="none"/>
            <a:tailEnd len="sm" w="sm" type="none"/>
          </a:ln>
        </p:spPr>
        <p:txBody>
          <a:bodyPr anchorCtr="0" anchor="ctr" bIns="0" lIns="72000" spcFirstLastPara="1" rIns="72000" wrap="square" tIns="0">
            <a:noAutofit/>
          </a:bodyPr>
          <a:lstStyle/>
          <a:p>
            <a:pPr indent="0" lvl="0" marL="0" rtl="0" algn="ctr">
              <a:spcBef>
                <a:spcPts val="0"/>
              </a:spcBef>
              <a:spcAft>
                <a:spcPts val="0"/>
              </a:spcAft>
              <a:buClr>
                <a:srgbClr val="000000"/>
              </a:buClr>
              <a:buSzPts val="1100"/>
              <a:buFont typeface="Arial"/>
              <a:buNone/>
            </a:pPr>
            <a:r>
              <a:rPr lang="es" sz="1300">
                <a:solidFill>
                  <a:srgbClr val="434343"/>
                </a:solidFill>
                <a:latin typeface="Karla"/>
                <a:ea typeface="Karla"/>
                <a:cs typeface="Karla"/>
                <a:sym typeface="Karla"/>
              </a:rPr>
              <a:t>Si es </a:t>
            </a:r>
            <a:r>
              <a:rPr b="1" lang="es" sz="1300">
                <a:solidFill>
                  <a:srgbClr val="4CAF50"/>
                </a:solidFill>
                <a:latin typeface="Karla"/>
                <a:ea typeface="Karla"/>
                <a:cs typeface="Karla"/>
                <a:sym typeface="Karla"/>
              </a:rPr>
              <a:t>verdadera</a:t>
            </a:r>
            <a:r>
              <a:rPr lang="es" sz="1300">
                <a:solidFill>
                  <a:srgbClr val="434343"/>
                </a:solidFill>
                <a:latin typeface="Karla"/>
                <a:ea typeface="Karla"/>
                <a:cs typeface="Karla"/>
                <a:sym typeface="Karla"/>
              </a:rPr>
              <a:t>, ejecuta la primera expresión.</a:t>
            </a:r>
            <a:endParaRPr sz="1200">
              <a:solidFill>
                <a:srgbClr val="4CAF50"/>
              </a:solidFill>
              <a:latin typeface="Karla"/>
              <a:ea typeface="Karla"/>
              <a:cs typeface="Karla"/>
              <a:sym typeface="Karla"/>
            </a:endParaRPr>
          </a:p>
        </p:txBody>
      </p:sp>
      <p:sp>
        <p:nvSpPr>
          <p:cNvPr id="511" name="Google Shape;511;p52"/>
          <p:cNvSpPr/>
          <p:nvPr/>
        </p:nvSpPr>
        <p:spPr>
          <a:xfrm>
            <a:off x="567876" y="3300990"/>
            <a:ext cx="1586700" cy="393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Karla"/>
              <a:ea typeface="Karla"/>
              <a:cs typeface="Karla"/>
              <a:sym typeface="Karla"/>
            </a:endParaRPr>
          </a:p>
        </p:txBody>
      </p:sp>
      <p:sp>
        <p:nvSpPr>
          <p:cNvPr id="512" name="Google Shape;512;p52"/>
          <p:cNvSpPr txBox="1"/>
          <p:nvPr/>
        </p:nvSpPr>
        <p:spPr>
          <a:xfrm>
            <a:off x="717750" y="31578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b="1" lang="es" sz="1900">
                <a:solidFill>
                  <a:srgbClr val="434343"/>
                </a:solidFill>
                <a:latin typeface="Consolas"/>
                <a:ea typeface="Consolas"/>
                <a:cs typeface="Consolas"/>
                <a:sym typeface="Consolas"/>
              </a:rPr>
              <a:t>condición </a:t>
            </a:r>
            <a:r>
              <a:rPr b="1" lang="es" sz="1900">
                <a:solidFill>
                  <a:srgbClr val="2196F3"/>
                </a:solidFill>
                <a:latin typeface="Consolas"/>
                <a:ea typeface="Consolas"/>
                <a:cs typeface="Consolas"/>
                <a:sym typeface="Consolas"/>
              </a:rPr>
              <a:t>?</a:t>
            </a:r>
            <a:r>
              <a:rPr b="1" lang="es" sz="1900">
                <a:solidFill>
                  <a:srgbClr val="3A81BA"/>
                </a:solidFill>
                <a:latin typeface="Consolas"/>
                <a:ea typeface="Consolas"/>
                <a:cs typeface="Consolas"/>
                <a:sym typeface="Consolas"/>
              </a:rPr>
              <a:t> </a:t>
            </a:r>
            <a:r>
              <a:rPr b="1" lang="es" sz="1900">
                <a:solidFill>
                  <a:srgbClr val="434343"/>
                </a:solidFill>
                <a:latin typeface="Consolas"/>
                <a:ea typeface="Consolas"/>
                <a:cs typeface="Consolas"/>
                <a:sym typeface="Consolas"/>
              </a:rPr>
              <a:t>primera expresión</a:t>
            </a:r>
            <a:r>
              <a:rPr b="1" lang="es" sz="1900">
                <a:solidFill>
                  <a:srgbClr val="673AB7"/>
                </a:solidFill>
                <a:latin typeface="Consolas"/>
                <a:ea typeface="Consolas"/>
                <a:cs typeface="Consolas"/>
                <a:sym typeface="Consolas"/>
              </a:rPr>
              <a:t> </a:t>
            </a:r>
            <a:r>
              <a:rPr b="1" lang="es" sz="1900">
                <a:solidFill>
                  <a:srgbClr val="2196F3"/>
                </a:solidFill>
                <a:latin typeface="Consolas"/>
                <a:ea typeface="Consolas"/>
                <a:cs typeface="Consolas"/>
                <a:sym typeface="Consolas"/>
              </a:rPr>
              <a:t>:</a:t>
            </a:r>
            <a:r>
              <a:rPr b="1" lang="es" sz="1900">
                <a:solidFill>
                  <a:srgbClr val="3A81BA"/>
                </a:solidFill>
                <a:latin typeface="Consolas"/>
                <a:ea typeface="Consolas"/>
                <a:cs typeface="Consolas"/>
                <a:sym typeface="Consolas"/>
              </a:rPr>
              <a:t> </a:t>
            </a:r>
            <a:r>
              <a:rPr b="1" lang="es" sz="1900">
                <a:solidFill>
                  <a:srgbClr val="434343"/>
                </a:solidFill>
                <a:latin typeface="Consolas"/>
                <a:ea typeface="Consolas"/>
                <a:cs typeface="Consolas"/>
                <a:sym typeface="Consolas"/>
              </a:rPr>
              <a:t>segunda expresión</a:t>
            </a:r>
            <a:endParaRPr sz="1600">
              <a:solidFill>
                <a:srgbClr val="3F3F3F"/>
              </a:solidFill>
              <a:latin typeface="Open Sans"/>
              <a:ea typeface="Open Sans"/>
              <a:cs typeface="Open Sans"/>
              <a:sym typeface="Open Sans"/>
            </a:endParaRPr>
          </a:p>
        </p:txBody>
      </p:sp>
      <p:cxnSp>
        <p:nvCxnSpPr>
          <p:cNvPr id="513" name="Google Shape;513;p52"/>
          <p:cNvCxnSpPr>
            <a:stCxn id="510" idx="1"/>
            <a:endCxn id="511" idx="0"/>
          </p:cNvCxnSpPr>
          <p:nvPr/>
        </p:nvCxnSpPr>
        <p:spPr>
          <a:xfrm flipH="1">
            <a:off x="1361325" y="2853725"/>
            <a:ext cx="549300" cy="447300"/>
          </a:xfrm>
          <a:prstGeom prst="bentConnector2">
            <a:avLst/>
          </a:prstGeom>
          <a:noFill/>
          <a:ln cap="flat" cmpd="sng" w="28575">
            <a:solidFill>
              <a:srgbClr val="4CAF50"/>
            </a:solidFill>
            <a:prstDash val="solid"/>
            <a:round/>
            <a:headEnd len="med" w="med" type="none"/>
            <a:tailEnd len="med" w="med" type="none"/>
          </a:ln>
        </p:spPr>
      </p:cxnSp>
      <p:sp>
        <p:nvSpPr>
          <p:cNvPr id="514" name="Google Shape;514;p52"/>
          <p:cNvSpPr/>
          <p:nvPr/>
        </p:nvSpPr>
        <p:spPr>
          <a:xfrm>
            <a:off x="4014950" y="3300975"/>
            <a:ext cx="752100" cy="393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Karla"/>
              <a:ea typeface="Karla"/>
              <a:cs typeface="Karla"/>
              <a:sym typeface="Karla"/>
            </a:endParaRPr>
          </a:p>
        </p:txBody>
      </p:sp>
      <p:sp>
        <p:nvSpPr>
          <p:cNvPr id="515" name="Google Shape;515;p52"/>
          <p:cNvSpPr/>
          <p:nvPr/>
        </p:nvSpPr>
        <p:spPr>
          <a:xfrm>
            <a:off x="4986500" y="3300975"/>
            <a:ext cx="2397300" cy="393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Karla"/>
              <a:ea typeface="Karla"/>
              <a:cs typeface="Karla"/>
              <a:sym typeface="Karla"/>
            </a:endParaRPr>
          </a:p>
        </p:txBody>
      </p:sp>
      <p:cxnSp>
        <p:nvCxnSpPr>
          <p:cNvPr id="516" name="Google Shape;516;p52"/>
          <p:cNvCxnSpPr>
            <a:stCxn id="510" idx="3"/>
            <a:endCxn id="514" idx="0"/>
          </p:cNvCxnSpPr>
          <p:nvPr/>
        </p:nvCxnSpPr>
        <p:spPr>
          <a:xfrm>
            <a:off x="4004325" y="2853725"/>
            <a:ext cx="386700" cy="447300"/>
          </a:xfrm>
          <a:prstGeom prst="bentConnector2">
            <a:avLst/>
          </a:prstGeom>
          <a:noFill/>
          <a:ln cap="flat" cmpd="sng" w="28575">
            <a:solidFill>
              <a:srgbClr val="4CAF50"/>
            </a:solidFill>
            <a:prstDash val="solid"/>
            <a:round/>
            <a:headEnd len="med" w="med" type="none"/>
            <a:tailEnd len="med" w="med" type="triangle"/>
          </a:ln>
        </p:spPr>
      </p:cxnSp>
      <p:sp>
        <p:nvSpPr>
          <p:cNvPr id="517" name="Google Shape;517;p52"/>
          <p:cNvSpPr/>
          <p:nvPr/>
        </p:nvSpPr>
        <p:spPr>
          <a:xfrm>
            <a:off x="1910843" y="3815225"/>
            <a:ext cx="2093700" cy="625800"/>
          </a:xfrm>
          <a:prstGeom prst="roundRect">
            <a:avLst>
              <a:gd fmla="val 0" name="adj"/>
            </a:avLst>
          </a:prstGeom>
          <a:noFill/>
          <a:ln cap="flat" cmpd="sng" w="28575">
            <a:solidFill>
              <a:srgbClr val="F44336"/>
            </a:solidFill>
            <a:prstDash val="solid"/>
            <a:round/>
            <a:headEnd len="sm" w="sm" type="none"/>
            <a:tailEnd len="sm" w="sm" type="none"/>
          </a:ln>
        </p:spPr>
        <p:txBody>
          <a:bodyPr anchorCtr="0" anchor="ctr" bIns="0" lIns="72000" spcFirstLastPara="1" rIns="72000" wrap="square" tIns="0">
            <a:noAutofit/>
          </a:bodyPr>
          <a:lstStyle/>
          <a:p>
            <a:pPr indent="0" lvl="0" marL="0" rtl="0" algn="ctr">
              <a:spcBef>
                <a:spcPts val="0"/>
              </a:spcBef>
              <a:spcAft>
                <a:spcPts val="0"/>
              </a:spcAft>
              <a:buClr>
                <a:srgbClr val="000000"/>
              </a:buClr>
              <a:buSzPts val="1100"/>
              <a:buFont typeface="Arial"/>
              <a:buNone/>
            </a:pPr>
            <a:r>
              <a:rPr lang="es" sz="1300">
                <a:solidFill>
                  <a:srgbClr val="434343"/>
                </a:solidFill>
                <a:latin typeface="Karla"/>
                <a:ea typeface="Karla"/>
                <a:cs typeface="Karla"/>
                <a:sym typeface="Karla"/>
              </a:rPr>
              <a:t>Si es  </a:t>
            </a:r>
            <a:r>
              <a:rPr b="1" lang="es" sz="1300">
                <a:solidFill>
                  <a:srgbClr val="FF5722"/>
                </a:solidFill>
                <a:latin typeface="Karla"/>
                <a:ea typeface="Karla"/>
                <a:cs typeface="Karla"/>
                <a:sym typeface="Karla"/>
              </a:rPr>
              <a:t>falsa</a:t>
            </a:r>
            <a:r>
              <a:rPr lang="es" sz="1300">
                <a:solidFill>
                  <a:srgbClr val="434343"/>
                </a:solidFill>
                <a:latin typeface="Karla"/>
                <a:ea typeface="Karla"/>
                <a:cs typeface="Karla"/>
                <a:sym typeface="Karla"/>
              </a:rPr>
              <a:t>, ejecuta la segunda expresión.</a:t>
            </a:r>
            <a:endParaRPr sz="1200">
              <a:solidFill>
                <a:srgbClr val="F44336"/>
              </a:solidFill>
              <a:latin typeface="Karla"/>
              <a:ea typeface="Karla"/>
              <a:cs typeface="Karla"/>
              <a:sym typeface="Karla"/>
            </a:endParaRPr>
          </a:p>
        </p:txBody>
      </p:sp>
      <p:cxnSp>
        <p:nvCxnSpPr>
          <p:cNvPr id="518" name="Google Shape;518;p52"/>
          <p:cNvCxnSpPr>
            <a:stCxn id="517" idx="1"/>
            <a:endCxn id="511" idx="2"/>
          </p:cNvCxnSpPr>
          <p:nvPr/>
        </p:nvCxnSpPr>
        <p:spPr>
          <a:xfrm rot="10800000">
            <a:off x="1361243" y="3694625"/>
            <a:ext cx="549600" cy="433500"/>
          </a:xfrm>
          <a:prstGeom prst="bentConnector2">
            <a:avLst/>
          </a:prstGeom>
          <a:noFill/>
          <a:ln cap="flat" cmpd="sng" w="28575">
            <a:solidFill>
              <a:srgbClr val="F44336"/>
            </a:solidFill>
            <a:prstDash val="solid"/>
            <a:round/>
            <a:headEnd len="med" w="med" type="none"/>
            <a:tailEnd len="med" w="med" type="none"/>
          </a:ln>
        </p:spPr>
      </p:cxnSp>
      <p:cxnSp>
        <p:nvCxnSpPr>
          <p:cNvPr id="519" name="Google Shape;519;p52"/>
          <p:cNvCxnSpPr>
            <a:stCxn id="517" idx="3"/>
            <a:endCxn id="515" idx="2"/>
          </p:cNvCxnSpPr>
          <p:nvPr/>
        </p:nvCxnSpPr>
        <p:spPr>
          <a:xfrm flipH="1" rot="10800000">
            <a:off x="4004543" y="3694625"/>
            <a:ext cx="2180700" cy="433500"/>
          </a:xfrm>
          <a:prstGeom prst="bentConnector2">
            <a:avLst/>
          </a:prstGeom>
          <a:noFill/>
          <a:ln cap="flat" cmpd="sng" w="28575">
            <a:solidFill>
              <a:srgbClr val="F44336"/>
            </a:solidFill>
            <a:prstDash val="solid"/>
            <a:round/>
            <a:headEnd len="med" w="med" type="none"/>
            <a:tailEnd len="med" w="med" type="triangle"/>
          </a:ln>
        </p:spPr>
      </p:cxnSp>
      <p:sp>
        <p:nvSpPr>
          <p:cNvPr id="520" name="Google Shape;520;p5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1" name="Google Shape;521;p5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522" name="Google Shape;522;p52"/>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If ternario: </a:t>
            </a:r>
            <a:r>
              <a:rPr b="1" lang="es" sz="3000">
                <a:solidFill>
                  <a:srgbClr val="434343"/>
                </a:solidFill>
                <a:latin typeface="Rajdhani"/>
                <a:ea typeface="Rajdhani"/>
                <a:cs typeface="Rajdhani"/>
                <a:sym typeface="Rajdhani"/>
              </a:rPr>
              <a:t>e</a:t>
            </a:r>
            <a:r>
              <a:rPr b="1" lang="es" sz="3000">
                <a:solidFill>
                  <a:srgbClr val="434343"/>
                </a:solidFill>
                <a:latin typeface="Rajdhani"/>
                <a:ea typeface="Rajdhani"/>
                <a:cs typeface="Rajdhani"/>
                <a:sym typeface="Rajdhani"/>
              </a:rPr>
              <a:t>structura</a:t>
            </a:r>
            <a:r>
              <a:rPr b="1" lang="es" sz="3000">
                <a:solidFill>
                  <a:srgbClr val="434343"/>
                </a:solidFill>
                <a:latin typeface="Rajdhani"/>
                <a:ea typeface="Rajdhani"/>
                <a:cs typeface="Rajdhani"/>
                <a:sym typeface="Rajdhani"/>
              </a:rPr>
              <a:t> básica</a:t>
            </a:r>
            <a:endParaRPr b="1" sz="3000">
              <a:solidFill>
                <a:srgbClr val="434343"/>
              </a:solidFill>
              <a:latin typeface="Rajdhani"/>
              <a:ea typeface="Rajdhani"/>
              <a:cs typeface="Rajdhani"/>
              <a:sym typeface="Rajdhani"/>
            </a:endParaRPr>
          </a:p>
        </p:txBody>
      </p:sp>
      <p:grpSp>
        <p:nvGrpSpPr>
          <p:cNvPr id="528" name="Google Shape;528;p53"/>
          <p:cNvGrpSpPr/>
          <p:nvPr/>
        </p:nvGrpSpPr>
        <p:grpSpPr>
          <a:xfrm>
            <a:off x="732670" y="1972886"/>
            <a:ext cx="7692650" cy="487934"/>
            <a:chOff x="630644" y="2191938"/>
            <a:chExt cx="6913498" cy="530709"/>
          </a:xfrm>
        </p:grpSpPr>
        <p:sp>
          <p:nvSpPr>
            <p:cNvPr id="529" name="Google Shape;529;p53"/>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FFC107"/>
                  </a:solidFill>
                  <a:latin typeface="Consolas"/>
                  <a:ea typeface="Consolas"/>
                  <a:cs typeface="Consolas"/>
                  <a:sym typeface="Consolas"/>
                </a:rPr>
                <a:t>4</a:t>
              </a:r>
              <a:r>
                <a:rPr lang="es" sz="1800">
                  <a:solidFill>
                    <a:srgbClr val="FFFFFF"/>
                  </a:solidFill>
                  <a:latin typeface="Consolas"/>
                  <a:ea typeface="Consolas"/>
                  <a:cs typeface="Consolas"/>
                  <a:sym typeface="Consolas"/>
                </a:rPr>
                <a:t> </a:t>
              </a:r>
              <a:r>
                <a:rPr lang="es" sz="1800">
                  <a:solidFill>
                    <a:srgbClr val="2196F3"/>
                  </a:solidFill>
                  <a:latin typeface="Consolas"/>
                  <a:ea typeface="Consolas"/>
                  <a:cs typeface="Consolas"/>
                  <a:sym typeface="Consolas"/>
                </a:rPr>
                <a:t>&gt;</a:t>
              </a:r>
              <a:r>
                <a:rPr lang="es" sz="1800">
                  <a:solidFill>
                    <a:srgbClr val="FFFFFF"/>
                  </a:solidFill>
                  <a:latin typeface="Consolas"/>
                  <a:ea typeface="Consolas"/>
                  <a:cs typeface="Consolas"/>
                  <a:sym typeface="Consolas"/>
                </a:rPr>
                <a:t> </a:t>
              </a:r>
              <a:r>
                <a:rPr lang="es" sz="1800">
                  <a:solidFill>
                    <a:srgbClr val="FFC107"/>
                  </a:solidFill>
                  <a:latin typeface="Consolas"/>
                  <a:ea typeface="Consolas"/>
                  <a:cs typeface="Consolas"/>
                  <a:sym typeface="Consolas"/>
                </a:rPr>
                <a:t>10</a:t>
              </a: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'El 4 es más grande'</a:t>
              </a:r>
              <a:r>
                <a:rPr lang="es" sz="1800">
                  <a:solidFill>
                    <a:srgbClr val="FFFFFF"/>
                  </a:solidFill>
                  <a:latin typeface="Consolas"/>
                  <a:ea typeface="Consolas"/>
                  <a:cs typeface="Consolas"/>
                  <a:sym typeface="Consolas"/>
                </a:rPr>
                <a:t> </a:t>
              </a:r>
              <a:r>
                <a:rPr lang="es" sz="1800">
                  <a:solidFill>
                    <a:srgbClr val="EC183F"/>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'El 10 es más grande'</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530" name="Google Shape;530;p53"/>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531" name="Google Shape;531;p53"/>
          <p:cNvSpPr txBox="1"/>
          <p:nvPr/>
        </p:nvSpPr>
        <p:spPr>
          <a:xfrm flipH="1">
            <a:off x="580350" y="2752550"/>
            <a:ext cx="1749300" cy="11592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b="1" lang="es" sz="1600">
                <a:solidFill>
                  <a:srgbClr val="3F3F3F"/>
                </a:solidFill>
                <a:latin typeface="Open Sans"/>
                <a:ea typeface="Open Sans"/>
                <a:cs typeface="Open Sans"/>
                <a:sym typeface="Open Sans"/>
              </a:rPr>
              <a:t>Condición</a:t>
            </a:r>
            <a:endParaRPr b="1" sz="1600">
              <a:solidFill>
                <a:srgbClr val="3F3F3F"/>
              </a:solidFill>
              <a:latin typeface="Open Sans"/>
              <a:ea typeface="Open Sans"/>
              <a:cs typeface="Open Sans"/>
              <a:sym typeface="Open Sans"/>
            </a:endParaRPr>
          </a:p>
          <a:p>
            <a:pPr indent="0" lvl="0" marL="0" rtl="0" algn="r">
              <a:spcBef>
                <a:spcPts val="600"/>
              </a:spcBef>
              <a:spcAft>
                <a:spcPts val="0"/>
              </a:spcAft>
              <a:buNone/>
            </a:pPr>
            <a:r>
              <a:rPr lang="es">
                <a:solidFill>
                  <a:srgbClr val="434343"/>
                </a:solidFill>
                <a:latin typeface="Open Sans"/>
                <a:ea typeface="Open Sans"/>
                <a:cs typeface="Open Sans"/>
                <a:sym typeface="Open Sans"/>
              </a:rPr>
              <a:t>Declaramos una expresión que se evalúa como true o false.</a:t>
            </a:r>
            <a:endParaRPr>
              <a:solidFill>
                <a:srgbClr val="434343"/>
              </a:solidFill>
              <a:latin typeface="Open Sans"/>
              <a:ea typeface="Open Sans"/>
              <a:cs typeface="Open Sans"/>
              <a:sym typeface="Open Sans"/>
            </a:endParaRPr>
          </a:p>
        </p:txBody>
      </p:sp>
      <p:sp>
        <p:nvSpPr>
          <p:cNvPr id="532" name="Google Shape;532;p53"/>
          <p:cNvSpPr txBox="1"/>
          <p:nvPr/>
        </p:nvSpPr>
        <p:spPr>
          <a:xfrm>
            <a:off x="5529650" y="2752550"/>
            <a:ext cx="2895600" cy="1159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600">
                <a:solidFill>
                  <a:srgbClr val="3F3F3F"/>
                </a:solidFill>
                <a:latin typeface="Open Sans"/>
                <a:ea typeface="Open Sans"/>
                <a:cs typeface="Open Sans"/>
                <a:sym typeface="Open Sans"/>
              </a:rPr>
              <a:t>Segunda expresión</a:t>
            </a:r>
            <a:endParaRPr b="1"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a:solidFill>
                  <a:srgbClr val="3F3F3F"/>
                </a:solidFill>
                <a:latin typeface="Open Sans"/>
                <a:ea typeface="Open Sans"/>
                <a:cs typeface="Open Sans"/>
                <a:sym typeface="Open Sans"/>
              </a:rPr>
              <a:t>Si la condición es falsa, se ejecuta el código que está después de los dos puntos.</a:t>
            </a:r>
            <a:endParaRPr>
              <a:solidFill>
                <a:srgbClr val="3F3F3F"/>
              </a:solidFill>
              <a:latin typeface="Open Sans"/>
              <a:ea typeface="Open Sans"/>
              <a:cs typeface="Open Sans"/>
              <a:sym typeface="Open Sans"/>
            </a:endParaRPr>
          </a:p>
          <a:p>
            <a:pPr indent="0" lvl="0" marL="0" rtl="0" algn="l">
              <a:spcBef>
                <a:spcPts val="600"/>
              </a:spcBef>
              <a:spcAft>
                <a:spcPts val="0"/>
              </a:spcAft>
              <a:buNone/>
            </a:pPr>
            <a:r>
              <a:rPr lang="es">
                <a:solidFill>
                  <a:srgbClr val="3F3F3F"/>
                </a:solidFill>
                <a:latin typeface="Open Sans"/>
                <a:ea typeface="Open Sans"/>
                <a:cs typeface="Open Sans"/>
                <a:sym typeface="Open Sans"/>
              </a:rPr>
              <a:t>Es obligatorio escribirla.</a:t>
            </a:r>
            <a:endParaRPr>
              <a:solidFill>
                <a:srgbClr val="3F3F3F"/>
              </a:solidFill>
              <a:latin typeface="Open Sans"/>
              <a:ea typeface="Open Sans"/>
              <a:cs typeface="Open Sans"/>
              <a:sym typeface="Open Sans"/>
            </a:endParaRPr>
          </a:p>
        </p:txBody>
      </p:sp>
      <p:sp>
        <p:nvSpPr>
          <p:cNvPr id="533" name="Google Shape;533;p53"/>
          <p:cNvSpPr txBox="1"/>
          <p:nvPr/>
        </p:nvSpPr>
        <p:spPr>
          <a:xfrm flipH="1">
            <a:off x="2566550" y="2752550"/>
            <a:ext cx="2636400" cy="1159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s" sz="1600">
                <a:solidFill>
                  <a:srgbClr val="3F3F3F"/>
                </a:solidFill>
                <a:latin typeface="Open Sans"/>
                <a:ea typeface="Open Sans"/>
                <a:cs typeface="Open Sans"/>
                <a:sym typeface="Open Sans"/>
              </a:rPr>
              <a:t>Primera expresión</a:t>
            </a:r>
            <a:endParaRPr b="1"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a:solidFill>
                  <a:srgbClr val="434343"/>
                </a:solidFill>
                <a:latin typeface="Open Sans"/>
                <a:ea typeface="Open Sans"/>
                <a:cs typeface="Open Sans"/>
                <a:sym typeface="Open Sans"/>
              </a:rPr>
              <a:t>Si la condición es verdadera, se ejecuta el código que está después del signo de interrogación.</a:t>
            </a:r>
            <a:endParaRPr>
              <a:solidFill>
                <a:srgbClr val="434343"/>
              </a:solidFill>
              <a:latin typeface="Open Sans"/>
              <a:ea typeface="Open Sans"/>
              <a:cs typeface="Open Sans"/>
              <a:sym typeface="Open Sans"/>
            </a:endParaRPr>
          </a:p>
        </p:txBody>
      </p:sp>
      <p:sp>
        <p:nvSpPr>
          <p:cNvPr id="534" name="Google Shape;534;p53"/>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Para el if ternario </a:t>
            </a:r>
            <a:r>
              <a:rPr b="1" lang="es" sz="1600">
                <a:solidFill>
                  <a:srgbClr val="3F3F3F"/>
                </a:solidFill>
                <a:latin typeface="Open Sans"/>
                <a:ea typeface="Open Sans"/>
                <a:cs typeface="Open Sans"/>
                <a:sym typeface="Open Sans"/>
              </a:rPr>
              <a:t>es obligatorio</a:t>
            </a:r>
            <a:r>
              <a:rPr lang="es" sz="1600">
                <a:solidFill>
                  <a:srgbClr val="3F3F3F"/>
                </a:solidFill>
                <a:latin typeface="Open Sans"/>
                <a:ea typeface="Open Sans"/>
                <a:cs typeface="Open Sans"/>
                <a:sym typeface="Open Sans"/>
              </a:rPr>
              <a:t> poner código en la </a:t>
            </a:r>
            <a:r>
              <a:rPr b="1" lang="es" sz="1600">
                <a:solidFill>
                  <a:srgbClr val="3F3F3F"/>
                </a:solidFill>
                <a:latin typeface="Open Sans"/>
                <a:ea typeface="Open Sans"/>
                <a:cs typeface="Open Sans"/>
                <a:sym typeface="Open Sans"/>
              </a:rPr>
              <a:t>segunda expresión</a:t>
            </a:r>
            <a:r>
              <a:rPr lang="es" sz="1600">
                <a:solidFill>
                  <a:srgbClr val="3F3F3F"/>
                </a:solidFill>
                <a:latin typeface="Open Sans"/>
                <a:ea typeface="Open Sans"/>
                <a:cs typeface="Open Sans"/>
                <a:sym typeface="Open Sans"/>
              </a:rPr>
              <a:t>. Si no queremos que pase nada, podemos usar un string vacío </a:t>
            </a:r>
            <a:r>
              <a:rPr lang="es" sz="1600">
                <a:solidFill>
                  <a:srgbClr val="3F3F3F"/>
                </a:solidFill>
                <a:highlight>
                  <a:srgbClr val="CCCCCC"/>
                </a:highlight>
                <a:latin typeface="Consolas"/>
                <a:ea typeface="Consolas"/>
                <a:cs typeface="Consolas"/>
                <a:sym typeface="Consolas"/>
              </a:rPr>
              <a:t>''</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sp>
        <p:nvSpPr>
          <p:cNvPr id="535" name="Google Shape;535;p53"/>
          <p:cNvSpPr/>
          <p:nvPr/>
        </p:nvSpPr>
        <p:spPr>
          <a:xfrm rot="5400000">
            <a:off x="1711325" y="2251400"/>
            <a:ext cx="150600" cy="851700"/>
          </a:xfrm>
          <a:prstGeom prst="rightBrace">
            <a:avLst>
              <a:gd fmla="val 50000" name="adj1"/>
              <a:gd fmla="val 50000" name="adj2"/>
            </a:avLst>
          </a:prstGeom>
          <a:noFill/>
          <a:ln cap="flat" cmpd="sng" w="2857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5722"/>
              </a:solidFill>
            </a:endParaRPr>
          </a:p>
        </p:txBody>
      </p:sp>
      <p:sp>
        <p:nvSpPr>
          <p:cNvPr id="536" name="Google Shape;536;p53"/>
          <p:cNvSpPr/>
          <p:nvPr/>
        </p:nvSpPr>
        <p:spPr>
          <a:xfrm rot="5400000">
            <a:off x="3857050" y="1451150"/>
            <a:ext cx="150600" cy="2452200"/>
          </a:xfrm>
          <a:prstGeom prst="rightBrace">
            <a:avLst>
              <a:gd fmla="val 50000" name="adj1"/>
              <a:gd fmla="val 50000" name="adj2"/>
            </a:avLst>
          </a:prstGeom>
          <a:noFill/>
          <a:ln cap="flat" cmpd="sng" w="2857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5722"/>
              </a:solidFill>
            </a:endParaRPr>
          </a:p>
        </p:txBody>
      </p:sp>
      <p:sp>
        <p:nvSpPr>
          <p:cNvPr id="537" name="Google Shape;537;p53"/>
          <p:cNvSpPr/>
          <p:nvPr/>
        </p:nvSpPr>
        <p:spPr>
          <a:xfrm rot="5400000">
            <a:off x="6814000" y="1417700"/>
            <a:ext cx="150600" cy="2519100"/>
          </a:xfrm>
          <a:prstGeom prst="rightBrace">
            <a:avLst>
              <a:gd fmla="val 50000" name="adj1"/>
              <a:gd fmla="val 50000" name="adj2"/>
            </a:avLst>
          </a:prstGeom>
          <a:noFill/>
          <a:ln cap="flat" cmpd="sng" w="2857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5722"/>
              </a:solidFill>
            </a:endParaRPr>
          </a:p>
        </p:txBody>
      </p:sp>
      <p:sp>
        <p:nvSpPr>
          <p:cNvPr id="538" name="Google Shape;538;p5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53"/>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540" name="Google Shape;540;p53"/>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nvSpPr>
        <p:spPr>
          <a:xfrm>
            <a:off x="811050" y="1166875"/>
            <a:ext cx="7299900" cy="3305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s" sz="1600">
                <a:solidFill>
                  <a:srgbClr val="3F3F3F"/>
                </a:solidFill>
                <a:latin typeface="Open Sans"/>
                <a:ea typeface="Open Sans"/>
                <a:cs typeface="Open Sans"/>
                <a:sym typeface="Open Sans"/>
              </a:rPr>
              <a:t>¿Qué es un módulo?</a:t>
            </a:r>
            <a:r>
              <a:rPr lang="es" sz="1600">
                <a:solidFill>
                  <a:srgbClr val="3F3F3F"/>
                </a:solidFill>
                <a:latin typeface="Open Sans Light"/>
                <a:ea typeface="Open Sans Light"/>
                <a:cs typeface="Open Sans Light"/>
                <a:sym typeface="Open Sans Light"/>
              </a:rPr>
              <a:t> Un módulo es una </a:t>
            </a:r>
            <a:r>
              <a:rPr b="1" lang="es" sz="1600">
                <a:solidFill>
                  <a:srgbClr val="3F3F3F"/>
                </a:solidFill>
                <a:latin typeface="Open Sans"/>
                <a:ea typeface="Open Sans"/>
                <a:cs typeface="Open Sans"/>
                <a:sym typeface="Open Sans"/>
              </a:rPr>
              <a:t>unidad de código que se encarga de resolver una problemática en particular</a:t>
            </a:r>
            <a:r>
              <a:rPr lang="es" sz="1600">
                <a:solidFill>
                  <a:srgbClr val="3F3F3F"/>
                </a:solidFill>
                <a:latin typeface="Open Sans Light"/>
                <a:ea typeface="Open Sans Light"/>
                <a:cs typeface="Open Sans Light"/>
                <a:sym typeface="Open Sans Light"/>
              </a:rPr>
              <a:t> y es, naturalmente, reutilizable. En un futuro utilizaremos módulos externos para expandir las características de nuestra aplicación.</a:t>
            </a:r>
            <a:endParaRPr sz="1600">
              <a:solidFill>
                <a:srgbClr val="3F3F3F"/>
              </a:solidFill>
              <a:latin typeface="Open Sans Light"/>
              <a:ea typeface="Open Sans Light"/>
              <a:cs typeface="Open Sans Light"/>
              <a:sym typeface="Open Sans Light"/>
            </a:endParaRPr>
          </a:p>
          <a:p>
            <a:pPr indent="0" lvl="0" marL="0" rtl="0" algn="l">
              <a:spcBef>
                <a:spcPts val="600"/>
              </a:spcBef>
              <a:spcAft>
                <a:spcPts val="0"/>
              </a:spcAft>
              <a:buClr>
                <a:schemeClr val="dk1"/>
              </a:buClr>
              <a:buSzPts val="1100"/>
              <a:buFont typeface="Arial"/>
              <a:buNone/>
            </a:pPr>
            <a:r>
              <a:t/>
            </a:r>
            <a:endParaRPr sz="1600">
              <a:solidFill>
                <a:srgbClr val="3F3F3F"/>
              </a:solidFill>
              <a:latin typeface="Open Sans Light"/>
              <a:ea typeface="Open Sans Light"/>
              <a:cs typeface="Open Sans Light"/>
              <a:sym typeface="Open Sans Light"/>
            </a:endParaRPr>
          </a:p>
          <a:p>
            <a:pPr indent="0" lvl="0" marL="0" rtl="0" algn="l">
              <a:spcBef>
                <a:spcPts val="600"/>
              </a:spcBef>
              <a:spcAft>
                <a:spcPts val="0"/>
              </a:spcAft>
              <a:buClr>
                <a:schemeClr val="dk1"/>
              </a:buClr>
              <a:buSzPts val="1100"/>
              <a:buFont typeface="Arial"/>
              <a:buNone/>
            </a:pPr>
            <a:r>
              <a:rPr lang="es" sz="1600">
                <a:solidFill>
                  <a:srgbClr val="3F3F3F"/>
                </a:solidFill>
                <a:latin typeface="Open Sans Light"/>
                <a:ea typeface="Open Sans Light"/>
                <a:cs typeface="Open Sans Light"/>
                <a:sym typeface="Open Sans Light"/>
              </a:rPr>
              <a:t>Así como los tenemos externos, también podremos crear nuestros propios módulos. La idea es aislarlos en archivos independientes para poder ordenarlos, llevar un control de los mismos y, de esta manera, darles mantenimiento de manera fácil y organizada.</a:t>
            </a:r>
            <a:endParaRPr>
              <a:latin typeface="Open Sans Light"/>
              <a:ea typeface="Open Sans Light"/>
              <a:cs typeface="Open Sans Light"/>
              <a:sym typeface="Open Sans Light"/>
            </a:endParaRPr>
          </a:p>
          <a:p>
            <a:pPr indent="0" lvl="0" marL="0" rtl="0" algn="l">
              <a:spcBef>
                <a:spcPts val="600"/>
              </a:spcBef>
              <a:spcAft>
                <a:spcPts val="0"/>
              </a:spcAft>
              <a:buClr>
                <a:schemeClr val="dk1"/>
              </a:buClr>
              <a:buSzPts val="1100"/>
              <a:buFont typeface="Arial"/>
              <a:buNone/>
            </a:pPr>
            <a:r>
              <a:t/>
            </a:r>
            <a:endParaRPr>
              <a:latin typeface="Open Sans Light"/>
              <a:ea typeface="Open Sans Light"/>
              <a:cs typeface="Open Sans Light"/>
              <a:sym typeface="Open Sans Light"/>
            </a:endParaRPr>
          </a:p>
        </p:txBody>
      </p:sp>
      <p:sp>
        <p:nvSpPr>
          <p:cNvPr id="82" name="Google Shape;82;p18"/>
          <p:cNvSpPr txBox="1"/>
          <p:nvPr/>
        </p:nvSpPr>
        <p:spPr>
          <a:xfrm>
            <a:off x="717750" y="549075"/>
            <a:ext cx="5451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Módulos</a:t>
            </a:r>
            <a:r>
              <a:rPr b="1" lang="es" sz="3000">
                <a:solidFill>
                  <a:srgbClr val="EC183F"/>
                </a:solidFill>
                <a:latin typeface="Rajdhani"/>
                <a:ea typeface="Rajdhani"/>
                <a:cs typeface="Rajdhani"/>
                <a:sym typeface="Rajdhani"/>
              </a:rPr>
              <a:t> y require</a:t>
            </a:r>
            <a:endParaRPr b="1" sz="3000">
              <a:solidFill>
                <a:srgbClr val="434343"/>
              </a:solidFill>
              <a:latin typeface="Rajdhani"/>
              <a:ea typeface="Rajdhani"/>
              <a:cs typeface="Rajdhani"/>
              <a:sym typeface="Rajdhani"/>
            </a:endParaRPr>
          </a:p>
        </p:txBody>
      </p:sp>
      <p:sp>
        <p:nvSpPr>
          <p:cNvPr id="83" name="Google Shape;83;p18"/>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85" name="Google Shape;85;p18"/>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4"/>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Switch: </a:t>
            </a:r>
            <a:r>
              <a:rPr b="1" lang="es" sz="3000">
                <a:solidFill>
                  <a:srgbClr val="434343"/>
                </a:solidFill>
                <a:latin typeface="Rajdhani"/>
                <a:ea typeface="Rajdhani"/>
                <a:cs typeface="Rajdhani"/>
                <a:sym typeface="Rajdhani"/>
              </a:rPr>
              <a:t>e</a:t>
            </a:r>
            <a:r>
              <a:rPr b="1" lang="es" sz="3000">
                <a:solidFill>
                  <a:srgbClr val="434343"/>
                </a:solidFill>
                <a:latin typeface="Rajdhani"/>
                <a:ea typeface="Rajdhani"/>
                <a:cs typeface="Rajdhani"/>
                <a:sym typeface="Rajdhani"/>
              </a:rPr>
              <a:t>structura</a:t>
            </a:r>
            <a:r>
              <a:rPr b="1" lang="es" sz="3000">
                <a:solidFill>
                  <a:srgbClr val="434343"/>
                </a:solidFill>
                <a:latin typeface="Rajdhani"/>
                <a:ea typeface="Rajdhani"/>
                <a:cs typeface="Rajdhani"/>
                <a:sym typeface="Rajdhani"/>
              </a:rPr>
              <a:t> básica</a:t>
            </a:r>
            <a:endParaRPr b="1" sz="3000">
              <a:solidFill>
                <a:srgbClr val="EC183F"/>
              </a:solidFill>
              <a:latin typeface="Rajdhani"/>
              <a:ea typeface="Rajdhani"/>
              <a:cs typeface="Rajdhani"/>
              <a:sym typeface="Rajdhani"/>
            </a:endParaRPr>
          </a:p>
        </p:txBody>
      </p:sp>
      <p:sp>
        <p:nvSpPr>
          <p:cNvPr id="546" name="Google Shape;546;p54"/>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El switch está compuesto por una expresión a evaluar, seguida de diferentes casos, tantos como queramos, cada uno contemplando un escenario diferente.</a:t>
            </a:r>
            <a:endParaRPr sz="1600">
              <a:solidFill>
                <a:srgbClr val="3F3F3F"/>
              </a:solidFill>
              <a:latin typeface="Open Sans"/>
              <a:ea typeface="Open Sans"/>
              <a:cs typeface="Open Sans"/>
              <a:sym typeface="Open Sans"/>
            </a:endParaRPr>
          </a:p>
          <a:p>
            <a:pPr indent="0" lvl="0" marL="0" rtl="0" algn="l">
              <a:spcBef>
                <a:spcPts val="1000"/>
              </a:spcBef>
              <a:spcAft>
                <a:spcPts val="0"/>
              </a:spcAft>
              <a:buNone/>
            </a:pPr>
            <a:r>
              <a:rPr lang="es" sz="1600">
                <a:solidFill>
                  <a:srgbClr val="3F3F3F"/>
                </a:solidFill>
                <a:latin typeface="Open Sans"/>
                <a:ea typeface="Open Sans"/>
                <a:cs typeface="Open Sans"/>
                <a:sym typeface="Open Sans"/>
              </a:rPr>
              <a:t>Los casos deberán terminar con la palabra reservada </a:t>
            </a:r>
            <a:r>
              <a:rPr b="1" lang="es" sz="1600">
                <a:solidFill>
                  <a:srgbClr val="3F3F3F"/>
                </a:solidFill>
                <a:latin typeface="Open Sans"/>
                <a:ea typeface="Open Sans"/>
                <a:cs typeface="Open Sans"/>
                <a:sym typeface="Open Sans"/>
              </a:rPr>
              <a:t>break</a:t>
            </a:r>
            <a:r>
              <a:rPr lang="es" sz="1600">
                <a:solidFill>
                  <a:srgbClr val="3F3F3F"/>
                </a:solidFill>
                <a:latin typeface="Open Sans"/>
                <a:ea typeface="Open Sans"/>
                <a:cs typeface="Open Sans"/>
                <a:sym typeface="Open Sans"/>
              </a:rPr>
              <a:t> para evitar que se ejecute el próximo bloque.</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grpSp>
        <p:nvGrpSpPr>
          <p:cNvPr id="547" name="Google Shape;547;p54"/>
          <p:cNvGrpSpPr/>
          <p:nvPr/>
        </p:nvGrpSpPr>
        <p:grpSpPr>
          <a:xfrm>
            <a:off x="732789" y="2580678"/>
            <a:ext cx="7692650" cy="2320631"/>
            <a:chOff x="630644" y="2191938"/>
            <a:chExt cx="6913498" cy="530709"/>
          </a:xfrm>
        </p:grpSpPr>
        <p:sp>
          <p:nvSpPr>
            <p:cNvPr id="548" name="Google Shape;548;p54"/>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switch</a:t>
              </a:r>
              <a:r>
                <a:rPr lang="es">
                  <a:solidFill>
                    <a:srgbClr val="FFFFFF"/>
                  </a:solidFill>
                  <a:latin typeface="Consolas"/>
                  <a:ea typeface="Consolas"/>
                  <a:cs typeface="Consolas"/>
                  <a:sym typeface="Consolas"/>
                </a:rPr>
                <a:t> (expresión)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t>
              </a:r>
              <a:r>
                <a:rPr lang="es">
                  <a:solidFill>
                    <a:srgbClr val="EC183F"/>
                  </a:solidFill>
                  <a:latin typeface="Consolas"/>
                  <a:ea typeface="Consolas"/>
                  <a:cs typeface="Consolas"/>
                  <a:sym typeface="Consolas"/>
                </a:rPr>
                <a:t>case</a:t>
              </a:r>
              <a:r>
                <a:rPr lang="es">
                  <a:solidFill>
                    <a:srgbClr val="FFFFFF"/>
                  </a:solidFill>
                  <a:latin typeface="Consolas"/>
                  <a:ea typeface="Consolas"/>
                  <a:cs typeface="Consolas"/>
                  <a:sym typeface="Consolas"/>
                </a:rPr>
                <a:t> valorA:</a:t>
              </a:r>
              <a:endParaRPr>
                <a:solidFill>
                  <a:srgbClr val="FFFFFF"/>
                </a:solidFill>
                <a:latin typeface="Consolas"/>
                <a:ea typeface="Consolas"/>
                <a:cs typeface="Consolas"/>
                <a:sym typeface="Consolas"/>
              </a:endParaRPr>
            </a:p>
            <a:p>
              <a:pPr indent="0" lvl="0" marL="91440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 código a ejecutar si la expresión es igual a valorA</a:t>
              </a:r>
              <a:endParaRPr>
                <a:solidFill>
                  <a:srgbClr val="7F7F7F"/>
                </a:solidFill>
                <a:latin typeface="Consolas"/>
                <a:ea typeface="Consolas"/>
                <a:cs typeface="Consolas"/>
                <a:sym typeface="Consolas"/>
              </a:endParaRPr>
            </a:p>
            <a:p>
              <a:pPr indent="0" lvl="0" marL="45720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t>
              </a:r>
              <a:r>
                <a:rPr lang="es">
                  <a:solidFill>
                    <a:srgbClr val="EC183F"/>
                  </a:solidFill>
                  <a:latin typeface="Consolas"/>
                  <a:ea typeface="Consolas"/>
                  <a:cs typeface="Consolas"/>
                  <a:sym typeface="Consolas"/>
                </a:rPr>
                <a:t>break</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45720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case</a:t>
              </a:r>
              <a:r>
                <a:rPr lang="es">
                  <a:solidFill>
                    <a:srgbClr val="FFFFFF"/>
                  </a:solidFill>
                  <a:latin typeface="Consolas"/>
                  <a:ea typeface="Consolas"/>
                  <a:cs typeface="Consolas"/>
                  <a:sym typeface="Consolas"/>
                </a:rPr>
                <a:t> valorB:</a:t>
              </a:r>
              <a:endParaRPr>
                <a:solidFill>
                  <a:srgbClr val="FFFFFF"/>
                </a:solidFill>
                <a:latin typeface="Consolas"/>
                <a:ea typeface="Consolas"/>
                <a:cs typeface="Consolas"/>
                <a:sym typeface="Consolas"/>
              </a:endParaRPr>
            </a:p>
            <a:p>
              <a:pPr indent="457200" lvl="0" marL="45720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 código a ejecutar si la expresión es igual a valorB </a:t>
              </a:r>
              <a:endParaRPr>
                <a:solidFill>
                  <a:srgbClr val="7F7F7F"/>
                </a:solidFill>
                <a:latin typeface="Consolas"/>
                <a:ea typeface="Consolas"/>
                <a:cs typeface="Consolas"/>
                <a:sym typeface="Consolas"/>
              </a:endParaRPr>
            </a:p>
            <a:p>
              <a:pPr indent="457200" lvl="0" marL="45720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break</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549" name="Google Shape;549;p54"/>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550" name="Google Shape;550;p5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1" name="Google Shape;551;p54"/>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552" name="Google Shape;552;p54"/>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Agrupamiento</a:t>
            </a:r>
            <a:r>
              <a:rPr b="1" lang="es" sz="3000">
                <a:solidFill>
                  <a:srgbClr val="3F3F3F"/>
                </a:solidFill>
                <a:latin typeface="Rajdhani"/>
                <a:ea typeface="Rajdhani"/>
                <a:cs typeface="Rajdhani"/>
                <a:sym typeface="Rajdhani"/>
              </a:rPr>
              <a:t> de casos</a:t>
            </a:r>
            <a:endParaRPr b="1" sz="3000">
              <a:solidFill>
                <a:srgbClr val="3F3F3F"/>
              </a:solidFill>
              <a:latin typeface="Rajdhani"/>
              <a:ea typeface="Rajdhani"/>
              <a:cs typeface="Rajdhani"/>
              <a:sym typeface="Rajdhani"/>
            </a:endParaRPr>
          </a:p>
        </p:txBody>
      </p:sp>
      <p:sp>
        <p:nvSpPr>
          <p:cNvPr id="558" name="Google Shape;558;p5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El switch también </a:t>
            </a:r>
            <a:r>
              <a:rPr b="1" lang="es" sz="1600">
                <a:solidFill>
                  <a:srgbClr val="3F3F3F"/>
                </a:solidFill>
                <a:latin typeface="Open Sans"/>
                <a:ea typeface="Open Sans"/>
                <a:cs typeface="Open Sans"/>
                <a:sym typeface="Open Sans"/>
              </a:rPr>
              <a:t>nos permite agrupar casos</a:t>
            </a:r>
            <a:r>
              <a:rPr lang="es" sz="1600">
                <a:solidFill>
                  <a:srgbClr val="3F3F3F"/>
                </a:solidFill>
                <a:latin typeface="Open Sans"/>
                <a:ea typeface="Open Sans"/>
                <a:cs typeface="Open Sans"/>
                <a:sym typeface="Open Sans"/>
              </a:rPr>
              <a:t> y ejecutar un mismo bloque de código para cualquier caso de ese grupo.</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grpSp>
        <p:nvGrpSpPr>
          <p:cNvPr id="559" name="Google Shape;559;p55"/>
          <p:cNvGrpSpPr/>
          <p:nvPr/>
        </p:nvGrpSpPr>
        <p:grpSpPr>
          <a:xfrm>
            <a:off x="732795" y="2132245"/>
            <a:ext cx="7692650" cy="2744296"/>
            <a:chOff x="630644" y="2191938"/>
            <a:chExt cx="6913498" cy="530709"/>
          </a:xfrm>
        </p:grpSpPr>
        <p:sp>
          <p:nvSpPr>
            <p:cNvPr id="560" name="Google Shape;560;p5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switch</a:t>
              </a:r>
              <a:r>
                <a:rPr lang="es">
                  <a:solidFill>
                    <a:srgbClr val="FFFFFF"/>
                  </a:solidFill>
                  <a:latin typeface="Consolas"/>
                  <a:ea typeface="Consolas"/>
                  <a:cs typeface="Consolas"/>
                  <a:sym typeface="Consolas"/>
                </a:rPr>
                <a:t> (expresión)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t>
              </a:r>
              <a:r>
                <a:rPr lang="es">
                  <a:solidFill>
                    <a:srgbClr val="EC183F"/>
                  </a:solidFill>
                  <a:latin typeface="Consolas"/>
                  <a:ea typeface="Consolas"/>
                  <a:cs typeface="Consolas"/>
                  <a:sym typeface="Consolas"/>
                </a:rPr>
                <a:t>case</a:t>
              </a:r>
              <a:r>
                <a:rPr lang="es">
                  <a:solidFill>
                    <a:srgbClr val="FFFFFF"/>
                  </a:solidFill>
                  <a:latin typeface="Consolas"/>
                  <a:ea typeface="Consolas"/>
                  <a:cs typeface="Consolas"/>
                  <a:sym typeface="Consolas"/>
                </a:rPr>
                <a:t> valorA:</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t>
              </a:r>
              <a:r>
                <a:rPr lang="es">
                  <a:solidFill>
                    <a:srgbClr val="EC183F"/>
                  </a:solidFill>
                  <a:latin typeface="Consolas"/>
                  <a:ea typeface="Consolas"/>
                  <a:cs typeface="Consolas"/>
                  <a:sym typeface="Consolas"/>
                </a:rPr>
                <a:t>case</a:t>
              </a:r>
              <a:r>
                <a:rPr lang="es">
                  <a:solidFill>
                    <a:srgbClr val="FFFFFF"/>
                  </a:solidFill>
                  <a:latin typeface="Consolas"/>
                  <a:ea typeface="Consolas"/>
                  <a:cs typeface="Consolas"/>
                  <a:sym typeface="Consolas"/>
                </a:rPr>
                <a:t> valorB:</a:t>
              </a:r>
              <a:endParaRPr>
                <a:solidFill>
                  <a:srgbClr val="FFFFFF"/>
                </a:solidFill>
                <a:latin typeface="Consolas"/>
                <a:ea typeface="Consolas"/>
                <a:cs typeface="Consolas"/>
                <a:sym typeface="Consolas"/>
              </a:endParaRPr>
            </a:p>
            <a:p>
              <a:pPr indent="0" lvl="0" marL="91440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 código a ejecutar si la expresión es igual a ValorA o B</a:t>
              </a:r>
              <a:endParaRPr>
                <a:solidFill>
                  <a:srgbClr val="7F7F7F"/>
                </a:solidFill>
                <a:latin typeface="Consolas"/>
                <a:ea typeface="Consolas"/>
                <a:cs typeface="Consolas"/>
                <a:sym typeface="Consolas"/>
              </a:endParaRPr>
            </a:p>
            <a:p>
              <a:pPr indent="0" lvl="0" marL="45720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t>
              </a:r>
              <a:r>
                <a:rPr lang="es">
                  <a:solidFill>
                    <a:srgbClr val="EC183F"/>
                  </a:solidFill>
                  <a:latin typeface="Consolas"/>
                  <a:ea typeface="Consolas"/>
                  <a:cs typeface="Consolas"/>
                  <a:sym typeface="Consolas"/>
                </a:rPr>
                <a:t>break</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45720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case</a:t>
              </a:r>
              <a:r>
                <a:rPr lang="es">
                  <a:solidFill>
                    <a:srgbClr val="FFFFFF"/>
                  </a:solidFill>
                  <a:latin typeface="Consolas"/>
                  <a:ea typeface="Consolas"/>
                  <a:cs typeface="Consolas"/>
                  <a:sym typeface="Consolas"/>
                </a:rPr>
                <a:t> valorC:</a:t>
              </a:r>
              <a:endParaRPr>
                <a:solidFill>
                  <a:srgbClr val="FFFFFF"/>
                </a:solidFill>
                <a:latin typeface="Consolas"/>
                <a:ea typeface="Consolas"/>
                <a:cs typeface="Consolas"/>
                <a:sym typeface="Consolas"/>
              </a:endParaRPr>
            </a:p>
            <a:p>
              <a:pPr indent="457200" lvl="0" marL="45720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//código a ejecutar si valorC es verdadero</a:t>
              </a:r>
              <a:endParaRPr>
                <a:solidFill>
                  <a:srgbClr val="7F7F7F"/>
                </a:solidFill>
                <a:latin typeface="Consolas"/>
                <a:ea typeface="Consolas"/>
                <a:cs typeface="Consolas"/>
                <a:sym typeface="Consolas"/>
              </a:endParaRPr>
            </a:p>
            <a:p>
              <a:pPr indent="457200" lvl="0" marL="45720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break</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561" name="Google Shape;561;p5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562" name="Google Shape;562;p5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3" name="Google Shape;563;p5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564" name="Google Shape;564;p55"/>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568" name="Shape 568"/>
        <p:cNvGrpSpPr/>
        <p:nvPr/>
      </p:nvGrpSpPr>
      <p:grpSpPr>
        <a:xfrm>
          <a:off x="0" y="0"/>
          <a:ext cx="0" cy="0"/>
          <a:chOff x="0" y="0"/>
          <a:chExt cx="0" cy="0"/>
        </a:xfrm>
      </p:grpSpPr>
      <p:sp>
        <p:nvSpPr>
          <p:cNvPr id="569" name="Google Shape;569;p56"/>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Arrays y métodos de arrays</a:t>
            </a:r>
            <a:endParaRPr b="1" sz="3700">
              <a:solidFill>
                <a:srgbClr val="FFFFFF"/>
              </a:solidFill>
              <a:latin typeface="Rajdhani"/>
              <a:ea typeface="Rajdhani"/>
              <a:cs typeface="Rajdhani"/>
              <a:sym typeface="Rajdhani"/>
            </a:endParaRPr>
          </a:p>
        </p:txBody>
      </p:sp>
      <p:sp>
        <p:nvSpPr>
          <p:cNvPr id="570" name="Google Shape;570;p56"/>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5</a:t>
            </a:r>
            <a:endParaRPr b="1" sz="6000">
              <a:solidFill>
                <a:srgbClr val="FFFFFF"/>
              </a:solidFill>
              <a:latin typeface="Rajdhani"/>
              <a:ea typeface="Rajdhani"/>
              <a:cs typeface="Rajdhani"/>
              <a:sym typeface="Rajdhani"/>
            </a:endParaRPr>
          </a:p>
        </p:txBody>
      </p:sp>
      <p:sp>
        <p:nvSpPr>
          <p:cNvPr id="571" name="Google Shape;571;p56"/>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3" name="Google Shape;573;p5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574" name="Google Shape;574;p5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578" name="Shape 578"/>
        <p:cNvGrpSpPr/>
        <p:nvPr/>
      </p:nvGrpSpPr>
      <p:grpSpPr>
        <a:xfrm>
          <a:off x="0" y="0"/>
          <a:ext cx="0" cy="0"/>
          <a:chOff x="0" y="0"/>
          <a:chExt cx="0" cy="0"/>
        </a:xfrm>
      </p:grpSpPr>
      <p:sp>
        <p:nvSpPr>
          <p:cNvPr id="579" name="Google Shape;579;p57"/>
          <p:cNvSpPr txBox="1"/>
          <p:nvPr/>
        </p:nvSpPr>
        <p:spPr>
          <a:xfrm>
            <a:off x="1006375" y="1902050"/>
            <a:ext cx="59328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rgbClr val="000000"/>
              </a:buClr>
              <a:buSzPts val="1100"/>
              <a:buFont typeface="Arial"/>
              <a:buNone/>
            </a:pPr>
            <a:r>
              <a:rPr lang="es" sz="2400">
                <a:solidFill>
                  <a:schemeClr val="lt1"/>
                </a:solidFill>
                <a:latin typeface="Open Sans"/>
                <a:ea typeface="Open Sans"/>
                <a:cs typeface="Open Sans"/>
                <a:sym typeface="Open Sans"/>
              </a:rPr>
              <a:t>Los </a:t>
            </a:r>
            <a:r>
              <a:rPr b="1" lang="es" sz="2400">
                <a:solidFill>
                  <a:schemeClr val="lt1"/>
                </a:solidFill>
                <a:latin typeface="Open Sans"/>
                <a:ea typeface="Open Sans"/>
                <a:cs typeface="Open Sans"/>
                <a:sym typeface="Open Sans"/>
              </a:rPr>
              <a:t>arrays</a:t>
            </a:r>
            <a:r>
              <a:rPr lang="es" sz="2400">
                <a:solidFill>
                  <a:schemeClr val="lt1"/>
                </a:solidFill>
                <a:latin typeface="Open Sans"/>
                <a:ea typeface="Open Sans"/>
                <a:cs typeface="Open Sans"/>
                <a:sym typeface="Open Sans"/>
              </a:rPr>
              <a:t> nos permiten generar una </a:t>
            </a:r>
            <a:r>
              <a:rPr b="1" lang="es" sz="2400">
                <a:solidFill>
                  <a:schemeClr val="lt1"/>
                </a:solidFill>
                <a:latin typeface="Open Sans"/>
                <a:ea typeface="Open Sans"/>
                <a:cs typeface="Open Sans"/>
                <a:sym typeface="Open Sans"/>
              </a:rPr>
              <a:t>colección</a:t>
            </a:r>
            <a:r>
              <a:rPr lang="es" sz="2400">
                <a:solidFill>
                  <a:schemeClr val="lt1"/>
                </a:solidFill>
                <a:latin typeface="Open Sans"/>
                <a:ea typeface="Open Sans"/>
                <a:cs typeface="Open Sans"/>
                <a:sym typeface="Open Sans"/>
              </a:rPr>
              <a:t> de </a:t>
            </a:r>
            <a:r>
              <a:rPr b="1" lang="es" sz="2400">
                <a:solidFill>
                  <a:schemeClr val="lt1"/>
                </a:solidFill>
                <a:latin typeface="Open Sans"/>
                <a:ea typeface="Open Sans"/>
                <a:cs typeface="Open Sans"/>
                <a:sym typeface="Open Sans"/>
              </a:rPr>
              <a:t>datos ordenados</a:t>
            </a:r>
            <a:r>
              <a:rPr lang="es" sz="2400">
                <a:solidFill>
                  <a:schemeClr val="lt1"/>
                </a:solidFill>
                <a:latin typeface="Open Sans"/>
                <a:ea typeface="Open Sans"/>
                <a:cs typeface="Open Sans"/>
                <a:sym typeface="Open Sans"/>
              </a:rPr>
              <a:t>.</a:t>
            </a:r>
            <a:endParaRPr sz="2400">
              <a:solidFill>
                <a:schemeClr val="lt1"/>
              </a:solidFill>
              <a:latin typeface="Open Sans"/>
              <a:ea typeface="Open Sans"/>
              <a:cs typeface="Open Sans"/>
              <a:sym typeface="Open Sans"/>
            </a:endParaRPr>
          </a:p>
        </p:txBody>
      </p:sp>
      <p:sp>
        <p:nvSpPr>
          <p:cNvPr id="580" name="Google Shape;580;p57"/>
          <p:cNvSpPr/>
          <p:nvPr/>
        </p:nvSpPr>
        <p:spPr>
          <a:xfrm>
            <a:off x="7015319" y="1828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1" name="Google Shape;581;p57"/>
          <p:cNvGrpSpPr/>
          <p:nvPr/>
        </p:nvGrpSpPr>
        <p:grpSpPr>
          <a:xfrm>
            <a:off x="938993" y="1408423"/>
            <a:ext cx="344969" cy="308595"/>
            <a:chOff x="3016921" y="2408750"/>
            <a:chExt cx="793216" cy="709740"/>
          </a:xfrm>
        </p:grpSpPr>
        <p:sp>
          <p:nvSpPr>
            <p:cNvPr id="582" name="Google Shape;582;p57"/>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7"/>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57"/>
          <p:cNvGrpSpPr/>
          <p:nvPr/>
        </p:nvGrpSpPr>
        <p:grpSpPr>
          <a:xfrm rot="10800000">
            <a:off x="6360968" y="4039448"/>
            <a:ext cx="344969" cy="308595"/>
            <a:chOff x="2965350" y="2408750"/>
            <a:chExt cx="793216" cy="709740"/>
          </a:xfrm>
        </p:grpSpPr>
        <p:sp>
          <p:nvSpPr>
            <p:cNvPr id="585" name="Google Shape;585;p57"/>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57"/>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8" name="Google Shape;588;p5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589" name="Google Shape;589;p57"/>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8"/>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58"/>
          <p:cNvGrpSpPr/>
          <p:nvPr/>
        </p:nvGrpSpPr>
        <p:grpSpPr>
          <a:xfrm>
            <a:off x="732698" y="3207024"/>
            <a:ext cx="7692650" cy="496850"/>
            <a:chOff x="630644" y="2191938"/>
            <a:chExt cx="6913498" cy="530709"/>
          </a:xfrm>
        </p:grpSpPr>
        <p:sp>
          <p:nvSpPr>
            <p:cNvPr id="596" name="Google Shape;596;p5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 </a:t>
              </a:r>
              <a:r>
                <a:rPr lang="es" sz="1600">
                  <a:solidFill>
                    <a:srgbClr val="FFFFFF"/>
                  </a:solidFill>
                  <a:latin typeface="Consolas"/>
                  <a:ea typeface="Consolas"/>
                  <a:cs typeface="Consolas"/>
                  <a:sym typeface="Consolas"/>
                </a:rPr>
                <a:t>miArray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'Star Wars'</a:t>
              </a:r>
              <a:r>
                <a:rPr lang="es" sz="1600">
                  <a:solidFill>
                    <a:srgbClr val="FFFFFF"/>
                  </a:solidFill>
                  <a:latin typeface="Consolas"/>
                  <a:ea typeface="Consolas"/>
                  <a:cs typeface="Consolas"/>
                  <a:sym typeface="Consolas"/>
                </a:rPr>
                <a:t>, </a:t>
              </a:r>
              <a:r>
                <a:rPr lang="es" sz="1600">
                  <a:solidFill>
                    <a:srgbClr val="FFC107"/>
                  </a:solidFill>
                  <a:latin typeface="Consolas"/>
                  <a:ea typeface="Consolas"/>
                  <a:cs typeface="Consolas"/>
                  <a:sym typeface="Consolas"/>
                </a:rPr>
                <a:t>true</a:t>
              </a:r>
              <a:r>
                <a:rPr lang="es" sz="1600">
                  <a:solidFill>
                    <a:srgbClr val="FFFFFF"/>
                  </a:solidFill>
                  <a:latin typeface="Consolas"/>
                  <a:ea typeface="Consolas"/>
                  <a:cs typeface="Consolas"/>
                  <a:sym typeface="Consolas"/>
                </a:rPr>
                <a:t>, </a:t>
              </a:r>
              <a:r>
                <a:rPr lang="es" sz="1600">
                  <a:solidFill>
                    <a:srgbClr val="FFC107"/>
                  </a:solidFill>
                  <a:latin typeface="Consolas"/>
                  <a:ea typeface="Consolas"/>
                  <a:cs typeface="Consolas"/>
                  <a:sym typeface="Consolas"/>
                </a:rPr>
                <a:t>23</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597" name="Google Shape;597;p58"/>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598" name="Google Shape;598;p58"/>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Estructura de un </a:t>
            </a:r>
            <a:r>
              <a:rPr b="1" lang="es" sz="3000">
                <a:solidFill>
                  <a:srgbClr val="EC183F"/>
                </a:solidFill>
                <a:latin typeface="Rajdhani"/>
                <a:ea typeface="Rajdhani"/>
                <a:cs typeface="Rajdhani"/>
                <a:sym typeface="Rajdhani"/>
              </a:rPr>
              <a:t>array</a:t>
            </a:r>
            <a:endParaRPr b="1" sz="3000">
              <a:solidFill>
                <a:srgbClr val="EC183F"/>
              </a:solidFill>
              <a:latin typeface="Rajdhani"/>
              <a:ea typeface="Rajdhani"/>
              <a:cs typeface="Rajdhani"/>
              <a:sym typeface="Rajdhani"/>
            </a:endParaRPr>
          </a:p>
        </p:txBody>
      </p:sp>
      <p:sp>
        <p:nvSpPr>
          <p:cNvPr id="599" name="Google Shape;599;p58"/>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Utilizamos corchetes </a:t>
            </a:r>
            <a:r>
              <a:rPr lang="es" sz="1600">
                <a:solidFill>
                  <a:srgbClr val="3F3F3F"/>
                </a:solidFill>
                <a:highlight>
                  <a:srgbClr val="CCCCCC"/>
                </a:highlight>
                <a:latin typeface="Consolas"/>
                <a:ea typeface="Consolas"/>
                <a:cs typeface="Consolas"/>
                <a:sym typeface="Consolas"/>
              </a:rPr>
              <a:t>[]</a:t>
            </a:r>
            <a:r>
              <a:rPr lang="es" sz="1600">
                <a:solidFill>
                  <a:srgbClr val="3F3F3F"/>
                </a:solidFill>
                <a:latin typeface="Open Sans"/>
                <a:ea typeface="Open Sans"/>
                <a:cs typeface="Open Sans"/>
                <a:sym typeface="Open Sans"/>
              </a:rPr>
              <a:t> para indicar el </a:t>
            </a:r>
            <a:r>
              <a:rPr b="1" lang="es" sz="1600">
                <a:solidFill>
                  <a:srgbClr val="3F3F3F"/>
                </a:solidFill>
                <a:latin typeface="Open Sans"/>
                <a:ea typeface="Open Sans"/>
                <a:cs typeface="Open Sans"/>
                <a:sym typeface="Open Sans"/>
              </a:rPr>
              <a:t>inicio</a:t>
            </a:r>
            <a:r>
              <a:rPr lang="es" sz="1600">
                <a:solidFill>
                  <a:srgbClr val="3F3F3F"/>
                </a:solidFill>
                <a:latin typeface="Open Sans"/>
                <a:ea typeface="Open Sans"/>
                <a:cs typeface="Open Sans"/>
                <a:sym typeface="Open Sans"/>
              </a:rPr>
              <a:t> y el </a:t>
            </a:r>
            <a:r>
              <a:rPr b="1" lang="es" sz="1600">
                <a:solidFill>
                  <a:srgbClr val="3F3F3F"/>
                </a:solidFill>
                <a:latin typeface="Open Sans"/>
                <a:ea typeface="Open Sans"/>
                <a:cs typeface="Open Sans"/>
                <a:sym typeface="Open Sans"/>
              </a:rPr>
              <a:t>fin</a:t>
            </a:r>
            <a:r>
              <a:rPr lang="es" sz="1600">
                <a:solidFill>
                  <a:srgbClr val="3F3F3F"/>
                </a:solidFill>
                <a:latin typeface="Open Sans"/>
                <a:ea typeface="Open Sans"/>
                <a:cs typeface="Open Sans"/>
                <a:sym typeface="Open Sans"/>
              </a:rPr>
              <a:t> de un array. Utilizamos comas </a:t>
            </a:r>
            <a:r>
              <a:rPr lang="es" sz="1600">
                <a:solidFill>
                  <a:srgbClr val="3F3F3F"/>
                </a:solidFill>
                <a:highlight>
                  <a:srgbClr val="CCCCCC"/>
                </a:highlight>
                <a:latin typeface="Consolas"/>
                <a:ea typeface="Consolas"/>
                <a:cs typeface="Consolas"/>
                <a:sym typeface="Consolas"/>
              </a:rPr>
              <a:t>,</a:t>
            </a:r>
            <a:r>
              <a:rPr lang="es" sz="1600">
                <a:solidFill>
                  <a:srgbClr val="3F3F3F"/>
                </a:solidFill>
                <a:latin typeface="Open Sans"/>
                <a:ea typeface="Open Sans"/>
                <a:cs typeface="Open Sans"/>
                <a:sym typeface="Open Sans"/>
              </a:rPr>
              <a:t> para </a:t>
            </a:r>
            <a:r>
              <a:rPr b="1" lang="es" sz="1600">
                <a:solidFill>
                  <a:srgbClr val="3F3F3F"/>
                </a:solidFill>
                <a:latin typeface="Open Sans"/>
                <a:ea typeface="Open Sans"/>
                <a:cs typeface="Open Sans"/>
                <a:sym typeface="Open Sans"/>
              </a:rPr>
              <a:t>separar</a:t>
            </a:r>
            <a:r>
              <a:rPr lang="es" sz="1600">
                <a:solidFill>
                  <a:srgbClr val="3F3F3F"/>
                </a:solidFill>
                <a:latin typeface="Open Sans"/>
                <a:ea typeface="Open Sans"/>
                <a:cs typeface="Open Sans"/>
                <a:sym typeface="Open Sans"/>
              </a:rPr>
              <a:t> sus elementos.</a:t>
            </a:r>
            <a:endParaRPr sz="1600">
              <a:solidFill>
                <a:srgbClr val="3F3F3F"/>
              </a:solidFill>
              <a:latin typeface="Open Sans"/>
              <a:ea typeface="Open Sans"/>
              <a:cs typeface="Open Sans"/>
              <a:sym typeface="Open Sans"/>
            </a:endParaRPr>
          </a:p>
          <a:p>
            <a:pPr indent="0" lvl="0" marL="0" rtl="0" algn="l">
              <a:spcBef>
                <a:spcPts val="1000"/>
              </a:spcBef>
              <a:spcAft>
                <a:spcPts val="0"/>
              </a:spcAft>
              <a:buNone/>
            </a:pPr>
            <a:r>
              <a:rPr lang="es" sz="1600">
                <a:solidFill>
                  <a:srgbClr val="3F3F3F"/>
                </a:solidFill>
                <a:latin typeface="Open Sans"/>
                <a:ea typeface="Open Sans"/>
                <a:cs typeface="Open Sans"/>
                <a:sym typeface="Open Sans"/>
              </a:rPr>
              <a:t>Dentro, podemos almacenar la cantidad de elementos que queramos, sin importar el tipo de dato de cada uno.</a:t>
            </a:r>
            <a:endParaRPr sz="1600">
              <a:solidFill>
                <a:srgbClr val="3F3F3F"/>
              </a:solidFill>
              <a:latin typeface="Open Sans"/>
              <a:ea typeface="Open Sans"/>
              <a:cs typeface="Open Sans"/>
              <a:sym typeface="Open Sans"/>
            </a:endParaRPr>
          </a:p>
          <a:p>
            <a:pPr indent="0" lvl="0" marL="0" rtl="0" algn="l">
              <a:spcBef>
                <a:spcPts val="10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Es decir, podemos tener en un mismo array datos de tipo string, number, boolean y todos los demás.</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600" name="Google Shape;600;p58"/>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1" name="Google Shape;601;p5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602" name="Google Shape;602;p58"/>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grpSp>
        <p:nvGrpSpPr>
          <p:cNvPr id="607" name="Google Shape;607;p59"/>
          <p:cNvGrpSpPr/>
          <p:nvPr/>
        </p:nvGrpSpPr>
        <p:grpSpPr>
          <a:xfrm>
            <a:off x="732698" y="1987824"/>
            <a:ext cx="7692650" cy="496850"/>
            <a:chOff x="630644" y="2191938"/>
            <a:chExt cx="6913498" cy="530709"/>
          </a:xfrm>
        </p:grpSpPr>
        <p:sp>
          <p:nvSpPr>
            <p:cNvPr id="608" name="Google Shape;608;p5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pelisFavoritas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'Star Wars'</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'Kill Bill'</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'Alien'</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09" name="Google Shape;609;p5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610" name="Google Shape;610;p5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Posiciones </a:t>
            </a:r>
            <a:r>
              <a:rPr b="1" lang="es" sz="3000">
                <a:solidFill>
                  <a:srgbClr val="434343"/>
                </a:solidFill>
                <a:latin typeface="Rajdhani"/>
                <a:ea typeface="Rajdhani"/>
                <a:cs typeface="Rajdhani"/>
                <a:sym typeface="Rajdhani"/>
              </a:rPr>
              <a:t>dentro de un </a:t>
            </a:r>
            <a:r>
              <a:rPr b="1" lang="es" sz="3000">
                <a:solidFill>
                  <a:srgbClr val="EC183F"/>
                </a:solidFill>
                <a:latin typeface="Rajdhani"/>
                <a:ea typeface="Rajdhani"/>
                <a:cs typeface="Rajdhani"/>
                <a:sym typeface="Rajdhani"/>
              </a:rPr>
              <a:t>array</a:t>
            </a:r>
            <a:endParaRPr b="1" sz="3000">
              <a:solidFill>
                <a:srgbClr val="EC183F"/>
              </a:solidFill>
              <a:latin typeface="Rajdhani"/>
              <a:ea typeface="Rajdhani"/>
              <a:cs typeface="Rajdhani"/>
              <a:sym typeface="Rajdhani"/>
            </a:endParaRPr>
          </a:p>
        </p:txBody>
      </p:sp>
      <p:sp>
        <p:nvSpPr>
          <p:cNvPr id="611" name="Google Shape;611;p59"/>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Cada dato de un array ocupa una posición numerada conocida como </a:t>
            </a:r>
            <a:r>
              <a:rPr b="1" lang="es" sz="1600">
                <a:solidFill>
                  <a:srgbClr val="3F3F3F"/>
                </a:solidFill>
                <a:latin typeface="Open Sans"/>
                <a:ea typeface="Open Sans"/>
                <a:cs typeface="Open Sans"/>
                <a:sym typeface="Open Sans"/>
              </a:rPr>
              <a:t>índice</a:t>
            </a:r>
            <a:r>
              <a:rPr lang="es" sz="1600">
                <a:solidFill>
                  <a:srgbClr val="3F3F3F"/>
                </a:solidFill>
                <a:latin typeface="Open Sans"/>
                <a:ea typeface="Open Sans"/>
                <a:cs typeface="Open Sans"/>
                <a:sym typeface="Open Sans"/>
              </a:rPr>
              <a:t>. La </a:t>
            </a:r>
            <a:r>
              <a:rPr b="1" lang="es" sz="1600">
                <a:solidFill>
                  <a:srgbClr val="3F3F3F"/>
                </a:solidFill>
                <a:latin typeface="Open Sans"/>
                <a:ea typeface="Open Sans"/>
                <a:cs typeface="Open Sans"/>
                <a:sym typeface="Open Sans"/>
              </a:rPr>
              <a:t>primera posición</a:t>
            </a:r>
            <a:r>
              <a:rPr lang="es" sz="1600">
                <a:solidFill>
                  <a:srgbClr val="3F3F3F"/>
                </a:solidFill>
                <a:latin typeface="Open Sans"/>
                <a:ea typeface="Open Sans"/>
                <a:cs typeface="Open Sans"/>
                <a:sym typeface="Open Sans"/>
              </a:rPr>
              <a:t> de un array es </a:t>
            </a:r>
            <a:r>
              <a:rPr b="1" lang="es" sz="1600">
                <a:solidFill>
                  <a:srgbClr val="3F3F3F"/>
                </a:solidFill>
                <a:latin typeface="Open Sans"/>
                <a:ea typeface="Open Sans"/>
                <a:cs typeface="Open Sans"/>
                <a:sym typeface="Open Sans"/>
              </a:rPr>
              <a:t>siempre 0</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grpSp>
        <p:nvGrpSpPr>
          <p:cNvPr id="612" name="Google Shape;612;p59"/>
          <p:cNvGrpSpPr/>
          <p:nvPr/>
        </p:nvGrpSpPr>
        <p:grpSpPr>
          <a:xfrm>
            <a:off x="732704" y="3988830"/>
            <a:ext cx="7692650" cy="691567"/>
            <a:chOff x="630644" y="2191938"/>
            <a:chExt cx="6913498" cy="530709"/>
          </a:xfrm>
        </p:grpSpPr>
        <p:sp>
          <p:nvSpPr>
            <p:cNvPr id="613" name="Google Shape;613;p5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pelisFavoritas[</a:t>
              </a:r>
              <a:r>
                <a:rPr lang="es" sz="1600">
                  <a:solidFill>
                    <a:srgbClr val="FFC107"/>
                  </a:solidFill>
                  <a:latin typeface="Consolas"/>
                  <a:ea typeface="Consolas"/>
                  <a:cs typeface="Consolas"/>
                  <a:sym typeface="Consolas"/>
                </a:rPr>
                <a:t>2</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999999"/>
                  </a:solidFill>
                  <a:latin typeface="Consolas"/>
                  <a:ea typeface="Consolas"/>
                  <a:cs typeface="Consolas"/>
                  <a:sym typeface="Consolas"/>
                </a:rPr>
                <a:t>// accedemos a la película Alien, el índice 2 del array</a:t>
              </a:r>
              <a:endParaRPr sz="1600">
                <a:solidFill>
                  <a:srgbClr val="999999"/>
                </a:solidFill>
                <a:latin typeface="Consolas"/>
                <a:ea typeface="Consolas"/>
                <a:cs typeface="Consolas"/>
                <a:sym typeface="Consolas"/>
              </a:endParaRPr>
            </a:p>
          </p:txBody>
        </p:sp>
        <p:sp>
          <p:nvSpPr>
            <p:cNvPr id="614" name="Google Shape;614;p5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615" name="Google Shape;615;p59"/>
          <p:cNvSpPr txBox="1"/>
          <p:nvPr/>
        </p:nvSpPr>
        <p:spPr>
          <a:xfrm>
            <a:off x="717750" y="31578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Para acceder a un elemento puntual de un array, nombramos al array y, </a:t>
            </a:r>
            <a:r>
              <a:rPr b="1" lang="es" sz="1600">
                <a:solidFill>
                  <a:srgbClr val="3F3F3F"/>
                </a:solidFill>
                <a:latin typeface="Open Sans"/>
                <a:ea typeface="Open Sans"/>
                <a:cs typeface="Open Sans"/>
                <a:sym typeface="Open Sans"/>
              </a:rPr>
              <a:t>dentro</a:t>
            </a:r>
            <a:r>
              <a:rPr lang="es" sz="1600">
                <a:solidFill>
                  <a:srgbClr val="3F3F3F"/>
                </a:solidFill>
                <a:latin typeface="Open Sans"/>
                <a:ea typeface="Open Sans"/>
                <a:cs typeface="Open Sans"/>
                <a:sym typeface="Open Sans"/>
              </a:rPr>
              <a:t> </a:t>
            </a:r>
            <a:r>
              <a:rPr b="1" lang="es" sz="1600">
                <a:solidFill>
                  <a:srgbClr val="3F3F3F"/>
                </a:solidFill>
                <a:latin typeface="Open Sans"/>
                <a:ea typeface="Open Sans"/>
                <a:cs typeface="Open Sans"/>
                <a:sym typeface="Open Sans"/>
              </a:rPr>
              <a:t>de los</a:t>
            </a:r>
            <a:r>
              <a:rPr lang="es" sz="1600">
                <a:solidFill>
                  <a:srgbClr val="3F3F3F"/>
                </a:solidFill>
                <a:latin typeface="Open Sans"/>
                <a:ea typeface="Open Sans"/>
                <a:cs typeface="Open Sans"/>
                <a:sym typeface="Open Sans"/>
              </a:rPr>
              <a:t> </a:t>
            </a:r>
            <a:r>
              <a:rPr b="1" lang="es" sz="1600">
                <a:solidFill>
                  <a:srgbClr val="3F3F3F"/>
                </a:solidFill>
                <a:latin typeface="Open Sans"/>
                <a:ea typeface="Open Sans"/>
                <a:cs typeface="Open Sans"/>
                <a:sym typeface="Open Sans"/>
              </a:rPr>
              <a:t>corchetes</a:t>
            </a:r>
            <a:r>
              <a:rPr lang="es" sz="1600">
                <a:solidFill>
                  <a:srgbClr val="3F3F3F"/>
                </a:solidFill>
                <a:latin typeface="Open Sans"/>
                <a:ea typeface="Open Sans"/>
                <a:cs typeface="Open Sans"/>
                <a:sym typeface="Open Sans"/>
              </a:rPr>
              <a:t>, escribimos el </a:t>
            </a:r>
            <a:r>
              <a:rPr b="1" lang="es" sz="1600">
                <a:solidFill>
                  <a:srgbClr val="3F3F3F"/>
                </a:solidFill>
                <a:latin typeface="Open Sans"/>
                <a:ea typeface="Open Sans"/>
                <a:cs typeface="Open Sans"/>
                <a:sym typeface="Open Sans"/>
              </a:rPr>
              <a:t>índice</a:t>
            </a:r>
            <a:r>
              <a:rPr lang="es" sz="1600">
                <a:solidFill>
                  <a:srgbClr val="3F3F3F"/>
                </a:solidFill>
                <a:latin typeface="Open Sans"/>
                <a:ea typeface="Open Sans"/>
                <a:cs typeface="Open Sans"/>
                <a:sym typeface="Open Sans"/>
              </a:rPr>
              <a:t> al cual queremos acceder.</a:t>
            </a:r>
            <a:endParaRPr sz="1600">
              <a:solidFill>
                <a:srgbClr val="3F3F3F"/>
              </a:solidFill>
              <a:latin typeface="Open Sans"/>
              <a:ea typeface="Open Sans"/>
              <a:cs typeface="Open Sans"/>
              <a:sym typeface="Open Sans"/>
            </a:endParaRPr>
          </a:p>
        </p:txBody>
      </p:sp>
      <p:sp>
        <p:nvSpPr>
          <p:cNvPr id="616" name="Google Shape;616;p59"/>
          <p:cNvSpPr/>
          <p:nvPr/>
        </p:nvSpPr>
        <p:spPr>
          <a:xfrm rot="5400000">
            <a:off x="4399075"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617" name="Google Shape;617;p59"/>
          <p:cNvSpPr txBox="1"/>
          <p:nvPr/>
        </p:nvSpPr>
        <p:spPr>
          <a:xfrm>
            <a:off x="4326325"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0</a:t>
            </a:r>
            <a:endParaRPr b="1" sz="1600">
              <a:solidFill>
                <a:srgbClr val="EC183F"/>
              </a:solidFill>
              <a:latin typeface="Open Sans"/>
              <a:ea typeface="Open Sans"/>
              <a:cs typeface="Open Sans"/>
              <a:sym typeface="Open Sans"/>
            </a:endParaRPr>
          </a:p>
        </p:txBody>
      </p:sp>
      <p:sp>
        <p:nvSpPr>
          <p:cNvPr id="618" name="Google Shape;618;p59"/>
          <p:cNvSpPr/>
          <p:nvPr/>
        </p:nvSpPr>
        <p:spPr>
          <a:xfrm rot="5400000">
            <a:off x="5861827"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619" name="Google Shape;619;p59"/>
          <p:cNvSpPr txBox="1"/>
          <p:nvPr/>
        </p:nvSpPr>
        <p:spPr>
          <a:xfrm>
            <a:off x="57890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1</a:t>
            </a:r>
            <a:endParaRPr b="1" sz="1600">
              <a:solidFill>
                <a:srgbClr val="EC183F"/>
              </a:solidFill>
              <a:latin typeface="Open Sans"/>
              <a:ea typeface="Open Sans"/>
              <a:cs typeface="Open Sans"/>
              <a:sym typeface="Open Sans"/>
            </a:endParaRPr>
          </a:p>
        </p:txBody>
      </p:sp>
      <p:sp>
        <p:nvSpPr>
          <p:cNvPr id="620" name="Google Shape;620;p59"/>
          <p:cNvSpPr/>
          <p:nvPr/>
        </p:nvSpPr>
        <p:spPr>
          <a:xfrm rot="5400000">
            <a:off x="7081102" y="2281950"/>
            <a:ext cx="150600" cy="7140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621" name="Google Shape;621;p59"/>
          <p:cNvSpPr txBox="1"/>
          <p:nvPr/>
        </p:nvSpPr>
        <p:spPr>
          <a:xfrm>
            <a:off x="70082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2</a:t>
            </a:r>
            <a:endParaRPr b="1" sz="1600">
              <a:solidFill>
                <a:srgbClr val="EC183F"/>
              </a:solidFill>
              <a:latin typeface="Open Sans"/>
              <a:ea typeface="Open Sans"/>
              <a:cs typeface="Open Sans"/>
              <a:sym typeface="Open Sans"/>
            </a:endParaRPr>
          </a:p>
        </p:txBody>
      </p:sp>
      <p:sp>
        <p:nvSpPr>
          <p:cNvPr id="622" name="Google Shape;622;p59"/>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3" name="Google Shape;623;p5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624" name="Google Shape;624;p59"/>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0"/>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Longitud </a:t>
            </a:r>
            <a:r>
              <a:rPr b="1" lang="es" sz="3000">
                <a:solidFill>
                  <a:srgbClr val="434343"/>
                </a:solidFill>
                <a:latin typeface="Rajdhani"/>
                <a:ea typeface="Rajdhani"/>
                <a:cs typeface="Rajdhani"/>
                <a:sym typeface="Rajdhani"/>
              </a:rPr>
              <a:t>de un </a:t>
            </a:r>
            <a:r>
              <a:rPr b="1" lang="es" sz="3000">
                <a:solidFill>
                  <a:srgbClr val="EC183F"/>
                </a:solidFill>
                <a:latin typeface="Rajdhani"/>
                <a:ea typeface="Rajdhani"/>
                <a:cs typeface="Rajdhani"/>
                <a:sym typeface="Rajdhani"/>
              </a:rPr>
              <a:t>array</a:t>
            </a:r>
            <a:endParaRPr b="1" sz="3000">
              <a:solidFill>
                <a:srgbClr val="EC183F"/>
              </a:solidFill>
              <a:latin typeface="Rajdhani"/>
              <a:ea typeface="Rajdhani"/>
              <a:cs typeface="Rajdhani"/>
              <a:sym typeface="Rajdhani"/>
            </a:endParaRPr>
          </a:p>
        </p:txBody>
      </p:sp>
      <p:sp>
        <p:nvSpPr>
          <p:cNvPr id="631" name="Google Shape;631;p60"/>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Otra propiedad útil de los arrays es su longitud, o cantidad de elementos. Podemos saber el número de elementos usando la propiedad length.</a:t>
            </a:r>
            <a:endParaRPr sz="1600">
              <a:solidFill>
                <a:srgbClr val="3F3F3F"/>
              </a:solidFill>
              <a:latin typeface="Open Sans"/>
              <a:ea typeface="Open Sans"/>
              <a:cs typeface="Open Sans"/>
              <a:sym typeface="Open Sans"/>
            </a:endParaRPr>
          </a:p>
        </p:txBody>
      </p:sp>
      <p:sp>
        <p:nvSpPr>
          <p:cNvPr id="632" name="Google Shape;632;p60"/>
          <p:cNvSpPr txBox="1"/>
          <p:nvPr/>
        </p:nvSpPr>
        <p:spPr>
          <a:xfrm>
            <a:off x="717750" y="31578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Para acceder al total de elementos de </a:t>
            </a:r>
            <a:r>
              <a:rPr b="1" lang="es" sz="1600">
                <a:solidFill>
                  <a:srgbClr val="3F3F3F"/>
                </a:solidFill>
                <a:latin typeface="Open Sans"/>
                <a:ea typeface="Open Sans"/>
                <a:cs typeface="Open Sans"/>
                <a:sym typeface="Open Sans"/>
              </a:rPr>
              <a:t>un array</a:t>
            </a:r>
            <a:r>
              <a:rPr lang="es" sz="1600">
                <a:solidFill>
                  <a:srgbClr val="3F3F3F"/>
                </a:solidFill>
                <a:latin typeface="Open Sans"/>
                <a:ea typeface="Open Sans"/>
                <a:cs typeface="Open Sans"/>
                <a:sym typeface="Open Sans"/>
              </a:rPr>
              <a:t>, nombramos al array y, </a:t>
            </a:r>
            <a:r>
              <a:rPr b="1" lang="es" sz="1600">
                <a:solidFill>
                  <a:srgbClr val="3F3F3F"/>
                </a:solidFill>
                <a:latin typeface="Open Sans"/>
                <a:ea typeface="Open Sans"/>
                <a:cs typeface="Open Sans"/>
                <a:sym typeface="Open Sans"/>
              </a:rPr>
              <a:t>seguido de un punto</a:t>
            </a:r>
            <a:r>
              <a:rPr lang="es" sz="1600">
                <a:solidFill>
                  <a:srgbClr val="3F3F3F"/>
                </a:solidFill>
                <a:latin typeface="Open Sans"/>
                <a:ea typeface="Open Sans"/>
                <a:cs typeface="Open Sans"/>
                <a:sym typeface="Open Sans"/>
              </a:rPr>
              <a:t> </a:t>
            </a:r>
            <a:r>
              <a:rPr lang="es" sz="1600">
                <a:solidFill>
                  <a:srgbClr val="3F3F3F"/>
                </a:solidFill>
                <a:highlight>
                  <a:srgbClr val="CCCCCC"/>
                </a:highlight>
                <a:latin typeface="Consolas"/>
                <a:ea typeface="Consolas"/>
                <a:cs typeface="Consolas"/>
                <a:sym typeface="Consolas"/>
              </a:rPr>
              <a:t>.</a:t>
            </a:r>
            <a:r>
              <a:rPr lang="es" sz="1600">
                <a:solidFill>
                  <a:srgbClr val="3F3F3F"/>
                </a:solidFill>
                <a:latin typeface="Open Sans"/>
                <a:ea typeface="Open Sans"/>
                <a:cs typeface="Open Sans"/>
                <a:sym typeface="Open Sans"/>
              </a:rPr>
              <a:t>, escribiremos </a:t>
            </a:r>
            <a:r>
              <a:rPr b="1" lang="es" sz="1600">
                <a:solidFill>
                  <a:srgbClr val="3F3F3F"/>
                </a:solidFill>
                <a:latin typeface="Open Sans"/>
                <a:ea typeface="Open Sans"/>
                <a:cs typeface="Open Sans"/>
                <a:sym typeface="Open Sans"/>
              </a:rPr>
              <a:t>la palabra length</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grpSp>
        <p:nvGrpSpPr>
          <p:cNvPr id="633" name="Google Shape;633;p60"/>
          <p:cNvGrpSpPr/>
          <p:nvPr/>
        </p:nvGrpSpPr>
        <p:grpSpPr>
          <a:xfrm>
            <a:off x="732704" y="3988830"/>
            <a:ext cx="7692650" cy="691567"/>
            <a:chOff x="630644" y="2191938"/>
            <a:chExt cx="6913498" cy="530709"/>
          </a:xfrm>
        </p:grpSpPr>
        <p:sp>
          <p:nvSpPr>
            <p:cNvPr id="634" name="Google Shape;634;p6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pelisFavoritas.</a:t>
              </a:r>
              <a:r>
                <a:rPr lang="es" sz="1600">
                  <a:solidFill>
                    <a:srgbClr val="EC183F"/>
                  </a:solidFill>
                  <a:latin typeface="Consolas"/>
                  <a:ea typeface="Consolas"/>
                  <a:cs typeface="Consolas"/>
                  <a:sym typeface="Consolas"/>
                </a:rPr>
                <a:t>length</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999999"/>
                  </a:solidFill>
                  <a:latin typeface="Consolas"/>
                  <a:ea typeface="Consolas"/>
                  <a:cs typeface="Consolas"/>
                  <a:sym typeface="Consolas"/>
                </a:rPr>
                <a:t>// Devuelve 3, el número de elementos del array</a:t>
              </a:r>
              <a:endParaRPr sz="1600">
                <a:solidFill>
                  <a:srgbClr val="999999"/>
                </a:solidFill>
                <a:latin typeface="Consolas"/>
                <a:ea typeface="Consolas"/>
                <a:cs typeface="Consolas"/>
                <a:sym typeface="Consolas"/>
              </a:endParaRPr>
            </a:p>
          </p:txBody>
        </p:sp>
        <p:sp>
          <p:nvSpPr>
            <p:cNvPr id="635" name="Google Shape;635;p60"/>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grpSp>
        <p:nvGrpSpPr>
          <p:cNvPr id="636" name="Google Shape;636;p60"/>
          <p:cNvGrpSpPr/>
          <p:nvPr/>
        </p:nvGrpSpPr>
        <p:grpSpPr>
          <a:xfrm>
            <a:off x="732698" y="1987824"/>
            <a:ext cx="7692650" cy="496850"/>
            <a:chOff x="630644" y="2191938"/>
            <a:chExt cx="6913498" cy="530709"/>
          </a:xfrm>
        </p:grpSpPr>
        <p:sp>
          <p:nvSpPr>
            <p:cNvPr id="637" name="Google Shape;637;p6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pelisFavoritas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'Star Wars'</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'Kill Bill'</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'Alien'</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38" name="Google Shape;638;p60"/>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639" name="Google Shape;639;p60"/>
          <p:cNvSpPr/>
          <p:nvPr/>
        </p:nvSpPr>
        <p:spPr>
          <a:xfrm rot="5400000">
            <a:off x="4399075"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640" name="Google Shape;640;p60"/>
          <p:cNvSpPr txBox="1"/>
          <p:nvPr/>
        </p:nvSpPr>
        <p:spPr>
          <a:xfrm>
            <a:off x="4326325"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1</a:t>
            </a:r>
            <a:endParaRPr b="1" sz="1600">
              <a:solidFill>
                <a:srgbClr val="EC183F"/>
              </a:solidFill>
              <a:latin typeface="Open Sans"/>
              <a:ea typeface="Open Sans"/>
              <a:cs typeface="Open Sans"/>
              <a:sym typeface="Open Sans"/>
            </a:endParaRPr>
          </a:p>
        </p:txBody>
      </p:sp>
      <p:sp>
        <p:nvSpPr>
          <p:cNvPr id="641" name="Google Shape;641;p60"/>
          <p:cNvSpPr/>
          <p:nvPr/>
        </p:nvSpPr>
        <p:spPr>
          <a:xfrm rot="5400000">
            <a:off x="5861827" y="2074500"/>
            <a:ext cx="150600" cy="11289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642" name="Google Shape;642;p60"/>
          <p:cNvSpPr txBox="1"/>
          <p:nvPr/>
        </p:nvSpPr>
        <p:spPr>
          <a:xfrm>
            <a:off x="57890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1</a:t>
            </a:r>
            <a:endParaRPr b="1" sz="1600">
              <a:solidFill>
                <a:srgbClr val="EC183F"/>
              </a:solidFill>
              <a:latin typeface="Open Sans"/>
              <a:ea typeface="Open Sans"/>
              <a:cs typeface="Open Sans"/>
              <a:sym typeface="Open Sans"/>
            </a:endParaRPr>
          </a:p>
        </p:txBody>
      </p:sp>
      <p:sp>
        <p:nvSpPr>
          <p:cNvPr id="643" name="Google Shape;643;p60"/>
          <p:cNvSpPr/>
          <p:nvPr/>
        </p:nvSpPr>
        <p:spPr>
          <a:xfrm rot="5400000">
            <a:off x="7081102" y="2281950"/>
            <a:ext cx="150600" cy="7140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644" name="Google Shape;644;p60"/>
          <p:cNvSpPr txBox="1"/>
          <p:nvPr/>
        </p:nvSpPr>
        <p:spPr>
          <a:xfrm>
            <a:off x="70082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1</a:t>
            </a:r>
            <a:endParaRPr b="1" sz="1600">
              <a:solidFill>
                <a:srgbClr val="EC183F"/>
              </a:solidFill>
              <a:latin typeface="Open Sans"/>
              <a:ea typeface="Open Sans"/>
              <a:cs typeface="Open Sans"/>
              <a:sym typeface="Open Sans"/>
            </a:endParaRPr>
          </a:p>
        </p:txBody>
      </p:sp>
      <p:sp>
        <p:nvSpPr>
          <p:cNvPr id="645" name="Google Shape;645;p60"/>
          <p:cNvSpPr txBox="1"/>
          <p:nvPr/>
        </p:nvSpPr>
        <p:spPr>
          <a:xfrm>
            <a:off x="5050945"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a:t>
            </a:r>
            <a:endParaRPr b="1" sz="1600">
              <a:solidFill>
                <a:srgbClr val="EC183F"/>
              </a:solidFill>
              <a:latin typeface="Open Sans"/>
              <a:ea typeface="Open Sans"/>
              <a:cs typeface="Open Sans"/>
              <a:sym typeface="Open Sans"/>
            </a:endParaRPr>
          </a:p>
        </p:txBody>
      </p:sp>
      <p:sp>
        <p:nvSpPr>
          <p:cNvPr id="646" name="Google Shape;646;p60"/>
          <p:cNvSpPr txBox="1"/>
          <p:nvPr/>
        </p:nvSpPr>
        <p:spPr>
          <a:xfrm>
            <a:off x="6504781"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a:t>
            </a:r>
            <a:endParaRPr b="1" sz="1600">
              <a:solidFill>
                <a:srgbClr val="EC183F"/>
              </a:solidFill>
              <a:latin typeface="Open Sans"/>
              <a:ea typeface="Open Sans"/>
              <a:cs typeface="Open Sans"/>
              <a:sym typeface="Open Sans"/>
            </a:endParaRPr>
          </a:p>
        </p:txBody>
      </p:sp>
      <p:sp>
        <p:nvSpPr>
          <p:cNvPr id="647" name="Google Shape;647;p60"/>
          <p:cNvSpPr txBox="1"/>
          <p:nvPr/>
        </p:nvSpPr>
        <p:spPr>
          <a:xfrm>
            <a:off x="7526725"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a:t>
            </a:r>
            <a:endParaRPr b="1" sz="1600">
              <a:solidFill>
                <a:srgbClr val="EC183F"/>
              </a:solidFill>
              <a:latin typeface="Open Sans"/>
              <a:ea typeface="Open Sans"/>
              <a:cs typeface="Open Sans"/>
              <a:sym typeface="Open Sans"/>
            </a:endParaRPr>
          </a:p>
        </p:txBody>
      </p:sp>
      <p:sp>
        <p:nvSpPr>
          <p:cNvPr id="648" name="Google Shape;648;p60"/>
          <p:cNvSpPr txBox="1"/>
          <p:nvPr/>
        </p:nvSpPr>
        <p:spPr>
          <a:xfrm>
            <a:off x="79226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3</a:t>
            </a:r>
            <a:endParaRPr b="1" sz="1600">
              <a:solidFill>
                <a:srgbClr val="EC183F"/>
              </a:solidFill>
              <a:latin typeface="Open Sans"/>
              <a:ea typeface="Open Sans"/>
              <a:cs typeface="Open Sans"/>
              <a:sym typeface="Open Sans"/>
            </a:endParaRPr>
          </a:p>
        </p:txBody>
      </p:sp>
      <p:sp>
        <p:nvSpPr>
          <p:cNvPr id="649" name="Google Shape;649;p6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0" name="Google Shape;650;p6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651" name="Google Shape;651;p60"/>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1"/>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61"/>
          <p:cNvGrpSpPr/>
          <p:nvPr/>
        </p:nvGrpSpPr>
        <p:grpSpPr>
          <a:xfrm>
            <a:off x="732710" y="2489627"/>
            <a:ext cx="7692650" cy="2414619"/>
            <a:chOff x="630644" y="2191938"/>
            <a:chExt cx="6913498" cy="530709"/>
          </a:xfrm>
        </p:grpSpPr>
        <p:sp>
          <p:nvSpPr>
            <p:cNvPr id="658" name="Google Shape;658;p61"/>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colores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'Rojo'</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'Naranja'</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'Azul'</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colores.</a:t>
              </a:r>
              <a:r>
                <a:rPr lang="es" sz="1600">
                  <a:solidFill>
                    <a:srgbClr val="03A9F4"/>
                  </a:solidFill>
                  <a:latin typeface="Consolas"/>
                  <a:ea typeface="Consolas"/>
                  <a:cs typeface="Consolas"/>
                  <a:sym typeface="Consolas"/>
                </a:rPr>
                <a:t>push</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'Violeta'</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retorna 4</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a:t>
              </a:r>
              <a:r>
                <a:rPr lang="es" sz="1600">
                  <a:solidFill>
                    <a:srgbClr val="03A9F4"/>
                  </a:solidFill>
                  <a:latin typeface="Consolas"/>
                  <a:ea typeface="Consolas"/>
                  <a:cs typeface="Consolas"/>
                  <a:sym typeface="Consolas"/>
                </a:rPr>
                <a:t>log</a:t>
              </a:r>
              <a:r>
                <a:rPr lang="es" sz="1600">
                  <a:solidFill>
                    <a:srgbClr val="FFFFFF"/>
                  </a:solidFill>
                  <a:latin typeface="Consolas"/>
                  <a:ea typeface="Consolas"/>
                  <a:cs typeface="Consolas"/>
                  <a:sym typeface="Consolas"/>
                </a:rPr>
                <a:t>(colores); </a:t>
              </a:r>
              <a:r>
                <a:rPr lang="es" sz="1600">
                  <a:solidFill>
                    <a:srgbClr val="888888"/>
                  </a:solidFill>
                  <a:latin typeface="Consolas"/>
                  <a:ea typeface="Consolas"/>
                  <a:cs typeface="Consolas"/>
                  <a:sym typeface="Consolas"/>
                </a:rPr>
                <a:t>// ['Rojo','Naranja','Azul','Violeta']</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colores.</a:t>
              </a:r>
              <a:r>
                <a:rPr lang="es" sz="1600">
                  <a:solidFill>
                    <a:srgbClr val="03A9F4"/>
                  </a:solidFill>
                  <a:latin typeface="Consolas"/>
                  <a:ea typeface="Consolas"/>
                  <a:cs typeface="Consolas"/>
                  <a:sym typeface="Consolas"/>
                </a:rPr>
                <a:t>push</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'Gris'</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'Oro'</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a:t>
              </a:r>
              <a:r>
                <a:rPr lang="es" sz="1600">
                  <a:solidFill>
                    <a:srgbClr val="03A9F4"/>
                  </a:solidFill>
                  <a:latin typeface="Consolas"/>
                  <a:ea typeface="Consolas"/>
                  <a:cs typeface="Consolas"/>
                  <a:sym typeface="Consolas"/>
                </a:rPr>
                <a:t>log</a:t>
              </a:r>
              <a:r>
                <a:rPr lang="es" sz="1600">
                  <a:solidFill>
                    <a:srgbClr val="FFFFFF"/>
                  </a:solidFill>
                  <a:latin typeface="Consolas"/>
                  <a:ea typeface="Consolas"/>
                  <a:cs typeface="Consolas"/>
                  <a:sym typeface="Consolas"/>
                </a:rPr>
                <a:t>(colores);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['Rojo','Naranja','Azul','Violeta','Gris','Oro']</a:t>
              </a:r>
              <a:endParaRPr sz="1600">
                <a:solidFill>
                  <a:srgbClr val="888888"/>
                </a:solidFill>
                <a:latin typeface="Consolas"/>
                <a:ea typeface="Consolas"/>
                <a:cs typeface="Consolas"/>
                <a:sym typeface="Consolas"/>
              </a:endParaRPr>
            </a:p>
          </p:txBody>
        </p:sp>
        <p:sp>
          <p:nvSpPr>
            <p:cNvPr id="659" name="Google Shape;659;p61"/>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660" name="Google Shape;660;p61"/>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.push()</a:t>
            </a:r>
            <a:endParaRPr b="1" sz="3000">
              <a:solidFill>
                <a:srgbClr val="EC183F"/>
              </a:solidFill>
              <a:latin typeface="Rajdhani"/>
              <a:ea typeface="Rajdhani"/>
              <a:cs typeface="Rajdhani"/>
              <a:sym typeface="Rajdhani"/>
            </a:endParaRPr>
          </a:p>
        </p:txBody>
      </p:sp>
      <p:sp>
        <p:nvSpPr>
          <p:cNvPr id="661" name="Google Shape;661;p61"/>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Agrega uno o varios elementos al final del array.</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a:t>
            </a:r>
            <a:r>
              <a:rPr lang="es" sz="1600">
                <a:solidFill>
                  <a:srgbClr val="3F3F3F"/>
                </a:solidFill>
                <a:latin typeface="Open Sans"/>
                <a:ea typeface="Open Sans"/>
                <a:cs typeface="Open Sans"/>
                <a:sym typeface="Open Sans"/>
              </a:rPr>
              <a:t> uno o más elementos como parámetros.</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Retorna</a:t>
            </a:r>
            <a:r>
              <a:rPr lang="es" sz="1600">
                <a:solidFill>
                  <a:srgbClr val="3F3F3F"/>
                </a:solidFill>
                <a:latin typeface="Open Sans"/>
                <a:ea typeface="Open Sans"/>
                <a:cs typeface="Open Sans"/>
                <a:sym typeface="Open Sans"/>
              </a:rPr>
              <a:t> la nueva longitud del array.</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662" name="Google Shape;662;p6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3" name="Google Shape;663;p6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664" name="Google Shape;664;p61"/>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2"/>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62"/>
          <p:cNvGrpSpPr/>
          <p:nvPr/>
        </p:nvGrpSpPr>
        <p:grpSpPr>
          <a:xfrm>
            <a:off x="732710" y="2489627"/>
            <a:ext cx="7692650" cy="2414619"/>
            <a:chOff x="630644" y="2191938"/>
            <a:chExt cx="6913498" cy="530709"/>
          </a:xfrm>
        </p:grpSpPr>
        <p:sp>
          <p:nvSpPr>
            <p:cNvPr id="671" name="Google Shape;671;p62"/>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series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'Mad Men'</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'Breaking Bad'</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'The Sopranos'</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creamos una variable para guardar lo que devuelve .pop()</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ultimaSerie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series.</a:t>
              </a:r>
              <a:r>
                <a:rPr lang="es" sz="1600">
                  <a:solidFill>
                    <a:srgbClr val="03A9F4"/>
                  </a:solidFill>
                  <a:latin typeface="Consolas"/>
                  <a:ea typeface="Consolas"/>
                  <a:cs typeface="Consolas"/>
                  <a:sym typeface="Consolas"/>
                </a:rPr>
                <a:t>pop</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a:t>
              </a:r>
              <a:r>
                <a:rPr lang="es" sz="1600">
                  <a:solidFill>
                    <a:srgbClr val="03A9F4"/>
                  </a:solidFill>
                  <a:latin typeface="Consolas"/>
                  <a:ea typeface="Consolas"/>
                  <a:cs typeface="Consolas"/>
                  <a:sym typeface="Consolas"/>
                </a:rPr>
                <a:t>log</a:t>
              </a:r>
              <a:r>
                <a:rPr lang="es" sz="1600">
                  <a:solidFill>
                    <a:srgbClr val="FFFFFF"/>
                  </a:solidFill>
                  <a:latin typeface="Consolas"/>
                  <a:ea typeface="Consolas"/>
                  <a:cs typeface="Consolas"/>
                  <a:sym typeface="Consolas"/>
                </a:rPr>
                <a:t>(series); </a:t>
              </a:r>
              <a:r>
                <a:rPr lang="es" sz="1600">
                  <a:solidFill>
                    <a:srgbClr val="888888"/>
                  </a:solidFill>
                  <a:latin typeface="Consolas"/>
                  <a:ea typeface="Consolas"/>
                  <a:cs typeface="Consolas"/>
                  <a:sym typeface="Consolas"/>
                </a:rPr>
                <a:t>// ['Mad men', 'Breaking Bad']</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a:t>
              </a:r>
              <a:r>
                <a:rPr lang="es" sz="1600">
                  <a:solidFill>
                    <a:srgbClr val="03A9F4"/>
                  </a:solidFill>
                  <a:latin typeface="Consolas"/>
                  <a:ea typeface="Consolas"/>
                  <a:cs typeface="Consolas"/>
                  <a:sym typeface="Consolas"/>
                </a:rPr>
                <a:t>log</a:t>
              </a:r>
              <a:r>
                <a:rPr lang="es" sz="1600">
                  <a:solidFill>
                    <a:srgbClr val="FFFFFF"/>
                  </a:solidFill>
                  <a:latin typeface="Consolas"/>
                  <a:ea typeface="Consolas"/>
                  <a:cs typeface="Consolas"/>
                  <a:sym typeface="Consolas"/>
                </a:rPr>
                <a:t>(ultimaSerie); </a:t>
              </a:r>
              <a:r>
                <a:rPr lang="es" sz="1600">
                  <a:solidFill>
                    <a:srgbClr val="888888"/>
                  </a:solidFill>
                  <a:latin typeface="Consolas"/>
                  <a:ea typeface="Consolas"/>
                  <a:cs typeface="Consolas"/>
                  <a:sym typeface="Consolas"/>
                </a:rPr>
                <a:t>// ['The Sopranos']</a:t>
              </a:r>
              <a:endParaRPr sz="1600">
                <a:solidFill>
                  <a:srgbClr val="888888"/>
                </a:solidFill>
                <a:latin typeface="Consolas"/>
                <a:ea typeface="Consolas"/>
                <a:cs typeface="Consolas"/>
                <a:sym typeface="Consolas"/>
              </a:endParaRPr>
            </a:p>
          </p:txBody>
        </p:sp>
        <p:sp>
          <p:nvSpPr>
            <p:cNvPr id="672" name="Google Shape;672;p62"/>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673" name="Google Shape;673;p6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.pop()</a:t>
            </a:r>
            <a:endParaRPr b="1" sz="3000">
              <a:solidFill>
                <a:srgbClr val="EC183F"/>
              </a:solidFill>
              <a:latin typeface="Rajdhani"/>
              <a:ea typeface="Rajdhani"/>
              <a:cs typeface="Rajdhani"/>
              <a:sym typeface="Rajdhani"/>
            </a:endParaRPr>
          </a:p>
        </p:txBody>
      </p:sp>
      <p:sp>
        <p:nvSpPr>
          <p:cNvPr id="674" name="Google Shape;674;p62"/>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Elimina el último elemento de un array.</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No recibe</a:t>
            </a:r>
            <a:r>
              <a:rPr lang="es" sz="1600">
                <a:solidFill>
                  <a:srgbClr val="3F3F3F"/>
                </a:solidFill>
                <a:latin typeface="Open Sans"/>
                <a:ea typeface="Open Sans"/>
                <a:cs typeface="Open Sans"/>
                <a:sym typeface="Open Sans"/>
              </a:rPr>
              <a:t> parámetros.</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Devuelve</a:t>
            </a:r>
            <a:r>
              <a:rPr lang="es" sz="1600">
                <a:solidFill>
                  <a:srgbClr val="3F3F3F"/>
                </a:solidFill>
                <a:latin typeface="Open Sans"/>
                <a:ea typeface="Open Sans"/>
                <a:cs typeface="Open Sans"/>
                <a:sym typeface="Open Sans"/>
              </a:rPr>
              <a:t> el elemento eliminado.</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675" name="Google Shape;675;p6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6" name="Google Shape;676;p6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677" name="Google Shape;677;p62"/>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3"/>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63"/>
          <p:cNvGrpSpPr/>
          <p:nvPr/>
        </p:nvGrpSpPr>
        <p:grpSpPr>
          <a:xfrm>
            <a:off x="732710" y="2489627"/>
            <a:ext cx="7692650" cy="2414619"/>
            <a:chOff x="630644" y="2191938"/>
            <a:chExt cx="6913498" cy="530709"/>
          </a:xfrm>
        </p:grpSpPr>
        <p:sp>
          <p:nvSpPr>
            <p:cNvPr id="684" name="Google Shape;684;p63"/>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nombres </a:t>
              </a:r>
              <a:r>
                <a:rPr lang="es" sz="1600">
                  <a:solidFill>
                    <a:srgbClr val="2196F3"/>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'Frida'</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'Diego'</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'Sofía'</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creamos una variable para guardar lo que devuelve .shift()</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primerNombre = nombres.</a:t>
              </a:r>
              <a:r>
                <a:rPr lang="es" sz="1600">
                  <a:solidFill>
                    <a:srgbClr val="2196F3"/>
                  </a:solidFill>
                  <a:latin typeface="Consolas"/>
                  <a:ea typeface="Consolas"/>
                  <a:cs typeface="Consolas"/>
                  <a:sym typeface="Consolas"/>
                </a:rPr>
                <a:t>shift</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a:t>
              </a:r>
              <a:r>
                <a:rPr lang="es" sz="1600">
                  <a:solidFill>
                    <a:srgbClr val="2196F3"/>
                  </a:solidFill>
                  <a:latin typeface="Consolas"/>
                  <a:ea typeface="Consolas"/>
                  <a:cs typeface="Consolas"/>
                  <a:sym typeface="Consolas"/>
                </a:rPr>
                <a:t>log</a:t>
              </a:r>
              <a:r>
                <a:rPr lang="es" sz="1600">
                  <a:solidFill>
                    <a:srgbClr val="FFFFFF"/>
                  </a:solidFill>
                  <a:latin typeface="Consolas"/>
                  <a:ea typeface="Consolas"/>
                  <a:cs typeface="Consolas"/>
                  <a:sym typeface="Consolas"/>
                </a:rPr>
                <a:t>(nombres); </a:t>
              </a:r>
              <a:r>
                <a:rPr lang="es" sz="1600">
                  <a:solidFill>
                    <a:srgbClr val="888888"/>
                  </a:solidFill>
                  <a:latin typeface="Consolas"/>
                  <a:ea typeface="Consolas"/>
                  <a:cs typeface="Consolas"/>
                  <a:sym typeface="Consolas"/>
                </a:rPr>
                <a:t>// ['Diego', 'Sofia']</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a:t>
              </a:r>
              <a:r>
                <a:rPr lang="es" sz="1600">
                  <a:solidFill>
                    <a:srgbClr val="2196F3"/>
                  </a:solidFill>
                  <a:latin typeface="Consolas"/>
                  <a:ea typeface="Consolas"/>
                  <a:cs typeface="Consolas"/>
                  <a:sym typeface="Consolas"/>
                </a:rPr>
                <a:t>log</a:t>
              </a:r>
              <a:r>
                <a:rPr lang="es" sz="1600">
                  <a:solidFill>
                    <a:srgbClr val="FFFFFF"/>
                  </a:solidFill>
                  <a:latin typeface="Consolas"/>
                  <a:ea typeface="Consolas"/>
                  <a:cs typeface="Consolas"/>
                  <a:sym typeface="Consolas"/>
                </a:rPr>
                <a:t>(primerNombre); </a:t>
              </a:r>
              <a:r>
                <a:rPr lang="es" sz="1600">
                  <a:solidFill>
                    <a:srgbClr val="888888"/>
                  </a:solidFill>
                  <a:latin typeface="Consolas"/>
                  <a:ea typeface="Consolas"/>
                  <a:cs typeface="Consolas"/>
                  <a:sym typeface="Consolas"/>
                </a:rPr>
                <a:t>// ['Frida']</a:t>
              </a:r>
              <a:endParaRPr sz="1600">
                <a:solidFill>
                  <a:srgbClr val="888888"/>
                </a:solidFill>
                <a:latin typeface="Consolas"/>
                <a:ea typeface="Consolas"/>
                <a:cs typeface="Consolas"/>
                <a:sym typeface="Consolas"/>
              </a:endParaRPr>
            </a:p>
          </p:txBody>
        </p:sp>
        <p:sp>
          <p:nvSpPr>
            <p:cNvPr id="685" name="Google Shape;685;p63"/>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686" name="Google Shape;686;p6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.shift()</a:t>
            </a:r>
            <a:endParaRPr b="1" sz="3000">
              <a:solidFill>
                <a:srgbClr val="EC183F"/>
              </a:solidFill>
              <a:latin typeface="Rajdhani"/>
              <a:ea typeface="Rajdhani"/>
              <a:cs typeface="Rajdhani"/>
              <a:sym typeface="Rajdhani"/>
            </a:endParaRPr>
          </a:p>
        </p:txBody>
      </p:sp>
      <p:sp>
        <p:nvSpPr>
          <p:cNvPr id="687" name="Google Shape;687;p63"/>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Elimina el primer elemento de un array.</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No recibe</a:t>
            </a:r>
            <a:r>
              <a:rPr lang="es" sz="1600">
                <a:solidFill>
                  <a:srgbClr val="3F3F3F"/>
                </a:solidFill>
                <a:latin typeface="Open Sans"/>
                <a:ea typeface="Open Sans"/>
                <a:cs typeface="Open Sans"/>
                <a:sym typeface="Open Sans"/>
              </a:rPr>
              <a:t> parámetros.</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Devuelve</a:t>
            </a:r>
            <a:r>
              <a:rPr lang="es" sz="1600">
                <a:solidFill>
                  <a:srgbClr val="3F3F3F"/>
                </a:solidFill>
                <a:latin typeface="Open Sans"/>
                <a:ea typeface="Open Sans"/>
                <a:cs typeface="Open Sans"/>
                <a:sym typeface="Open Sans"/>
              </a:rPr>
              <a:t> el elemento eliminado.</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688" name="Google Shape;688;p6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9" name="Google Shape;689;p63"/>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690" name="Google Shape;690;p63"/>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811050" y="1166875"/>
            <a:ext cx="7299900" cy="227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sz="1600">
                <a:solidFill>
                  <a:srgbClr val="3F3F3F"/>
                </a:solidFill>
                <a:latin typeface="Open Sans Light"/>
                <a:ea typeface="Open Sans Light"/>
                <a:cs typeface="Open Sans Light"/>
                <a:sym typeface="Open Sans Light"/>
              </a:rPr>
              <a:t>Imaginen entonces que tenemos una carpeta que contiene todo nuestro proyecto. Dentro de ella hay un archivo principal </a:t>
            </a:r>
            <a:r>
              <a:rPr lang="es" sz="1600">
                <a:solidFill>
                  <a:srgbClr val="3F3F3F"/>
                </a:solidFill>
                <a:highlight>
                  <a:srgbClr val="CCCCCC"/>
                </a:highlight>
                <a:latin typeface="Consolas"/>
                <a:ea typeface="Consolas"/>
                <a:cs typeface="Consolas"/>
                <a:sym typeface="Consolas"/>
              </a:rPr>
              <a:t>app.js</a:t>
            </a:r>
            <a:r>
              <a:rPr lang="es" sz="1600">
                <a:solidFill>
                  <a:srgbClr val="3F3F3F"/>
                </a:solidFill>
                <a:latin typeface="Open Sans Light"/>
                <a:ea typeface="Open Sans Light"/>
                <a:cs typeface="Open Sans Light"/>
                <a:sym typeface="Open Sans Light"/>
              </a:rPr>
              <a:t>, donde estaremos realizando diversas tareas. Si quisiéramos hacer un módulo que pueda sumar, restar, dividir y multiplicar, podríamos entonces crear un módulo llamado </a:t>
            </a:r>
            <a:r>
              <a:rPr lang="es" sz="1600">
                <a:solidFill>
                  <a:srgbClr val="3F3F3F"/>
                </a:solidFill>
                <a:highlight>
                  <a:srgbClr val="CCCCCC"/>
                </a:highlight>
                <a:latin typeface="Consolas"/>
                <a:ea typeface="Consolas"/>
                <a:cs typeface="Consolas"/>
                <a:sym typeface="Consolas"/>
              </a:rPr>
              <a:t>calculadora.js</a:t>
            </a:r>
            <a:r>
              <a:rPr lang="es" sz="1600">
                <a:solidFill>
                  <a:srgbClr val="3F3F3F"/>
                </a:solidFill>
                <a:latin typeface="Open Sans Light"/>
                <a:ea typeface="Open Sans Light"/>
                <a:cs typeface="Open Sans Light"/>
                <a:sym typeface="Open Sans Light"/>
              </a:rPr>
              <a:t>, al que vamos a ubicar por fuera de nuestro archivo principal. Para ello, vamos a crear una carpeta llamada módulos y aquí iremos ubicando este y los demás módulos que creemos. </a:t>
            </a:r>
            <a:endParaRPr>
              <a:latin typeface="Open Sans Light"/>
              <a:ea typeface="Open Sans Light"/>
              <a:cs typeface="Open Sans Light"/>
              <a:sym typeface="Open Sans Light"/>
            </a:endParaRPr>
          </a:p>
        </p:txBody>
      </p:sp>
      <p:sp>
        <p:nvSpPr>
          <p:cNvPr id="91" name="Google Shape;91;p19"/>
          <p:cNvSpPr txBox="1"/>
          <p:nvPr/>
        </p:nvSpPr>
        <p:spPr>
          <a:xfrm>
            <a:off x="717750" y="549075"/>
            <a:ext cx="5451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Módulos y require</a:t>
            </a:r>
            <a:endParaRPr b="1" sz="3000">
              <a:solidFill>
                <a:srgbClr val="434343"/>
              </a:solidFill>
              <a:latin typeface="Rajdhani"/>
              <a:ea typeface="Rajdhani"/>
              <a:cs typeface="Rajdhani"/>
              <a:sym typeface="Rajdhani"/>
            </a:endParaRPr>
          </a:p>
        </p:txBody>
      </p:sp>
      <p:sp>
        <p:nvSpPr>
          <p:cNvPr id="92" name="Google Shape;92;p19"/>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4" name="Google Shape;94;p19"/>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4"/>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64"/>
          <p:cNvGrpSpPr/>
          <p:nvPr/>
        </p:nvGrpSpPr>
        <p:grpSpPr>
          <a:xfrm>
            <a:off x="732710" y="2489627"/>
            <a:ext cx="7692650" cy="2414619"/>
            <a:chOff x="630644" y="2191938"/>
            <a:chExt cx="6913498" cy="530709"/>
          </a:xfrm>
        </p:grpSpPr>
        <p:sp>
          <p:nvSpPr>
            <p:cNvPr id="697" name="Google Shape;697;p64"/>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marcas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'Audi'</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marcas.</a:t>
              </a:r>
              <a:r>
                <a:rPr lang="es" sz="1600">
                  <a:solidFill>
                    <a:srgbClr val="03A9F4"/>
                  </a:solidFill>
                  <a:latin typeface="Consolas"/>
                  <a:ea typeface="Consolas"/>
                  <a:cs typeface="Consolas"/>
                  <a:sym typeface="Consolas"/>
                </a:rPr>
                <a:t>unshift</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'Ford'</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a:t>
              </a:r>
              <a:r>
                <a:rPr lang="es" sz="1600">
                  <a:solidFill>
                    <a:srgbClr val="03A9F4"/>
                  </a:solidFill>
                  <a:latin typeface="Consolas"/>
                  <a:ea typeface="Consolas"/>
                  <a:cs typeface="Consolas"/>
                  <a:sym typeface="Consolas"/>
                </a:rPr>
                <a:t>log</a:t>
              </a:r>
              <a:r>
                <a:rPr lang="es" sz="1600">
                  <a:solidFill>
                    <a:srgbClr val="FFFFFF"/>
                  </a:solidFill>
                  <a:latin typeface="Consolas"/>
                  <a:ea typeface="Consolas"/>
                  <a:cs typeface="Consolas"/>
                  <a:sym typeface="Consolas"/>
                </a:rPr>
                <a:t>(marcas); </a:t>
              </a:r>
              <a:r>
                <a:rPr lang="es" sz="1600">
                  <a:solidFill>
                    <a:srgbClr val="888888"/>
                  </a:solidFill>
                  <a:latin typeface="Consolas"/>
                  <a:ea typeface="Consolas"/>
                  <a:cs typeface="Consolas"/>
                  <a:sym typeface="Consolas"/>
                </a:rPr>
                <a:t>// ['Ford', 'Audi']</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marcas.</a:t>
              </a:r>
              <a:r>
                <a:rPr lang="es" sz="1600">
                  <a:solidFill>
                    <a:srgbClr val="03A9F4"/>
                  </a:solidFill>
                  <a:latin typeface="Consolas"/>
                  <a:ea typeface="Consolas"/>
                  <a:cs typeface="Consolas"/>
                  <a:sym typeface="Consolas"/>
                </a:rPr>
                <a:t>unshift</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'Ferrari'</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'BMW'</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console</a:t>
              </a:r>
              <a:r>
                <a:rPr lang="es" sz="1600">
                  <a:solidFill>
                    <a:srgbClr val="FFFFFF"/>
                  </a:solidFill>
                  <a:latin typeface="Consolas"/>
                  <a:ea typeface="Consolas"/>
                  <a:cs typeface="Consolas"/>
                  <a:sym typeface="Consolas"/>
                </a:rPr>
                <a:t>.log(marcas); </a:t>
              </a:r>
              <a:r>
                <a:rPr lang="es" sz="1600">
                  <a:solidFill>
                    <a:srgbClr val="888888"/>
                  </a:solidFill>
                  <a:latin typeface="Consolas"/>
                  <a:ea typeface="Consolas"/>
                  <a:cs typeface="Consolas"/>
                  <a:sym typeface="Consolas"/>
                </a:rPr>
                <a:t>// ['Ferrari','BMW','Ford', 'Audi']</a:t>
              </a:r>
              <a:endParaRPr sz="1600">
                <a:solidFill>
                  <a:srgbClr val="888888"/>
                </a:solidFill>
                <a:latin typeface="Consolas"/>
                <a:ea typeface="Consolas"/>
                <a:cs typeface="Consolas"/>
                <a:sym typeface="Consolas"/>
              </a:endParaRPr>
            </a:p>
          </p:txBody>
        </p:sp>
        <p:sp>
          <p:nvSpPr>
            <p:cNvPr id="698" name="Google Shape;698;p64"/>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699" name="Google Shape;699;p64"/>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.unshift()</a:t>
            </a:r>
            <a:endParaRPr b="1" sz="3000">
              <a:solidFill>
                <a:srgbClr val="EC183F"/>
              </a:solidFill>
              <a:latin typeface="Rajdhani"/>
              <a:ea typeface="Rajdhani"/>
              <a:cs typeface="Rajdhani"/>
              <a:sym typeface="Rajdhani"/>
            </a:endParaRPr>
          </a:p>
        </p:txBody>
      </p:sp>
      <p:sp>
        <p:nvSpPr>
          <p:cNvPr id="700" name="Google Shape;700;p64"/>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Agrega uno o varios elementos al principio de un array.</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 </a:t>
            </a:r>
            <a:r>
              <a:rPr lang="es" sz="1600">
                <a:solidFill>
                  <a:srgbClr val="3F3F3F"/>
                </a:solidFill>
                <a:latin typeface="Open Sans"/>
                <a:ea typeface="Open Sans"/>
                <a:cs typeface="Open Sans"/>
                <a:sym typeface="Open Sans"/>
              </a:rPr>
              <a:t>uno o más elementos como parámetros.</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Retorna </a:t>
            </a:r>
            <a:r>
              <a:rPr lang="es" sz="1600">
                <a:solidFill>
                  <a:srgbClr val="3F3F3F"/>
                </a:solidFill>
                <a:latin typeface="Open Sans"/>
                <a:ea typeface="Open Sans"/>
                <a:cs typeface="Open Sans"/>
                <a:sym typeface="Open Sans"/>
              </a:rPr>
              <a:t>la nueva longitud del array.</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701" name="Google Shape;701;p6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2" name="Google Shape;702;p64"/>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03" name="Google Shape;703;p64"/>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5"/>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65"/>
          <p:cNvGrpSpPr/>
          <p:nvPr/>
        </p:nvGrpSpPr>
        <p:grpSpPr>
          <a:xfrm>
            <a:off x="732727" y="2609087"/>
            <a:ext cx="7692650" cy="2290327"/>
            <a:chOff x="630644" y="2191938"/>
            <a:chExt cx="6913498" cy="530709"/>
          </a:xfrm>
        </p:grpSpPr>
        <p:sp>
          <p:nvSpPr>
            <p:cNvPr id="710" name="Google Shape;710;p6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dias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'Lunes'</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'Martes'</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'Jueves'</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separadosPorComa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dias.</a:t>
              </a:r>
              <a:r>
                <a:rPr lang="es" sz="1600">
                  <a:solidFill>
                    <a:srgbClr val="03A9F4"/>
                  </a:solidFill>
                  <a:latin typeface="Consolas"/>
                  <a:ea typeface="Consolas"/>
                  <a:cs typeface="Consolas"/>
                  <a:sym typeface="Consolas"/>
                </a:rPr>
                <a:t>join</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console.</a:t>
              </a:r>
              <a:r>
                <a:rPr lang="es" sz="1600">
                  <a:solidFill>
                    <a:srgbClr val="03A9F4"/>
                  </a:solidFill>
                  <a:latin typeface="Consolas"/>
                  <a:ea typeface="Consolas"/>
                  <a:cs typeface="Consolas"/>
                  <a:sym typeface="Consolas"/>
                </a:rPr>
                <a:t>log</a:t>
              </a:r>
              <a:r>
                <a:rPr lang="es" sz="1600">
                  <a:solidFill>
                    <a:srgbClr val="FFFFFF"/>
                  </a:solidFill>
                  <a:latin typeface="Consolas"/>
                  <a:ea typeface="Consolas"/>
                  <a:cs typeface="Consolas"/>
                  <a:sym typeface="Consolas"/>
                </a:rPr>
                <a:t>(separadosPorComa); </a:t>
              </a:r>
              <a:r>
                <a:rPr lang="es" sz="1600">
                  <a:solidFill>
                    <a:srgbClr val="888888"/>
                  </a:solidFill>
                  <a:latin typeface="Consolas"/>
                  <a:ea typeface="Consolas"/>
                  <a:cs typeface="Consolas"/>
                  <a:sym typeface="Consolas"/>
                </a:rPr>
                <a:t>// 'Lunes,Martes,Jueves'</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separadosPorGuion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dias.</a:t>
              </a:r>
              <a:r>
                <a:rPr lang="es" sz="1600">
                  <a:solidFill>
                    <a:srgbClr val="03A9F4"/>
                  </a:solidFill>
                  <a:latin typeface="Consolas"/>
                  <a:ea typeface="Consolas"/>
                  <a:cs typeface="Consolas"/>
                  <a:sym typeface="Consolas"/>
                </a:rPr>
                <a:t>join</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 - '</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console.</a:t>
              </a:r>
              <a:r>
                <a:rPr lang="es" sz="1600">
                  <a:solidFill>
                    <a:srgbClr val="03A9F4"/>
                  </a:solidFill>
                  <a:latin typeface="Consolas"/>
                  <a:ea typeface="Consolas"/>
                  <a:cs typeface="Consolas"/>
                  <a:sym typeface="Consolas"/>
                </a:rPr>
                <a:t>log</a:t>
              </a:r>
              <a:r>
                <a:rPr lang="es" sz="1600">
                  <a:solidFill>
                    <a:srgbClr val="FFFFFF"/>
                  </a:solidFill>
                  <a:latin typeface="Consolas"/>
                  <a:ea typeface="Consolas"/>
                  <a:cs typeface="Consolas"/>
                  <a:sym typeface="Consolas"/>
                </a:rPr>
                <a:t>(separadosPorGuion); </a:t>
              </a:r>
              <a:r>
                <a:rPr lang="es" sz="1600">
                  <a:solidFill>
                    <a:srgbClr val="888888"/>
                  </a:solidFill>
                  <a:latin typeface="Consolas"/>
                  <a:ea typeface="Consolas"/>
                  <a:cs typeface="Consolas"/>
                  <a:sym typeface="Consolas"/>
                </a:rPr>
                <a:t>// 'Lunes - Martes - Jueves'</a:t>
              </a:r>
              <a:endParaRPr sz="1600">
                <a:solidFill>
                  <a:srgbClr val="888888"/>
                </a:solidFill>
                <a:latin typeface="Consolas"/>
                <a:ea typeface="Consolas"/>
                <a:cs typeface="Consolas"/>
                <a:sym typeface="Consolas"/>
              </a:endParaRPr>
            </a:p>
          </p:txBody>
        </p:sp>
        <p:sp>
          <p:nvSpPr>
            <p:cNvPr id="711" name="Google Shape;711;p6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712" name="Google Shape;712;p6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.join()</a:t>
            </a:r>
            <a:endParaRPr b="1" sz="3000">
              <a:solidFill>
                <a:srgbClr val="EC183F"/>
              </a:solidFill>
              <a:latin typeface="Rajdhani"/>
              <a:ea typeface="Rajdhani"/>
              <a:cs typeface="Rajdhani"/>
              <a:sym typeface="Rajdhani"/>
            </a:endParaRPr>
          </a:p>
        </p:txBody>
      </p:sp>
      <p:sp>
        <p:nvSpPr>
          <p:cNvPr id="713" name="Google Shape;713;p6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Une los elementos de un array utilizando el separador que le especifiquemos. Si no lo especificamos, utiliza comas.</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 </a:t>
            </a:r>
            <a:r>
              <a:rPr lang="es" sz="1600">
                <a:solidFill>
                  <a:srgbClr val="3F3F3F"/>
                </a:solidFill>
                <a:latin typeface="Open Sans"/>
                <a:ea typeface="Open Sans"/>
                <a:cs typeface="Open Sans"/>
                <a:sym typeface="Open Sans"/>
              </a:rPr>
              <a:t>un separador (string), </a:t>
            </a:r>
            <a:r>
              <a:rPr b="1" lang="es" sz="1600">
                <a:solidFill>
                  <a:srgbClr val="3F3F3F"/>
                </a:solidFill>
                <a:latin typeface="Open Sans"/>
                <a:ea typeface="Open Sans"/>
                <a:cs typeface="Open Sans"/>
                <a:sym typeface="Open Sans"/>
              </a:rPr>
              <a:t>es opcional</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Retorna </a:t>
            </a:r>
            <a:r>
              <a:rPr lang="es" sz="1600">
                <a:solidFill>
                  <a:srgbClr val="3F3F3F"/>
                </a:solidFill>
                <a:latin typeface="Open Sans"/>
                <a:ea typeface="Open Sans"/>
                <a:cs typeface="Open Sans"/>
                <a:sym typeface="Open Sans"/>
              </a:rPr>
              <a:t>un string con los elementos unidos.</a:t>
            </a:r>
            <a:endParaRPr sz="1600">
              <a:solidFill>
                <a:srgbClr val="3F3F3F"/>
              </a:solidFill>
              <a:latin typeface="Open Sans"/>
              <a:ea typeface="Open Sans"/>
              <a:cs typeface="Open Sans"/>
              <a:sym typeface="Open Sans"/>
            </a:endParaRPr>
          </a:p>
        </p:txBody>
      </p:sp>
      <p:sp>
        <p:nvSpPr>
          <p:cNvPr id="714" name="Google Shape;714;p6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5" name="Google Shape;715;p6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16" name="Google Shape;716;p65"/>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6"/>
          <p:cNvSpPr/>
          <p:nvPr/>
        </p:nvSpPr>
        <p:spPr>
          <a:xfrm>
            <a:off x="1049986" y="38020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66"/>
          <p:cNvGrpSpPr/>
          <p:nvPr/>
        </p:nvGrpSpPr>
        <p:grpSpPr>
          <a:xfrm>
            <a:off x="732732" y="2634544"/>
            <a:ext cx="7692650" cy="2105163"/>
            <a:chOff x="630644" y="2191938"/>
            <a:chExt cx="6913498" cy="530709"/>
          </a:xfrm>
        </p:grpSpPr>
        <p:sp>
          <p:nvSpPr>
            <p:cNvPr id="723" name="Google Shape;723;p6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frutas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'Manzana'</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'Pera'</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'Frutilla'</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frutas.</a:t>
              </a:r>
              <a:r>
                <a:rPr lang="es" sz="1600">
                  <a:solidFill>
                    <a:srgbClr val="03A9F4"/>
                  </a:solidFill>
                  <a:latin typeface="Consolas"/>
                  <a:ea typeface="Consolas"/>
                  <a:cs typeface="Consolas"/>
                  <a:sym typeface="Consolas"/>
                </a:rPr>
                <a:t>indexOf</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'Frutilla'</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Encontró lo que buscaba. Devuelve 2, el índice del elemento</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frutas.</a:t>
              </a:r>
              <a:r>
                <a:rPr lang="es" sz="1600">
                  <a:solidFill>
                    <a:srgbClr val="03A9F4"/>
                  </a:solidFill>
                  <a:latin typeface="Consolas"/>
                  <a:ea typeface="Consolas"/>
                  <a:cs typeface="Consolas"/>
                  <a:sym typeface="Consolas"/>
                </a:rPr>
                <a:t>indexOf</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'Banana'</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No encontró lo que buscaba. Devuelve -1</a:t>
              </a:r>
              <a:endParaRPr sz="1600">
                <a:solidFill>
                  <a:srgbClr val="888888"/>
                </a:solidFill>
                <a:latin typeface="Consolas"/>
                <a:ea typeface="Consolas"/>
                <a:cs typeface="Consolas"/>
                <a:sym typeface="Consolas"/>
              </a:endParaRPr>
            </a:p>
          </p:txBody>
        </p:sp>
        <p:sp>
          <p:nvSpPr>
            <p:cNvPr id="724" name="Google Shape;724;p6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725" name="Google Shape;725;p66"/>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.indexOf()</a:t>
            </a:r>
            <a:endParaRPr b="1" sz="3000">
              <a:solidFill>
                <a:srgbClr val="EC183F"/>
              </a:solidFill>
              <a:latin typeface="Rajdhani"/>
              <a:ea typeface="Rajdhani"/>
              <a:cs typeface="Rajdhani"/>
              <a:sym typeface="Rajdhani"/>
            </a:endParaRPr>
          </a:p>
        </p:txBody>
      </p:sp>
      <p:sp>
        <p:nvSpPr>
          <p:cNvPr id="726" name="Google Shape;726;p66"/>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Busca en el array el elemento que recibe como parámetro.</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 </a:t>
            </a:r>
            <a:r>
              <a:rPr lang="es" sz="1600">
                <a:solidFill>
                  <a:srgbClr val="3F3F3F"/>
                </a:solidFill>
                <a:latin typeface="Open Sans"/>
                <a:ea typeface="Open Sans"/>
                <a:cs typeface="Open Sans"/>
                <a:sym typeface="Open Sans"/>
              </a:rPr>
              <a:t>un elemento a buscar en el array.</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Retorna </a:t>
            </a:r>
            <a:r>
              <a:rPr lang="es" sz="1600">
                <a:solidFill>
                  <a:srgbClr val="3F3F3F"/>
                </a:solidFill>
                <a:latin typeface="Open Sans"/>
                <a:ea typeface="Open Sans"/>
                <a:cs typeface="Open Sans"/>
                <a:sym typeface="Open Sans"/>
              </a:rPr>
              <a:t>el primer índice donde encontró lo que buscábamos. Si no lo encuentra, retorna un -1.</a:t>
            </a:r>
            <a:endParaRPr sz="1600">
              <a:solidFill>
                <a:srgbClr val="3F3F3F"/>
              </a:solidFill>
              <a:latin typeface="Open Sans"/>
              <a:ea typeface="Open Sans"/>
              <a:cs typeface="Open Sans"/>
              <a:sym typeface="Open Sans"/>
            </a:endParaRPr>
          </a:p>
        </p:txBody>
      </p:sp>
      <p:sp>
        <p:nvSpPr>
          <p:cNvPr id="727" name="Google Shape;727;p6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8" name="Google Shape;728;p6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29" name="Google Shape;729;p6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7"/>
          <p:cNvSpPr/>
          <p:nvPr/>
        </p:nvSpPr>
        <p:spPr>
          <a:xfrm>
            <a:off x="1049986" y="38782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67"/>
          <p:cNvGrpSpPr/>
          <p:nvPr/>
        </p:nvGrpSpPr>
        <p:grpSpPr>
          <a:xfrm>
            <a:off x="732727" y="2532887"/>
            <a:ext cx="7692650" cy="2290327"/>
            <a:chOff x="630644" y="2191938"/>
            <a:chExt cx="6913498" cy="530709"/>
          </a:xfrm>
        </p:grpSpPr>
        <p:sp>
          <p:nvSpPr>
            <p:cNvPr id="736" name="Google Shape;736;p67"/>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clubes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'Racing'</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'Boca'</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'Lanús'</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'Boca'</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clubes.</a:t>
              </a:r>
              <a:r>
                <a:rPr lang="es" sz="1600">
                  <a:solidFill>
                    <a:srgbClr val="03A9F4"/>
                  </a:solidFill>
                  <a:latin typeface="Consolas"/>
                  <a:ea typeface="Consolas"/>
                  <a:cs typeface="Consolas"/>
                  <a:sym typeface="Consolas"/>
                </a:rPr>
                <a:t>lastIndexOf</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'Boca'</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Encontró lo que buscaba. Devuelve 3</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clubes.</a:t>
              </a:r>
              <a:r>
                <a:rPr lang="es" sz="1600">
                  <a:solidFill>
                    <a:srgbClr val="03A9F4"/>
                  </a:solidFill>
                  <a:latin typeface="Consolas"/>
                  <a:ea typeface="Consolas"/>
                  <a:cs typeface="Consolas"/>
                  <a:sym typeface="Consolas"/>
                </a:rPr>
                <a:t>lastIndexOf</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'River'</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No encontró lo que buscaba. Devuelve -1</a:t>
              </a:r>
              <a:endParaRPr sz="1600">
                <a:solidFill>
                  <a:srgbClr val="888888"/>
                </a:solidFill>
                <a:latin typeface="Consolas"/>
                <a:ea typeface="Consolas"/>
                <a:cs typeface="Consolas"/>
                <a:sym typeface="Consolas"/>
              </a:endParaRPr>
            </a:p>
          </p:txBody>
        </p:sp>
        <p:sp>
          <p:nvSpPr>
            <p:cNvPr id="737" name="Google Shape;737;p67"/>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738" name="Google Shape;738;p6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.lastIndexOf()</a:t>
            </a:r>
            <a:endParaRPr b="1" sz="3000">
              <a:solidFill>
                <a:srgbClr val="EC183F"/>
              </a:solidFill>
              <a:latin typeface="Rajdhani"/>
              <a:ea typeface="Rajdhani"/>
              <a:cs typeface="Rajdhani"/>
              <a:sym typeface="Rajdhani"/>
            </a:endParaRPr>
          </a:p>
        </p:txBody>
      </p:sp>
      <p:sp>
        <p:nvSpPr>
          <p:cNvPr id="739" name="Google Shape;739;p67"/>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Similar a </a:t>
            </a:r>
            <a:r>
              <a:rPr lang="es" sz="1600">
                <a:solidFill>
                  <a:srgbClr val="3F3F3F"/>
                </a:solidFill>
                <a:highlight>
                  <a:srgbClr val="CCCCCC"/>
                </a:highlight>
                <a:latin typeface="Consolas"/>
                <a:ea typeface="Consolas"/>
                <a:cs typeface="Consolas"/>
                <a:sym typeface="Consolas"/>
              </a:rPr>
              <a:t>.indexOf()</a:t>
            </a:r>
            <a:r>
              <a:rPr lang="es" sz="1600">
                <a:solidFill>
                  <a:srgbClr val="3F3F3F"/>
                </a:solidFill>
                <a:latin typeface="Open Sans"/>
                <a:ea typeface="Open Sans"/>
                <a:cs typeface="Open Sans"/>
                <a:sym typeface="Open Sans"/>
              </a:rPr>
              <a:t>, con la salvedad de que empieza buscando el elemento por el </a:t>
            </a:r>
            <a:r>
              <a:rPr b="1" lang="es" sz="1600">
                <a:solidFill>
                  <a:srgbClr val="3F3F3F"/>
                </a:solidFill>
                <a:latin typeface="Open Sans"/>
                <a:ea typeface="Open Sans"/>
                <a:cs typeface="Open Sans"/>
                <a:sym typeface="Open Sans"/>
              </a:rPr>
              <a:t>final del array</a:t>
            </a:r>
            <a:r>
              <a:rPr lang="es" sz="1600">
                <a:solidFill>
                  <a:srgbClr val="3F3F3F"/>
                </a:solidFill>
                <a:latin typeface="Open Sans"/>
                <a:ea typeface="Open Sans"/>
                <a:cs typeface="Open Sans"/>
                <a:sym typeface="Open Sans"/>
              </a:rPr>
              <a:t> (de atrás hacia adelante)</a:t>
            </a:r>
            <a:r>
              <a:rPr i="1" lang="es" sz="1600">
                <a:solidFill>
                  <a:srgbClr val="3F3F3F"/>
                </a:solidFill>
                <a:latin typeface="Open Sans"/>
                <a:ea typeface="Open Sans"/>
                <a:cs typeface="Open Sans"/>
                <a:sym typeface="Open Sans"/>
              </a:rPr>
              <a:t>.  </a:t>
            </a:r>
            <a:endParaRPr i="1"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sz="1600">
                <a:solidFill>
                  <a:srgbClr val="3F3F3F"/>
                </a:solidFill>
                <a:latin typeface="Open Sans"/>
                <a:ea typeface="Open Sans"/>
                <a:cs typeface="Open Sans"/>
                <a:sym typeface="Open Sans"/>
              </a:rPr>
              <a:t>En caso de haber elementos repetidos, devuelve la posición del primero que encuentre (o sea el último si miramos desde el principio).</a:t>
            </a:r>
            <a:endParaRPr b="1" sz="1600">
              <a:solidFill>
                <a:srgbClr val="3F3F3F"/>
              </a:solidFill>
              <a:latin typeface="Open Sans"/>
              <a:ea typeface="Open Sans"/>
              <a:cs typeface="Open Sans"/>
              <a:sym typeface="Open Sans"/>
            </a:endParaRPr>
          </a:p>
        </p:txBody>
      </p:sp>
      <p:sp>
        <p:nvSpPr>
          <p:cNvPr id="740" name="Google Shape;740;p67"/>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1" name="Google Shape;741;p6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42" name="Google Shape;742;p67"/>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8"/>
          <p:cNvSpPr/>
          <p:nvPr/>
        </p:nvSpPr>
        <p:spPr>
          <a:xfrm>
            <a:off x="1049986" y="38020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68"/>
          <p:cNvGrpSpPr/>
          <p:nvPr/>
        </p:nvGrpSpPr>
        <p:grpSpPr>
          <a:xfrm>
            <a:off x="732727" y="2456687"/>
            <a:ext cx="7692650" cy="2290327"/>
            <a:chOff x="630644" y="2191938"/>
            <a:chExt cx="6913498" cy="530709"/>
          </a:xfrm>
        </p:grpSpPr>
        <p:sp>
          <p:nvSpPr>
            <p:cNvPr id="749" name="Google Shape;749;p6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EFEFEF"/>
                  </a:solidFill>
                  <a:latin typeface="Consolas"/>
                  <a:ea typeface="Consolas"/>
                  <a:cs typeface="Consolas"/>
                  <a:sym typeface="Consolas"/>
                </a:rPr>
                <a:t> frutas = [</a:t>
              </a:r>
              <a:r>
                <a:rPr lang="es" sz="1600">
                  <a:solidFill>
                    <a:srgbClr val="4CAF50"/>
                  </a:solidFill>
                  <a:latin typeface="Consolas"/>
                  <a:ea typeface="Consolas"/>
                  <a:cs typeface="Consolas"/>
                  <a:sym typeface="Consolas"/>
                </a:rPr>
                <a:t>'Manzana'</a:t>
              </a:r>
              <a:r>
                <a:rPr lang="es" sz="1600">
                  <a:solidFill>
                    <a:srgbClr val="EFEFEF"/>
                  </a:solidFill>
                  <a:latin typeface="Consolas"/>
                  <a:ea typeface="Consolas"/>
                  <a:cs typeface="Consolas"/>
                  <a:sym typeface="Consolas"/>
                </a:rPr>
                <a:t>,</a:t>
              </a:r>
              <a:r>
                <a:rPr lang="es" sz="1600">
                  <a:solidFill>
                    <a:srgbClr val="4CAF50"/>
                  </a:solidFill>
                  <a:latin typeface="Consolas"/>
                  <a:ea typeface="Consolas"/>
                  <a:cs typeface="Consolas"/>
                  <a:sym typeface="Consolas"/>
                </a:rPr>
                <a:t>'Pera'</a:t>
              </a:r>
              <a:r>
                <a:rPr lang="es" sz="1600">
                  <a:solidFill>
                    <a:srgbClr val="EFEFEF"/>
                  </a:solidFill>
                  <a:latin typeface="Consolas"/>
                  <a:ea typeface="Consolas"/>
                  <a:cs typeface="Consolas"/>
                  <a:sym typeface="Consolas"/>
                </a:rPr>
                <a:t>,</a:t>
              </a:r>
              <a:r>
                <a:rPr lang="es" sz="1600">
                  <a:solidFill>
                    <a:srgbClr val="4CAF50"/>
                  </a:solidFill>
                  <a:latin typeface="Consolas"/>
                  <a:ea typeface="Consolas"/>
                  <a:cs typeface="Consolas"/>
                  <a:sym typeface="Consolas"/>
                </a:rPr>
                <a:t>'Frutilla'</a:t>
              </a:r>
              <a:r>
                <a:rPr lang="es" sz="1600">
                  <a:solidFill>
                    <a:srgbClr val="EFEFEF"/>
                  </a:solidFill>
                  <a:latin typeface="Consolas"/>
                  <a:ea typeface="Consolas"/>
                  <a:cs typeface="Consolas"/>
                  <a:sym typeface="Consolas"/>
                </a:rPr>
                <a:t>];</a:t>
              </a:r>
              <a:endParaRPr sz="1600">
                <a:solidFill>
                  <a:srgbClr val="EFEFE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EFEFE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FEFEF"/>
                  </a:solidFill>
                  <a:latin typeface="Consolas"/>
                  <a:ea typeface="Consolas"/>
                  <a:cs typeface="Consolas"/>
                  <a:sym typeface="Consolas"/>
                </a:rPr>
                <a:t>frutas.</a:t>
              </a:r>
              <a:r>
                <a:rPr lang="es" sz="1600">
                  <a:solidFill>
                    <a:srgbClr val="03A9F4"/>
                  </a:solidFill>
                  <a:latin typeface="Consolas"/>
                  <a:ea typeface="Consolas"/>
                  <a:cs typeface="Consolas"/>
                  <a:sym typeface="Consolas"/>
                </a:rPr>
                <a:t>includes</a:t>
              </a:r>
              <a:r>
                <a:rPr lang="es" sz="1600">
                  <a:solidFill>
                    <a:srgbClr val="EFEFEF"/>
                  </a:solidFill>
                  <a:latin typeface="Consolas"/>
                  <a:ea typeface="Consolas"/>
                  <a:cs typeface="Consolas"/>
                  <a:sym typeface="Consolas"/>
                </a:rPr>
                <a:t>(</a:t>
              </a:r>
              <a:r>
                <a:rPr lang="es" sz="1600">
                  <a:solidFill>
                    <a:srgbClr val="4CAF50"/>
                  </a:solidFill>
                  <a:latin typeface="Consolas"/>
                  <a:ea typeface="Consolas"/>
                  <a:cs typeface="Consolas"/>
                  <a:sym typeface="Consolas"/>
                </a:rPr>
                <a:t>'Frutilla'</a:t>
              </a:r>
              <a:r>
                <a:rPr lang="es" sz="1600">
                  <a:solidFill>
                    <a:srgbClr val="EFEFEF"/>
                  </a:solidFill>
                  <a:latin typeface="Consolas"/>
                  <a:ea typeface="Consolas"/>
                  <a:cs typeface="Consolas"/>
                  <a:sym typeface="Consolas"/>
                </a:rPr>
                <a:t>);</a:t>
              </a:r>
              <a:endParaRPr sz="1600">
                <a:solidFill>
                  <a:srgbClr val="EFEFE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Encontró lo que buscaba. Devuelve true</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EFEFE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FEFEF"/>
                  </a:solidFill>
                  <a:latin typeface="Consolas"/>
                  <a:ea typeface="Consolas"/>
                  <a:cs typeface="Consolas"/>
                  <a:sym typeface="Consolas"/>
                </a:rPr>
                <a:t>frutas.</a:t>
              </a:r>
              <a:r>
                <a:rPr lang="es" sz="1600">
                  <a:solidFill>
                    <a:srgbClr val="03A9F4"/>
                  </a:solidFill>
                  <a:latin typeface="Consolas"/>
                  <a:ea typeface="Consolas"/>
                  <a:cs typeface="Consolas"/>
                  <a:sym typeface="Consolas"/>
                </a:rPr>
                <a:t>includes</a:t>
              </a:r>
              <a:r>
                <a:rPr lang="es" sz="1600">
                  <a:solidFill>
                    <a:srgbClr val="EFEFEF"/>
                  </a:solidFill>
                  <a:latin typeface="Consolas"/>
                  <a:ea typeface="Consolas"/>
                  <a:cs typeface="Consolas"/>
                  <a:sym typeface="Consolas"/>
                </a:rPr>
                <a:t>(</a:t>
              </a:r>
              <a:r>
                <a:rPr lang="es" sz="1600">
                  <a:solidFill>
                    <a:srgbClr val="4CAF50"/>
                  </a:solidFill>
                  <a:latin typeface="Consolas"/>
                  <a:ea typeface="Consolas"/>
                  <a:cs typeface="Consolas"/>
                  <a:sym typeface="Consolas"/>
                </a:rPr>
                <a:t>'Banana'</a:t>
              </a:r>
              <a:r>
                <a:rPr lang="es" sz="1600">
                  <a:solidFill>
                    <a:srgbClr val="EFEFEF"/>
                  </a:solidFill>
                  <a:latin typeface="Consolas"/>
                  <a:ea typeface="Consolas"/>
                  <a:cs typeface="Consolas"/>
                  <a:sym typeface="Consolas"/>
                </a:rPr>
                <a:t>);</a:t>
              </a:r>
              <a:endParaRPr sz="1600">
                <a:solidFill>
                  <a:srgbClr val="EFEFE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No encontró lo que buscaba. Devuelve false</a:t>
              </a:r>
              <a:endParaRPr sz="1600">
                <a:solidFill>
                  <a:srgbClr val="888888"/>
                </a:solidFill>
                <a:latin typeface="Consolas"/>
                <a:ea typeface="Consolas"/>
                <a:cs typeface="Consolas"/>
                <a:sym typeface="Consolas"/>
              </a:endParaRPr>
            </a:p>
          </p:txBody>
        </p:sp>
        <p:sp>
          <p:nvSpPr>
            <p:cNvPr id="750" name="Google Shape;750;p68"/>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751" name="Google Shape;751;p68"/>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.includes()</a:t>
            </a:r>
            <a:endParaRPr b="1" sz="3000">
              <a:solidFill>
                <a:srgbClr val="EC183F"/>
              </a:solidFill>
              <a:latin typeface="Rajdhani"/>
              <a:ea typeface="Rajdhani"/>
              <a:cs typeface="Rajdhani"/>
              <a:sym typeface="Rajdhani"/>
            </a:endParaRPr>
          </a:p>
        </p:txBody>
      </p:sp>
      <p:sp>
        <p:nvSpPr>
          <p:cNvPr id="752" name="Google Shape;752;p68"/>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También similar a </a:t>
            </a:r>
            <a:r>
              <a:rPr lang="es" sz="1600">
                <a:solidFill>
                  <a:srgbClr val="3F3F3F"/>
                </a:solidFill>
                <a:highlight>
                  <a:srgbClr val="CCCCCC"/>
                </a:highlight>
                <a:latin typeface="Consolas"/>
                <a:ea typeface="Consolas"/>
                <a:cs typeface="Consolas"/>
                <a:sym typeface="Consolas"/>
              </a:rPr>
              <a:t>.indexOf()</a:t>
            </a:r>
            <a:r>
              <a:rPr lang="es" sz="1600">
                <a:solidFill>
                  <a:srgbClr val="3F3F3F"/>
                </a:solidFill>
                <a:latin typeface="Open Sans"/>
                <a:ea typeface="Open Sans"/>
                <a:cs typeface="Open Sans"/>
                <a:sym typeface="Open Sans"/>
              </a:rPr>
              <a:t>, con la salvedad que retorna un booleano.</a:t>
            </a:r>
            <a:endParaRPr sz="1600">
              <a:solidFill>
                <a:srgbClr val="3F3F3F"/>
              </a:solidFill>
              <a:latin typeface="Open Sans"/>
              <a:ea typeface="Open Sans"/>
              <a:cs typeface="Open Sans"/>
              <a:sym typeface="Open Sans"/>
            </a:endParaRPr>
          </a:p>
          <a:p>
            <a:pPr indent="-330200" lvl="0" marL="457200" rtl="0" algn="l">
              <a:spcBef>
                <a:spcPts val="600"/>
              </a:spcBef>
              <a:spcAft>
                <a:spcPts val="0"/>
              </a:spcAft>
              <a:buClr>
                <a:srgbClr val="3F3F3F"/>
              </a:buClr>
              <a:buSzPts val="1600"/>
              <a:buFont typeface="Karla"/>
              <a:buChar char="●"/>
            </a:pPr>
            <a:r>
              <a:rPr b="1" lang="es" sz="1600">
                <a:solidFill>
                  <a:srgbClr val="3F3F3F"/>
                </a:solidFill>
                <a:latin typeface="Open Sans"/>
                <a:ea typeface="Open Sans"/>
                <a:cs typeface="Open Sans"/>
                <a:sym typeface="Open Sans"/>
              </a:rPr>
              <a:t>Recibe</a:t>
            </a:r>
            <a:r>
              <a:rPr lang="es" sz="1600">
                <a:solidFill>
                  <a:srgbClr val="3F3F3F"/>
                </a:solidFill>
                <a:latin typeface="Open Sans"/>
                <a:ea typeface="Open Sans"/>
                <a:cs typeface="Open Sans"/>
                <a:sym typeface="Open Sans"/>
              </a:rPr>
              <a:t> un elemento a buscar en el array.</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Karla"/>
              <a:buChar char="●"/>
            </a:pPr>
            <a:r>
              <a:rPr b="1" lang="es" sz="1600">
                <a:solidFill>
                  <a:srgbClr val="3F3F3F"/>
                </a:solidFill>
                <a:latin typeface="Open Sans"/>
                <a:ea typeface="Open Sans"/>
                <a:cs typeface="Open Sans"/>
                <a:sym typeface="Open Sans"/>
              </a:rPr>
              <a:t>Retorna</a:t>
            </a:r>
            <a:r>
              <a:rPr lang="es" sz="1600">
                <a:solidFill>
                  <a:srgbClr val="3F3F3F"/>
                </a:solidFill>
                <a:latin typeface="Open Sans"/>
                <a:ea typeface="Open Sans"/>
                <a:cs typeface="Open Sans"/>
                <a:sym typeface="Open Sans"/>
              </a:rPr>
              <a:t> </a:t>
            </a:r>
            <a:r>
              <a:rPr i="1" lang="es" sz="1600">
                <a:solidFill>
                  <a:srgbClr val="3F3F3F"/>
                </a:solidFill>
                <a:latin typeface="Open Sans"/>
                <a:ea typeface="Open Sans"/>
                <a:cs typeface="Open Sans"/>
                <a:sym typeface="Open Sans"/>
              </a:rPr>
              <a:t>true </a:t>
            </a:r>
            <a:r>
              <a:rPr lang="es" sz="1600">
                <a:solidFill>
                  <a:srgbClr val="3F3F3F"/>
                </a:solidFill>
                <a:latin typeface="Open Sans"/>
                <a:ea typeface="Open Sans"/>
                <a:cs typeface="Open Sans"/>
                <a:sym typeface="Open Sans"/>
              </a:rPr>
              <a:t>si encontró lo que buscábamos, </a:t>
            </a:r>
            <a:r>
              <a:rPr i="1" lang="es" sz="1600">
                <a:solidFill>
                  <a:srgbClr val="3F3F3F"/>
                </a:solidFill>
                <a:latin typeface="Open Sans"/>
                <a:ea typeface="Open Sans"/>
                <a:cs typeface="Open Sans"/>
                <a:sym typeface="Open Sans"/>
              </a:rPr>
              <a:t>false </a:t>
            </a:r>
            <a:r>
              <a:rPr lang="es" sz="1600">
                <a:solidFill>
                  <a:srgbClr val="3F3F3F"/>
                </a:solidFill>
                <a:latin typeface="Open Sans"/>
                <a:ea typeface="Open Sans"/>
                <a:cs typeface="Open Sans"/>
                <a:sym typeface="Open Sans"/>
              </a:rPr>
              <a:t>en caso contrario.</a:t>
            </a:r>
            <a:endParaRPr sz="1600">
              <a:solidFill>
                <a:srgbClr val="3F3F3F"/>
              </a:solidFill>
              <a:latin typeface="Open Sans"/>
              <a:ea typeface="Open Sans"/>
              <a:cs typeface="Open Sans"/>
              <a:sym typeface="Open Sans"/>
            </a:endParaRPr>
          </a:p>
        </p:txBody>
      </p:sp>
      <p:sp>
        <p:nvSpPr>
          <p:cNvPr id="753" name="Google Shape;753;p68"/>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4" name="Google Shape;754;p6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55" name="Google Shape;755;p68"/>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9"/>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69"/>
          <p:cNvGrpSpPr/>
          <p:nvPr/>
        </p:nvGrpSpPr>
        <p:grpSpPr>
          <a:xfrm>
            <a:off x="732715" y="2715145"/>
            <a:ext cx="7692650" cy="1548343"/>
            <a:chOff x="630644" y="2191938"/>
            <a:chExt cx="6913498" cy="530709"/>
          </a:xfrm>
        </p:grpSpPr>
        <p:sp>
          <p:nvSpPr>
            <p:cNvPr id="762" name="Google Shape;762;p69"/>
            <p:cNvSpPr/>
            <p:nvPr/>
          </p:nvSpPr>
          <p:spPr>
            <a:xfrm>
              <a:off x="1116043" y="2191938"/>
              <a:ext cx="6428100" cy="530700"/>
            </a:xfrm>
            <a:prstGeom prst="rect">
              <a:avLst/>
            </a:prstGeom>
            <a:solidFill>
              <a:srgbClr val="262831"/>
            </a:solidFill>
            <a:ln>
              <a:noFill/>
            </a:ln>
          </p:spPr>
          <p:txBody>
            <a:bodyPr anchorCtr="0" anchor="ctr" bIns="0" lIns="126000" spcFirstLastPara="1" rIns="90000" wrap="square" tIns="0">
              <a:noAutofit/>
            </a:bodyPr>
            <a:lstStyle/>
            <a:p>
              <a:pPr indent="0" lvl="0" marL="0" rtl="0" algn="l">
                <a:lnSpc>
                  <a:spcPct val="135714"/>
                </a:lnSpc>
                <a:spcBef>
                  <a:spcPts val="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array</a:t>
              </a:r>
              <a:r>
                <a:rPr lang="es" sz="1600">
                  <a:solidFill>
                    <a:srgbClr val="ABB2BF"/>
                  </a:solidFill>
                  <a:latin typeface="Consolas"/>
                  <a:ea typeface="Consolas"/>
                  <a:cs typeface="Consolas"/>
                  <a:sym typeface="Consolas"/>
                </a:rPr>
                <a:t>.</a:t>
              </a:r>
              <a:r>
                <a:rPr lang="es" sz="1600">
                  <a:solidFill>
                    <a:srgbClr val="61AFEF"/>
                  </a:solidFill>
                  <a:latin typeface="Consolas"/>
                  <a:ea typeface="Consolas"/>
                  <a:cs typeface="Consolas"/>
                  <a:sym typeface="Consolas"/>
                </a:rPr>
                <a:t>map</a:t>
              </a:r>
              <a:r>
                <a:rPr lang="es" sz="1600">
                  <a:solidFill>
                    <a:srgbClr val="ABB2BF"/>
                  </a:solidFill>
                  <a:latin typeface="Consolas"/>
                  <a:ea typeface="Consolas"/>
                  <a:cs typeface="Consolas"/>
                  <a:sym typeface="Consolas"/>
                </a:rPr>
                <a:t>(</a:t>
              </a:r>
              <a:r>
                <a:rPr lang="es" sz="1600">
                  <a:solidFill>
                    <a:srgbClr val="C678DD"/>
                  </a:solidFill>
                  <a:latin typeface="Consolas"/>
                  <a:ea typeface="Consolas"/>
                  <a:cs typeface="Consolas"/>
                  <a:sym typeface="Consolas"/>
                </a:rPr>
                <a:t>function</a:t>
              </a:r>
              <a:r>
                <a:rPr lang="es" sz="1600">
                  <a:solidFill>
                    <a:srgbClr val="ABB2BF"/>
                  </a:solidFill>
                  <a:latin typeface="Consolas"/>
                  <a:ea typeface="Consolas"/>
                  <a:cs typeface="Consolas"/>
                  <a:sym typeface="Consolas"/>
                </a:rPr>
                <a:t>(</a:t>
              </a:r>
              <a:r>
                <a:rPr i="1" lang="es" sz="1600">
                  <a:solidFill>
                    <a:srgbClr val="E06C75"/>
                  </a:solidFill>
                  <a:latin typeface="Consolas"/>
                  <a:ea typeface="Consolas"/>
                  <a:cs typeface="Consolas"/>
                  <a:sym typeface="Consolas"/>
                </a:rPr>
                <a:t>elemento</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   </a:t>
              </a:r>
              <a:r>
                <a:rPr i="1" lang="es" sz="1600">
                  <a:solidFill>
                    <a:srgbClr val="7F848E"/>
                  </a:solidFill>
                  <a:latin typeface="Consolas"/>
                  <a:ea typeface="Consolas"/>
                  <a:cs typeface="Consolas"/>
                  <a:sym typeface="Consolas"/>
                </a:rPr>
                <a:t>// definimos las modificaciones que queremos</a:t>
              </a:r>
              <a:endParaRPr i="1" sz="1600">
                <a:solidFill>
                  <a:srgbClr val="7F848E"/>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   </a:t>
              </a:r>
              <a:r>
                <a:rPr i="1" lang="es" sz="1600">
                  <a:solidFill>
                    <a:srgbClr val="7F848E"/>
                  </a:solidFill>
                  <a:latin typeface="Consolas"/>
                  <a:ea typeface="Consolas"/>
                  <a:cs typeface="Consolas"/>
                  <a:sym typeface="Consolas"/>
                </a:rPr>
                <a:t>// aplicar sobre cada elemento del array</a:t>
              </a:r>
              <a:endParaRPr i="1" sz="1600">
                <a:solidFill>
                  <a:srgbClr val="7F848E"/>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a:t>
              </a:r>
              <a:endParaRPr sz="1600">
                <a:solidFill>
                  <a:srgbClr val="EC183F"/>
                </a:solidFill>
                <a:latin typeface="Consolas"/>
                <a:ea typeface="Consolas"/>
                <a:cs typeface="Consolas"/>
                <a:sym typeface="Consolas"/>
              </a:endParaRPr>
            </a:p>
          </p:txBody>
        </p:sp>
        <p:sp>
          <p:nvSpPr>
            <p:cNvPr id="763" name="Google Shape;763;p6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764" name="Google Shape;764;p6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.map()</a:t>
            </a:r>
            <a:endParaRPr b="1" sz="3000">
              <a:solidFill>
                <a:srgbClr val="EC183F"/>
              </a:solidFill>
              <a:latin typeface="Rajdhani"/>
              <a:ea typeface="Rajdhani"/>
              <a:cs typeface="Rajdhani"/>
              <a:sym typeface="Rajdhani"/>
            </a:endParaRPr>
          </a:p>
        </p:txBody>
      </p:sp>
      <p:sp>
        <p:nvSpPr>
          <p:cNvPr id="765" name="Google Shape;765;p69"/>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Este método recibe una función como parámetro (callback).</a:t>
            </a:r>
            <a:endParaRPr sz="1600">
              <a:solidFill>
                <a:srgbClr val="3F3F3F"/>
              </a:solidFill>
              <a:latin typeface="Open Sans"/>
              <a:ea typeface="Open Sans"/>
              <a:cs typeface="Open Sans"/>
              <a:sym typeface="Open Sans"/>
            </a:endParaRPr>
          </a:p>
          <a:p>
            <a:pPr indent="0" lvl="0" marL="0" rtl="0" algn="l">
              <a:spcBef>
                <a:spcPts val="10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Recorre el array y devuelve un nuevo array modificado.</a:t>
            </a:r>
            <a:endParaRPr sz="1600">
              <a:solidFill>
                <a:srgbClr val="3F3F3F"/>
              </a:solidFill>
              <a:latin typeface="Open Sans"/>
              <a:ea typeface="Open Sans"/>
              <a:cs typeface="Open Sans"/>
              <a:sym typeface="Open Sans"/>
            </a:endParaRPr>
          </a:p>
          <a:p>
            <a:pPr indent="0" lvl="0" marL="0" rtl="0" algn="l">
              <a:spcBef>
                <a:spcPts val="1000"/>
              </a:spcBef>
              <a:spcAft>
                <a:spcPts val="0"/>
              </a:spcAft>
              <a:buNone/>
            </a:pPr>
            <a:r>
              <a:rPr lang="es" sz="1600">
                <a:solidFill>
                  <a:srgbClr val="3F3F3F"/>
                </a:solidFill>
                <a:latin typeface="Open Sans"/>
                <a:ea typeface="Open Sans"/>
                <a:cs typeface="Open Sans"/>
                <a:sym typeface="Open Sans"/>
              </a:rPr>
              <a:t>Las modificaciones serán aquellas que programemos en nuestra función de callback.</a:t>
            </a:r>
            <a:endParaRPr sz="1600">
              <a:solidFill>
                <a:srgbClr val="3F3F3F"/>
              </a:solidFill>
              <a:latin typeface="Open Sans"/>
              <a:ea typeface="Open Sans"/>
              <a:cs typeface="Open Sans"/>
              <a:sym typeface="Open Sans"/>
            </a:endParaRPr>
          </a:p>
        </p:txBody>
      </p:sp>
      <p:sp>
        <p:nvSpPr>
          <p:cNvPr id="766" name="Google Shape;766;p69"/>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Métodos de un array (Parte 2)</a:t>
            </a:r>
            <a:endParaRPr sz="900">
              <a:solidFill>
                <a:srgbClr val="FFFFFF"/>
              </a:solidFill>
              <a:latin typeface="Open Sans"/>
              <a:ea typeface="Open Sans"/>
              <a:cs typeface="Open Sans"/>
              <a:sym typeface="Open Sans"/>
            </a:endParaRPr>
          </a:p>
        </p:txBody>
      </p:sp>
      <p:pic>
        <p:nvPicPr>
          <p:cNvPr id="768" name="Google Shape;768;p6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69" name="Google Shape;769;p69"/>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0" name="Google Shape;770;p6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71" name="Google Shape;771;p69"/>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0"/>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70"/>
          <p:cNvGrpSpPr/>
          <p:nvPr/>
        </p:nvGrpSpPr>
        <p:grpSpPr>
          <a:xfrm>
            <a:off x="732715" y="2638945"/>
            <a:ext cx="7692650" cy="1548343"/>
            <a:chOff x="630644" y="2191938"/>
            <a:chExt cx="6913498" cy="530709"/>
          </a:xfrm>
        </p:grpSpPr>
        <p:sp>
          <p:nvSpPr>
            <p:cNvPr id="778" name="Google Shape;778;p70"/>
            <p:cNvSpPr/>
            <p:nvPr/>
          </p:nvSpPr>
          <p:spPr>
            <a:xfrm>
              <a:off x="1116043" y="2191938"/>
              <a:ext cx="6428100" cy="530700"/>
            </a:xfrm>
            <a:prstGeom prst="rect">
              <a:avLst/>
            </a:prstGeom>
            <a:solidFill>
              <a:srgbClr val="262831"/>
            </a:solidFill>
            <a:ln>
              <a:noFill/>
            </a:ln>
          </p:spPr>
          <p:txBody>
            <a:bodyPr anchorCtr="0" anchor="ctr" bIns="0" lIns="126000" spcFirstLastPara="1" rIns="90000" wrap="square" tIns="0">
              <a:noAutofit/>
            </a:bodyPr>
            <a:lstStyle/>
            <a:p>
              <a:pPr indent="0" lvl="0" marL="0" rtl="0" algn="l">
                <a:lnSpc>
                  <a:spcPct val="135714"/>
                </a:lnSpc>
                <a:spcBef>
                  <a:spcPts val="0"/>
                </a:spcBef>
                <a:spcAft>
                  <a:spcPts val="0"/>
                </a:spcAft>
                <a:buClr>
                  <a:schemeClr val="dk1"/>
                </a:buClr>
                <a:buSzPts val="1100"/>
                <a:buFont typeface="Arial"/>
                <a:buNone/>
              </a:pPr>
              <a:r>
                <a:rPr lang="es" sz="1600">
                  <a:solidFill>
                    <a:srgbClr val="E06C75"/>
                  </a:solidFill>
                  <a:latin typeface="Consolas"/>
                  <a:ea typeface="Consolas"/>
                  <a:cs typeface="Consolas"/>
                  <a:sym typeface="Consolas"/>
                </a:rPr>
                <a:t>array</a:t>
              </a:r>
              <a:r>
                <a:rPr lang="es" sz="1600">
                  <a:solidFill>
                    <a:srgbClr val="ABB2BF"/>
                  </a:solidFill>
                  <a:latin typeface="Consolas"/>
                  <a:ea typeface="Consolas"/>
                  <a:cs typeface="Consolas"/>
                  <a:sym typeface="Consolas"/>
                </a:rPr>
                <a:t>.</a:t>
              </a:r>
              <a:r>
                <a:rPr lang="es" sz="1600">
                  <a:solidFill>
                    <a:srgbClr val="61AFEF"/>
                  </a:solidFill>
                  <a:latin typeface="Consolas"/>
                  <a:ea typeface="Consolas"/>
                  <a:cs typeface="Consolas"/>
                  <a:sym typeface="Consolas"/>
                </a:rPr>
                <a:t>reduce</a:t>
              </a:r>
              <a:r>
                <a:rPr lang="es" sz="1600">
                  <a:solidFill>
                    <a:srgbClr val="ABB2BF"/>
                  </a:solidFill>
                  <a:latin typeface="Consolas"/>
                  <a:ea typeface="Consolas"/>
                  <a:cs typeface="Consolas"/>
                  <a:sym typeface="Consolas"/>
                </a:rPr>
                <a:t>(</a:t>
              </a:r>
              <a:r>
                <a:rPr lang="es" sz="1600">
                  <a:solidFill>
                    <a:srgbClr val="C678DD"/>
                  </a:solidFill>
                  <a:latin typeface="Consolas"/>
                  <a:ea typeface="Consolas"/>
                  <a:cs typeface="Consolas"/>
                  <a:sym typeface="Consolas"/>
                </a:rPr>
                <a:t>function</a:t>
              </a:r>
              <a:r>
                <a:rPr lang="es" sz="1600">
                  <a:solidFill>
                    <a:srgbClr val="ABB2BF"/>
                  </a:solidFill>
                  <a:latin typeface="Consolas"/>
                  <a:ea typeface="Consolas"/>
                  <a:cs typeface="Consolas"/>
                  <a:sym typeface="Consolas"/>
                </a:rPr>
                <a:t>(</a:t>
              </a:r>
              <a:r>
                <a:rPr i="1" lang="es" sz="1600">
                  <a:solidFill>
                    <a:srgbClr val="E06C75"/>
                  </a:solidFill>
                  <a:latin typeface="Consolas"/>
                  <a:ea typeface="Consolas"/>
                  <a:cs typeface="Consolas"/>
                  <a:sym typeface="Consolas"/>
                </a:rPr>
                <a:t>acumulador</a:t>
              </a:r>
              <a:r>
                <a:rPr lang="es" sz="1600">
                  <a:solidFill>
                    <a:srgbClr val="ABB2BF"/>
                  </a:solidFill>
                  <a:latin typeface="Consolas"/>
                  <a:ea typeface="Consolas"/>
                  <a:cs typeface="Consolas"/>
                  <a:sym typeface="Consolas"/>
                </a:rPr>
                <a:t>, </a:t>
              </a:r>
              <a:r>
                <a:rPr i="1" lang="es" sz="1600">
                  <a:solidFill>
                    <a:srgbClr val="E06C75"/>
                  </a:solidFill>
                  <a:latin typeface="Consolas"/>
                  <a:ea typeface="Consolas"/>
                  <a:cs typeface="Consolas"/>
                  <a:sym typeface="Consolas"/>
                </a:rPr>
                <a:t>elemento</a:t>
              </a:r>
              <a:r>
                <a:rPr lang="es" sz="1600">
                  <a:solidFill>
                    <a:srgbClr val="ABB2BF"/>
                  </a:solidFill>
                  <a:latin typeface="Consolas"/>
                  <a:ea typeface="Consolas"/>
                  <a:cs typeface="Consolas"/>
                  <a:sym typeface="Consolas"/>
                </a:rPr>
                <a:t>){</a:t>
              </a:r>
              <a:endParaRPr sz="16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600">
                  <a:solidFill>
                    <a:srgbClr val="7F848E"/>
                  </a:solidFill>
                  <a:latin typeface="Consolas"/>
                  <a:ea typeface="Consolas"/>
                  <a:cs typeface="Consolas"/>
                  <a:sym typeface="Consolas"/>
                </a:rPr>
                <a:t>    // definimos el comportamiento que queremos</a:t>
              </a:r>
              <a:endParaRPr sz="1600">
                <a:solidFill>
                  <a:srgbClr val="7F848E"/>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600">
                  <a:solidFill>
                    <a:srgbClr val="7F848E"/>
                  </a:solidFill>
                  <a:latin typeface="Consolas"/>
                  <a:ea typeface="Consolas"/>
                  <a:cs typeface="Consolas"/>
                  <a:sym typeface="Consolas"/>
                </a:rPr>
                <a:t>    // implementar sobre el acumulador y el elemento</a:t>
              </a:r>
              <a:endParaRPr sz="1600">
                <a:solidFill>
                  <a:srgbClr val="7F848E"/>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600">
                  <a:solidFill>
                    <a:srgbClr val="ABB2BF"/>
                  </a:solidFill>
                  <a:latin typeface="Consolas"/>
                  <a:ea typeface="Consolas"/>
                  <a:cs typeface="Consolas"/>
                  <a:sym typeface="Consolas"/>
                </a:rPr>
                <a:t>});</a:t>
              </a:r>
              <a:endParaRPr sz="1600">
                <a:solidFill>
                  <a:srgbClr val="EC183F"/>
                </a:solidFill>
                <a:latin typeface="Consolas"/>
                <a:ea typeface="Consolas"/>
                <a:cs typeface="Consolas"/>
                <a:sym typeface="Consolas"/>
              </a:endParaRPr>
            </a:p>
          </p:txBody>
        </p:sp>
        <p:sp>
          <p:nvSpPr>
            <p:cNvPr id="779" name="Google Shape;779;p70"/>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780" name="Google Shape;780;p7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.reduce()</a:t>
            </a:r>
            <a:endParaRPr b="1" sz="3000">
              <a:solidFill>
                <a:srgbClr val="EC183F"/>
              </a:solidFill>
              <a:latin typeface="Rajdhani"/>
              <a:ea typeface="Rajdhani"/>
              <a:cs typeface="Rajdhani"/>
              <a:sym typeface="Rajdhani"/>
            </a:endParaRPr>
          </a:p>
        </p:txBody>
      </p:sp>
      <p:sp>
        <p:nvSpPr>
          <p:cNvPr id="781" name="Google Shape;781;p70"/>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Este método recorre el array y devuelve un </a:t>
            </a:r>
            <a:r>
              <a:rPr b="1" lang="es" sz="1600">
                <a:solidFill>
                  <a:srgbClr val="3F3F3F"/>
                </a:solidFill>
                <a:latin typeface="Open Sans"/>
                <a:ea typeface="Open Sans"/>
                <a:cs typeface="Open Sans"/>
                <a:sym typeface="Open Sans"/>
              </a:rPr>
              <a:t>único valor</a:t>
            </a:r>
            <a:r>
              <a:rPr lang="es" sz="1600">
                <a:solidFill>
                  <a:srgbClr val="3F3F3F"/>
                </a:solidFill>
                <a:latin typeface="Open Sans"/>
                <a:ea typeface="Open Sans"/>
                <a:cs typeface="Open Sans"/>
                <a:sym typeface="Open Sans"/>
              </a:rPr>
              <a:t>.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rPr lang="es" sz="1600">
                <a:solidFill>
                  <a:srgbClr val="3F3F3F"/>
                </a:solidFill>
                <a:latin typeface="Open Sans"/>
                <a:ea typeface="Open Sans"/>
                <a:cs typeface="Open Sans"/>
                <a:sym typeface="Open Sans"/>
              </a:rPr>
              <a:t>Recibe un callback que se va a ejecutar sobre cada elemento del array. Este, a su vez, recibe dos parámetros: un </a:t>
            </a:r>
            <a:r>
              <a:rPr b="1" lang="es" sz="1600">
                <a:solidFill>
                  <a:srgbClr val="3F3F3F"/>
                </a:solidFill>
                <a:latin typeface="Open Sans"/>
                <a:ea typeface="Open Sans"/>
                <a:cs typeface="Open Sans"/>
                <a:sym typeface="Open Sans"/>
              </a:rPr>
              <a:t>acumulador </a:t>
            </a:r>
            <a:r>
              <a:rPr lang="es" sz="1600">
                <a:solidFill>
                  <a:srgbClr val="3F3F3F"/>
                </a:solidFill>
                <a:latin typeface="Open Sans"/>
                <a:ea typeface="Open Sans"/>
                <a:cs typeface="Open Sans"/>
                <a:sym typeface="Open Sans"/>
              </a:rPr>
              <a:t>y el </a:t>
            </a:r>
            <a:r>
              <a:rPr b="1" lang="es" sz="1600">
                <a:solidFill>
                  <a:srgbClr val="3F3F3F"/>
                </a:solidFill>
                <a:latin typeface="Open Sans"/>
                <a:ea typeface="Open Sans"/>
                <a:cs typeface="Open Sans"/>
                <a:sym typeface="Open Sans"/>
              </a:rPr>
              <a:t>elemento actual</a:t>
            </a:r>
            <a:r>
              <a:rPr lang="es" sz="1600">
                <a:solidFill>
                  <a:srgbClr val="3F3F3F"/>
                </a:solidFill>
                <a:latin typeface="Open Sans"/>
                <a:ea typeface="Open Sans"/>
                <a:cs typeface="Open Sans"/>
                <a:sym typeface="Open Sans"/>
              </a:rPr>
              <a:t> que esté recorriendo.</a:t>
            </a:r>
            <a:endParaRPr sz="1600">
              <a:solidFill>
                <a:srgbClr val="3F3F3F"/>
              </a:solidFill>
              <a:latin typeface="Open Sans"/>
              <a:ea typeface="Open Sans"/>
              <a:cs typeface="Open Sans"/>
              <a:sym typeface="Open Sans"/>
            </a:endParaRPr>
          </a:p>
        </p:txBody>
      </p:sp>
      <p:sp>
        <p:nvSpPr>
          <p:cNvPr id="782" name="Google Shape;782;p70"/>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0"/>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chemeClr val="lt1"/>
                </a:solidFill>
                <a:latin typeface="Open Sans"/>
                <a:ea typeface="Open Sans"/>
                <a:cs typeface="Open Sans"/>
                <a:sym typeface="Open Sans"/>
              </a:rPr>
              <a:t>Métodos de un array (Parte 2)</a:t>
            </a:r>
            <a:endParaRPr sz="900">
              <a:solidFill>
                <a:srgbClr val="FFFFFF"/>
              </a:solidFill>
              <a:latin typeface="Open Sans"/>
              <a:ea typeface="Open Sans"/>
              <a:cs typeface="Open Sans"/>
              <a:sym typeface="Open Sans"/>
            </a:endParaRPr>
          </a:p>
        </p:txBody>
      </p:sp>
      <p:pic>
        <p:nvPicPr>
          <p:cNvPr id="784" name="Google Shape;784;p7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85" name="Google Shape;785;p7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6" name="Google Shape;786;p7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87" name="Google Shape;787;p70"/>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791" name="Shape 791"/>
        <p:cNvGrpSpPr/>
        <p:nvPr/>
      </p:nvGrpSpPr>
      <p:grpSpPr>
        <a:xfrm>
          <a:off x="0" y="0"/>
          <a:ext cx="0" cy="0"/>
          <a:chOff x="0" y="0"/>
          <a:chExt cx="0" cy="0"/>
        </a:xfrm>
      </p:grpSpPr>
      <p:sp>
        <p:nvSpPr>
          <p:cNvPr id="792" name="Google Shape;792;p71"/>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Strings y métodos de strings</a:t>
            </a:r>
            <a:endParaRPr b="1" sz="3700">
              <a:solidFill>
                <a:srgbClr val="FFFFFF"/>
              </a:solidFill>
              <a:latin typeface="Rajdhani"/>
              <a:ea typeface="Rajdhani"/>
              <a:cs typeface="Rajdhani"/>
              <a:sym typeface="Rajdhani"/>
            </a:endParaRPr>
          </a:p>
        </p:txBody>
      </p:sp>
      <p:sp>
        <p:nvSpPr>
          <p:cNvPr id="793" name="Google Shape;793;p7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6</a:t>
            </a:r>
            <a:endParaRPr b="1" sz="6000">
              <a:solidFill>
                <a:srgbClr val="FFFFFF"/>
              </a:solidFill>
              <a:latin typeface="Rajdhani"/>
              <a:ea typeface="Rajdhani"/>
              <a:cs typeface="Rajdhani"/>
              <a:sym typeface="Rajdhani"/>
            </a:endParaRPr>
          </a:p>
        </p:txBody>
      </p:sp>
      <p:sp>
        <p:nvSpPr>
          <p:cNvPr id="794" name="Google Shape;794;p7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6" name="Google Shape;796;p7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797" name="Google Shape;797;p71"/>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801" name="Shape 801"/>
        <p:cNvGrpSpPr/>
        <p:nvPr/>
      </p:nvGrpSpPr>
      <p:grpSpPr>
        <a:xfrm>
          <a:off x="0" y="0"/>
          <a:ext cx="0" cy="0"/>
          <a:chOff x="0" y="0"/>
          <a:chExt cx="0" cy="0"/>
        </a:xfrm>
      </p:grpSpPr>
      <p:sp>
        <p:nvSpPr>
          <p:cNvPr id="802" name="Google Shape;802;p72"/>
          <p:cNvSpPr txBox="1"/>
          <p:nvPr/>
        </p:nvSpPr>
        <p:spPr>
          <a:xfrm>
            <a:off x="930175" y="1978250"/>
            <a:ext cx="6036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s" sz="2200">
                <a:solidFill>
                  <a:schemeClr val="lt1"/>
                </a:solidFill>
                <a:latin typeface="Open Sans"/>
                <a:ea typeface="Open Sans"/>
                <a:cs typeface="Open Sans"/>
                <a:sym typeface="Open Sans"/>
              </a:rPr>
              <a:t>Para JavaScript los strings son como un array de caracteres. </a:t>
            </a:r>
            <a:endParaRPr sz="2200">
              <a:solidFill>
                <a:schemeClr val="lt1"/>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sz="2200">
                <a:solidFill>
                  <a:schemeClr val="lt1"/>
                </a:solidFill>
                <a:latin typeface="Open Sans"/>
                <a:ea typeface="Open Sans"/>
                <a:cs typeface="Open Sans"/>
                <a:sym typeface="Open Sans"/>
              </a:rPr>
              <a:t>Por esta razón disponemos de </a:t>
            </a:r>
            <a:r>
              <a:rPr b="1" lang="es" sz="2200">
                <a:solidFill>
                  <a:schemeClr val="lt1"/>
                </a:solidFill>
                <a:latin typeface="Open Sans"/>
                <a:ea typeface="Open Sans"/>
                <a:cs typeface="Open Sans"/>
                <a:sym typeface="Open Sans"/>
              </a:rPr>
              <a:t>propiedades</a:t>
            </a:r>
            <a:r>
              <a:rPr lang="es" sz="2200">
                <a:solidFill>
                  <a:schemeClr val="lt1"/>
                </a:solidFill>
                <a:latin typeface="Open Sans"/>
                <a:ea typeface="Open Sans"/>
                <a:cs typeface="Open Sans"/>
                <a:sym typeface="Open Sans"/>
              </a:rPr>
              <a:t> y </a:t>
            </a:r>
            <a:r>
              <a:rPr b="1" lang="es" sz="2200">
                <a:solidFill>
                  <a:schemeClr val="lt1"/>
                </a:solidFill>
                <a:latin typeface="Open Sans"/>
                <a:ea typeface="Open Sans"/>
                <a:cs typeface="Open Sans"/>
                <a:sym typeface="Open Sans"/>
              </a:rPr>
              <a:t>métodos </a:t>
            </a:r>
            <a:r>
              <a:rPr lang="es" sz="2200">
                <a:solidFill>
                  <a:schemeClr val="lt1"/>
                </a:solidFill>
                <a:latin typeface="Open Sans"/>
                <a:ea typeface="Open Sans"/>
                <a:cs typeface="Open Sans"/>
                <a:sym typeface="Open Sans"/>
              </a:rPr>
              <a:t>muy útiles a la hora de trabajar con la información que hay adentro.</a:t>
            </a:r>
            <a:endParaRPr sz="2200">
              <a:solidFill>
                <a:schemeClr val="lt1"/>
              </a:solidFill>
              <a:latin typeface="Open Sans"/>
              <a:ea typeface="Open Sans"/>
              <a:cs typeface="Open Sans"/>
              <a:sym typeface="Open Sans"/>
            </a:endParaRPr>
          </a:p>
        </p:txBody>
      </p:sp>
      <p:sp>
        <p:nvSpPr>
          <p:cNvPr id="803" name="Google Shape;803;p72"/>
          <p:cNvSpPr/>
          <p:nvPr/>
        </p:nvSpPr>
        <p:spPr>
          <a:xfrm>
            <a:off x="7015319" y="20574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4" name="Google Shape;804;p72"/>
          <p:cNvGrpSpPr/>
          <p:nvPr/>
        </p:nvGrpSpPr>
        <p:grpSpPr>
          <a:xfrm>
            <a:off x="938993" y="1408423"/>
            <a:ext cx="344969" cy="308595"/>
            <a:chOff x="3016921" y="2408750"/>
            <a:chExt cx="793216" cy="709740"/>
          </a:xfrm>
        </p:grpSpPr>
        <p:sp>
          <p:nvSpPr>
            <p:cNvPr id="805" name="Google Shape;805;p72"/>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2"/>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72"/>
          <p:cNvGrpSpPr/>
          <p:nvPr/>
        </p:nvGrpSpPr>
        <p:grpSpPr>
          <a:xfrm rot="10800000">
            <a:off x="6360968" y="4191848"/>
            <a:ext cx="344969" cy="308595"/>
            <a:chOff x="2965350" y="2408750"/>
            <a:chExt cx="793216" cy="709740"/>
          </a:xfrm>
        </p:grpSpPr>
        <p:sp>
          <p:nvSpPr>
            <p:cNvPr id="808" name="Google Shape;808;p72"/>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2"/>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7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1" name="Google Shape;811;p7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812" name="Google Shape;812;p72"/>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grpSp>
        <p:nvGrpSpPr>
          <p:cNvPr id="817" name="Google Shape;817;p73"/>
          <p:cNvGrpSpPr/>
          <p:nvPr/>
        </p:nvGrpSpPr>
        <p:grpSpPr>
          <a:xfrm>
            <a:off x="732698" y="1987824"/>
            <a:ext cx="7692650" cy="496850"/>
            <a:chOff x="630644" y="2191938"/>
            <a:chExt cx="6913498" cy="530709"/>
          </a:xfrm>
        </p:grpSpPr>
        <p:sp>
          <p:nvSpPr>
            <p:cNvPr id="818" name="Google Shape;818;p73"/>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rgbClr val="EC183F"/>
                  </a:solidFill>
                  <a:latin typeface="Consolas"/>
                  <a:ea typeface="Consolas"/>
                  <a:cs typeface="Consolas"/>
                  <a:sym typeface="Consolas"/>
                </a:rPr>
                <a:t>let</a:t>
              </a:r>
              <a:r>
                <a:rPr lang="es" sz="1800">
                  <a:solidFill>
                    <a:srgbClr val="FFFFFF"/>
                  </a:solidFill>
                  <a:latin typeface="Consolas"/>
                  <a:ea typeface="Consolas"/>
                  <a:cs typeface="Consolas"/>
                  <a:sym typeface="Consolas"/>
                </a:rPr>
                <a:t> nombre </a:t>
              </a:r>
              <a:r>
                <a:rPr lang="es" sz="1800">
                  <a:solidFill>
                    <a:srgbClr val="03A9F4"/>
                  </a:solidFill>
                  <a:latin typeface="Consolas"/>
                  <a:ea typeface="Consolas"/>
                  <a:cs typeface="Consolas"/>
                  <a:sym typeface="Consolas"/>
                </a:rPr>
                <a:t>=</a:t>
              </a:r>
              <a:r>
                <a:rPr lang="es" sz="1800">
                  <a:solidFill>
                    <a:srgbClr val="FFFFFF"/>
                  </a:solidFill>
                  <a:latin typeface="Consolas"/>
                  <a:ea typeface="Consolas"/>
                  <a:cs typeface="Consolas"/>
                  <a:sym typeface="Consolas"/>
                </a:rPr>
                <a:t> </a:t>
              </a:r>
              <a:r>
                <a:rPr lang="es" sz="1800">
                  <a:solidFill>
                    <a:srgbClr val="4CAF50"/>
                  </a:solidFill>
                  <a:latin typeface="Consolas"/>
                  <a:ea typeface="Consolas"/>
                  <a:cs typeface="Consolas"/>
                  <a:sym typeface="Consolas"/>
                </a:rPr>
                <a:t>'Fran'</a:t>
              </a:r>
              <a:r>
                <a:rPr lang="es"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819" name="Google Shape;819;p73"/>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820" name="Google Shape;820;p7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Los </a:t>
            </a:r>
            <a:r>
              <a:rPr b="1" lang="es" sz="3000">
                <a:solidFill>
                  <a:srgbClr val="EC183F"/>
                </a:solidFill>
                <a:latin typeface="Rajdhani"/>
                <a:ea typeface="Rajdhani"/>
                <a:cs typeface="Rajdhani"/>
                <a:sym typeface="Rajdhani"/>
              </a:rPr>
              <a:t>strings</a:t>
            </a:r>
            <a:r>
              <a:rPr b="1" lang="es" sz="3000">
                <a:solidFill>
                  <a:srgbClr val="434343"/>
                </a:solidFill>
                <a:latin typeface="Rajdhani"/>
                <a:ea typeface="Rajdhani"/>
                <a:cs typeface="Rajdhani"/>
                <a:sym typeface="Rajdhani"/>
              </a:rPr>
              <a:t> en JavaScript</a:t>
            </a:r>
            <a:endParaRPr b="1" sz="3000">
              <a:solidFill>
                <a:srgbClr val="EC183F"/>
              </a:solidFill>
              <a:latin typeface="Rajdhani"/>
              <a:ea typeface="Rajdhani"/>
              <a:cs typeface="Rajdhani"/>
              <a:sym typeface="Rajdhani"/>
            </a:endParaRPr>
          </a:p>
        </p:txBody>
      </p:sp>
      <p:sp>
        <p:nvSpPr>
          <p:cNvPr id="821" name="Google Shape;821;p73"/>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En muchos sentidos, para JavaScript, un </a:t>
            </a:r>
            <a:r>
              <a:rPr b="1" lang="es" sz="1600">
                <a:solidFill>
                  <a:srgbClr val="3F3F3F"/>
                </a:solidFill>
                <a:latin typeface="Open Sans"/>
                <a:ea typeface="Open Sans"/>
                <a:cs typeface="Open Sans"/>
                <a:sym typeface="Open Sans"/>
              </a:rPr>
              <a:t>string</a:t>
            </a:r>
            <a:r>
              <a:rPr lang="es" sz="1600">
                <a:solidFill>
                  <a:srgbClr val="3F3F3F"/>
                </a:solidFill>
                <a:latin typeface="Open Sans"/>
                <a:ea typeface="Open Sans"/>
                <a:cs typeface="Open Sans"/>
                <a:sym typeface="Open Sans"/>
              </a:rPr>
              <a:t> no es más que un </a:t>
            </a:r>
            <a:r>
              <a:rPr b="1" lang="es" sz="1600">
                <a:solidFill>
                  <a:srgbClr val="3F3F3F"/>
                </a:solidFill>
                <a:latin typeface="Open Sans"/>
                <a:ea typeface="Open Sans"/>
                <a:cs typeface="Open Sans"/>
                <a:sym typeface="Open Sans"/>
              </a:rPr>
              <a:t>array de caracteres</a:t>
            </a:r>
            <a:r>
              <a:rPr lang="es" sz="1600">
                <a:solidFill>
                  <a:srgbClr val="3F3F3F"/>
                </a:solidFill>
                <a:latin typeface="Open Sans"/>
                <a:ea typeface="Open Sans"/>
                <a:cs typeface="Open Sans"/>
                <a:sym typeface="Open Sans"/>
              </a:rPr>
              <a:t>. Al igual que en los arrays, la primera posición siempre será 0.</a:t>
            </a:r>
            <a:endParaRPr sz="16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grpSp>
        <p:nvGrpSpPr>
          <p:cNvPr id="822" name="Google Shape;822;p73"/>
          <p:cNvGrpSpPr/>
          <p:nvPr/>
        </p:nvGrpSpPr>
        <p:grpSpPr>
          <a:xfrm>
            <a:off x="732704" y="3988830"/>
            <a:ext cx="7692650" cy="691567"/>
            <a:chOff x="630644" y="2191938"/>
            <a:chExt cx="6913498" cy="530709"/>
          </a:xfrm>
        </p:grpSpPr>
        <p:sp>
          <p:nvSpPr>
            <p:cNvPr id="823" name="Google Shape;823;p73"/>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800">
                  <a:solidFill>
                    <a:schemeClr val="lt1"/>
                  </a:solidFill>
                  <a:latin typeface="Consolas"/>
                  <a:ea typeface="Consolas"/>
                  <a:cs typeface="Consolas"/>
                  <a:sym typeface="Consolas"/>
                </a:rPr>
                <a:t>nombre</a:t>
              </a:r>
              <a:r>
                <a:rPr lang="es" sz="1600">
                  <a:solidFill>
                    <a:srgbClr val="FFFFFF"/>
                  </a:solidFill>
                  <a:latin typeface="Consolas"/>
                  <a:ea typeface="Consolas"/>
                  <a:cs typeface="Consolas"/>
                  <a:sym typeface="Consolas"/>
                </a:rPr>
                <a:t>[</a:t>
              </a:r>
              <a:r>
                <a:rPr lang="es" sz="1600">
                  <a:solidFill>
                    <a:srgbClr val="FFC107"/>
                  </a:solidFill>
                  <a:latin typeface="Consolas"/>
                  <a:ea typeface="Consolas"/>
                  <a:cs typeface="Consolas"/>
                  <a:sym typeface="Consolas"/>
                </a:rPr>
                <a:t>2</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999999"/>
                  </a:solidFill>
                  <a:latin typeface="Consolas"/>
                  <a:ea typeface="Consolas"/>
                  <a:cs typeface="Consolas"/>
                  <a:sym typeface="Consolas"/>
                </a:rPr>
                <a:t>// accedemos a la letra a, el índice 2 del string</a:t>
              </a:r>
              <a:endParaRPr sz="1600">
                <a:solidFill>
                  <a:srgbClr val="999999"/>
                </a:solidFill>
                <a:latin typeface="Consolas"/>
                <a:ea typeface="Consolas"/>
                <a:cs typeface="Consolas"/>
                <a:sym typeface="Consolas"/>
              </a:endParaRPr>
            </a:p>
          </p:txBody>
        </p:sp>
        <p:sp>
          <p:nvSpPr>
            <p:cNvPr id="824" name="Google Shape;824;p73"/>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825" name="Google Shape;825;p73"/>
          <p:cNvSpPr txBox="1"/>
          <p:nvPr/>
        </p:nvSpPr>
        <p:spPr>
          <a:xfrm>
            <a:off x="717750" y="31578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Para acceder a un carácter puntual de un string, nombramos al string y, </a:t>
            </a:r>
            <a:r>
              <a:rPr b="1" lang="es" sz="1600">
                <a:solidFill>
                  <a:srgbClr val="3F3F3F"/>
                </a:solidFill>
                <a:latin typeface="Open Sans"/>
                <a:ea typeface="Open Sans"/>
                <a:cs typeface="Open Sans"/>
                <a:sym typeface="Open Sans"/>
              </a:rPr>
              <a:t>dentro</a:t>
            </a:r>
            <a:r>
              <a:rPr lang="es" sz="1600">
                <a:solidFill>
                  <a:srgbClr val="3F3F3F"/>
                </a:solidFill>
                <a:latin typeface="Open Sans"/>
                <a:ea typeface="Open Sans"/>
                <a:cs typeface="Open Sans"/>
                <a:sym typeface="Open Sans"/>
              </a:rPr>
              <a:t> </a:t>
            </a:r>
            <a:r>
              <a:rPr b="1" lang="es" sz="1600">
                <a:solidFill>
                  <a:srgbClr val="3F3F3F"/>
                </a:solidFill>
                <a:latin typeface="Open Sans"/>
                <a:ea typeface="Open Sans"/>
                <a:cs typeface="Open Sans"/>
                <a:sym typeface="Open Sans"/>
              </a:rPr>
              <a:t>de los</a:t>
            </a:r>
            <a:r>
              <a:rPr lang="es" sz="1600">
                <a:solidFill>
                  <a:srgbClr val="3F3F3F"/>
                </a:solidFill>
                <a:latin typeface="Open Sans"/>
                <a:ea typeface="Open Sans"/>
                <a:cs typeface="Open Sans"/>
                <a:sym typeface="Open Sans"/>
              </a:rPr>
              <a:t> </a:t>
            </a:r>
            <a:r>
              <a:rPr b="1" lang="es" sz="1600">
                <a:solidFill>
                  <a:srgbClr val="3F3F3F"/>
                </a:solidFill>
                <a:latin typeface="Open Sans"/>
                <a:ea typeface="Open Sans"/>
                <a:cs typeface="Open Sans"/>
                <a:sym typeface="Open Sans"/>
              </a:rPr>
              <a:t>corchetes</a:t>
            </a:r>
            <a:r>
              <a:rPr lang="es" sz="1600">
                <a:solidFill>
                  <a:srgbClr val="3F3F3F"/>
                </a:solidFill>
                <a:latin typeface="Open Sans"/>
                <a:ea typeface="Open Sans"/>
                <a:cs typeface="Open Sans"/>
                <a:sym typeface="Open Sans"/>
              </a:rPr>
              <a:t>, escribimos el </a:t>
            </a:r>
            <a:r>
              <a:rPr b="1" lang="es" sz="1600">
                <a:solidFill>
                  <a:srgbClr val="3F3F3F"/>
                </a:solidFill>
                <a:latin typeface="Open Sans"/>
                <a:ea typeface="Open Sans"/>
                <a:cs typeface="Open Sans"/>
                <a:sym typeface="Open Sans"/>
              </a:rPr>
              <a:t>índice</a:t>
            </a:r>
            <a:r>
              <a:rPr lang="es" sz="1600">
                <a:solidFill>
                  <a:srgbClr val="3F3F3F"/>
                </a:solidFill>
                <a:latin typeface="Open Sans"/>
                <a:ea typeface="Open Sans"/>
                <a:cs typeface="Open Sans"/>
                <a:sym typeface="Open Sans"/>
              </a:rPr>
              <a:t> al cual queremos acceder.</a:t>
            </a:r>
            <a:endParaRPr sz="1600">
              <a:solidFill>
                <a:srgbClr val="3F3F3F"/>
              </a:solidFill>
              <a:latin typeface="Open Sans"/>
              <a:ea typeface="Open Sans"/>
              <a:cs typeface="Open Sans"/>
              <a:sym typeface="Open Sans"/>
            </a:endParaRPr>
          </a:p>
        </p:txBody>
      </p:sp>
      <p:sp>
        <p:nvSpPr>
          <p:cNvPr id="826" name="Google Shape;826;p73"/>
          <p:cNvSpPr/>
          <p:nvPr/>
        </p:nvSpPr>
        <p:spPr>
          <a:xfrm rot="5400000">
            <a:off x="3140282" y="2570850"/>
            <a:ext cx="150600" cy="1362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827" name="Google Shape;827;p73"/>
          <p:cNvSpPr txBox="1"/>
          <p:nvPr/>
        </p:nvSpPr>
        <p:spPr>
          <a:xfrm>
            <a:off x="30458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0</a:t>
            </a:r>
            <a:endParaRPr b="1" sz="1600">
              <a:solidFill>
                <a:srgbClr val="EC183F"/>
              </a:solidFill>
              <a:latin typeface="Open Sans"/>
              <a:ea typeface="Open Sans"/>
              <a:cs typeface="Open Sans"/>
              <a:sym typeface="Open Sans"/>
            </a:endParaRPr>
          </a:p>
        </p:txBody>
      </p:sp>
      <p:sp>
        <p:nvSpPr>
          <p:cNvPr id="828" name="Google Shape;828;p73"/>
          <p:cNvSpPr/>
          <p:nvPr/>
        </p:nvSpPr>
        <p:spPr>
          <a:xfrm rot="5400000">
            <a:off x="3279021" y="2570850"/>
            <a:ext cx="150600" cy="1362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829" name="Google Shape;829;p73"/>
          <p:cNvSpPr txBox="1"/>
          <p:nvPr/>
        </p:nvSpPr>
        <p:spPr>
          <a:xfrm>
            <a:off x="31982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1</a:t>
            </a:r>
            <a:endParaRPr b="1" sz="1600">
              <a:solidFill>
                <a:srgbClr val="EC183F"/>
              </a:solidFill>
              <a:latin typeface="Open Sans"/>
              <a:ea typeface="Open Sans"/>
              <a:cs typeface="Open Sans"/>
              <a:sym typeface="Open Sans"/>
            </a:endParaRPr>
          </a:p>
        </p:txBody>
      </p:sp>
      <p:sp>
        <p:nvSpPr>
          <p:cNvPr id="830" name="Google Shape;830;p73"/>
          <p:cNvSpPr/>
          <p:nvPr/>
        </p:nvSpPr>
        <p:spPr>
          <a:xfrm rot="5400000">
            <a:off x="3417761" y="2570850"/>
            <a:ext cx="150600" cy="1362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831" name="Google Shape;831;p73"/>
          <p:cNvSpPr txBox="1"/>
          <p:nvPr/>
        </p:nvSpPr>
        <p:spPr>
          <a:xfrm>
            <a:off x="33506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2</a:t>
            </a:r>
            <a:endParaRPr b="1" sz="1600">
              <a:solidFill>
                <a:srgbClr val="EC183F"/>
              </a:solidFill>
              <a:latin typeface="Open Sans"/>
              <a:ea typeface="Open Sans"/>
              <a:cs typeface="Open Sans"/>
              <a:sym typeface="Open Sans"/>
            </a:endParaRPr>
          </a:p>
        </p:txBody>
      </p:sp>
      <p:sp>
        <p:nvSpPr>
          <p:cNvPr id="832" name="Google Shape;832;p73"/>
          <p:cNvSpPr/>
          <p:nvPr/>
        </p:nvSpPr>
        <p:spPr>
          <a:xfrm rot="5400000">
            <a:off x="3556500" y="2570850"/>
            <a:ext cx="150600" cy="136200"/>
          </a:xfrm>
          <a:prstGeom prst="rightBrace">
            <a:avLst>
              <a:gd fmla="val 50000" name="adj1"/>
              <a:gd fmla="val 50000" name="adj2"/>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C183F"/>
              </a:solidFill>
            </a:endParaRPr>
          </a:p>
        </p:txBody>
      </p:sp>
      <p:sp>
        <p:nvSpPr>
          <p:cNvPr id="833" name="Google Shape;833;p73"/>
          <p:cNvSpPr txBox="1"/>
          <p:nvPr/>
        </p:nvSpPr>
        <p:spPr>
          <a:xfrm>
            <a:off x="3503077" y="2755845"/>
            <a:ext cx="296100" cy="297900"/>
          </a:xfrm>
          <a:prstGeom prst="rect">
            <a:avLst/>
          </a:prstGeom>
          <a:noFill/>
          <a:ln>
            <a:noFill/>
          </a:ln>
        </p:spPr>
        <p:txBody>
          <a:bodyPr anchorCtr="0" anchor="ctr" bIns="91425" lIns="90000" spcFirstLastPara="1" rIns="91425" wrap="square" tIns="90000">
            <a:noAutofit/>
          </a:bodyPr>
          <a:lstStyle/>
          <a:p>
            <a:pPr indent="0" lvl="0" marL="0" rtl="0" algn="ctr">
              <a:spcBef>
                <a:spcPts val="0"/>
              </a:spcBef>
              <a:spcAft>
                <a:spcPts val="0"/>
              </a:spcAft>
              <a:buNone/>
            </a:pPr>
            <a:r>
              <a:rPr b="1" lang="es" sz="1600">
                <a:solidFill>
                  <a:srgbClr val="EC183F"/>
                </a:solidFill>
                <a:latin typeface="Open Sans"/>
                <a:ea typeface="Open Sans"/>
                <a:cs typeface="Open Sans"/>
                <a:sym typeface="Open Sans"/>
              </a:rPr>
              <a:t>3</a:t>
            </a:r>
            <a:endParaRPr b="1" sz="1600">
              <a:solidFill>
                <a:srgbClr val="EC183F"/>
              </a:solidFill>
              <a:latin typeface="Open Sans"/>
              <a:ea typeface="Open Sans"/>
              <a:cs typeface="Open Sans"/>
              <a:sym typeface="Open Sans"/>
            </a:endParaRPr>
          </a:p>
        </p:txBody>
      </p:sp>
      <p:sp>
        <p:nvSpPr>
          <p:cNvPr id="834" name="Google Shape;834;p7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5" name="Google Shape;835;p73"/>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836" name="Google Shape;836;p73"/>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811050" y="1166875"/>
            <a:ext cx="7299900" cy="8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sz="1600">
                <a:solidFill>
                  <a:srgbClr val="3F3F3F"/>
                </a:solidFill>
                <a:latin typeface="Open Sans Light"/>
                <a:ea typeface="Open Sans Light"/>
                <a:cs typeface="Open Sans Light"/>
                <a:sym typeface="Open Sans Light"/>
              </a:rPr>
              <a:t>El árbol de archivos de este proyecto se vería así:</a:t>
            </a:r>
            <a:endParaRPr>
              <a:latin typeface="Open Sans Light"/>
              <a:ea typeface="Open Sans Light"/>
              <a:cs typeface="Open Sans Light"/>
              <a:sym typeface="Open Sans Light"/>
            </a:endParaRPr>
          </a:p>
        </p:txBody>
      </p:sp>
      <p:sp>
        <p:nvSpPr>
          <p:cNvPr id="100" name="Google Shape;100;p20"/>
          <p:cNvSpPr txBox="1"/>
          <p:nvPr/>
        </p:nvSpPr>
        <p:spPr>
          <a:xfrm>
            <a:off x="717750" y="549075"/>
            <a:ext cx="5451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Módulos y require</a:t>
            </a:r>
            <a:endParaRPr b="1" sz="3000">
              <a:solidFill>
                <a:srgbClr val="434343"/>
              </a:solidFill>
              <a:latin typeface="Rajdhani"/>
              <a:ea typeface="Rajdhani"/>
              <a:cs typeface="Rajdhani"/>
              <a:sym typeface="Rajdhani"/>
            </a:endParaRPr>
          </a:p>
        </p:txBody>
      </p:sp>
      <p:sp>
        <p:nvSpPr>
          <p:cNvPr id="101" name="Google Shape;101;p20"/>
          <p:cNvSpPr txBox="1"/>
          <p:nvPr/>
        </p:nvSpPr>
        <p:spPr>
          <a:xfrm>
            <a:off x="1738350" y="2095000"/>
            <a:ext cx="5667300" cy="1342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3F3F3F"/>
                </a:solidFill>
                <a:latin typeface="Open Sans Light"/>
                <a:ea typeface="Open Sans Light"/>
                <a:cs typeface="Open Sans Light"/>
                <a:sym typeface="Open Sans Light"/>
              </a:rPr>
              <a:t>📁 /carpeta_del_proyecto </a:t>
            </a:r>
            <a:endParaRPr sz="1600">
              <a:solidFill>
                <a:srgbClr val="3F3F3F"/>
              </a:solidFill>
              <a:latin typeface="Open Sans Light"/>
              <a:ea typeface="Open Sans Light"/>
              <a:cs typeface="Open Sans Light"/>
              <a:sym typeface="Open Sans Light"/>
            </a:endParaRPr>
          </a:p>
          <a:p>
            <a:pPr indent="0" lvl="0" marL="0" rtl="0" algn="l">
              <a:spcBef>
                <a:spcPts val="0"/>
              </a:spcBef>
              <a:spcAft>
                <a:spcPts val="0"/>
              </a:spcAft>
              <a:buNone/>
            </a:pPr>
            <a:r>
              <a:rPr lang="es" sz="1600">
                <a:solidFill>
                  <a:srgbClr val="3F3F3F"/>
                </a:solidFill>
                <a:latin typeface="Open Sans Light"/>
                <a:ea typeface="Open Sans Light"/>
                <a:cs typeface="Open Sans Light"/>
                <a:sym typeface="Open Sans Light"/>
              </a:rPr>
              <a:t>├── 📁/modulos </a:t>
            </a:r>
            <a:endParaRPr sz="1600">
              <a:solidFill>
                <a:srgbClr val="3F3F3F"/>
              </a:solidFill>
              <a:latin typeface="Open Sans Light"/>
              <a:ea typeface="Open Sans Light"/>
              <a:cs typeface="Open Sans Light"/>
              <a:sym typeface="Open Sans Light"/>
            </a:endParaRPr>
          </a:p>
          <a:p>
            <a:pPr indent="0" lvl="0" marL="0" rtl="0" algn="l">
              <a:spcBef>
                <a:spcPts val="0"/>
              </a:spcBef>
              <a:spcAft>
                <a:spcPts val="0"/>
              </a:spcAft>
              <a:buNone/>
            </a:pPr>
            <a:r>
              <a:rPr lang="es" sz="1600">
                <a:solidFill>
                  <a:srgbClr val="3F3F3F"/>
                </a:solidFill>
                <a:latin typeface="Open Sans Light"/>
                <a:ea typeface="Open Sans Light"/>
                <a:cs typeface="Open Sans Light"/>
                <a:sym typeface="Open Sans Light"/>
              </a:rPr>
              <a:t>│		├── 📄 calculadora.js </a:t>
            </a:r>
            <a:endParaRPr sz="1600">
              <a:solidFill>
                <a:srgbClr val="3F3F3F"/>
              </a:solidFill>
              <a:latin typeface="Open Sans Light"/>
              <a:ea typeface="Open Sans Light"/>
              <a:cs typeface="Open Sans Light"/>
              <a:sym typeface="Open Sans Light"/>
            </a:endParaRPr>
          </a:p>
          <a:p>
            <a:pPr indent="0" lvl="0" marL="0" rtl="0" algn="l">
              <a:spcBef>
                <a:spcPts val="0"/>
              </a:spcBef>
              <a:spcAft>
                <a:spcPts val="0"/>
              </a:spcAft>
              <a:buNone/>
            </a:pPr>
            <a:r>
              <a:rPr lang="es" sz="1600">
                <a:solidFill>
                  <a:srgbClr val="3F3F3F"/>
                </a:solidFill>
                <a:latin typeface="Open Sans Light"/>
                <a:ea typeface="Open Sans Light"/>
                <a:cs typeface="Open Sans Light"/>
                <a:sym typeface="Open Sans Light"/>
              </a:rPr>
              <a:t>└── 📄 app.js (El archivo principal de nuestra</a:t>
            </a:r>
            <a:r>
              <a:rPr lang="es"/>
              <a:t> </a:t>
            </a:r>
            <a:r>
              <a:rPr lang="es" sz="1600">
                <a:solidFill>
                  <a:srgbClr val="3F3F3F"/>
                </a:solidFill>
                <a:latin typeface="Open Sans Light"/>
                <a:ea typeface="Open Sans Light"/>
                <a:cs typeface="Open Sans Light"/>
                <a:sym typeface="Open Sans Light"/>
              </a:rPr>
              <a:t>aplicación</a:t>
            </a:r>
            <a:r>
              <a:rPr lang="es"/>
              <a:t> 🔥)</a:t>
            </a:r>
            <a:endParaRPr/>
          </a:p>
        </p:txBody>
      </p:sp>
      <p:sp>
        <p:nvSpPr>
          <p:cNvPr id="102" name="Google Shape;102;p2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2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04" name="Google Shape;104;p20"/>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74"/>
          <p:cNvSpPr/>
          <p:nvPr/>
        </p:nvSpPr>
        <p:spPr>
          <a:xfrm>
            <a:off x="1049986" y="38020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74"/>
          <p:cNvGrpSpPr/>
          <p:nvPr/>
        </p:nvGrpSpPr>
        <p:grpSpPr>
          <a:xfrm>
            <a:off x="732710" y="2337227"/>
            <a:ext cx="7692650" cy="2414619"/>
            <a:chOff x="630644" y="2191938"/>
            <a:chExt cx="6913498" cy="530709"/>
          </a:xfrm>
        </p:grpSpPr>
        <p:sp>
          <p:nvSpPr>
            <p:cNvPr id="843" name="Google Shape;843;p74"/>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miSerie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'Mad Men'</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miSerie.</a:t>
              </a:r>
              <a:r>
                <a:rPr lang="es" sz="1600">
                  <a:solidFill>
                    <a:srgbClr val="EC183F"/>
                  </a:solidFill>
                  <a:latin typeface="Consolas"/>
                  <a:ea typeface="Consolas"/>
                  <a:cs typeface="Consolas"/>
                  <a:sym typeface="Consolas"/>
                </a:rPr>
                <a:t>length</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7</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arrayNombres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'Bart'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'Lisa'</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'Moe'</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arrayNombres.</a:t>
              </a:r>
              <a:r>
                <a:rPr lang="es" sz="1600">
                  <a:solidFill>
                    <a:srgbClr val="EC183F"/>
                  </a:solidFill>
                  <a:latin typeface="Consolas"/>
                  <a:ea typeface="Consolas"/>
                  <a:cs typeface="Consolas"/>
                  <a:sym typeface="Consolas"/>
                </a:rPr>
                <a:t>length</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3</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chemeClr val="lt1"/>
                  </a:solidFill>
                  <a:latin typeface="Consolas"/>
                  <a:ea typeface="Consolas"/>
                  <a:cs typeface="Consolas"/>
                  <a:sym typeface="Consolas"/>
                </a:rPr>
                <a:t>arrayNombres[</a:t>
              </a:r>
              <a:r>
                <a:rPr lang="es" sz="1600">
                  <a:solidFill>
                    <a:srgbClr val="FFC107"/>
                  </a:solidFill>
                  <a:latin typeface="Consolas"/>
                  <a:ea typeface="Consolas"/>
                  <a:cs typeface="Consolas"/>
                  <a:sym typeface="Consolas"/>
                </a:rPr>
                <a:t>0</a:t>
              </a:r>
              <a:r>
                <a:rPr lang="es" sz="1600">
                  <a:solidFill>
                    <a:schemeClr val="lt1"/>
                  </a:solidFill>
                  <a:latin typeface="Consolas"/>
                  <a:ea typeface="Consolas"/>
                  <a:cs typeface="Consolas"/>
                  <a:sym typeface="Consolas"/>
                </a:rPr>
                <a:t>].</a:t>
              </a:r>
              <a:r>
                <a:rPr lang="es" sz="1600">
                  <a:solidFill>
                    <a:srgbClr val="EC183F"/>
                  </a:solidFill>
                  <a:latin typeface="Consolas"/>
                  <a:ea typeface="Consolas"/>
                  <a:cs typeface="Consolas"/>
                  <a:sym typeface="Consolas"/>
                </a:rPr>
                <a:t>length</a:t>
              </a:r>
              <a:r>
                <a:rPr lang="es" sz="1600">
                  <a:solidFill>
                    <a:schemeClr val="lt1"/>
                  </a:solidFill>
                  <a:latin typeface="Consolas"/>
                  <a:ea typeface="Consolas"/>
                  <a:cs typeface="Consolas"/>
                  <a:sym typeface="Consolas"/>
                </a:rPr>
                <a:t>; </a:t>
              </a:r>
              <a:r>
                <a:rPr lang="es" sz="1600">
                  <a:solidFill>
                    <a:srgbClr val="888888"/>
                  </a:solidFill>
                  <a:latin typeface="Consolas"/>
                  <a:ea typeface="Consolas"/>
                  <a:cs typeface="Consolas"/>
                  <a:sym typeface="Consolas"/>
                </a:rPr>
                <a:t>// Corresponde a 'Bart', devuelve 4</a:t>
              </a:r>
              <a:endParaRPr sz="1600">
                <a:solidFill>
                  <a:srgbClr val="888888"/>
                </a:solidFill>
                <a:latin typeface="Consolas"/>
                <a:ea typeface="Consolas"/>
                <a:cs typeface="Consolas"/>
                <a:sym typeface="Consolas"/>
              </a:endParaRPr>
            </a:p>
          </p:txBody>
        </p:sp>
        <p:sp>
          <p:nvSpPr>
            <p:cNvPr id="844" name="Google Shape;844;p74"/>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845" name="Google Shape;845;p74"/>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.length</a:t>
            </a:r>
            <a:endParaRPr b="1" sz="3000">
              <a:solidFill>
                <a:srgbClr val="EC183F"/>
              </a:solidFill>
              <a:latin typeface="Rajdhani"/>
              <a:ea typeface="Rajdhani"/>
              <a:cs typeface="Rajdhani"/>
              <a:sym typeface="Rajdhani"/>
            </a:endParaRPr>
          </a:p>
        </p:txBody>
      </p:sp>
      <p:sp>
        <p:nvSpPr>
          <p:cNvPr id="846" name="Google Shape;846;p74"/>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Esta </a:t>
            </a:r>
            <a:r>
              <a:rPr b="1" lang="es" sz="1600">
                <a:solidFill>
                  <a:srgbClr val="3F3F3F"/>
                </a:solidFill>
                <a:latin typeface="Open Sans"/>
                <a:ea typeface="Open Sans"/>
                <a:cs typeface="Open Sans"/>
                <a:sym typeface="Open Sans"/>
              </a:rPr>
              <a:t>propiedad</a:t>
            </a:r>
            <a:r>
              <a:rPr lang="es" sz="1600">
                <a:solidFill>
                  <a:srgbClr val="3F3F3F"/>
                </a:solidFill>
                <a:latin typeface="Open Sans"/>
                <a:ea typeface="Open Sans"/>
                <a:cs typeface="Open Sans"/>
                <a:sym typeface="Open Sans"/>
              </a:rPr>
              <a:t> retorna la </a:t>
            </a:r>
            <a:r>
              <a:rPr b="1" lang="es" sz="1600">
                <a:solidFill>
                  <a:srgbClr val="3F3F3F"/>
                </a:solidFill>
                <a:latin typeface="Open Sans"/>
                <a:ea typeface="Open Sans"/>
                <a:cs typeface="Open Sans"/>
                <a:sym typeface="Open Sans"/>
              </a:rPr>
              <a:t>cantidad total de caracteres</a:t>
            </a:r>
            <a:r>
              <a:rPr lang="es" sz="1600">
                <a:solidFill>
                  <a:srgbClr val="3F3F3F"/>
                </a:solidFill>
                <a:latin typeface="Open Sans"/>
                <a:ea typeface="Open Sans"/>
                <a:cs typeface="Open Sans"/>
                <a:sym typeface="Open Sans"/>
              </a:rPr>
              <a:t> del string, incluidos los espacios.</a:t>
            </a:r>
            <a:endParaRPr sz="16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rPr lang="es" sz="1600">
                <a:solidFill>
                  <a:srgbClr val="3F3F3F"/>
                </a:solidFill>
                <a:latin typeface="Open Sans"/>
                <a:ea typeface="Open Sans"/>
                <a:cs typeface="Open Sans"/>
                <a:sym typeface="Open Sans"/>
              </a:rPr>
              <a:t>Como es una propiedad, al invocarla, no necesitamos los paréntesis.</a:t>
            </a:r>
            <a:endParaRPr sz="1600">
              <a:solidFill>
                <a:srgbClr val="3F3F3F"/>
              </a:solidFill>
              <a:latin typeface="Open Sans"/>
              <a:ea typeface="Open Sans"/>
              <a:cs typeface="Open Sans"/>
              <a:sym typeface="Open Sans"/>
            </a:endParaRPr>
          </a:p>
        </p:txBody>
      </p:sp>
      <p:sp>
        <p:nvSpPr>
          <p:cNvPr id="847" name="Google Shape;847;p7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8" name="Google Shape;848;p74"/>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849" name="Google Shape;849;p74"/>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75"/>
          <p:cNvSpPr/>
          <p:nvPr/>
        </p:nvSpPr>
        <p:spPr>
          <a:xfrm>
            <a:off x="1049986" y="38020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75"/>
          <p:cNvGrpSpPr/>
          <p:nvPr/>
        </p:nvGrpSpPr>
        <p:grpSpPr>
          <a:xfrm>
            <a:off x="732732" y="2634544"/>
            <a:ext cx="7692650" cy="2105163"/>
            <a:chOff x="630644" y="2191938"/>
            <a:chExt cx="6913498" cy="530709"/>
          </a:xfrm>
        </p:grpSpPr>
        <p:sp>
          <p:nvSpPr>
            <p:cNvPr id="856" name="Google Shape;856;p7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saludo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'¡Hola! Estamos programando'</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saludo.</a:t>
              </a:r>
              <a:r>
                <a:rPr lang="es" sz="1600">
                  <a:solidFill>
                    <a:srgbClr val="EC183F"/>
                  </a:solidFill>
                  <a:latin typeface="Consolas"/>
                  <a:ea typeface="Consolas"/>
                  <a:cs typeface="Consolas"/>
                  <a:sym typeface="Consolas"/>
                </a:rPr>
                <a:t>indexOf</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'Estamos'</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7</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saludo.</a:t>
              </a:r>
              <a:r>
                <a:rPr lang="es" sz="1600">
                  <a:solidFill>
                    <a:srgbClr val="EC183F"/>
                  </a:solidFill>
                  <a:latin typeface="Consolas"/>
                  <a:ea typeface="Consolas"/>
                  <a:cs typeface="Consolas"/>
                  <a:sym typeface="Consolas"/>
                </a:rPr>
                <a:t>indexOf</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'vamos'</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-1, no lo encontró</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saludo.</a:t>
              </a:r>
              <a:r>
                <a:rPr lang="es" sz="1600">
                  <a:solidFill>
                    <a:srgbClr val="EC183F"/>
                  </a:solidFill>
                  <a:latin typeface="Consolas"/>
                  <a:ea typeface="Consolas"/>
                  <a:cs typeface="Consolas"/>
                  <a:sym typeface="Consolas"/>
                </a:rPr>
                <a:t>indexOf</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'o'</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encuentra la letra 'o' que está en la posición 2, devuelve 2 y corta la ejecución</a:t>
              </a:r>
              <a:endParaRPr sz="1600">
                <a:solidFill>
                  <a:srgbClr val="888888"/>
                </a:solidFill>
                <a:latin typeface="Consolas"/>
                <a:ea typeface="Consolas"/>
                <a:cs typeface="Consolas"/>
                <a:sym typeface="Consolas"/>
              </a:endParaRPr>
            </a:p>
          </p:txBody>
        </p:sp>
        <p:sp>
          <p:nvSpPr>
            <p:cNvPr id="857" name="Google Shape;857;p7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858" name="Google Shape;858;p7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.indexOf()</a:t>
            </a:r>
            <a:endParaRPr b="1" sz="3000">
              <a:solidFill>
                <a:srgbClr val="EC183F"/>
              </a:solidFill>
              <a:latin typeface="Rajdhani"/>
              <a:ea typeface="Rajdhani"/>
              <a:cs typeface="Rajdhani"/>
              <a:sym typeface="Rajdhani"/>
            </a:endParaRPr>
          </a:p>
        </p:txBody>
      </p:sp>
      <p:sp>
        <p:nvSpPr>
          <p:cNvPr id="859" name="Google Shape;859;p7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Busca, en el string, el string que recibe como parámetro.</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 </a:t>
            </a:r>
            <a:r>
              <a:rPr lang="es" sz="1600">
                <a:solidFill>
                  <a:srgbClr val="3F3F3F"/>
                </a:solidFill>
                <a:latin typeface="Open Sans"/>
                <a:ea typeface="Open Sans"/>
                <a:cs typeface="Open Sans"/>
                <a:sym typeface="Open Sans"/>
              </a:rPr>
              <a:t>un elemento a buscar en el array.</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Retorna </a:t>
            </a:r>
            <a:r>
              <a:rPr lang="es" sz="1600">
                <a:solidFill>
                  <a:srgbClr val="3F3F3F"/>
                </a:solidFill>
                <a:latin typeface="Open Sans"/>
                <a:ea typeface="Open Sans"/>
                <a:cs typeface="Open Sans"/>
                <a:sym typeface="Open Sans"/>
              </a:rPr>
              <a:t>el primer índice donde encontró lo que buscábamos. Si no lo encuentra, retorna un -1.</a:t>
            </a:r>
            <a:endParaRPr sz="1600">
              <a:solidFill>
                <a:srgbClr val="3F3F3F"/>
              </a:solidFill>
              <a:latin typeface="Open Sans"/>
              <a:ea typeface="Open Sans"/>
              <a:cs typeface="Open Sans"/>
              <a:sym typeface="Open Sans"/>
            </a:endParaRPr>
          </a:p>
        </p:txBody>
      </p:sp>
      <p:sp>
        <p:nvSpPr>
          <p:cNvPr id="860" name="Google Shape;860;p7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1" name="Google Shape;861;p7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862" name="Google Shape;862;p75"/>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866" name="Shape 866"/>
        <p:cNvGrpSpPr/>
        <p:nvPr/>
      </p:nvGrpSpPr>
      <p:grpSpPr>
        <a:xfrm>
          <a:off x="0" y="0"/>
          <a:ext cx="0" cy="0"/>
          <a:chOff x="0" y="0"/>
          <a:chExt cx="0" cy="0"/>
        </a:xfrm>
      </p:grpSpPr>
      <p:sp>
        <p:nvSpPr>
          <p:cNvPr id="867" name="Google Shape;867;p76"/>
          <p:cNvSpPr txBox="1"/>
          <p:nvPr/>
        </p:nvSpPr>
        <p:spPr>
          <a:xfrm>
            <a:off x="930175" y="1978250"/>
            <a:ext cx="60360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s" sz="2200">
                <a:solidFill>
                  <a:schemeClr val="lt1"/>
                </a:solidFill>
                <a:latin typeface="Open Sans"/>
                <a:ea typeface="Open Sans"/>
                <a:cs typeface="Open Sans"/>
                <a:sym typeface="Open Sans"/>
              </a:rPr>
              <a:t>Ya vimos antes que una función es un bloque de código que nos permite agrupar funcionalidad para usarla muchas veces.</a:t>
            </a:r>
            <a:endParaRPr sz="2200">
              <a:solidFill>
                <a:schemeClr val="lt1"/>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s" sz="2200">
                <a:solidFill>
                  <a:schemeClr val="lt1"/>
                </a:solidFill>
                <a:latin typeface="Open Sans"/>
                <a:ea typeface="Open Sans"/>
                <a:cs typeface="Open Sans"/>
                <a:sym typeface="Open Sans"/>
              </a:rPr>
              <a:t>Cuando una </a:t>
            </a:r>
            <a:r>
              <a:rPr b="1" lang="es" sz="2200">
                <a:solidFill>
                  <a:schemeClr val="lt1"/>
                </a:solidFill>
                <a:latin typeface="Open Sans"/>
                <a:ea typeface="Open Sans"/>
                <a:cs typeface="Open Sans"/>
                <a:sym typeface="Open Sans"/>
              </a:rPr>
              <a:t>función</a:t>
            </a:r>
            <a:r>
              <a:rPr lang="es" sz="2200">
                <a:solidFill>
                  <a:schemeClr val="lt1"/>
                </a:solidFill>
                <a:latin typeface="Open Sans"/>
                <a:ea typeface="Open Sans"/>
                <a:cs typeface="Open Sans"/>
                <a:sym typeface="Open Sans"/>
              </a:rPr>
              <a:t> </a:t>
            </a:r>
            <a:r>
              <a:rPr b="1" lang="es" sz="2200">
                <a:solidFill>
                  <a:schemeClr val="lt1"/>
                </a:solidFill>
                <a:latin typeface="Open Sans"/>
                <a:ea typeface="Open Sans"/>
                <a:cs typeface="Open Sans"/>
                <a:sym typeface="Open Sans"/>
              </a:rPr>
              <a:t>le pertenece a un objeto</a:t>
            </a:r>
            <a:r>
              <a:rPr lang="es" sz="2200">
                <a:solidFill>
                  <a:schemeClr val="lt1"/>
                </a:solidFill>
                <a:latin typeface="Open Sans"/>
                <a:ea typeface="Open Sans"/>
                <a:cs typeface="Open Sans"/>
                <a:sym typeface="Open Sans"/>
              </a:rPr>
              <a:t>, en este caso nuestro string, la llamamos </a:t>
            </a:r>
            <a:r>
              <a:rPr b="1" lang="es" sz="2200">
                <a:solidFill>
                  <a:schemeClr val="lt1"/>
                </a:solidFill>
                <a:latin typeface="Open Sans"/>
                <a:ea typeface="Open Sans"/>
                <a:cs typeface="Open Sans"/>
                <a:sym typeface="Open Sans"/>
              </a:rPr>
              <a:t>método</a:t>
            </a:r>
            <a:r>
              <a:rPr lang="es" sz="2200">
                <a:solidFill>
                  <a:schemeClr val="lt1"/>
                </a:solidFill>
                <a:latin typeface="Open Sans"/>
                <a:ea typeface="Open Sans"/>
                <a:cs typeface="Open Sans"/>
                <a:sym typeface="Open Sans"/>
              </a:rPr>
              <a:t>.</a:t>
            </a:r>
            <a:endParaRPr sz="2200">
              <a:solidFill>
                <a:schemeClr val="lt1"/>
              </a:solidFill>
              <a:latin typeface="Open Sans"/>
              <a:ea typeface="Open Sans"/>
              <a:cs typeface="Open Sans"/>
              <a:sym typeface="Open Sans"/>
            </a:endParaRPr>
          </a:p>
        </p:txBody>
      </p:sp>
      <p:sp>
        <p:nvSpPr>
          <p:cNvPr id="868" name="Google Shape;868;p76"/>
          <p:cNvSpPr/>
          <p:nvPr/>
        </p:nvSpPr>
        <p:spPr>
          <a:xfrm>
            <a:off x="7015319" y="20574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69" name="Google Shape;869;p76"/>
          <p:cNvGrpSpPr/>
          <p:nvPr/>
        </p:nvGrpSpPr>
        <p:grpSpPr>
          <a:xfrm>
            <a:off x="938993" y="1408423"/>
            <a:ext cx="344969" cy="308595"/>
            <a:chOff x="3016921" y="2408750"/>
            <a:chExt cx="793216" cy="709740"/>
          </a:xfrm>
        </p:grpSpPr>
        <p:sp>
          <p:nvSpPr>
            <p:cNvPr id="870" name="Google Shape;870;p76"/>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6"/>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76"/>
          <p:cNvGrpSpPr/>
          <p:nvPr/>
        </p:nvGrpSpPr>
        <p:grpSpPr>
          <a:xfrm rot="10800000">
            <a:off x="6360968" y="4191848"/>
            <a:ext cx="344969" cy="308595"/>
            <a:chOff x="2965350" y="2408750"/>
            <a:chExt cx="793216" cy="709740"/>
          </a:xfrm>
        </p:grpSpPr>
        <p:sp>
          <p:nvSpPr>
            <p:cNvPr id="873" name="Google Shape;873;p76"/>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76"/>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7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6" name="Google Shape;876;p7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877" name="Google Shape;877;p7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77"/>
          <p:cNvSpPr/>
          <p:nvPr/>
        </p:nvSpPr>
        <p:spPr>
          <a:xfrm>
            <a:off x="1049986" y="38020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77"/>
          <p:cNvGrpSpPr/>
          <p:nvPr/>
        </p:nvGrpSpPr>
        <p:grpSpPr>
          <a:xfrm>
            <a:off x="732721" y="2793178"/>
            <a:ext cx="7692650" cy="1958528"/>
            <a:chOff x="630644" y="2191938"/>
            <a:chExt cx="6913498" cy="530709"/>
          </a:xfrm>
        </p:grpSpPr>
        <p:sp>
          <p:nvSpPr>
            <p:cNvPr id="884" name="Google Shape;884;p77"/>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 </a:t>
              </a:r>
              <a:r>
                <a:rPr lang="es" sz="1600">
                  <a:solidFill>
                    <a:srgbClr val="FFFFFF"/>
                  </a:solidFill>
                  <a:latin typeface="Consolas"/>
                  <a:ea typeface="Consolas"/>
                  <a:cs typeface="Consolas"/>
                  <a:sym typeface="Consolas"/>
                </a:rPr>
                <a:t>frase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'Breaking Bad Rules!'</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frase.</a:t>
              </a:r>
              <a:r>
                <a:rPr lang="es" sz="1600">
                  <a:solidFill>
                    <a:srgbClr val="EC183F"/>
                  </a:solidFill>
                  <a:latin typeface="Consolas"/>
                  <a:ea typeface="Consolas"/>
                  <a:cs typeface="Consolas"/>
                  <a:sym typeface="Consolas"/>
                </a:rPr>
                <a:t>slice</a:t>
              </a:r>
              <a:r>
                <a:rPr lang="es" sz="1600">
                  <a:solidFill>
                    <a:srgbClr val="FFFFFF"/>
                  </a:solidFill>
                  <a:latin typeface="Consolas"/>
                  <a:ea typeface="Consolas"/>
                  <a:cs typeface="Consolas"/>
                  <a:sym typeface="Consolas"/>
                </a:rPr>
                <a:t>(</a:t>
              </a:r>
              <a:r>
                <a:rPr lang="es" sz="1600">
                  <a:solidFill>
                    <a:srgbClr val="FFC107"/>
                  </a:solidFill>
                  <a:latin typeface="Consolas"/>
                  <a:ea typeface="Consolas"/>
                  <a:cs typeface="Consolas"/>
                  <a:sym typeface="Consolas"/>
                </a:rPr>
                <a:t>9</a:t>
              </a:r>
              <a:r>
                <a:rPr lang="es" sz="1600">
                  <a:solidFill>
                    <a:srgbClr val="FFFFFF"/>
                  </a:solidFill>
                  <a:latin typeface="Consolas"/>
                  <a:ea typeface="Consolas"/>
                  <a:cs typeface="Consolas"/>
                  <a:sym typeface="Consolas"/>
                </a:rPr>
                <a:t>,</a:t>
              </a:r>
              <a:r>
                <a:rPr lang="es" sz="1600">
                  <a:solidFill>
                    <a:srgbClr val="FFC107"/>
                  </a:solidFill>
                  <a:latin typeface="Consolas"/>
                  <a:ea typeface="Consolas"/>
                  <a:cs typeface="Consolas"/>
                  <a:sym typeface="Consolas"/>
                </a:rPr>
                <a:t>12</a:t>
              </a:r>
              <a:r>
                <a:rPr lang="es" sz="1600">
                  <a:solidFill>
                    <a:srgbClr val="FFFFFF"/>
                  </a:solidFill>
                  <a:latin typeface="Consolas"/>
                  <a:ea typeface="Consolas"/>
                  <a:cs typeface="Consolas"/>
                  <a:sym typeface="Consolas"/>
                </a:rPr>
                <a:t>);</a:t>
              </a:r>
              <a:r>
                <a:rPr lang="es" sz="1600">
                  <a:solidFill>
                    <a:srgbClr val="888888"/>
                  </a:solidFill>
                  <a:latin typeface="Consolas"/>
                  <a:ea typeface="Consolas"/>
                  <a:cs typeface="Consolas"/>
                  <a:sym typeface="Consolas"/>
                </a:rPr>
                <a:t> // devuelve 'Bad'</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frase.</a:t>
              </a:r>
              <a:r>
                <a:rPr lang="es" sz="1600">
                  <a:solidFill>
                    <a:srgbClr val="EC183F"/>
                  </a:solidFill>
                  <a:latin typeface="Consolas"/>
                  <a:ea typeface="Consolas"/>
                  <a:cs typeface="Consolas"/>
                  <a:sym typeface="Consolas"/>
                </a:rPr>
                <a:t>slice</a:t>
              </a:r>
              <a:r>
                <a:rPr lang="es" sz="1600">
                  <a:solidFill>
                    <a:srgbClr val="FFFFFF"/>
                  </a:solidFill>
                  <a:latin typeface="Consolas"/>
                  <a:ea typeface="Consolas"/>
                  <a:cs typeface="Consolas"/>
                  <a:sym typeface="Consolas"/>
                </a:rPr>
                <a:t>(</a:t>
              </a:r>
              <a:r>
                <a:rPr lang="es" sz="1600">
                  <a:solidFill>
                    <a:srgbClr val="FFC107"/>
                  </a:solidFill>
                  <a:latin typeface="Consolas"/>
                  <a:ea typeface="Consolas"/>
                  <a:cs typeface="Consolas"/>
                  <a:sym typeface="Consolas"/>
                </a:rPr>
                <a:t>13</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'Rules!'</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frase.</a:t>
              </a:r>
              <a:r>
                <a:rPr lang="es" sz="1600">
                  <a:solidFill>
                    <a:srgbClr val="EC183F"/>
                  </a:solidFill>
                  <a:latin typeface="Consolas"/>
                  <a:ea typeface="Consolas"/>
                  <a:cs typeface="Consolas"/>
                  <a:sym typeface="Consolas"/>
                </a:rPr>
                <a:t>slice</a:t>
              </a:r>
              <a:r>
                <a:rPr lang="es" sz="1600">
                  <a:solidFill>
                    <a:srgbClr val="FFFFFF"/>
                  </a:solidFill>
                  <a:latin typeface="Consolas"/>
                  <a:ea typeface="Consolas"/>
                  <a:cs typeface="Consolas"/>
                  <a:sym typeface="Consolas"/>
                </a:rPr>
                <a:t>(</a:t>
              </a:r>
              <a:r>
                <a:rPr lang="es" sz="1600">
                  <a:solidFill>
                    <a:srgbClr val="FFC107"/>
                  </a:solidFill>
                  <a:latin typeface="Consolas"/>
                  <a:ea typeface="Consolas"/>
                  <a:cs typeface="Consolas"/>
                  <a:sym typeface="Consolas"/>
                </a:rPr>
                <a:t>-10</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¿Qué devuelve? ¡A investigar!</a:t>
              </a:r>
              <a:endParaRPr sz="1600">
                <a:solidFill>
                  <a:srgbClr val="888888"/>
                </a:solidFill>
                <a:latin typeface="Consolas"/>
                <a:ea typeface="Consolas"/>
                <a:cs typeface="Consolas"/>
                <a:sym typeface="Consolas"/>
              </a:endParaRPr>
            </a:p>
          </p:txBody>
        </p:sp>
        <p:sp>
          <p:nvSpPr>
            <p:cNvPr id="885" name="Google Shape;885;p77"/>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886" name="Google Shape;886;p7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.slice()</a:t>
            </a:r>
            <a:endParaRPr b="1" sz="3000">
              <a:solidFill>
                <a:srgbClr val="EC183F"/>
              </a:solidFill>
              <a:latin typeface="Rajdhani"/>
              <a:ea typeface="Rajdhani"/>
              <a:cs typeface="Rajdhani"/>
              <a:sym typeface="Rajdhani"/>
            </a:endParaRPr>
          </a:p>
        </p:txBody>
      </p:sp>
      <p:sp>
        <p:nvSpPr>
          <p:cNvPr id="887" name="Google Shape;887;p77"/>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Corta el string y devuelve una parte del string donde se aplica.</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a:t>
            </a:r>
            <a:r>
              <a:rPr lang="es" sz="1600">
                <a:solidFill>
                  <a:srgbClr val="3F3F3F"/>
                </a:solidFill>
                <a:latin typeface="Open Sans"/>
                <a:ea typeface="Open Sans"/>
                <a:cs typeface="Open Sans"/>
                <a:sym typeface="Open Sans"/>
              </a:rPr>
              <a:t> 2 números como parámetros (pueden ser negativos):</a:t>
            </a:r>
            <a:endParaRPr sz="1600">
              <a:solidFill>
                <a:srgbClr val="3F3F3F"/>
              </a:solidFill>
              <a:latin typeface="Open Sans"/>
              <a:ea typeface="Open Sans"/>
              <a:cs typeface="Open Sans"/>
              <a:sym typeface="Open Sans"/>
            </a:endParaRPr>
          </a:p>
          <a:p>
            <a:pPr indent="-330200" lvl="1" marL="914400" rtl="0" algn="l">
              <a:spcBef>
                <a:spcPts val="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El índice desde donde inicia el corte.</a:t>
            </a:r>
            <a:endParaRPr sz="1600">
              <a:solidFill>
                <a:srgbClr val="3F3F3F"/>
              </a:solidFill>
              <a:latin typeface="Open Sans"/>
              <a:ea typeface="Open Sans"/>
              <a:cs typeface="Open Sans"/>
              <a:sym typeface="Open Sans"/>
            </a:endParaRPr>
          </a:p>
          <a:p>
            <a:pPr indent="-330200" lvl="1" marL="914400" rtl="0" algn="l">
              <a:spcBef>
                <a:spcPts val="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El índice hasta donde hacer el corte (es opcional).</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Retorna</a:t>
            </a:r>
            <a:r>
              <a:rPr lang="es" sz="1600">
                <a:solidFill>
                  <a:srgbClr val="3F3F3F"/>
                </a:solidFill>
                <a:latin typeface="Open Sans"/>
                <a:ea typeface="Open Sans"/>
                <a:cs typeface="Open Sans"/>
                <a:sym typeface="Open Sans"/>
              </a:rPr>
              <a:t> la parte correspondiente al corte.</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888" name="Google Shape;888;p77"/>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9" name="Google Shape;889;p7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890" name="Google Shape;890;p77"/>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8"/>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78"/>
          <p:cNvGrpSpPr/>
          <p:nvPr/>
        </p:nvGrpSpPr>
        <p:grpSpPr>
          <a:xfrm>
            <a:off x="732710" y="2337227"/>
            <a:ext cx="7692650" cy="2414619"/>
            <a:chOff x="630644" y="2191938"/>
            <a:chExt cx="6913498" cy="530709"/>
          </a:xfrm>
        </p:grpSpPr>
        <p:sp>
          <p:nvSpPr>
            <p:cNvPr id="897" name="Google Shape;897;p7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nombreCompleto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   Homero Simpson   '</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nombreCompleto.</a:t>
              </a:r>
              <a:r>
                <a:rPr lang="es" sz="1600">
                  <a:solidFill>
                    <a:srgbClr val="EC183F"/>
                  </a:solidFill>
                  <a:latin typeface="Consolas"/>
                  <a:ea typeface="Consolas"/>
                  <a:cs typeface="Consolas"/>
                  <a:sym typeface="Consolas"/>
                </a:rPr>
                <a:t>trim</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'Homero Simpson'</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nombreCompleto </a:t>
              </a:r>
              <a:r>
                <a:rPr lang="es" sz="1600">
                  <a:solidFill>
                    <a:srgbClr val="03A9F4"/>
                  </a:solidFill>
                  <a:latin typeface="Consolas"/>
                  <a:ea typeface="Consolas"/>
                  <a:cs typeface="Consolas"/>
                  <a:sym typeface="Consolas"/>
                </a:rPr>
                <a:t>=</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   Homero	  J.    Simpson   '</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nombreCompleto.</a:t>
              </a:r>
              <a:r>
                <a:rPr lang="es" sz="1600">
                  <a:solidFill>
                    <a:srgbClr val="EC183F"/>
                  </a:solidFill>
                  <a:latin typeface="Consolas"/>
                  <a:ea typeface="Consolas"/>
                  <a:cs typeface="Consolas"/>
                  <a:sym typeface="Consolas"/>
                </a:rPr>
                <a:t>trim</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'Homero    J.    Simpson'</a:t>
              </a:r>
              <a:endParaRPr sz="1600">
                <a:solidFill>
                  <a:srgbClr val="888888"/>
                </a:solidFill>
                <a:latin typeface="Consolas"/>
                <a:ea typeface="Consolas"/>
                <a:cs typeface="Consolas"/>
                <a:sym typeface="Consolas"/>
              </a:endParaRPr>
            </a:p>
          </p:txBody>
        </p:sp>
        <p:sp>
          <p:nvSpPr>
            <p:cNvPr id="898" name="Google Shape;898;p78"/>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899" name="Google Shape;899;p78"/>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.trim()</a:t>
            </a:r>
            <a:endParaRPr b="1" sz="3000">
              <a:solidFill>
                <a:srgbClr val="EC183F"/>
              </a:solidFill>
              <a:latin typeface="Rajdhani"/>
              <a:ea typeface="Rajdhani"/>
              <a:cs typeface="Rajdhani"/>
              <a:sym typeface="Rajdhani"/>
            </a:endParaRPr>
          </a:p>
        </p:txBody>
      </p:sp>
      <p:sp>
        <p:nvSpPr>
          <p:cNvPr id="900" name="Google Shape;900;p78"/>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Elimina los espacios que estén al principio y al final de un string.</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No recibe</a:t>
            </a:r>
            <a:r>
              <a:rPr lang="es" sz="1600">
                <a:solidFill>
                  <a:srgbClr val="3F3F3F"/>
                </a:solidFill>
                <a:latin typeface="Open Sans"/>
                <a:ea typeface="Open Sans"/>
                <a:cs typeface="Open Sans"/>
                <a:sym typeface="Open Sans"/>
              </a:rPr>
              <a:t> parámetros.</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No quita los espacios del medio.</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901" name="Google Shape;901;p78"/>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2" name="Google Shape;902;p7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03" name="Google Shape;903;p78"/>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79"/>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79"/>
          <p:cNvGrpSpPr/>
          <p:nvPr/>
        </p:nvGrpSpPr>
        <p:grpSpPr>
          <a:xfrm>
            <a:off x="732710" y="2337227"/>
            <a:ext cx="7692650" cy="2414619"/>
            <a:chOff x="630644" y="2191938"/>
            <a:chExt cx="6913498" cy="530709"/>
          </a:xfrm>
        </p:grpSpPr>
        <p:sp>
          <p:nvSpPr>
            <p:cNvPr id="910" name="Google Shape;910;p7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cancion = </a:t>
              </a:r>
              <a:r>
                <a:rPr lang="es" sz="1600">
                  <a:solidFill>
                    <a:srgbClr val="4CAF50"/>
                  </a:solidFill>
                  <a:latin typeface="Consolas"/>
                  <a:ea typeface="Consolas"/>
                  <a:cs typeface="Consolas"/>
                  <a:sym typeface="Consolas"/>
                </a:rPr>
                <a:t>'And bingo was his name, oh!'</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cancion.</a:t>
              </a:r>
              <a:r>
                <a:rPr lang="es" sz="1600">
                  <a:solidFill>
                    <a:srgbClr val="EC183F"/>
                  </a:solidFill>
                  <a:latin typeface="Consolas"/>
                  <a:ea typeface="Consolas"/>
                  <a:cs typeface="Consolas"/>
                  <a:sym typeface="Consolas"/>
                </a:rPr>
                <a:t>split</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 '</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devuelve ['And', 'bingo', 'was', 'his', 'name,' , 'oh!']</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cancion.</a:t>
              </a:r>
              <a:r>
                <a:rPr lang="es" sz="1600">
                  <a:solidFill>
                    <a:srgbClr val="EC183F"/>
                  </a:solidFill>
                  <a:latin typeface="Consolas"/>
                  <a:ea typeface="Consolas"/>
                  <a:cs typeface="Consolas"/>
                  <a:sym typeface="Consolas"/>
                </a:rPr>
                <a:t>split</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 '</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888888"/>
                  </a:solidFill>
                  <a:latin typeface="Consolas"/>
                  <a:ea typeface="Consolas"/>
                  <a:cs typeface="Consolas"/>
                  <a:sym typeface="Consolas"/>
                </a:rPr>
                <a:t>// devuelve ['And bingo was his name', 'oh!']</a:t>
              </a:r>
              <a:endParaRPr sz="1600">
                <a:solidFill>
                  <a:srgbClr val="888888"/>
                </a:solidFill>
                <a:latin typeface="Consolas"/>
                <a:ea typeface="Consolas"/>
                <a:cs typeface="Consolas"/>
                <a:sym typeface="Consolas"/>
              </a:endParaRPr>
            </a:p>
          </p:txBody>
        </p:sp>
        <p:sp>
          <p:nvSpPr>
            <p:cNvPr id="911" name="Google Shape;911;p79"/>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912" name="Google Shape;912;p7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.split()</a:t>
            </a:r>
            <a:endParaRPr b="1" sz="3000">
              <a:solidFill>
                <a:srgbClr val="EC183F"/>
              </a:solidFill>
              <a:latin typeface="Rajdhani"/>
              <a:ea typeface="Rajdhani"/>
              <a:cs typeface="Rajdhani"/>
              <a:sym typeface="Rajdhani"/>
            </a:endParaRPr>
          </a:p>
        </p:txBody>
      </p:sp>
      <p:sp>
        <p:nvSpPr>
          <p:cNvPr id="913" name="Google Shape;913;p79"/>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Divide un string en partes. </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a:t>
            </a:r>
            <a:r>
              <a:rPr lang="es" sz="1600">
                <a:solidFill>
                  <a:srgbClr val="3F3F3F"/>
                </a:solidFill>
                <a:latin typeface="Open Sans"/>
                <a:ea typeface="Open Sans"/>
                <a:cs typeface="Open Sans"/>
                <a:sym typeface="Open Sans"/>
              </a:rPr>
              <a:t> un string que usará como separador de las partes.</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Devuelve</a:t>
            </a:r>
            <a:r>
              <a:rPr lang="es" sz="1600">
                <a:solidFill>
                  <a:srgbClr val="3F3F3F"/>
                </a:solidFill>
                <a:latin typeface="Open Sans"/>
                <a:ea typeface="Open Sans"/>
                <a:cs typeface="Open Sans"/>
                <a:sym typeface="Open Sans"/>
              </a:rPr>
              <a:t> </a:t>
            </a:r>
            <a:r>
              <a:rPr b="1" lang="es" sz="1600">
                <a:solidFill>
                  <a:srgbClr val="3F3F3F"/>
                </a:solidFill>
                <a:latin typeface="Open Sans"/>
                <a:ea typeface="Open Sans"/>
                <a:cs typeface="Open Sans"/>
                <a:sym typeface="Open Sans"/>
              </a:rPr>
              <a:t>un array</a:t>
            </a:r>
            <a:r>
              <a:rPr lang="es" sz="1600">
                <a:solidFill>
                  <a:srgbClr val="3F3F3F"/>
                </a:solidFill>
                <a:latin typeface="Open Sans"/>
                <a:ea typeface="Open Sans"/>
                <a:cs typeface="Open Sans"/>
                <a:sym typeface="Open Sans"/>
              </a:rPr>
              <a:t> con las partes del string.</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914" name="Google Shape;914;p79"/>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5" name="Google Shape;915;p7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16" name="Google Shape;916;p79"/>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80"/>
          <p:cNvSpPr/>
          <p:nvPr/>
        </p:nvSpPr>
        <p:spPr>
          <a:xfrm>
            <a:off x="1049986" y="38020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80"/>
          <p:cNvGrpSpPr/>
          <p:nvPr/>
        </p:nvGrpSpPr>
        <p:grpSpPr>
          <a:xfrm>
            <a:off x="732715" y="2890418"/>
            <a:ext cx="7692650" cy="1861568"/>
            <a:chOff x="630644" y="2191938"/>
            <a:chExt cx="6913498" cy="530709"/>
          </a:xfrm>
        </p:grpSpPr>
        <p:sp>
          <p:nvSpPr>
            <p:cNvPr id="923" name="Google Shape;923;p8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sz="1600">
                  <a:solidFill>
                    <a:srgbClr val="EC183F"/>
                  </a:solidFill>
                  <a:latin typeface="Consolas"/>
                  <a:ea typeface="Consolas"/>
                  <a:cs typeface="Consolas"/>
                  <a:sym typeface="Consolas"/>
                </a:rPr>
                <a:t>let</a:t>
              </a:r>
              <a:r>
                <a:rPr lang="es" sz="1600">
                  <a:solidFill>
                    <a:srgbClr val="FFFFFF"/>
                  </a:solidFill>
                  <a:latin typeface="Consolas"/>
                  <a:ea typeface="Consolas"/>
                  <a:cs typeface="Consolas"/>
                  <a:sym typeface="Consolas"/>
                </a:rPr>
                <a:t> frase = </a:t>
              </a:r>
              <a:r>
                <a:rPr lang="es" sz="1600">
                  <a:solidFill>
                    <a:srgbClr val="4CAF50"/>
                  </a:solidFill>
                  <a:latin typeface="Consolas"/>
                  <a:ea typeface="Consolas"/>
                  <a:cs typeface="Consolas"/>
                  <a:sym typeface="Consolas"/>
                </a:rPr>
                <a:t>'Aguante Phyton!'</a:t>
              </a:r>
              <a:r>
                <a:rPr lang="es"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frase.</a:t>
              </a:r>
              <a:r>
                <a:rPr lang="es" sz="1600">
                  <a:solidFill>
                    <a:srgbClr val="EC183F"/>
                  </a:solidFill>
                  <a:latin typeface="Consolas"/>
                  <a:ea typeface="Consolas"/>
                  <a:cs typeface="Consolas"/>
                  <a:sym typeface="Consolas"/>
                </a:rPr>
                <a:t>replace</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'Phyton'</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'JS'</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'Aguante JS!'</a:t>
              </a:r>
              <a:endParaRPr sz="1600">
                <a:solidFill>
                  <a:srgbClr val="888888"/>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600">
                  <a:solidFill>
                    <a:srgbClr val="FFFFFF"/>
                  </a:solidFill>
                  <a:latin typeface="Consolas"/>
                  <a:ea typeface="Consolas"/>
                  <a:cs typeface="Consolas"/>
                  <a:sym typeface="Consolas"/>
                </a:rPr>
                <a:t>frase.</a:t>
              </a:r>
              <a:r>
                <a:rPr lang="es" sz="1600">
                  <a:solidFill>
                    <a:srgbClr val="EC183F"/>
                  </a:solidFill>
                  <a:latin typeface="Consolas"/>
                  <a:ea typeface="Consolas"/>
                  <a:cs typeface="Consolas"/>
                  <a:sym typeface="Consolas"/>
                </a:rPr>
                <a:t>replace</a:t>
              </a:r>
              <a:r>
                <a:rPr lang="es" sz="1600">
                  <a:solidFill>
                    <a:srgbClr val="FFFFFF"/>
                  </a:solidFill>
                  <a:latin typeface="Consolas"/>
                  <a:ea typeface="Consolas"/>
                  <a:cs typeface="Consolas"/>
                  <a:sym typeface="Consolas"/>
                </a:rPr>
                <a:t>(</a:t>
              </a:r>
              <a:r>
                <a:rPr lang="es" sz="1600">
                  <a:solidFill>
                    <a:srgbClr val="4CAF50"/>
                  </a:solidFill>
                  <a:latin typeface="Consolas"/>
                  <a:ea typeface="Consolas"/>
                  <a:cs typeface="Consolas"/>
                  <a:sym typeface="Consolas"/>
                </a:rPr>
                <a:t>'Phy'</a:t>
              </a:r>
              <a:r>
                <a:rPr lang="es" sz="1600">
                  <a:solidFill>
                    <a:srgbClr val="FFFFFF"/>
                  </a:solidFill>
                  <a:latin typeface="Consolas"/>
                  <a:ea typeface="Consolas"/>
                  <a:cs typeface="Consolas"/>
                  <a:sym typeface="Consolas"/>
                </a:rPr>
                <a:t>, </a:t>
              </a:r>
              <a:r>
                <a:rPr lang="es" sz="1600">
                  <a:solidFill>
                    <a:srgbClr val="4CAF50"/>
                  </a:solidFill>
                  <a:latin typeface="Consolas"/>
                  <a:ea typeface="Consolas"/>
                  <a:cs typeface="Consolas"/>
                  <a:sym typeface="Consolas"/>
                </a:rPr>
                <a:t>'JS'</a:t>
              </a:r>
              <a:r>
                <a:rPr lang="es" sz="1600">
                  <a:solidFill>
                    <a:srgbClr val="FFFFFF"/>
                  </a:solidFill>
                  <a:latin typeface="Consolas"/>
                  <a:ea typeface="Consolas"/>
                  <a:cs typeface="Consolas"/>
                  <a:sym typeface="Consolas"/>
                </a:rPr>
                <a:t>); </a:t>
              </a:r>
              <a:r>
                <a:rPr lang="es" sz="1600">
                  <a:solidFill>
                    <a:srgbClr val="888888"/>
                  </a:solidFill>
                  <a:latin typeface="Consolas"/>
                  <a:ea typeface="Consolas"/>
                  <a:cs typeface="Consolas"/>
                  <a:sym typeface="Consolas"/>
                </a:rPr>
                <a:t>// devuelve 'Aguante JSton!'</a:t>
              </a:r>
              <a:endParaRPr sz="1600">
                <a:solidFill>
                  <a:srgbClr val="888888"/>
                </a:solidFill>
                <a:latin typeface="Consolas"/>
                <a:ea typeface="Consolas"/>
                <a:cs typeface="Consolas"/>
                <a:sym typeface="Consolas"/>
              </a:endParaRPr>
            </a:p>
          </p:txBody>
        </p:sp>
        <p:sp>
          <p:nvSpPr>
            <p:cNvPr id="924" name="Google Shape;924;p80"/>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grpSp>
      <p:sp>
        <p:nvSpPr>
          <p:cNvPr id="925" name="Google Shape;925;p8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.replace()</a:t>
            </a:r>
            <a:endParaRPr b="1" sz="3000">
              <a:solidFill>
                <a:srgbClr val="EC183F"/>
              </a:solidFill>
              <a:latin typeface="Rajdhani"/>
              <a:ea typeface="Rajdhani"/>
              <a:cs typeface="Rajdhani"/>
              <a:sym typeface="Rajdhani"/>
            </a:endParaRPr>
          </a:p>
        </p:txBody>
      </p:sp>
      <p:sp>
        <p:nvSpPr>
          <p:cNvPr id="926" name="Google Shape;926;p80"/>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Reemplaza una parte del string por otra.</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 </a:t>
            </a:r>
            <a:r>
              <a:rPr lang="es" sz="1600">
                <a:solidFill>
                  <a:srgbClr val="3F3F3F"/>
                </a:solidFill>
                <a:latin typeface="Open Sans"/>
                <a:ea typeface="Open Sans"/>
                <a:cs typeface="Open Sans"/>
                <a:sym typeface="Open Sans"/>
              </a:rPr>
              <a:t>dos strings como parámetros:</a:t>
            </a:r>
            <a:endParaRPr sz="1600">
              <a:solidFill>
                <a:srgbClr val="3F3F3F"/>
              </a:solidFill>
              <a:latin typeface="Open Sans"/>
              <a:ea typeface="Open Sans"/>
              <a:cs typeface="Open Sans"/>
              <a:sym typeface="Open Sans"/>
            </a:endParaRPr>
          </a:p>
          <a:p>
            <a:pPr indent="-330200" lvl="1" marL="914400" rtl="0" algn="l">
              <a:spcBef>
                <a:spcPts val="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El string que queremos buscar.</a:t>
            </a:r>
            <a:endParaRPr sz="1600">
              <a:solidFill>
                <a:srgbClr val="3F3F3F"/>
              </a:solidFill>
              <a:latin typeface="Open Sans"/>
              <a:ea typeface="Open Sans"/>
              <a:cs typeface="Open Sans"/>
              <a:sym typeface="Open Sans"/>
            </a:endParaRPr>
          </a:p>
          <a:p>
            <a:pPr indent="-330200" lvl="1" marL="914400" rtl="0" algn="l">
              <a:spcBef>
                <a:spcPts val="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El string que usaremos de reemplazo.</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Retorna </a:t>
            </a:r>
            <a:r>
              <a:rPr lang="es" sz="1600">
                <a:solidFill>
                  <a:srgbClr val="3F3F3F"/>
                </a:solidFill>
                <a:latin typeface="Open Sans"/>
                <a:ea typeface="Open Sans"/>
                <a:cs typeface="Open Sans"/>
                <a:sym typeface="Open Sans"/>
              </a:rPr>
              <a:t>un nuevo string con el reemplazo.</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927" name="Google Shape;927;p80"/>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8" name="Google Shape;928;p80"/>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29" name="Google Shape;929;p80"/>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33" name="Shape 933"/>
        <p:cNvGrpSpPr/>
        <p:nvPr/>
      </p:nvGrpSpPr>
      <p:grpSpPr>
        <a:xfrm>
          <a:off x="0" y="0"/>
          <a:ext cx="0" cy="0"/>
          <a:chOff x="0" y="0"/>
          <a:chExt cx="0" cy="0"/>
        </a:xfrm>
      </p:grpSpPr>
      <p:sp>
        <p:nvSpPr>
          <p:cNvPr id="934" name="Google Shape;934;p81"/>
          <p:cNvSpPr txBox="1"/>
          <p:nvPr/>
        </p:nvSpPr>
        <p:spPr>
          <a:xfrm>
            <a:off x="3609750" y="1495200"/>
            <a:ext cx="48009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JSON y objetos literales</a:t>
            </a:r>
            <a:endParaRPr b="1" sz="3700">
              <a:solidFill>
                <a:srgbClr val="FFFFFF"/>
              </a:solidFill>
              <a:latin typeface="Rajdhani"/>
              <a:ea typeface="Rajdhani"/>
              <a:cs typeface="Rajdhani"/>
              <a:sym typeface="Rajdhani"/>
            </a:endParaRPr>
          </a:p>
        </p:txBody>
      </p:sp>
      <p:sp>
        <p:nvSpPr>
          <p:cNvPr id="935" name="Google Shape;935;p8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7</a:t>
            </a:r>
            <a:endParaRPr b="1" sz="6000">
              <a:solidFill>
                <a:srgbClr val="FFFFFF"/>
              </a:solidFill>
              <a:latin typeface="Rajdhani"/>
              <a:ea typeface="Rajdhani"/>
              <a:cs typeface="Rajdhani"/>
              <a:sym typeface="Rajdhani"/>
            </a:endParaRPr>
          </a:p>
        </p:txBody>
      </p:sp>
      <p:sp>
        <p:nvSpPr>
          <p:cNvPr id="936" name="Google Shape;936;p8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8" name="Google Shape;938;p8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39" name="Google Shape;939;p81"/>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8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3F3F3F"/>
                </a:solidFill>
                <a:latin typeface="Rajdhani"/>
                <a:ea typeface="Rajdhani"/>
                <a:cs typeface="Rajdhani"/>
                <a:sym typeface="Rajdhani"/>
              </a:rPr>
              <a:t>El objeto literal y JSON — Estructura</a:t>
            </a:r>
            <a:endParaRPr b="1" sz="3000">
              <a:solidFill>
                <a:srgbClr val="3F3F3F"/>
              </a:solidFill>
              <a:latin typeface="Rajdhani"/>
              <a:ea typeface="Rajdhani"/>
              <a:cs typeface="Rajdhani"/>
              <a:sym typeface="Rajdhani"/>
            </a:endParaRPr>
          </a:p>
        </p:txBody>
      </p:sp>
      <p:sp>
        <p:nvSpPr>
          <p:cNvPr id="945" name="Google Shape;945;p82"/>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JSON es el acrónimo de JavaScript Object Notation y, como su nombre lo indica, es muy similar al objeto literal que ya conocemos. Veamos las diferencias:</a:t>
            </a:r>
            <a:endParaRPr sz="1600">
              <a:solidFill>
                <a:srgbClr val="3F3F3F"/>
              </a:solidFill>
              <a:latin typeface="Open Sans"/>
              <a:ea typeface="Open Sans"/>
              <a:cs typeface="Open Sans"/>
              <a:sym typeface="Open Sans"/>
            </a:endParaRPr>
          </a:p>
        </p:txBody>
      </p:sp>
      <p:graphicFrame>
        <p:nvGraphicFramePr>
          <p:cNvPr id="946" name="Google Shape;946;p82"/>
          <p:cNvGraphicFramePr/>
          <p:nvPr/>
        </p:nvGraphicFramePr>
        <p:xfrm>
          <a:off x="717750" y="2073375"/>
          <a:ext cx="3000000" cy="3000000"/>
        </p:xfrm>
        <a:graphic>
          <a:graphicData uri="http://schemas.openxmlformats.org/drawingml/2006/table">
            <a:tbl>
              <a:tblPr>
                <a:noFill/>
                <a:tableStyleId>{64AA8D21-CCCC-465C-AD40-4370C557CCDC}</a:tableStyleId>
              </a:tblPr>
              <a:tblGrid>
                <a:gridCol w="3853800"/>
                <a:gridCol w="3853800"/>
              </a:tblGrid>
              <a:tr h="382250">
                <a:tc>
                  <a:txBody>
                    <a:bodyPr/>
                    <a:lstStyle/>
                    <a:p>
                      <a:pPr indent="0" lvl="0" marL="0" rtl="0" algn="l">
                        <a:spcBef>
                          <a:spcPts val="600"/>
                        </a:spcBef>
                        <a:spcAft>
                          <a:spcPts val="0"/>
                        </a:spcAft>
                        <a:buNone/>
                      </a:pPr>
                      <a:r>
                        <a:rPr b="1" lang="es">
                          <a:solidFill>
                            <a:srgbClr val="FFFFFF"/>
                          </a:solidFill>
                          <a:latin typeface="Open Sans"/>
                          <a:ea typeface="Open Sans"/>
                          <a:cs typeface="Open Sans"/>
                          <a:sym typeface="Open Sans"/>
                        </a:rPr>
                        <a:t>Objeto Literal</a:t>
                      </a:r>
                      <a:endParaRPr>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rtl="0" algn="l">
                        <a:spcBef>
                          <a:spcPts val="600"/>
                        </a:spcBef>
                        <a:spcAft>
                          <a:spcPts val="0"/>
                        </a:spcAft>
                        <a:buNone/>
                      </a:pPr>
                      <a:r>
                        <a:rPr b="1" lang="es">
                          <a:solidFill>
                            <a:srgbClr val="FFFFFF"/>
                          </a:solidFill>
                          <a:latin typeface="Open Sans"/>
                          <a:ea typeface="Open Sans"/>
                          <a:cs typeface="Open Sans"/>
                          <a:sym typeface="Open Sans"/>
                        </a:rPr>
                        <a:t>JSON</a:t>
                      </a:r>
                      <a:endParaRPr>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382250">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Admite comillas simples y dobles.</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Las claves van entre comillas.</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382250">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Las claves del objeto van sin comillas.</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Solo se pueden usar comillas dobles.</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r h="569075">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Podemos escribir métodos sin problemas.</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No admite métodos, solo propiedades y valores.</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569075">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Se recomienda poner una coma en la última propiedad.</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No podemos poner una coma en el último elemento.</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bl>
          </a:graphicData>
        </a:graphic>
      </p:graphicFrame>
      <p:sp>
        <p:nvSpPr>
          <p:cNvPr id="947" name="Google Shape;947;p8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8" name="Google Shape;948;p8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49" name="Google Shape;949;p82"/>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83"/>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3F3F3F"/>
                </a:solidFill>
                <a:latin typeface="Rajdhani"/>
                <a:ea typeface="Rajdhani"/>
                <a:cs typeface="Rajdhani"/>
                <a:sym typeface="Rajdhani"/>
              </a:rPr>
              <a:t>El objeto literal y JSON — Código</a:t>
            </a:r>
            <a:endParaRPr b="1" sz="3000">
              <a:solidFill>
                <a:srgbClr val="3F3F3F"/>
              </a:solidFill>
              <a:latin typeface="Rajdhani"/>
              <a:ea typeface="Rajdhani"/>
              <a:cs typeface="Rajdhani"/>
              <a:sym typeface="Rajdhani"/>
            </a:endParaRPr>
          </a:p>
        </p:txBody>
      </p:sp>
      <p:sp>
        <p:nvSpPr>
          <p:cNvPr id="955" name="Google Shape;955;p83"/>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JSON admite la mayoría de los tipos de datos de JavaScript. Veamos cómo sería la conversión entre ambos formatos.</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3F3F3F"/>
              </a:solidFill>
              <a:latin typeface="Open Sans"/>
              <a:ea typeface="Open Sans"/>
              <a:cs typeface="Open Sans"/>
              <a:sym typeface="Open Sans"/>
            </a:endParaRPr>
          </a:p>
        </p:txBody>
      </p:sp>
      <p:sp>
        <p:nvSpPr>
          <p:cNvPr id="956" name="Google Shape;956;p83"/>
          <p:cNvSpPr txBox="1"/>
          <p:nvPr/>
        </p:nvSpPr>
        <p:spPr>
          <a:xfrm>
            <a:off x="717750" y="2106225"/>
            <a:ext cx="3852000" cy="2597100"/>
          </a:xfrm>
          <a:prstGeom prst="rect">
            <a:avLst/>
          </a:prstGeom>
          <a:solidFill>
            <a:srgbClr val="262831"/>
          </a:solidFill>
          <a:ln>
            <a:noFill/>
          </a:ln>
        </p:spPr>
        <p:txBody>
          <a:bodyPr anchorCtr="0" anchor="t" bIns="91425" lIns="91425" spcFirstLastPara="1" rIns="91425" wrap="square" tIns="486000">
            <a:noAutofit/>
          </a:bodyPr>
          <a:lstStyle/>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texto: 'Mi texto',</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numero: 16,</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array: ['uno', 'dos'],</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booleano: true,</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metodo(): {return '¡Hola!'},</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600"/>
              </a:spcBef>
              <a:spcAft>
                <a:spcPts val="0"/>
              </a:spcAft>
              <a:buNone/>
            </a:pPr>
            <a:r>
              <a:t/>
            </a:r>
            <a:endParaRPr>
              <a:solidFill>
                <a:srgbClr val="FFFFFF"/>
              </a:solidFill>
              <a:latin typeface="Consolas"/>
              <a:ea typeface="Consolas"/>
              <a:cs typeface="Consolas"/>
              <a:sym typeface="Consolas"/>
            </a:endParaRPr>
          </a:p>
        </p:txBody>
      </p:sp>
      <p:sp>
        <p:nvSpPr>
          <p:cNvPr id="957" name="Google Shape;957;p83"/>
          <p:cNvSpPr txBox="1"/>
          <p:nvPr/>
        </p:nvSpPr>
        <p:spPr>
          <a:xfrm>
            <a:off x="4569750" y="2106359"/>
            <a:ext cx="3852000" cy="2597100"/>
          </a:xfrm>
          <a:prstGeom prst="rect">
            <a:avLst/>
          </a:prstGeom>
          <a:solidFill>
            <a:srgbClr val="262831"/>
          </a:solidFill>
          <a:ln>
            <a:noFill/>
          </a:ln>
        </p:spPr>
        <p:txBody>
          <a:bodyPr anchorCtr="0" anchor="t" bIns="91425" lIns="91425" spcFirstLastPara="1" rIns="91425" wrap="square" tIns="486000">
            <a:noAutofit/>
          </a:bodyPr>
          <a:lstStyle/>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"texto": "Mi texto",</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"numero": 16,</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"array": ["uno", "dos"],</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"booleano": true</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t/>
            </a:r>
            <a:endParaRPr>
              <a:solidFill>
                <a:srgbClr val="FFFFFF"/>
              </a:solidFill>
              <a:latin typeface="Consolas"/>
              <a:ea typeface="Consolas"/>
              <a:cs typeface="Consolas"/>
              <a:sym typeface="Consolas"/>
            </a:endParaRPr>
          </a:p>
        </p:txBody>
      </p:sp>
      <p:pic>
        <p:nvPicPr>
          <p:cNvPr id="958" name="Google Shape;958;p83"/>
          <p:cNvPicPr preferRelativeResize="0"/>
          <p:nvPr/>
        </p:nvPicPr>
        <p:blipFill>
          <a:blip r:embed="rId3">
            <a:alphaModFix/>
          </a:blip>
          <a:stretch>
            <a:fillRect/>
          </a:stretch>
        </p:blipFill>
        <p:spPr>
          <a:xfrm>
            <a:off x="7175023" y="2139139"/>
            <a:ext cx="1235375" cy="489800"/>
          </a:xfrm>
          <a:prstGeom prst="rect">
            <a:avLst/>
          </a:prstGeom>
          <a:noFill/>
          <a:ln>
            <a:noFill/>
          </a:ln>
        </p:spPr>
      </p:pic>
      <p:pic>
        <p:nvPicPr>
          <p:cNvPr id="959" name="Google Shape;959;p83"/>
          <p:cNvPicPr preferRelativeResize="0"/>
          <p:nvPr/>
        </p:nvPicPr>
        <p:blipFill>
          <a:blip r:embed="rId4">
            <a:alphaModFix/>
          </a:blip>
          <a:stretch>
            <a:fillRect/>
          </a:stretch>
        </p:blipFill>
        <p:spPr>
          <a:xfrm>
            <a:off x="717750" y="2102744"/>
            <a:ext cx="489801" cy="489801"/>
          </a:xfrm>
          <a:prstGeom prst="rect">
            <a:avLst/>
          </a:prstGeom>
          <a:noFill/>
          <a:ln>
            <a:noFill/>
          </a:ln>
        </p:spPr>
      </p:pic>
      <p:sp>
        <p:nvSpPr>
          <p:cNvPr id="960" name="Google Shape;960;p83"/>
          <p:cNvSpPr/>
          <p:nvPr/>
        </p:nvSpPr>
        <p:spPr>
          <a:xfrm rot="-699507">
            <a:off x="3735647" y="1791232"/>
            <a:ext cx="1595925" cy="108005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1100"/>
              <a:buFont typeface="Arial"/>
              <a:buNone/>
            </a:pPr>
            <a:r>
              <a:rPr b="1" lang="es" sz="3000">
                <a:solidFill>
                  <a:srgbClr val="F44336"/>
                </a:solidFill>
                <a:latin typeface="Karla"/>
                <a:ea typeface="Karla"/>
                <a:cs typeface="Karla"/>
                <a:sym typeface="Karla"/>
              </a:rPr>
              <a:t>V   S</a:t>
            </a:r>
            <a:endParaRPr sz="3000">
              <a:solidFill>
                <a:srgbClr val="F44336"/>
              </a:solidFill>
            </a:endParaRPr>
          </a:p>
        </p:txBody>
      </p:sp>
      <p:sp>
        <p:nvSpPr>
          <p:cNvPr id="961" name="Google Shape;961;p83"/>
          <p:cNvSpPr/>
          <p:nvPr/>
        </p:nvSpPr>
        <p:spPr>
          <a:xfrm rot="1800143">
            <a:off x="4194977" y="1926178"/>
            <a:ext cx="640826" cy="640826"/>
          </a:xfrm>
          <a:prstGeom prst="lightningBolt">
            <a:avLst/>
          </a:prstGeom>
          <a:solidFill>
            <a:srgbClr val="FFC1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3"/>
          <p:cNvSpPr/>
          <p:nvPr/>
        </p:nvSpPr>
        <p:spPr>
          <a:xfrm flipH="1">
            <a:off x="6324600" y="4069500"/>
            <a:ext cx="2819400" cy="308400"/>
          </a:xfrm>
          <a:prstGeom prst="rightArrow">
            <a:avLst>
              <a:gd fmla="val 100000" name="adj1"/>
              <a:gd fmla="val 24058" name="adj2"/>
            </a:avLst>
          </a:prstGeom>
          <a:solidFill>
            <a:srgbClr val="FFC107"/>
          </a:solidFill>
          <a:ln>
            <a:noFill/>
          </a:ln>
        </p:spPr>
        <p:txBody>
          <a:bodyPr anchorCtr="0" anchor="ctr" bIns="91425" lIns="126000" spcFirstLastPara="1" rIns="91425" wrap="square" tIns="91425">
            <a:noAutofit/>
          </a:bodyPr>
          <a:lstStyle/>
          <a:p>
            <a:pPr indent="0" lvl="0" marL="0" rtl="0" algn="l">
              <a:spcBef>
                <a:spcPts val="0"/>
              </a:spcBef>
              <a:spcAft>
                <a:spcPts val="0"/>
              </a:spcAft>
              <a:buNone/>
            </a:pPr>
            <a:r>
              <a:rPr lang="es">
                <a:solidFill>
                  <a:srgbClr val="434343"/>
                </a:solidFill>
                <a:latin typeface="Open Sans"/>
                <a:ea typeface="Open Sans"/>
                <a:cs typeface="Open Sans"/>
                <a:sym typeface="Open Sans"/>
              </a:rPr>
              <a:t>JSON no soporta métodos</a:t>
            </a:r>
            <a:endParaRPr>
              <a:solidFill>
                <a:srgbClr val="434343"/>
              </a:solidFill>
              <a:latin typeface="Open Sans"/>
              <a:ea typeface="Open Sans"/>
              <a:cs typeface="Open Sans"/>
              <a:sym typeface="Open Sans"/>
            </a:endParaRPr>
          </a:p>
        </p:txBody>
      </p:sp>
      <p:sp>
        <p:nvSpPr>
          <p:cNvPr id="963" name="Google Shape;963;p83"/>
          <p:cNvSpPr/>
          <p:nvPr/>
        </p:nvSpPr>
        <p:spPr>
          <a:xfrm>
            <a:off x="8809799" y="4126201"/>
            <a:ext cx="219140" cy="195010"/>
          </a:xfrm>
          <a:custGeom>
            <a:rect b="b" l="l" r="r" t="t"/>
            <a:pathLst>
              <a:path extrusionOk="0" h="25326" w="28469">
                <a:moveTo>
                  <a:pt x="14931" y="7484"/>
                </a:moveTo>
                <a:lnTo>
                  <a:pt x="15119" y="7502"/>
                </a:lnTo>
                <a:lnTo>
                  <a:pt x="15449" y="7636"/>
                </a:lnTo>
                <a:lnTo>
                  <a:pt x="15699" y="7886"/>
                </a:lnTo>
                <a:lnTo>
                  <a:pt x="15833" y="8216"/>
                </a:lnTo>
                <a:lnTo>
                  <a:pt x="15851" y="8404"/>
                </a:lnTo>
                <a:lnTo>
                  <a:pt x="15851" y="16521"/>
                </a:lnTo>
                <a:lnTo>
                  <a:pt x="15833" y="16708"/>
                </a:lnTo>
                <a:lnTo>
                  <a:pt x="15699" y="17039"/>
                </a:lnTo>
                <a:lnTo>
                  <a:pt x="15449" y="17289"/>
                </a:lnTo>
                <a:lnTo>
                  <a:pt x="15119" y="17432"/>
                </a:lnTo>
                <a:lnTo>
                  <a:pt x="14931" y="17441"/>
                </a:lnTo>
                <a:lnTo>
                  <a:pt x="13895" y="17441"/>
                </a:lnTo>
                <a:lnTo>
                  <a:pt x="13708" y="17432"/>
                </a:lnTo>
                <a:lnTo>
                  <a:pt x="13386" y="17289"/>
                </a:lnTo>
                <a:lnTo>
                  <a:pt x="13136" y="17039"/>
                </a:lnTo>
                <a:lnTo>
                  <a:pt x="12993" y="16708"/>
                </a:lnTo>
                <a:lnTo>
                  <a:pt x="12975" y="16521"/>
                </a:lnTo>
                <a:lnTo>
                  <a:pt x="12975" y="8404"/>
                </a:lnTo>
                <a:lnTo>
                  <a:pt x="12993" y="8216"/>
                </a:lnTo>
                <a:lnTo>
                  <a:pt x="13136" y="7886"/>
                </a:lnTo>
                <a:lnTo>
                  <a:pt x="13386" y="7636"/>
                </a:lnTo>
                <a:lnTo>
                  <a:pt x="13708" y="7502"/>
                </a:lnTo>
                <a:lnTo>
                  <a:pt x="13895" y="7484"/>
                </a:lnTo>
                <a:close/>
                <a:moveTo>
                  <a:pt x="15011" y="18762"/>
                </a:moveTo>
                <a:lnTo>
                  <a:pt x="15181" y="18771"/>
                </a:lnTo>
                <a:lnTo>
                  <a:pt x="15485" y="18896"/>
                </a:lnTo>
                <a:lnTo>
                  <a:pt x="15708" y="19128"/>
                </a:lnTo>
                <a:lnTo>
                  <a:pt x="15833" y="19423"/>
                </a:lnTo>
                <a:lnTo>
                  <a:pt x="15851" y="19593"/>
                </a:lnTo>
                <a:lnTo>
                  <a:pt x="15851" y="20789"/>
                </a:lnTo>
                <a:lnTo>
                  <a:pt x="15833" y="20959"/>
                </a:lnTo>
                <a:lnTo>
                  <a:pt x="15708" y="21263"/>
                </a:lnTo>
                <a:lnTo>
                  <a:pt x="15485" y="21486"/>
                </a:lnTo>
                <a:lnTo>
                  <a:pt x="15181" y="21620"/>
                </a:lnTo>
                <a:lnTo>
                  <a:pt x="15011" y="21629"/>
                </a:lnTo>
                <a:lnTo>
                  <a:pt x="13815" y="21629"/>
                </a:lnTo>
                <a:lnTo>
                  <a:pt x="13645" y="21620"/>
                </a:lnTo>
                <a:lnTo>
                  <a:pt x="13350" y="21486"/>
                </a:lnTo>
                <a:lnTo>
                  <a:pt x="13118" y="21263"/>
                </a:lnTo>
                <a:lnTo>
                  <a:pt x="12993" y="20959"/>
                </a:lnTo>
                <a:lnTo>
                  <a:pt x="12975" y="20789"/>
                </a:lnTo>
                <a:lnTo>
                  <a:pt x="12975" y="19593"/>
                </a:lnTo>
                <a:lnTo>
                  <a:pt x="12993" y="19423"/>
                </a:lnTo>
                <a:lnTo>
                  <a:pt x="13118" y="19128"/>
                </a:lnTo>
                <a:lnTo>
                  <a:pt x="13350" y="18896"/>
                </a:lnTo>
                <a:lnTo>
                  <a:pt x="13645" y="18771"/>
                </a:lnTo>
                <a:lnTo>
                  <a:pt x="13815" y="18762"/>
                </a:lnTo>
                <a:close/>
                <a:moveTo>
                  <a:pt x="13913" y="1"/>
                </a:moveTo>
                <a:lnTo>
                  <a:pt x="13431" y="108"/>
                </a:lnTo>
                <a:lnTo>
                  <a:pt x="13127" y="233"/>
                </a:lnTo>
                <a:lnTo>
                  <a:pt x="12841" y="394"/>
                </a:lnTo>
                <a:lnTo>
                  <a:pt x="12574" y="590"/>
                </a:lnTo>
                <a:lnTo>
                  <a:pt x="12324" y="831"/>
                </a:lnTo>
                <a:lnTo>
                  <a:pt x="12100" y="1117"/>
                </a:lnTo>
                <a:lnTo>
                  <a:pt x="12011" y="1278"/>
                </a:lnTo>
                <a:lnTo>
                  <a:pt x="348" y="21468"/>
                </a:lnTo>
                <a:lnTo>
                  <a:pt x="259" y="21629"/>
                </a:lnTo>
                <a:lnTo>
                  <a:pt x="125" y="21959"/>
                </a:lnTo>
                <a:lnTo>
                  <a:pt x="45" y="22298"/>
                </a:lnTo>
                <a:lnTo>
                  <a:pt x="0" y="22629"/>
                </a:lnTo>
                <a:lnTo>
                  <a:pt x="9" y="22959"/>
                </a:lnTo>
                <a:lnTo>
                  <a:pt x="54" y="23281"/>
                </a:lnTo>
                <a:lnTo>
                  <a:pt x="197" y="23754"/>
                </a:lnTo>
                <a:lnTo>
                  <a:pt x="527" y="24317"/>
                </a:lnTo>
                <a:lnTo>
                  <a:pt x="857" y="24674"/>
                </a:lnTo>
                <a:lnTo>
                  <a:pt x="1116" y="24879"/>
                </a:lnTo>
                <a:lnTo>
                  <a:pt x="1402" y="25049"/>
                </a:lnTo>
                <a:lnTo>
                  <a:pt x="1706" y="25183"/>
                </a:lnTo>
                <a:lnTo>
                  <a:pt x="2036" y="25272"/>
                </a:lnTo>
                <a:lnTo>
                  <a:pt x="2393" y="25326"/>
                </a:lnTo>
                <a:lnTo>
                  <a:pt x="26085" y="25326"/>
                </a:lnTo>
                <a:lnTo>
                  <a:pt x="26433" y="25272"/>
                </a:lnTo>
                <a:lnTo>
                  <a:pt x="26763" y="25183"/>
                </a:lnTo>
                <a:lnTo>
                  <a:pt x="27076" y="25049"/>
                </a:lnTo>
                <a:lnTo>
                  <a:pt x="27362" y="24879"/>
                </a:lnTo>
                <a:lnTo>
                  <a:pt x="27612" y="24674"/>
                </a:lnTo>
                <a:lnTo>
                  <a:pt x="27951" y="24317"/>
                </a:lnTo>
                <a:lnTo>
                  <a:pt x="28272" y="23754"/>
                </a:lnTo>
                <a:lnTo>
                  <a:pt x="28415" y="23281"/>
                </a:lnTo>
                <a:lnTo>
                  <a:pt x="28469" y="22959"/>
                </a:lnTo>
                <a:lnTo>
                  <a:pt x="28469" y="22629"/>
                </a:lnTo>
                <a:lnTo>
                  <a:pt x="28433" y="22298"/>
                </a:lnTo>
                <a:lnTo>
                  <a:pt x="28344" y="21959"/>
                </a:lnTo>
                <a:lnTo>
                  <a:pt x="28210" y="21629"/>
                </a:lnTo>
                <a:lnTo>
                  <a:pt x="28121" y="21468"/>
                </a:lnTo>
                <a:lnTo>
                  <a:pt x="16467" y="1278"/>
                </a:lnTo>
                <a:lnTo>
                  <a:pt x="16369" y="1117"/>
                </a:lnTo>
                <a:lnTo>
                  <a:pt x="16146" y="831"/>
                </a:lnTo>
                <a:lnTo>
                  <a:pt x="15904" y="590"/>
                </a:lnTo>
                <a:lnTo>
                  <a:pt x="15637" y="394"/>
                </a:lnTo>
                <a:lnTo>
                  <a:pt x="15342" y="233"/>
                </a:lnTo>
                <a:lnTo>
                  <a:pt x="15038" y="108"/>
                </a:lnTo>
                <a:lnTo>
                  <a:pt x="14565" y="1"/>
                </a:lnTo>
                <a:close/>
              </a:path>
            </a:pathLst>
          </a:custGeom>
          <a:solidFill>
            <a:srgbClr val="3338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5" name="Google Shape;965;p83"/>
          <p:cNvPicPr preferRelativeResize="0"/>
          <p:nvPr/>
        </p:nvPicPr>
        <p:blipFill>
          <a:blip r:embed="rId5">
            <a:alphaModFix/>
          </a:blip>
          <a:stretch>
            <a:fillRect/>
          </a:stretch>
        </p:blipFill>
        <p:spPr>
          <a:xfrm>
            <a:off x="8074225" y="4931037"/>
            <a:ext cx="764551" cy="182226"/>
          </a:xfrm>
          <a:prstGeom prst="rect">
            <a:avLst/>
          </a:prstGeom>
          <a:noFill/>
          <a:ln>
            <a:noFill/>
          </a:ln>
        </p:spPr>
      </p:pic>
      <p:sp>
        <p:nvSpPr>
          <p:cNvPr id="966" name="Google Shape;966;p83"/>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811050" y="557275"/>
            <a:ext cx="7299900" cy="8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sz="1600">
                <a:solidFill>
                  <a:srgbClr val="3F3F3F"/>
                </a:solidFill>
                <a:latin typeface="Open Sans Light"/>
                <a:ea typeface="Open Sans Light"/>
                <a:cs typeface="Open Sans Light"/>
                <a:sym typeface="Open Sans Light"/>
              </a:rPr>
              <a:t>La idea de cada módulo es</a:t>
            </a:r>
            <a:r>
              <a:rPr b="1" lang="es" sz="1600">
                <a:solidFill>
                  <a:srgbClr val="3F3F3F"/>
                </a:solidFill>
                <a:latin typeface="Open Sans"/>
                <a:ea typeface="Open Sans"/>
                <a:cs typeface="Open Sans"/>
                <a:sym typeface="Open Sans"/>
              </a:rPr>
              <a:t> agrupar funciones y datos</a:t>
            </a:r>
            <a:r>
              <a:rPr lang="es" sz="1600">
                <a:solidFill>
                  <a:srgbClr val="3F3F3F"/>
                </a:solidFill>
                <a:latin typeface="Open Sans Light"/>
                <a:ea typeface="Open Sans Light"/>
                <a:cs typeface="Open Sans Light"/>
                <a:sym typeface="Open Sans Light"/>
              </a:rPr>
              <a:t> </a:t>
            </a:r>
            <a:r>
              <a:rPr lang="es" sz="1600">
                <a:solidFill>
                  <a:srgbClr val="3F3F3F"/>
                </a:solidFill>
                <a:latin typeface="Open Sans Light"/>
                <a:ea typeface="Open Sans Light"/>
                <a:cs typeface="Open Sans Light"/>
                <a:sym typeface="Open Sans Light"/>
              </a:rPr>
              <a:t>que vamos a reutilizar en el nuevo archivo principal, o en otros también. Entonces, nuestro archivo de calculadora quedaría algo así:</a:t>
            </a:r>
            <a:endParaRPr>
              <a:latin typeface="Open Sans Light"/>
              <a:ea typeface="Open Sans Light"/>
              <a:cs typeface="Open Sans Light"/>
              <a:sym typeface="Open Sans Light"/>
            </a:endParaRPr>
          </a:p>
        </p:txBody>
      </p:sp>
      <p:grpSp>
        <p:nvGrpSpPr>
          <p:cNvPr id="110" name="Google Shape;110;p21"/>
          <p:cNvGrpSpPr/>
          <p:nvPr/>
        </p:nvGrpSpPr>
        <p:grpSpPr>
          <a:xfrm>
            <a:off x="734100" y="1732433"/>
            <a:ext cx="7675800" cy="3062096"/>
            <a:chOff x="697125" y="1034652"/>
            <a:chExt cx="7675800" cy="2833700"/>
          </a:xfrm>
        </p:grpSpPr>
        <p:sp>
          <p:nvSpPr>
            <p:cNvPr id="111" name="Google Shape;111;p21"/>
            <p:cNvSpPr/>
            <p:nvPr/>
          </p:nvSpPr>
          <p:spPr>
            <a:xfrm>
              <a:off x="1300125" y="1034652"/>
              <a:ext cx="7072800" cy="2833500"/>
            </a:xfrm>
            <a:prstGeom prst="rect">
              <a:avLst/>
            </a:prstGeom>
            <a:solidFill>
              <a:srgbClr val="434343"/>
            </a:solidFill>
            <a:ln>
              <a:noFill/>
            </a:ln>
          </p:spPr>
          <p:txBody>
            <a:bodyPr anchorCtr="0" anchor="ctr" bIns="91425" lIns="126000" spcFirstLastPara="1" rIns="91425" wrap="square" tIns="0">
              <a:noAutofit/>
            </a:bodyPr>
            <a:lstStyle/>
            <a:p>
              <a:pPr indent="0" lvl="0" marL="0" rtl="0" algn="l">
                <a:spcBef>
                  <a:spcPts val="600"/>
                </a:spcBef>
                <a:spcAft>
                  <a:spcPts val="0"/>
                </a:spcAft>
                <a:buClr>
                  <a:schemeClr val="dk1"/>
                </a:buClr>
                <a:buSzPts val="1100"/>
                <a:buFont typeface="Arial"/>
                <a:buNone/>
              </a:pPr>
              <a:r>
                <a:rPr lang="es" sz="1700">
                  <a:solidFill>
                    <a:srgbClr val="EC183F"/>
                  </a:solidFill>
                  <a:latin typeface="Consolas"/>
                  <a:ea typeface="Consolas"/>
                  <a:cs typeface="Consolas"/>
                  <a:sym typeface="Consolas"/>
                </a:rPr>
                <a:t>let</a:t>
              </a:r>
              <a:r>
                <a:rPr lang="es" sz="1700">
                  <a:solidFill>
                    <a:srgbClr val="434343"/>
                  </a:solidFill>
                  <a:latin typeface="Consolas"/>
                  <a:ea typeface="Consolas"/>
                  <a:cs typeface="Consolas"/>
                  <a:sym typeface="Consolas"/>
                </a:rPr>
                <a:t> </a:t>
              </a:r>
              <a:r>
                <a:rPr lang="es" sz="1700">
                  <a:solidFill>
                    <a:schemeClr val="lt1"/>
                  </a:solidFill>
                  <a:latin typeface="Consolas"/>
                  <a:ea typeface="Consolas"/>
                  <a:cs typeface="Consolas"/>
                  <a:sym typeface="Consolas"/>
                </a:rPr>
                <a:t>calculadora = {</a:t>
              </a:r>
              <a:endParaRPr sz="1700">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	sumar:</a:t>
              </a:r>
              <a:r>
                <a:rPr lang="es" sz="1700">
                  <a:solidFill>
                    <a:srgbClr val="3F51B5"/>
                  </a:solidFill>
                  <a:latin typeface="Consolas"/>
                  <a:ea typeface="Consolas"/>
                  <a:cs typeface="Consolas"/>
                  <a:sym typeface="Consolas"/>
                </a:rPr>
                <a:t> </a:t>
              </a:r>
              <a:r>
                <a:rPr lang="es" sz="1700">
                  <a:solidFill>
                    <a:srgbClr val="EC183F"/>
                  </a:solidFill>
                  <a:latin typeface="Consolas"/>
                  <a:ea typeface="Consolas"/>
                  <a:cs typeface="Consolas"/>
                  <a:sym typeface="Consolas"/>
                </a:rPr>
                <a:t>function</a:t>
              </a:r>
              <a:r>
                <a:rPr lang="es" sz="1700">
                  <a:solidFill>
                    <a:schemeClr val="lt1"/>
                  </a:solidFill>
                  <a:latin typeface="Consolas"/>
                  <a:ea typeface="Consolas"/>
                  <a:cs typeface="Consolas"/>
                  <a:sym typeface="Consolas"/>
                </a:rPr>
                <a:t>(numeroA,numeroB) {</a:t>
              </a:r>
              <a:endParaRPr sz="1700">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	</a:t>
              </a:r>
              <a:r>
                <a:rPr lang="es" sz="1700">
                  <a:solidFill>
                    <a:srgbClr val="EC183F"/>
                  </a:solidFill>
                  <a:latin typeface="Consolas"/>
                  <a:ea typeface="Consolas"/>
                  <a:cs typeface="Consolas"/>
                  <a:sym typeface="Consolas"/>
                </a:rPr>
                <a:t>return</a:t>
              </a:r>
              <a:r>
                <a:rPr lang="es" sz="1700">
                  <a:solidFill>
                    <a:schemeClr val="lt1"/>
                  </a:solidFill>
                  <a:latin typeface="Consolas"/>
                  <a:ea typeface="Consolas"/>
                  <a:cs typeface="Consolas"/>
                  <a:sym typeface="Consolas"/>
                </a:rPr>
                <a:t> numeroA + numeroB</a:t>
              </a:r>
              <a:endParaRPr sz="1700">
                <a:solidFill>
                  <a:schemeClr val="lt1"/>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a:t>
              </a:r>
              <a:endParaRPr sz="1700">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	restar:</a:t>
              </a:r>
              <a:r>
                <a:rPr lang="es" sz="1700">
                  <a:solidFill>
                    <a:srgbClr val="3F51B5"/>
                  </a:solidFill>
                  <a:latin typeface="Consolas"/>
                  <a:ea typeface="Consolas"/>
                  <a:cs typeface="Consolas"/>
                  <a:sym typeface="Consolas"/>
                </a:rPr>
                <a:t> </a:t>
              </a:r>
              <a:r>
                <a:rPr lang="es" sz="1700">
                  <a:solidFill>
                    <a:srgbClr val="EC183F"/>
                  </a:solidFill>
                  <a:latin typeface="Consolas"/>
                  <a:ea typeface="Consolas"/>
                  <a:cs typeface="Consolas"/>
                  <a:sym typeface="Consolas"/>
                </a:rPr>
                <a:t>function</a:t>
              </a:r>
              <a:r>
                <a:rPr lang="es" sz="1700">
                  <a:solidFill>
                    <a:schemeClr val="lt1"/>
                  </a:solidFill>
                  <a:latin typeface="Consolas"/>
                  <a:ea typeface="Consolas"/>
                  <a:cs typeface="Consolas"/>
                  <a:sym typeface="Consolas"/>
                </a:rPr>
                <a:t>(numeroA,numeroB) {</a:t>
              </a:r>
              <a:endParaRPr sz="1700">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	</a:t>
              </a:r>
              <a:r>
                <a:rPr lang="es" sz="1700">
                  <a:solidFill>
                    <a:srgbClr val="EC183F"/>
                  </a:solidFill>
                  <a:latin typeface="Consolas"/>
                  <a:ea typeface="Consolas"/>
                  <a:cs typeface="Consolas"/>
                  <a:sym typeface="Consolas"/>
                </a:rPr>
                <a:t>return</a:t>
              </a:r>
              <a:r>
                <a:rPr lang="es" sz="1700">
                  <a:solidFill>
                    <a:schemeClr val="lt1"/>
                  </a:solidFill>
                  <a:latin typeface="Consolas"/>
                  <a:ea typeface="Consolas"/>
                  <a:cs typeface="Consolas"/>
                  <a:sym typeface="Consolas"/>
                </a:rPr>
                <a:t> numeroA - numeroB</a:t>
              </a:r>
              <a:endParaRPr sz="1700">
                <a:solidFill>
                  <a:schemeClr val="lt1"/>
                </a:solidFill>
                <a:latin typeface="Consolas"/>
                <a:ea typeface="Consolas"/>
                <a:cs typeface="Consolas"/>
                <a:sym typeface="Consolas"/>
              </a:endParaRPr>
            </a:p>
            <a:p>
              <a:pPr indent="45720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a:t>
              </a:r>
              <a:endParaRPr sz="1700">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a:t>
              </a:r>
              <a:endParaRPr sz="1700">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sz="1700">
                  <a:solidFill>
                    <a:schemeClr val="lt1"/>
                  </a:solidFill>
                  <a:latin typeface="Consolas"/>
                  <a:ea typeface="Consolas"/>
                  <a:cs typeface="Consolas"/>
                  <a:sym typeface="Consolas"/>
                </a:rPr>
                <a:t>module.exports = calculadora;</a:t>
              </a:r>
              <a:endParaRPr sz="1700">
                <a:solidFill>
                  <a:schemeClr val="lt1"/>
                </a:solidFill>
                <a:latin typeface="Consolas"/>
                <a:ea typeface="Consolas"/>
                <a:cs typeface="Consolas"/>
                <a:sym typeface="Consolas"/>
              </a:endParaRPr>
            </a:p>
          </p:txBody>
        </p:sp>
        <p:sp>
          <p:nvSpPr>
            <p:cNvPr id="112" name="Google Shape;112;p21"/>
            <p:cNvSpPr/>
            <p:nvPr/>
          </p:nvSpPr>
          <p:spPr>
            <a:xfrm>
              <a:off x="697125" y="1034852"/>
              <a:ext cx="603000" cy="2833500"/>
            </a:xfrm>
            <a:prstGeom prst="rect">
              <a:avLst/>
            </a:prstGeom>
            <a:solidFill>
              <a:srgbClr val="26283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latin typeface="Consolas"/>
                  <a:ea typeface="Consolas"/>
                  <a:cs typeface="Consolas"/>
                  <a:sym typeface="Consolas"/>
                </a:rPr>
                <a:t>JS</a:t>
              </a:r>
              <a:endParaRPr>
                <a:solidFill>
                  <a:srgbClr val="FFFFFF"/>
                </a:solidFill>
                <a:latin typeface="Consolas"/>
                <a:ea typeface="Consolas"/>
                <a:cs typeface="Consolas"/>
                <a:sym typeface="Consolas"/>
              </a:endParaRPr>
            </a:p>
          </p:txBody>
        </p:sp>
      </p:grpSp>
      <p:sp>
        <p:nvSpPr>
          <p:cNvPr id="113" name="Google Shape;113;p2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2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15" name="Google Shape;115;p21"/>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70" name="Shape 970"/>
        <p:cNvGrpSpPr/>
        <p:nvPr/>
      </p:nvGrpSpPr>
      <p:grpSpPr>
        <a:xfrm>
          <a:off x="0" y="0"/>
          <a:ext cx="0" cy="0"/>
          <a:chOff x="0" y="0"/>
          <a:chExt cx="0" cy="0"/>
        </a:xfrm>
      </p:grpSpPr>
      <p:sp>
        <p:nvSpPr>
          <p:cNvPr id="971" name="Google Shape;971;p84"/>
          <p:cNvSpPr txBox="1"/>
          <p:nvPr/>
        </p:nvSpPr>
        <p:spPr>
          <a:xfrm>
            <a:off x="1006375" y="1902050"/>
            <a:ext cx="5932800" cy="2030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None/>
            </a:pPr>
            <a:r>
              <a:rPr lang="es" sz="2400">
                <a:solidFill>
                  <a:schemeClr val="lt1"/>
                </a:solidFill>
                <a:latin typeface="Open Sans"/>
                <a:ea typeface="Open Sans"/>
                <a:cs typeface="Open Sans"/>
                <a:sym typeface="Open Sans"/>
              </a:rPr>
              <a:t>JavaScript nos proporciona un </a:t>
            </a:r>
            <a:r>
              <a:rPr b="1" lang="es" sz="2400">
                <a:solidFill>
                  <a:schemeClr val="lt1"/>
                </a:solidFill>
                <a:latin typeface="Open Sans"/>
                <a:ea typeface="Open Sans"/>
                <a:cs typeface="Open Sans"/>
                <a:sym typeface="Open Sans"/>
              </a:rPr>
              <a:t>objeto nativo JSON</a:t>
            </a:r>
            <a:r>
              <a:rPr lang="es" sz="2400">
                <a:solidFill>
                  <a:schemeClr val="lt1"/>
                </a:solidFill>
                <a:latin typeface="Open Sans"/>
                <a:ea typeface="Open Sans"/>
                <a:cs typeface="Open Sans"/>
                <a:sym typeface="Open Sans"/>
              </a:rPr>
              <a:t> con dos métodos que </a:t>
            </a:r>
            <a:r>
              <a:rPr b="1" lang="es" sz="2400">
                <a:solidFill>
                  <a:schemeClr val="lt1"/>
                </a:solidFill>
                <a:latin typeface="Open Sans"/>
                <a:ea typeface="Open Sans"/>
                <a:cs typeface="Open Sans"/>
                <a:sym typeface="Open Sans"/>
              </a:rPr>
              <a:t>nos permiten convertir el formato</a:t>
            </a:r>
            <a:r>
              <a:rPr lang="es" sz="2400">
                <a:solidFill>
                  <a:schemeClr val="lt1"/>
                </a:solidFill>
                <a:latin typeface="Open Sans"/>
                <a:ea typeface="Open Sans"/>
                <a:cs typeface="Open Sans"/>
                <a:sym typeface="Open Sans"/>
              </a:rPr>
              <a:t> de un archivo JSON a objeto literal o array, y viceversa.</a:t>
            </a:r>
            <a:endParaRPr sz="2400">
              <a:solidFill>
                <a:schemeClr val="lt1"/>
              </a:solidFill>
              <a:latin typeface="Open Sans Light"/>
              <a:ea typeface="Open Sans Light"/>
              <a:cs typeface="Open Sans Light"/>
              <a:sym typeface="Open Sans Light"/>
            </a:endParaRPr>
          </a:p>
        </p:txBody>
      </p:sp>
      <p:sp>
        <p:nvSpPr>
          <p:cNvPr id="972" name="Google Shape;972;p84"/>
          <p:cNvSpPr/>
          <p:nvPr/>
        </p:nvSpPr>
        <p:spPr>
          <a:xfrm>
            <a:off x="7015319" y="1828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73" name="Google Shape;973;p84"/>
          <p:cNvGrpSpPr/>
          <p:nvPr/>
        </p:nvGrpSpPr>
        <p:grpSpPr>
          <a:xfrm>
            <a:off x="938993" y="1408423"/>
            <a:ext cx="344969" cy="308595"/>
            <a:chOff x="3016921" y="2408750"/>
            <a:chExt cx="793216" cy="709740"/>
          </a:xfrm>
        </p:grpSpPr>
        <p:sp>
          <p:nvSpPr>
            <p:cNvPr id="974" name="Google Shape;974;p84"/>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4"/>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84"/>
          <p:cNvGrpSpPr/>
          <p:nvPr/>
        </p:nvGrpSpPr>
        <p:grpSpPr>
          <a:xfrm rot="10800000">
            <a:off x="6360968" y="4039448"/>
            <a:ext cx="344969" cy="308595"/>
            <a:chOff x="2965350" y="2408750"/>
            <a:chExt cx="793216" cy="709740"/>
          </a:xfrm>
        </p:grpSpPr>
        <p:sp>
          <p:nvSpPr>
            <p:cNvPr id="977" name="Google Shape;977;p84"/>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4"/>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8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0" name="Google Shape;980;p84"/>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81" name="Google Shape;981;p84"/>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85"/>
          <p:cNvSpPr/>
          <p:nvPr/>
        </p:nvSpPr>
        <p:spPr>
          <a:xfrm>
            <a:off x="1049986" y="38020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85"/>
          <p:cNvGrpSpPr/>
          <p:nvPr/>
        </p:nvGrpSpPr>
        <p:grpSpPr>
          <a:xfrm>
            <a:off x="732710" y="2337227"/>
            <a:ext cx="7692650" cy="2414619"/>
            <a:chOff x="630644" y="2191938"/>
            <a:chExt cx="6913498" cy="530709"/>
          </a:xfrm>
        </p:grpSpPr>
        <p:sp>
          <p:nvSpPr>
            <p:cNvPr id="988" name="Google Shape;988;p85"/>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let</a:t>
              </a:r>
              <a:r>
                <a:rPr lang="es">
                  <a:solidFill>
                    <a:srgbClr val="FFFFFF"/>
                  </a:solidFill>
                  <a:latin typeface="Consolas"/>
                  <a:ea typeface="Consolas"/>
                  <a:cs typeface="Consolas"/>
                  <a:sym typeface="Consolas"/>
                </a:rPr>
                <a:t> datosJson </a:t>
              </a:r>
              <a:r>
                <a:rPr lang="es">
                  <a:solidFill>
                    <a:srgbClr val="03A9F4"/>
                  </a:solidFill>
                  <a:latin typeface="Consolas"/>
                  <a:ea typeface="Consolas"/>
                  <a:cs typeface="Consolas"/>
                  <a:sym typeface="Consolas"/>
                </a:rPr>
                <a:t>=</a:t>
              </a:r>
              <a:r>
                <a:rPr lang="es">
                  <a:solidFill>
                    <a:srgbClr val="FFFFFF"/>
                  </a:solidFill>
                  <a:latin typeface="Consolas"/>
                  <a:ea typeface="Consolas"/>
                  <a:cs typeface="Consolas"/>
                  <a:sym typeface="Consolas"/>
                </a:rPr>
                <a:t> </a:t>
              </a:r>
              <a:r>
                <a:rPr lang="es">
                  <a:solidFill>
                    <a:srgbClr val="4CAF50"/>
                  </a:solidFill>
                  <a:latin typeface="Consolas"/>
                  <a:ea typeface="Consolas"/>
                  <a:cs typeface="Consolas"/>
                  <a:sym typeface="Consolas"/>
                </a:rPr>
                <a:t>'{"club": "Independiente", "barrio": "Avellaneda"}'</a:t>
              </a:r>
              <a:r>
                <a:rPr lang="es">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let</a:t>
              </a:r>
              <a:r>
                <a:rPr lang="es">
                  <a:solidFill>
                    <a:srgbClr val="FFFFFF"/>
                  </a:solidFill>
                  <a:latin typeface="Consolas"/>
                  <a:ea typeface="Consolas"/>
                  <a:cs typeface="Consolas"/>
                  <a:sym typeface="Consolas"/>
                </a:rPr>
                <a:t> datosConvertidos = </a:t>
              </a:r>
              <a:r>
                <a:rPr lang="es">
                  <a:solidFill>
                    <a:srgbClr val="03A9F4"/>
                  </a:solidFill>
                  <a:latin typeface="Consolas"/>
                  <a:ea typeface="Consolas"/>
                  <a:cs typeface="Consolas"/>
                  <a:sym typeface="Consolas"/>
                </a:rPr>
                <a:t>JSON</a:t>
              </a:r>
              <a:r>
                <a:rPr lang="es">
                  <a:solidFill>
                    <a:srgbClr val="FFFFFF"/>
                  </a:solidFill>
                  <a:latin typeface="Consolas"/>
                  <a:ea typeface="Consolas"/>
                  <a:cs typeface="Consolas"/>
                  <a:sym typeface="Consolas"/>
                </a:rPr>
                <a:t>.</a:t>
              </a:r>
              <a:r>
                <a:rPr lang="es">
                  <a:solidFill>
                    <a:srgbClr val="EC183F"/>
                  </a:solidFill>
                  <a:latin typeface="Consolas"/>
                  <a:ea typeface="Consolas"/>
                  <a:cs typeface="Consolas"/>
                  <a:sym typeface="Consolas"/>
                </a:rPr>
                <a:t>parse</a:t>
              </a:r>
              <a:r>
                <a:rPr lang="es">
                  <a:solidFill>
                    <a:srgbClr val="FFFFFF"/>
                  </a:solidFill>
                  <a:latin typeface="Consolas"/>
                  <a:ea typeface="Consolas"/>
                  <a:cs typeface="Consolas"/>
                  <a:sym typeface="Consolas"/>
                </a:rPr>
                <a:t>(datosJson);</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03A9F4"/>
                  </a:solidFill>
                  <a:latin typeface="Consolas"/>
                  <a:ea typeface="Consolas"/>
                  <a:cs typeface="Consolas"/>
                  <a:sym typeface="Consolas"/>
                </a:rPr>
                <a:t>console</a:t>
              </a:r>
              <a:r>
                <a:rPr lang="es">
                  <a:solidFill>
                    <a:srgbClr val="FFFFFF"/>
                  </a:solidFill>
                  <a:latin typeface="Consolas"/>
                  <a:ea typeface="Consolas"/>
                  <a:cs typeface="Consolas"/>
                  <a:sym typeface="Consolas"/>
                </a:rPr>
                <a:t>.</a:t>
              </a:r>
              <a:r>
                <a:rPr lang="es">
                  <a:solidFill>
                    <a:srgbClr val="EC183F"/>
                  </a:solidFill>
                  <a:latin typeface="Consolas"/>
                  <a:ea typeface="Consolas"/>
                  <a:cs typeface="Consolas"/>
                  <a:sym typeface="Consolas"/>
                </a:rPr>
                <a:t>log</a:t>
              </a:r>
              <a:r>
                <a:rPr lang="es">
                  <a:solidFill>
                    <a:srgbClr val="FFFFFF"/>
                  </a:solidFill>
                  <a:latin typeface="Consolas"/>
                  <a:ea typeface="Consolas"/>
                  <a:cs typeface="Consolas"/>
                  <a:sym typeface="Consolas"/>
                </a:rPr>
                <a:t>(datosConvertidos);</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 Se verá en consola un objeto literal</a:t>
              </a:r>
              <a:endParaRPr>
                <a:solidFill>
                  <a:srgbClr val="7F7F7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 { club: 'Independiente', barrio: 'Avellaneda' }</a:t>
              </a:r>
              <a:endParaRPr>
                <a:solidFill>
                  <a:srgbClr val="7F7F7F"/>
                </a:solidFill>
                <a:latin typeface="Consolas"/>
                <a:ea typeface="Consolas"/>
                <a:cs typeface="Consolas"/>
                <a:sym typeface="Consolas"/>
              </a:endParaRPr>
            </a:p>
          </p:txBody>
        </p:sp>
        <p:sp>
          <p:nvSpPr>
            <p:cNvPr id="989" name="Google Shape;989;p85"/>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990" name="Google Shape;990;p85"/>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JSON.parse()</a:t>
            </a:r>
            <a:endParaRPr b="1" sz="3000">
              <a:solidFill>
                <a:srgbClr val="EC183F"/>
              </a:solidFill>
              <a:latin typeface="Rajdhani"/>
              <a:ea typeface="Rajdhani"/>
              <a:cs typeface="Rajdhani"/>
              <a:sym typeface="Rajdhani"/>
            </a:endParaRPr>
          </a:p>
        </p:txBody>
      </p:sp>
      <p:sp>
        <p:nvSpPr>
          <p:cNvPr id="991" name="Google Shape;991;p85"/>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Convierte un texto con formato JSON al tipo de dato equivalente de JavaScript.</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a:t>
            </a:r>
            <a:r>
              <a:rPr lang="es" sz="1600">
                <a:solidFill>
                  <a:srgbClr val="3F3F3F"/>
                </a:solidFill>
                <a:latin typeface="Open Sans"/>
                <a:ea typeface="Open Sans"/>
                <a:cs typeface="Open Sans"/>
                <a:sym typeface="Open Sans"/>
              </a:rPr>
              <a:t> una cadena de texto con formato </a:t>
            </a:r>
            <a:r>
              <a:rPr b="1" lang="es" sz="1600">
                <a:solidFill>
                  <a:srgbClr val="3F3F3F"/>
                </a:solidFill>
                <a:latin typeface="Open Sans"/>
                <a:ea typeface="Open Sans"/>
                <a:cs typeface="Open Sans"/>
                <a:sym typeface="Open Sans"/>
              </a:rPr>
              <a:t>JSON</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Devuelve</a:t>
            </a:r>
            <a:r>
              <a:rPr lang="es" sz="1600">
                <a:solidFill>
                  <a:srgbClr val="3F3F3F"/>
                </a:solidFill>
                <a:latin typeface="Open Sans"/>
                <a:ea typeface="Open Sans"/>
                <a:cs typeface="Open Sans"/>
                <a:sym typeface="Open Sans"/>
              </a:rPr>
              <a:t> el mismo dato que recibió en formato </a:t>
            </a:r>
            <a:r>
              <a:rPr b="1" lang="es" sz="1600">
                <a:solidFill>
                  <a:srgbClr val="3F3F3F"/>
                </a:solidFill>
                <a:latin typeface="Open Sans"/>
                <a:ea typeface="Open Sans"/>
                <a:cs typeface="Open Sans"/>
                <a:sym typeface="Open Sans"/>
              </a:rPr>
              <a:t>JavaScript</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992" name="Google Shape;992;p85"/>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3" name="Google Shape;993;p85"/>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994" name="Google Shape;994;p85"/>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86"/>
          <p:cNvSpPr/>
          <p:nvPr/>
        </p:nvSpPr>
        <p:spPr>
          <a:xfrm>
            <a:off x="1049986" y="3954437"/>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0" name="Google Shape;1000;p86"/>
          <p:cNvGrpSpPr/>
          <p:nvPr/>
        </p:nvGrpSpPr>
        <p:grpSpPr>
          <a:xfrm>
            <a:off x="732710" y="2337227"/>
            <a:ext cx="7692650" cy="2414619"/>
            <a:chOff x="630644" y="2191938"/>
            <a:chExt cx="6913498" cy="530709"/>
          </a:xfrm>
        </p:grpSpPr>
        <p:sp>
          <p:nvSpPr>
            <p:cNvPr id="1001" name="Google Shape;1001;p86"/>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0">
              <a:noAutofit/>
            </a:bodyPr>
            <a:lstStyle/>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let</a:t>
              </a:r>
              <a:r>
                <a:rPr lang="es">
                  <a:solidFill>
                    <a:srgbClr val="FFFFFF"/>
                  </a:solidFill>
                  <a:latin typeface="Consolas"/>
                  <a:ea typeface="Consolas"/>
                  <a:cs typeface="Consolas"/>
                  <a:sym typeface="Consolas"/>
                </a:rPr>
                <a:t> objetoLiteral </a:t>
              </a:r>
              <a:r>
                <a:rPr lang="es">
                  <a:solidFill>
                    <a:srgbClr val="03A9F4"/>
                  </a:solidFill>
                  <a:latin typeface="Consolas"/>
                  <a:ea typeface="Consolas"/>
                  <a:cs typeface="Consolas"/>
                  <a:sym typeface="Consolas"/>
                </a:rPr>
                <a:t>=</a:t>
              </a:r>
              <a:r>
                <a:rPr lang="es">
                  <a:solidFill>
                    <a:srgbClr val="FFFFFF"/>
                  </a:solidFill>
                  <a:latin typeface="Consolas"/>
                  <a:ea typeface="Consolas"/>
                  <a:cs typeface="Consolas"/>
                  <a:sym typeface="Consolas"/>
                </a:rPr>
                <a:t> { nombre: </a:t>
              </a:r>
              <a:r>
                <a:rPr lang="es">
                  <a:solidFill>
                    <a:srgbClr val="4CAF50"/>
                  </a:solidFill>
                  <a:latin typeface="Consolas"/>
                  <a:ea typeface="Consolas"/>
                  <a:cs typeface="Consolas"/>
                  <a:sym typeface="Consolas"/>
                </a:rPr>
                <a:t>'Carla'</a:t>
              </a:r>
              <a:r>
                <a:rPr lang="es">
                  <a:solidFill>
                    <a:srgbClr val="FFFFFF"/>
                  </a:solidFill>
                  <a:latin typeface="Consolas"/>
                  <a:ea typeface="Consolas"/>
                  <a:cs typeface="Consolas"/>
                  <a:sym typeface="Consolas"/>
                </a:rPr>
                <a:t>, pais: </a:t>
              </a:r>
              <a:r>
                <a:rPr lang="es">
                  <a:solidFill>
                    <a:srgbClr val="4CAF50"/>
                  </a:solidFill>
                  <a:latin typeface="Consolas"/>
                  <a:ea typeface="Consolas"/>
                  <a:cs typeface="Consolas"/>
                  <a:sym typeface="Consolas"/>
                </a:rPr>
                <a:t>'Argentina'</a:t>
              </a:r>
              <a:r>
                <a:rPr lang="es">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EC183F"/>
                  </a:solidFill>
                  <a:latin typeface="Consolas"/>
                  <a:ea typeface="Consolas"/>
                  <a:cs typeface="Consolas"/>
                  <a:sym typeface="Consolas"/>
                </a:rPr>
                <a:t>let</a:t>
              </a:r>
              <a:r>
                <a:rPr lang="es">
                  <a:solidFill>
                    <a:srgbClr val="FFFFFF"/>
                  </a:solidFill>
                  <a:latin typeface="Consolas"/>
                  <a:ea typeface="Consolas"/>
                  <a:cs typeface="Consolas"/>
                  <a:sym typeface="Consolas"/>
                </a:rPr>
                <a:t> datosConvertidos </a:t>
              </a:r>
              <a:r>
                <a:rPr lang="es">
                  <a:solidFill>
                    <a:srgbClr val="03A9F4"/>
                  </a:solidFill>
                  <a:latin typeface="Consolas"/>
                  <a:ea typeface="Consolas"/>
                  <a:cs typeface="Consolas"/>
                  <a:sym typeface="Consolas"/>
                </a:rPr>
                <a:t>=</a:t>
              </a:r>
              <a:r>
                <a:rPr lang="es">
                  <a:solidFill>
                    <a:srgbClr val="FFFFFF"/>
                  </a:solidFill>
                  <a:latin typeface="Consolas"/>
                  <a:ea typeface="Consolas"/>
                  <a:cs typeface="Consolas"/>
                  <a:sym typeface="Consolas"/>
                </a:rPr>
                <a:t> </a:t>
              </a:r>
              <a:r>
                <a:rPr lang="es">
                  <a:solidFill>
                    <a:srgbClr val="03A9F4"/>
                  </a:solidFill>
                  <a:latin typeface="Consolas"/>
                  <a:ea typeface="Consolas"/>
                  <a:cs typeface="Consolas"/>
                  <a:sym typeface="Consolas"/>
                </a:rPr>
                <a:t>JSON</a:t>
              </a:r>
              <a:r>
                <a:rPr lang="es">
                  <a:solidFill>
                    <a:srgbClr val="FFFFFF"/>
                  </a:solidFill>
                  <a:latin typeface="Consolas"/>
                  <a:ea typeface="Consolas"/>
                  <a:cs typeface="Consolas"/>
                  <a:sym typeface="Consolas"/>
                </a:rPr>
                <a:t>.</a:t>
              </a:r>
              <a:r>
                <a:rPr lang="es">
                  <a:solidFill>
                    <a:srgbClr val="EC183F"/>
                  </a:solidFill>
                  <a:latin typeface="Consolas"/>
                  <a:ea typeface="Consolas"/>
                  <a:cs typeface="Consolas"/>
                  <a:sym typeface="Consolas"/>
                </a:rPr>
                <a:t>stringify</a:t>
              </a:r>
              <a:r>
                <a:rPr lang="es">
                  <a:solidFill>
                    <a:srgbClr val="FFFFFF"/>
                  </a:solidFill>
                  <a:latin typeface="Consolas"/>
                  <a:ea typeface="Consolas"/>
                  <a:cs typeface="Consolas"/>
                  <a:sym typeface="Consolas"/>
                </a:rPr>
                <a:t>(datosObjeto);</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03A9F4"/>
                  </a:solidFill>
                  <a:latin typeface="Consolas"/>
                  <a:ea typeface="Consolas"/>
                  <a:cs typeface="Consolas"/>
                  <a:sym typeface="Consolas"/>
                </a:rPr>
                <a:t>console</a:t>
              </a:r>
              <a:r>
                <a:rPr lang="es">
                  <a:solidFill>
                    <a:srgbClr val="FFFFFF"/>
                  </a:solidFill>
                  <a:latin typeface="Consolas"/>
                  <a:ea typeface="Consolas"/>
                  <a:cs typeface="Consolas"/>
                  <a:sym typeface="Consolas"/>
                </a:rPr>
                <a:t>.</a:t>
              </a:r>
              <a:r>
                <a:rPr lang="es">
                  <a:solidFill>
                    <a:srgbClr val="EC183F"/>
                  </a:solidFill>
                  <a:latin typeface="Consolas"/>
                  <a:ea typeface="Consolas"/>
                  <a:cs typeface="Consolas"/>
                  <a:sym typeface="Consolas"/>
                </a:rPr>
                <a:t>log</a:t>
              </a:r>
              <a:r>
                <a:rPr lang="es">
                  <a:solidFill>
                    <a:srgbClr val="FFFFFF"/>
                  </a:solidFill>
                  <a:latin typeface="Consolas"/>
                  <a:ea typeface="Consolas"/>
                  <a:cs typeface="Consolas"/>
                  <a:sym typeface="Consolas"/>
                </a:rPr>
                <a:t>(datosConvertidos);</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 Se verán en consola los datos en un string de tipo JSON</a:t>
              </a:r>
              <a:endParaRPr>
                <a:solidFill>
                  <a:srgbClr val="7F7F7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rgbClr val="7F7F7F"/>
                  </a:solidFill>
                  <a:latin typeface="Consolas"/>
                  <a:ea typeface="Consolas"/>
                  <a:cs typeface="Consolas"/>
                  <a:sym typeface="Consolas"/>
                </a:rPr>
                <a:t>// '{ "nombre": "Carla", "pais": "Argentina" }'</a:t>
              </a:r>
              <a:endParaRPr>
                <a:solidFill>
                  <a:srgbClr val="7F7F7F"/>
                </a:solidFill>
                <a:latin typeface="Consolas"/>
                <a:ea typeface="Consolas"/>
                <a:cs typeface="Consolas"/>
                <a:sym typeface="Consolas"/>
              </a:endParaRPr>
            </a:p>
          </p:txBody>
        </p:sp>
        <p:sp>
          <p:nvSpPr>
            <p:cNvPr id="1002" name="Google Shape;1002;p86"/>
            <p:cNvSpPr/>
            <p:nvPr/>
          </p:nvSpPr>
          <p:spPr>
            <a:xfrm>
              <a:off x="630644" y="2191947"/>
              <a:ext cx="485400" cy="5307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p:txBody>
        </p:sp>
      </p:grpSp>
      <p:sp>
        <p:nvSpPr>
          <p:cNvPr id="1003" name="Google Shape;1003;p86"/>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JSON.stringify()</a:t>
            </a:r>
            <a:endParaRPr b="1" sz="3000">
              <a:solidFill>
                <a:srgbClr val="EC183F"/>
              </a:solidFill>
              <a:latin typeface="Rajdhani"/>
              <a:ea typeface="Rajdhani"/>
              <a:cs typeface="Rajdhani"/>
              <a:sym typeface="Rajdhani"/>
            </a:endParaRPr>
          </a:p>
        </p:txBody>
      </p:sp>
      <p:sp>
        <p:nvSpPr>
          <p:cNvPr id="1004" name="Google Shape;1004;p86"/>
          <p:cNvSpPr txBox="1"/>
          <p:nvPr/>
        </p:nvSpPr>
        <p:spPr>
          <a:xfrm>
            <a:off x="717750" y="11766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1000"/>
              </a:spcBef>
              <a:spcAft>
                <a:spcPts val="0"/>
              </a:spcAft>
              <a:buNone/>
            </a:pPr>
            <a:r>
              <a:rPr lang="es" sz="1600">
                <a:solidFill>
                  <a:srgbClr val="3F3F3F"/>
                </a:solidFill>
                <a:latin typeface="Open Sans"/>
                <a:ea typeface="Open Sans"/>
                <a:cs typeface="Open Sans"/>
                <a:sym typeface="Open Sans"/>
              </a:rPr>
              <a:t>Convierte un tipo de dato de JavaScript en un texto en formato JSON.</a:t>
            </a:r>
            <a:endParaRPr sz="1600">
              <a:solidFill>
                <a:srgbClr val="3F3F3F"/>
              </a:solidFill>
              <a:latin typeface="Open Sans"/>
              <a:ea typeface="Open Sans"/>
              <a:cs typeface="Open Sans"/>
              <a:sym typeface="Open Sans"/>
            </a:endParaRPr>
          </a:p>
          <a:p>
            <a:pPr indent="-330200" lvl="0" marL="457200" rtl="0" algn="l">
              <a:spcBef>
                <a:spcPts val="100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Recibe</a:t>
            </a:r>
            <a:r>
              <a:rPr lang="es" sz="1600">
                <a:solidFill>
                  <a:srgbClr val="3F3F3F"/>
                </a:solidFill>
                <a:latin typeface="Open Sans"/>
                <a:ea typeface="Open Sans"/>
                <a:cs typeface="Open Sans"/>
                <a:sym typeface="Open Sans"/>
              </a:rPr>
              <a:t> un tipo de dato de </a:t>
            </a:r>
            <a:r>
              <a:rPr b="1" lang="es" sz="1600">
                <a:solidFill>
                  <a:srgbClr val="3F3F3F"/>
                </a:solidFill>
                <a:latin typeface="Open Sans"/>
                <a:ea typeface="Open Sans"/>
                <a:cs typeface="Open Sans"/>
                <a:sym typeface="Open Sans"/>
              </a:rPr>
              <a:t>JavaScript</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b="1" lang="es" sz="1600">
                <a:solidFill>
                  <a:srgbClr val="3F3F3F"/>
                </a:solidFill>
                <a:latin typeface="Open Sans"/>
                <a:ea typeface="Open Sans"/>
                <a:cs typeface="Open Sans"/>
                <a:sym typeface="Open Sans"/>
              </a:rPr>
              <a:t>Devuelve</a:t>
            </a:r>
            <a:r>
              <a:rPr lang="es" sz="1600">
                <a:solidFill>
                  <a:srgbClr val="3F3F3F"/>
                </a:solidFill>
                <a:latin typeface="Open Sans"/>
                <a:ea typeface="Open Sans"/>
                <a:cs typeface="Open Sans"/>
                <a:sym typeface="Open Sans"/>
              </a:rPr>
              <a:t> una cadena de texto con formato </a:t>
            </a:r>
            <a:r>
              <a:rPr b="1" lang="es" sz="1600">
                <a:solidFill>
                  <a:srgbClr val="3F3F3F"/>
                </a:solidFill>
                <a:latin typeface="Open Sans"/>
                <a:ea typeface="Open Sans"/>
                <a:cs typeface="Open Sans"/>
                <a:sym typeface="Open Sans"/>
              </a:rPr>
              <a:t>JSON</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1005" name="Google Shape;1005;p8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6" name="Google Shape;1006;p86"/>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007" name="Google Shape;1007;p86"/>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11" name="Shape 1011"/>
        <p:cNvGrpSpPr/>
        <p:nvPr/>
      </p:nvGrpSpPr>
      <p:grpSpPr>
        <a:xfrm>
          <a:off x="0" y="0"/>
          <a:ext cx="0" cy="0"/>
          <a:chOff x="0" y="0"/>
          <a:chExt cx="0" cy="0"/>
        </a:xfrm>
      </p:grpSpPr>
      <p:pic>
        <p:nvPicPr>
          <p:cNvPr id="1012" name="Google Shape;1012;p87"/>
          <p:cNvPicPr preferRelativeResize="0"/>
          <p:nvPr/>
        </p:nvPicPr>
        <p:blipFill>
          <a:blip r:embed="rId3">
            <a:alphaModFix/>
          </a:blip>
          <a:stretch>
            <a:fillRect/>
          </a:stretch>
        </p:blipFill>
        <p:spPr>
          <a:xfrm>
            <a:off x="3241700" y="2367187"/>
            <a:ext cx="2355801" cy="56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811050" y="1166875"/>
            <a:ext cx="7299900" cy="227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600">
                <a:solidFill>
                  <a:srgbClr val="3F3F3F"/>
                </a:solidFill>
                <a:latin typeface="Open Sans Light"/>
                <a:ea typeface="Open Sans Light"/>
                <a:cs typeface="Open Sans Light"/>
                <a:sym typeface="Open Sans Light"/>
              </a:rPr>
              <a:t>En la </a:t>
            </a:r>
            <a:r>
              <a:rPr lang="es" sz="1600">
                <a:solidFill>
                  <a:srgbClr val="3F3F3F"/>
                </a:solidFill>
                <a:latin typeface="Open Sans Light"/>
                <a:ea typeface="Open Sans Light"/>
                <a:cs typeface="Open Sans Light"/>
                <a:sym typeface="Open Sans Light"/>
              </a:rPr>
              <a:t>línea</a:t>
            </a:r>
            <a:r>
              <a:rPr lang="es" sz="1600">
                <a:solidFill>
                  <a:srgbClr val="3F3F3F"/>
                </a:solidFill>
                <a:latin typeface="Open Sans Light"/>
                <a:ea typeface="Open Sans Light"/>
                <a:cs typeface="Open Sans Light"/>
                <a:sym typeface="Open Sans Light"/>
              </a:rPr>
              <a:t> </a:t>
            </a:r>
            <a:r>
              <a:rPr lang="es" sz="1600">
                <a:solidFill>
                  <a:srgbClr val="3F3F3F"/>
                </a:solidFill>
                <a:highlight>
                  <a:srgbClr val="CCCCCC"/>
                </a:highlight>
                <a:latin typeface="Consolas"/>
                <a:ea typeface="Consolas"/>
                <a:cs typeface="Consolas"/>
                <a:sym typeface="Consolas"/>
              </a:rPr>
              <a:t>module.exports = calculadora</a:t>
            </a:r>
            <a:r>
              <a:rPr lang="es" sz="1600">
                <a:solidFill>
                  <a:srgbClr val="3F3F3F"/>
                </a:solidFill>
                <a:latin typeface="Open Sans Light"/>
                <a:ea typeface="Open Sans Light"/>
                <a:cs typeface="Open Sans Light"/>
                <a:sym typeface="Open Sans Light"/>
              </a:rPr>
              <a:t> estamos aclarando que hay algo dentro de la variable calculadora que será aquello que queremos tener disponible para que otros archivos puedan utilizar. De alguna manera, estamos exportando lo que hay guardado en la variable calculadora. Pero no termina acá.</a:t>
            </a:r>
            <a:endParaRPr sz="1600">
              <a:solidFill>
                <a:srgbClr val="3F3F3F"/>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lang="es" sz="1600">
                <a:solidFill>
                  <a:srgbClr val="3F3F3F"/>
                </a:solidFill>
                <a:latin typeface="Open Sans Light"/>
                <a:ea typeface="Open Sans Light"/>
                <a:cs typeface="Open Sans Light"/>
                <a:sym typeface="Open Sans Light"/>
              </a:rPr>
              <a:t>Ahora deberíamos —en el archivo donde quisiéramos usar la calculadora— </a:t>
            </a:r>
            <a:r>
              <a:rPr b="1" lang="es" sz="1600">
                <a:solidFill>
                  <a:srgbClr val="3F3F3F"/>
                </a:solidFill>
                <a:latin typeface="Open Sans"/>
                <a:ea typeface="Open Sans"/>
                <a:cs typeface="Open Sans"/>
                <a:sym typeface="Open Sans"/>
              </a:rPr>
              <a:t>requerir este módulo</a:t>
            </a:r>
            <a:r>
              <a:rPr lang="es" sz="1600">
                <a:solidFill>
                  <a:srgbClr val="3F3F3F"/>
                </a:solidFill>
                <a:latin typeface="Open Sans Light"/>
                <a:ea typeface="Open Sans Light"/>
                <a:cs typeface="Open Sans Light"/>
                <a:sym typeface="Open Sans Light"/>
              </a:rPr>
              <a:t>. ¿Cómo hacemos esto? Vayamos al archivo </a:t>
            </a:r>
            <a:r>
              <a:rPr lang="es" sz="1600">
                <a:solidFill>
                  <a:srgbClr val="3F3F3F"/>
                </a:solidFill>
                <a:highlight>
                  <a:srgbClr val="CCCCCC"/>
                </a:highlight>
                <a:latin typeface="Consolas"/>
                <a:ea typeface="Consolas"/>
                <a:cs typeface="Consolas"/>
                <a:sym typeface="Consolas"/>
              </a:rPr>
              <a:t>app.js</a:t>
            </a:r>
            <a:r>
              <a:rPr lang="es" sz="1600">
                <a:solidFill>
                  <a:srgbClr val="3F3F3F"/>
                </a:solidFill>
                <a:latin typeface="Open Sans Light"/>
                <a:ea typeface="Open Sans Light"/>
                <a:cs typeface="Open Sans Light"/>
                <a:sym typeface="Open Sans Light"/>
              </a:rPr>
              <a:t> y veamos cómo queda el código.</a:t>
            </a:r>
            <a:endParaRPr sz="1600">
              <a:solidFill>
                <a:srgbClr val="3F3F3F"/>
              </a:solidFill>
              <a:latin typeface="Open Sans Light"/>
              <a:ea typeface="Open Sans Light"/>
              <a:cs typeface="Open Sans Light"/>
              <a:sym typeface="Open Sans Light"/>
            </a:endParaRPr>
          </a:p>
        </p:txBody>
      </p:sp>
      <p:sp>
        <p:nvSpPr>
          <p:cNvPr id="121" name="Google Shape;121;p22"/>
          <p:cNvSpPr txBox="1"/>
          <p:nvPr/>
        </p:nvSpPr>
        <p:spPr>
          <a:xfrm>
            <a:off x="717750" y="549075"/>
            <a:ext cx="5451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Módulos y require</a:t>
            </a:r>
            <a:endParaRPr b="1" sz="3000">
              <a:solidFill>
                <a:srgbClr val="434343"/>
              </a:solidFill>
              <a:latin typeface="Rajdhani"/>
              <a:ea typeface="Rajdhani"/>
              <a:cs typeface="Rajdhani"/>
              <a:sym typeface="Rajdhani"/>
            </a:endParaRPr>
          </a:p>
        </p:txBody>
      </p:sp>
      <p:sp>
        <p:nvSpPr>
          <p:cNvPr id="122" name="Google Shape;122;p22"/>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2"/>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24" name="Google Shape;124;p22"/>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28" name="Shape 128"/>
        <p:cNvGrpSpPr/>
        <p:nvPr/>
      </p:nvGrpSpPr>
      <p:grpSpPr>
        <a:xfrm>
          <a:off x="0" y="0"/>
          <a:ext cx="0" cy="0"/>
          <a:chOff x="0" y="0"/>
          <a:chExt cx="0" cy="0"/>
        </a:xfrm>
      </p:grpSpPr>
      <p:sp>
        <p:nvSpPr>
          <p:cNvPr id="129" name="Google Shape;129;p23"/>
          <p:cNvSpPr txBox="1"/>
          <p:nvPr/>
        </p:nvSpPr>
        <p:spPr>
          <a:xfrm>
            <a:off x="853500" y="1299100"/>
            <a:ext cx="7437000" cy="3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888888"/>
                </a:solidFill>
                <a:latin typeface="Consolas"/>
                <a:ea typeface="Consolas"/>
                <a:cs typeface="Consolas"/>
                <a:sym typeface="Consolas"/>
              </a:rPr>
              <a:t>// Primero vamos a requerir el módulo y guardar lo que se exporta en una variable</a:t>
            </a:r>
            <a:endParaRPr sz="1600">
              <a:solidFill>
                <a:srgbClr val="888888"/>
              </a:solidFill>
              <a:latin typeface="Consolas"/>
              <a:ea typeface="Consolas"/>
              <a:cs typeface="Consolas"/>
              <a:sym typeface="Consolas"/>
            </a:endParaRPr>
          </a:p>
          <a:p>
            <a:pPr indent="0" lvl="0" marL="0" rtl="0" algn="l">
              <a:spcBef>
                <a:spcPts val="0"/>
              </a:spcBef>
              <a:spcAft>
                <a:spcPts val="0"/>
              </a:spcAft>
              <a:buNone/>
            </a:pPr>
            <a:r>
              <a:rPr lang="es" sz="1600">
                <a:solidFill>
                  <a:srgbClr val="E50A3B"/>
                </a:solidFill>
                <a:latin typeface="Consolas"/>
                <a:ea typeface="Consolas"/>
                <a:cs typeface="Consolas"/>
                <a:sym typeface="Consolas"/>
              </a:rPr>
              <a:t>let </a:t>
            </a:r>
            <a:r>
              <a:rPr lang="es" sz="1600">
                <a:solidFill>
                  <a:srgbClr val="FFFFFF"/>
                </a:solidFill>
                <a:latin typeface="Consolas"/>
                <a:ea typeface="Consolas"/>
                <a:cs typeface="Consolas"/>
                <a:sym typeface="Consolas"/>
              </a:rPr>
              <a:t>unaCalculadora </a:t>
            </a:r>
            <a:r>
              <a:rPr lang="es" sz="1600">
                <a:solidFill>
                  <a:srgbClr val="E50A3B"/>
                </a:solidFill>
                <a:latin typeface="Consolas"/>
                <a:ea typeface="Consolas"/>
                <a:cs typeface="Consolas"/>
                <a:sym typeface="Consolas"/>
              </a:rPr>
              <a:t>= </a:t>
            </a:r>
            <a:r>
              <a:rPr lang="es" sz="1600">
                <a:solidFill>
                  <a:srgbClr val="3F51B5"/>
                </a:solidFill>
                <a:latin typeface="Consolas"/>
                <a:ea typeface="Consolas"/>
                <a:cs typeface="Consolas"/>
                <a:sym typeface="Consolas"/>
              </a:rPr>
              <a:t>require</a:t>
            </a:r>
            <a:r>
              <a:rPr lang="es" sz="1600">
                <a:solidFill>
                  <a:srgbClr val="4CAF50"/>
                </a:solidFill>
                <a:latin typeface="Consolas"/>
                <a:ea typeface="Consolas"/>
                <a:cs typeface="Consolas"/>
                <a:sym typeface="Consolas"/>
              </a:rPr>
              <a:t>('./modulos/calculadora')</a:t>
            </a:r>
            <a:r>
              <a:rPr lang="es" sz="1600">
                <a:solidFill>
                  <a:srgbClr val="E50A3B"/>
                </a:solidFill>
                <a:latin typeface="Consolas"/>
                <a:ea typeface="Consolas"/>
                <a:cs typeface="Consolas"/>
                <a:sym typeface="Consolas"/>
              </a:rPr>
              <a:t> </a:t>
            </a:r>
            <a:endParaRPr sz="1600">
              <a:solidFill>
                <a:srgbClr val="E50A3B"/>
              </a:solidFill>
              <a:latin typeface="Consolas"/>
              <a:ea typeface="Consolas"/>
              <a:cs typeface="Consolas"/>
              <a:sym typeface="Consolas"/>
            </a:endParaRPr>
          </a:p>
          <a:p>
            <a:pPr indent="0" lvl="0" marL="0" rtl="0" algn="l">
              <a:spcBef>
                <a:spcPts val="0"/>
              </a:spcBef>
              <a:spcAft>
                <a:spcPts val="0"/>
              </a:spcAft>
              <a:buNone/>
            </a:pPr>
            <a:r>
              <a:t/>
            </a:r>
            <a:endParaRPr sz="1600">
              <a:solidFill>
                <a:srgbClr val="E50A3B"/>
              </a:solidFill>
              <a:latin typeface="Consolas"/>
              <a:ea typeface="Consolas"/>
              <a:cs typeface="Consolas"/>
              <a:sym typeface="Consolas"/>
            </a:endParaRPr>
          </a:p>
          <a:p>
            <a:pPr indent="0" lvl="0" marL="0" rtl="0" algn="l">
              <a:spcBef>
                <a:spcPts val="0"/>
              </a:spcBef>
              <a:spcAft>
                <a:spcPts val="0"/>
              </a:spcAft>
              <a:buNone/>
            </a:pPr>
            <a:r>
              <a:rPr lang="es" sz="1600">
                <a:solidFill>
                  <a:srgbClr val="888888"/>
                </a:solidFill>
                <a:latin typeface="Consolas"/>
                <a:ea typeface="Consolas"/>
                <a:cs typeface="Consolas"/>
                <a:sym typeface="Consolas"/>
              </a:rPr>
              <a:t>// no hace falta ponerle .js</a:t>
            </a:r>
            <a:r>
              <a:rPr lang="es" sz="1600">
                <a:solidFill>
                  <a:srgbClr val="E50A3B"/>
                </a:solidFill>
                <a:latin typeface="Consolas"/>
                <a:ea typeface="Consolas"/>
                <a:cs typeface="Consolas"/>
                <a:sym typeface="Consolas"/>
              </a:rPr>
              <a:t> </a:t>
            </a:r>
            <a:endParaRPr sz="1600">
              <a:solidFill>
                <a:srgbClr val="E50A3B"/>
              </a:solidFill>
              <a:latin typeface="Consolas"/>
              <a:ea typeface="Consolas"/>
              <a:cs typeface="Consolas"/>
              <a:sym typeface="Consolas"/>
            </a:endParaRPr>
          </a:p>
          <a:p>
            <a:pPr indent="0" lvl="0" marL="0" rtl="0" algn="l">
              <a:spcBef>
                <a:spcPts val="0"/>
              </a:spcBef>
              <a:spcAft>
                <a:spcPts val="0"/>
              </a:spcAft>
              <a:buNone/>
            </a:pPr>
            <a:r>
              <a:rPr lang="es" sz="1600">
                <a:solidFill>
                  <a:srgbClr val="E50A3B"/>
                </a:solidFill>
                <a:latin typeface="Consolas"/>
                <a:ea typeface="Consolas"/>
                <a:cs typeface="Consolas"/>
                <a:sym typeface="Consolas"/>
              </a:rPr>
              <a:t>console.</a:t>
            </a:r>
            <a:r>
              <a:rPr lang="es" sz="1600">
                <a:solidFill>
                  <a:srgbClr val="3F51B5"/>
                </a:solidFill>
                <a:latin typeface="Consolas"/>
                <a:ea typeface="Consolas"/>
                <a:cs typeface="Consolas"/>
                <a:sym typeface="Consolas"/>
              </a:rPr>
              <a:t>log</a:t>
            </a:r>
            <a:r>
              <a:rPr lang="es" sz="1600">
                <a:solidFill>
                  <a:srgbClr val="E50A3B"/>
                </a:solidFill>
                <a:latin typeface="Consolas"/>
                <a:ea typeface="Consolas"/>
                <a:cs typeface="Consolas"/>
                <a:sym typeface="Consolas"/>
              </a:rPr>
              <a:t>( </a:t>
            </a:r>
            <a:r>
              <a:rPr lang="es" sz="1600">
                <a:solidFill>
                  <a:srgbClr val="FFFFFF"/>
                </a:solidFill>
                <a:latin typeface="Consolas"/>
                <a:ea typeface="Consolas"/>
                <a:cs typeface="Consolas"/>
                <a:sym typeface="Consolas"/>
              </a:rPr>
              <a:t>unaCalculadora.</a:t>
            </a:r>
            <a:r>
              <a:rPr lang="es" sz="1600">
                <a:solidFill>
                  <a:srgbClr val="E50A3B"/>
                </a:solidFill>
                <a:latin typeface="Consolas"/>
                <a:ea typeface="Consolas"/>
                <a:cs typeface="Consolas"/>
                <a:sym typeface="Consolas"/>
              </a:rPr>
              <a:t>sumar</a:t>
            </a:r>
            <a:r>
              <a:rPr lang="es" sz="1600">
                <a:solidFill>
                  <a:srgbClr val="FFFFFF"/>
                </a:solidFill>
                <a:latin typeface="Consolas"/>
                <a:ea typeface="Consolas"/>
                <a:cs typeface="Consolas"/>
                <a:sym typeface="Consolas"/>
              </a:rPr>
              <a:t>(</a:t>
            </a:r>
            <a:r>
              <a:rPr lang="es" sz="1600">
                <a:solidFill>
                  <a:srgbClr val="9C27B0"/>
                </a:solidFill>
                <a:latin typeface="Consolas"/>
                <a:ea typeface="Consolas"/>
                <a:cs typeface="Consolas"/>
                <a:sym typeface="Consolas"/>
              </a:rPr>
              <a:t>2</a:t>
            </a:r>
            <a:r>
              <a:rPr lang="es" sz="1600">
                <a:solidFill>
                  <a:srgbClr val="FFFFFF"/>
                </a:solidFill>
                <a:latin typeface="Consolas"/>
                <a:ea typeface="Consolas"/>
                <a:cs typeface="Consolas"/>
                <a:sym typeface="Consolas"/>
              </a:rPr>
              <a:t>, </a:t>
            </a:r>
            <a:r>
              <a:rPr lang="es" sz="1600">
                <a:solidFill>
                  <a:srgbClr val="9C27B0"/>
                </a:solidFill>
                <a:latin typeface="Consolas"/>
                <a:ea typeface="Consolas"/>
                <a:cs typeface="Consolas"/>
                <a:sym typeface="Consolas"/>
              </a:rPr>
              <a:t>9</a:t>
            </a:r>
            <a:r>
              <a:rPr lang="es" sz="1600">
                <a:solidFill>
                  <a:srgbClr val="FFFFFF"/>
                </a:solidFill>
                <a:latin typeface="Consolas"/>
                <a:ea typeface="Consolas"/>
                <a:cs typeface="Consolas"/>
                <a:sym typeface="Consolas"/>
              </a:rPr>
              <a:t>)</a:t>
            </a:r>
            <a:r>
              <a:rPr lang="es" sz="1600">
                <a:solidFill>
                  <a:srgbClr val="E50A3B"/>
                </a:solidFill>
                <a:latin typeface="Consolas"/>
                <a:ea typeface="Consolas"/>
                <a:cs typeface="Consolas"/>
                <a:sym typeface="Consolas"/>
              </a:rPr>
              <a:t> </a:t>
            </a:r>
            <a:r>
              <a:rPr lang="es" sz="1600">
                <a:solidFill>
                  <a:srgbClr val="FFFFFF"/>
                </a:solidFill>
                <a:latin typeface="Consolas"/>
                <a:ea typeface="Consolas"/>
                <a:cs typeface="Consolas"/>
                <a:sym typeface="Consolas"/>
              </a:rPr>
              <a:t>)</a:t>
            </a:r>
            <a:r>
              <a:rPr lang="es" sz="1600">
                <a:solidFill>
                  <a:srgbClr val="E50A3B"/>
                </a:solidFill>
                <a:latin typeface="Consolas"/>
                <a:ea typeface="Consolas"/>
                <a:cs typeface="Consolas"/>
                <a:sym typeface="Consolas"/>
              </a:rPr>
              <a:t> </a:t>
            </a:r>
            <a:endParaRPr sz="1600">
              <a:solidFill>
                <a:srgbClr val="E50A3B"/>
              </a:solidFill>
              <a:latin typeface="Consolas"/>
              <a:ea typeface="Consolas"/>
              <a:cs typeface="Consolas"/>
              <a:sym typeface="Consolas"/>
            </a:endParaRPr>
          </a:p>
          <a:p>
            <a:pPr indent="0" lvl="0" marL="0" rtl="0" algn="l">
              <a:spcBef>
                <a:spcPts val="0"/>
              </a:spcBef>
              <a:spcAft>
                <a:spcPts val="0"/>
              </a:spcAft>
              <a:buNone/>
            </a:pPr>
            <a:r>
              <a:t/>
            </a:r>
            <a:endParaRPr sz="1600">
              <a:solidFill>
                <a:srgbClr val="E50A3B"/>
              </a:solidFill>
              <a:latin typeface="Consolas"/>
              <a:ea typeface="Consolas"/>
              <a:cs typeface="Consolas"/>
              <a:sym typeface="Consolas"/>
            </a:endParaRPr>
          </a:p>
          <a:p>
            <a:pPr indent="0" lvl="0" marL="0" rtl="0" algn="l">
              <a:spcBef>
                <a:spcPts val="0"/>
              </a:spcBef>
              <a:spcAft>
                <a:spcPts val="0"/>
              </a:spcAft>
              <a:buNone/>
            </a:pPr>
            <a:r>
              <a:rPr lang="es" sz="1600">
                <a:solidFill>
                  <a:srgbClr val="888888"/>
                </a:solidFill>
                <a:latin typeface="Consolas"/>
                <a:ea typeface="Consolas"/>
                <a:cs typeface="Consolas"/>
                <a:sym typeface="Consolas"/>
              </a:rPr>
              <a:t>// Si ejecutamos app.js por terminal, debería imprimirse en la consola el número 11</a:t>
            </a:r>
            <a:endParaRPr sz="1300">
              <a:solidFill>
                <a:srgbClr val="888888"/>
              </a:solidFill>
            </a:endParaRPr>
          </a:p>
        </p:txBody>
      </p:sp>
      <p:sp>
        <p:nvSpPr>
          <p:cNvPr id="130" name="Google Shape;130;p23"/>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3"/>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32" name="Google Shape;132;p23"/>
          <p:cNvSpPr txBox="1"/>
          <p:nvPr/>
        </p:nvSpPr>
        <p:spPr>
          <a:xfrm>
            <a:off x="171132"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Apuntes del módulo</a:t>
            </a:r>
            <a:endParaRPr sz="9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