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ajdhani"/>
      <p:regular r:id="rId21"/>
      <p:bold r:id="rId22"/>
    </p:embeddedFont>
    <p:embeddedFont>
      <p:font typeface="Open Sans Light"/>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ajdhani-bold.fntdata"/><Relationship Id="rId21" Type="http://schemas.openxmlformats.org/officeDocument/2006/relationships/font" Target="fonts/Rajdhani-regular.fntdata"/><Relationship Id="rId24" Type="http://schemas.openxmlformats.org/officeDocument/2006/relationships/font" Target="fonts/OpenSansLight-bold.fntdata"/><Relationship Id="rId23" Type="http://schemas.openxmlformats.org/officeDocument/2006/relationships/font" Target="fonts/OpenSansLigh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Light-boldItalic.fntdata"/><Relationship Id="rId25" Type="http://schemas.openxmlformats.org/officeDocument/2006/relationships/font" Target="fonts/OpenSansLight-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Open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91e662fec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91e662fe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1cb195091_1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91cb195091_1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1cb195091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1cb195091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1cb195091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91cb195091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1cb195091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91cb195091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91cb195091_1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91cb195091_1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91cb195091_1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91cb195091_1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8e6c83523f_0_1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8e6c83523f_0_1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91e662fec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91e662fec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91cb195091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91cb195091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91cb195091_1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91cb195091_1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46a0d7db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946a0d7db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46a0d7db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46a0d7db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946a0d7db3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946a0d7db3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1cb19509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1cb19509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1cb195091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91cb195091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p:txBody>
      </p:sp>
      <p:sp>
        <p:nvSpPr>
          <p:cNvPr id="9" name="Google Shape;9;p2"/>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0" name="Google Shape;1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 name="Shape 42"/>
        <p:cNvGrpSpPr/>
        <p:nvPr/>
      </p:nvGrpSpPr>
      <p:grpSpPr>
        <a:xfrm>
          <a:off x="0" y="0"/>
          <a:ext cx="0" cy="0"/>
          <a:chOff x="0" y="0"/>
          <a:chExt cx="0" cy="0"/>
        </a:xfrm>
      </p:grpSpPr>
      <p:sp>
        <p:nvSpPr>
          <p:cNvPr id="43" name="Google Shape;43;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44" name="Google Shape;44;p11"/>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5" name="Google Shape;4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48" name="Shape 48"/>
        <p:cNvGrpSpPr/>
        <p:nvPr/>
      </p:nvGrpSpPr>
      <p:grpSpPr>
        <a:xfrm>
          <a:off x="0" y="0"/>
          <a:ext cx="0" cy="0"/>
          <a:chOff x="0" y="0"/>
          <a:chExt cx="0" cy="0"/>
        </a:xfrm>
      </p:grpSpPr>
      <p:sp>
        <p:nvSpPr>
          <p:cNvPr id="49" name="Google Shape;49;p13"/>
          <p:cNvSpPr txBox="1"/>
          <p:nvPr>
            <p:ph type="title"/>
          </p:nvPr>
        </p:nvSpPr>
        <p:spPr>
          <a:xfrm>
            <a:off x="5315838" y="988675"/>
            <a:ext cx="3441000" cy="2860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5000">
                <a:solidFill>
                  <a:srgbClr val="FFFFFF"/>
                </a:solidFill>
                <a:latin typeface="Rajdhani"/>
                <a:ea typeface="Rajdhani"/>
                <a:cs typeface="Rajdhani"/>
                <a:sym typeface="Rajdhani"/>
              </a:defRPr>
            </a:lvl1pPr>
            <a:lvl2pPr lvl="1" rtl="0">
              <a:spcBef>
                <a:spcPts val="0"/>
              </a:spcBef>
              <a:spcAft>
                <a:spcPts val="0"/>
              </a:spcAft>
              <a:buNone/>
              <a:defRPr b="1" sz="5000">
                <a:solidFill>
                  <a:srgbClr val="FFFFFF"/>
                </a:solidFill>
                <a:latin typeface="Rajdhani"/>
                <a:ea typeface="Rajdhani"/>
                <a:cs typeface="Rajdhani"/>
                <a:sym typeface="Rajdhani"/>
              </a:defRPr>
            </a:lvl2pPr>
            <a:lvl3pPr lvl="2" rtl="0">
              <a:spcBef>
                <a:spcPts val="0"/>
              </a:spcBef>
              <a:spcAft>
                <a:spcPts val="0"/>
              </a:spcAft>
              <a:buNone/>
              <a:defRPr b="1" sz="5000">
                <a:solidFill>
                  <a:srgbClr val="FFFFFF"/>
                </a:solidFill>
                <a:latin typeface="Rajdhani"/>
                <a:ea typeface="Rajdhani"/>
                <a:cs typeface="Rajdhani"/>
                <a:sym typeface="Rajdhani"/>
              </a:defRPr>
            </a:lvl3pPr>
            <a:lvl4pPr lvl="3" rtl="0">
              <a:spcBef>
                <a:spcPts val="0"/>
              </a:spcBef>
              <a:spcAft>
                <a:spcPts val="0"/>
              </a:spcAft>
              <a:buNone/>
              <a:defRPr b="1" sz="5000">
                <a:solidFill>
                  <a:srgbClr val="FFFFFF"/>
                </a:solidFill>
                <a:latin typeface="Rajdhani"/>
                <a:ea typeface="Rajdhani"/>
                <a:cs typeface="Rajdhani"/>
                <a:sym typeface="Rajdhani"/>
              </a:defRPr>
            </a:lvl4pPr>
            <a:lvl5pPr lvl="4" rtl="0">
              <a:spcBef>
                <a:spcPts val="0"/>
              </a:spcBef>
              <a:spcAft>
                <a:spcPts val="0"/>
              </a:spcAft>
              <a:buNone/>
              <a:defRPr b="1" sz="5000">
                <a:solidFill>
                  <a:srgbClr val="FFFFFF"/>
                </a:solidFill>
                <a:latin typeface="Rajdhani"/>
                <a:ea typeface="Rajdhani"/>
                <a:cs typeface="Rajdhani"/>
                <a:sym typeface="Rajdhani"/>
              </a:defRPr>
            </a:lvl5pPr>
            <a:lvl6pPr lvl="5" rtl="0">
              <a:spcBef>
                <a:spcPts val="0"/>
              </a:spcBef>
              <a:spcAft>
                <a:spcPts val="0"/>
              </a:spcAft>
              <a:buNone/>
              <a:defRPr b="1" sz="5000">
                <a:solidFill>
                  <a:srgbClr val="FFFFFF"/>
                </a:solidFill>
                <a:latin typeface="Rajdhani"/>
                <a:ea typeface="Rajdhani"/>
                <a:cs typeface="Rajdhani"/>
                <a:sym typeface="Rajdhani"/>
              </a:defRPr>
            </a:lvl6pPr>
            <a:lvl7pPr lvl="6" rtl="0">
              <a:spcBef>
                <a:spcPts val="0"/>
              </a:spcBef>
              <a:spcAft>
                <a:spcPts val="0"/>
              </a:spcAft>
              <a:buNone/>
              <a:defRPr b="1" sz="5000">
                <a:solidFill>
                  <a:srgbClr val="FFFFFF"/>
                </a:solidFill>
                <a:latin typeface="Rajdhani"/>
                <a:ea typeface="Rajdhani"/>
                <a:cs typeface="Rajdhani"/>
                <a:sym typeface="Rajdhani"/>
              </a:defRPr>
            </a:lvl7pPr>
            <a:lvl8pPr lvl="7" rtl="0">
              <a:spcBef>
                <a:spcPts val="0"/>
              </a:spcBef>
              <a:spcAft>
                <a:spcPts val="0"/>
              </a:spcAft>
              <a:buNone/>
              <a:defRPr b="1" sz="5000">
                <a:solidFill>
                  <a:srgbClr val="FFFFFF"/>
                </a:solidFill>
                <a:latin typeface="Rajdhani"/>
                <a:ea typeface="Rajdhani"/>
                <a:cs typeface="Rajdhani"/>
                <a:sym typeface="Rajdhani"/>
              </a:defRPr>
            </a:lvl8pPr>
            <a:lvl9pPr lvl="8" rtl="0">
              <a:spcBef>
                <a:spcPts val="0"/>
              </a:spcBef>
              <a:spcAft>
                <a:spcPts val="0"/>
              </a:spcAft>
              <a:buNone/>
              <a:defRPr b="1" sz="5000">
                <a:solidFill>
                  <a:srgbClr val="FFFFFF"/>
                </a:solidFill>
                <a:latin typeface="Rajdhani"/>
                <a:ea typeface="Rajdhani"/>
                <a:cs typeface="Rajdhani"/>
                <a:sym typeface="Rajdhan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a del tiempo 3 4 1">
  <p:cSld name="BLANK_1_1_1_6_1">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14"/>
          <p:cNvSpPr txBox="1"/>
          <p:nvPr>
            <p:ph type="title"/>
          </p:nvPr>
        </p:nvSpPr>
        <p:spPr>
          <a:xfrm>
            <a:off x="720000" y="227025"/>
            <a:ext cx="7704600" cy="854100"/>
          </a:xfrm>
          <a:prstGeom prst="rect">
            <a:avLst/>
          </a:prstGeom>
          <a:noFill/>
          <a:ln>
            <a:noFill/>
          </a:ln>
        </p:spPr>
        <p:txBody>
          <a:bodyPr anchorCtr="0" anchor="ctr" bIns="41125" lIns="82275" spcFirstLastPara="1" rIns="82275" wrap="square" tIns="41125">
            <a:noAutofit/>
          </a:bodyPr>
          <a:lstStyle>
            <a:lvl1pPr lvl="0" marR="0" rtl="0" algn="l">
              <a:lnSpc>
                <a:spcPct val="9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1pPr>
            <a:lvl2pPr lvl="1"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2pPr>
            <a:lvl3pPr lvl="2"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3pPr>
            <a:lvl4pPr lvl="3"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4pPr>
            <a:lvl5pPr lvl="4"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5pPr>
            <a:lvl6pPr lvl="5"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6pPr>
            <a:lvl7pPr lvl="6"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7pPr>
            <a:lvl8pPr lvl="7"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8pPr>
            <a:lvl9pPr lvl="8"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p:txBody>
      </p:sp>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16" name="Google Shape;16;p4"/>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7" name="Google Shape;17;p4"/>
          <p:cNvSpPr txBox="1"/>
          <p:nvPr>
            <p:ph idx="12" type="sldNum"/>
          </p:nvPr>
        </p:nvSpPr>
        <p:spPr>
          <a:xfrm>
            <a:off x="8595308" y="482176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0" name="Google Shape;20;p5"/>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1" name="Google Shape;21;p5"/>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5" name="Google Shape;25;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p:txBody>
      </p:sp>
      <p:sp>
        <p:nvSpPr>
          <p:cNvPr id="28" name="Google Shape;28;p7"/>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 name="Shape 30"/>
        <p:cNvGrpSpPr/>
        <p:nvPr/>
      </p:nvGrpSpPr>
      <p:grpSpPr>
        <a:xfrm>
          <a:off x="0" y="0"/>
          <a:ext cx="0" cy="0"/>
          <a:chOff x="0" y="0"/>
          <a:chExt cx="0" cy="0"/>
        </a:xfrm>
      </p:grpSpPr>
      <p:sp>
        <p:nvSpPr>
          <p:cNvPr id="31" name="Google Shape;31;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p:txBody>
      </p:sp>
      <p:sp>
        <p:nvSpPr>
          <p:cNvPr id="32" name="Google Shape;3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p:txBody>
      </p:sp>
      <p:sp>
        <p:nvSpPr>
          <p:cNvPr id="36" name="Google Shape;36;p9"/>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7" name="Google Shape;37;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8" name="Google Shape;3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9" name="Shape 39"/>
        <p:cNvGrpSpPr/>
        <p:nvPr/>
      </p:nvGrpSpPr>
      <p:grpSpPr>
        <a:xfrm>
          <a:off x="0" y="0"/>
          <a:ext cx="0" cy="0"/>
          <a:chOff x="0" y="0"/>
          <a:chExt cx="0" cy="0"/>
        </a:xfrm>
      </p:grpSpPr>
      <p:sp>
        <p:nvSpPr>
          <p:cNvPr id="40" name="Google Shape;40;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
        <p:nvSpPr>
          <p:cNvPr id="41" name="Google Shape;4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nvSpPr>
        <p:spPr>
          <a:xfrm>
            <a:off x="6900794" y="4897625"/>
            <a:ext cx="2187900" cy="137100"/>
          </a:xfrm>
          <a:prstGeom prst="rect">
            <a:avLst/>
          </a:prstGeom>
          <a:noFill/>
          <a:ln>
            <a:noFill/>
          </a:ln>
        </p:spPr>
        <p:txBody>
          <a:bodyPr anchorCtr="0" anchor="ctr" bIns="22850" lIns="45725" spcFirstLastPara="1" rIns="45725" wrap="square" tIns="22850">
            <a:noAutofit/>
          </a:bodyPr>
          <a:lstStyle/>
          <a:p>
            <a:pPr indent="0" lvl="0" marL="0" rtl="0" algn="r">
              <a:spcBef>
                <a:spcPts val="0"/>
              </a:spcBef>
              <a:spcAft>
                <a:spcPts val="0"/>
              </a:spcAft>
              <a:buNone/>
            </a:pPr>
            <a:fld id="{00000000-1234-1234-1234-123412341234}" type="slidenum">
              <a:rPr lang="es" sz="1000">
                <a:solidFill>
                  <a:srgbClr val="888888"/>
                </a:solidFill>
                <a:latin typeface="Open Sans"/>
                <a:ea typeface="Open Sans"/>
                <a:cs typeface="Open Sans"/>
                <a:sym typeface="Open Sans"/>
              </a:rPr>
              <a:t>‹#›</a:t>
            </a:fld>
            <a:endParaRPr sz="1000">
              <a:solidFill>
                <a:srgbClr val="888888"/>
              </a:solidFill>
              <a:latin typeface="Open Sans"/>
              <a:ea typeface="Open Sans"/>
              <a:cs typeface="Open Sans"/>
              <a:sym typeface="Open Sans"/>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4.xml"/><Relationship Id="rId4" Type="http://schemas.openxmlformats.org/officeDocument/2006/relationships/slide" Target="/ppt/slides/slide4.xml"/><Relationship Id="rId5" Type="http://schemas.openxmlformats.org/officeDocument/2006/relationships/slide" Target="/ppt/slides/slide10.xml"/><Relationship Id="rId6"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5"/>
          <p:cNvSpPr txBox="1"/>
          <p:nvPr/>
        </p:nvSpPr>
        <p:spPr>
          <a:xfrm>
            <a:off x="3409075" y="1256950"/>
            <a:ext cx="4938900" cy="2860200"/>
          </a:xfrm>
          <a:prstGeom prst="rect">
            <a:avLst/>
          </a:prstGeom>
          <a:noFill/>
          <a:ln>
            <a:noFill/>
          </a:ln>
        </p:spPr>
        <p:txBody>
          <a:bodyPr anchorCtr="0" anchor="t" bIns="91425" lIns="91425" spcFirstLastPara="1" rIns="180000" wrap="square" tIns="91425">
            <a:noAutofit/>
          </a:bodyPr>
          <a:lstStyle/>
          <a:p>
            <a:pPr indent="0" lvl="0" marL="0" rtl="0" algn="r">
              <a:spcBef>
                <a:spcPts val="0"/>
              </a:spcBef>
              <a:spcAft>
                <a:spcPts val="0"/>
              </a:spcAft>
              <a:buNone/>
            </a:pPr>
            <a:r>
              <a:rPr b="1" lang="es" sz="5000">
                <a:solidFill>
                  <a:srgbClr val="FFFFFF"/>
                </a:solidFill>
                <a:latin typeface="Rajdhani"/>
                <a:ea typeface="Rajdhani"/>
                <a:cs typeface="Rajdhani"/>
                <a:sym typeface="Rajdhani"/>
              </a:rPr>
              <a:t>Objetos literales</a:t>
            </a:r>
            <a:endParaRPr b="1" sz="3600">
              <a:solidFill>
                <a:srgbClr val="EC183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58" name="Shape 158"/>
        <p:cNvGrpSpPr/>
        <p:nvPr/>
      </p:nvGrpSpPr>
      <p:grpSpPr>
        <a:xfrm>
          <a:off x="0" y="0"/>
          <a:ext cx="0" cy="0"/>
          <a:chOff x="0" y="0"/>
          <a:chExt cx="0" cy="0"/>
        </a:xfrm>
      </p:grpSpPr>
      <p:sp>
        <p:nvSpPr>
          <p:cNvPr id="159" name="Google Shape;159;p24"/>
          <p:cNvSpPr txBox="1"/>
          <p:nvPr/>
        </p:nvSpPr>
        <p:spPr>
          <a:xfrm>
            <a:off x="2794175" y="2195563"/>
            <a:ext cx="548700" cy="977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b="1" lang="es" sz="6000">
                <a:solidFill>
                  <a:srgbClr val="FFFFFF"/>
                </a:solidFill>
                <a:latin typeface="Rajdhani"/>
                <a:ea typeface="Rajdhani"/>
                <a:cs typeface="Rajdhani"/>
                <a:sym typeface="Rajdhani"/>
              </a:rPr>
              <a:t>2</a:t>
            </a:r>
            <a:endParaRPr b="1" sz="6000">
              <a:solidFill>
                <a:srgbClr val="FFFFFF"/>
              </a:solidFill>
              <a:latin typeface="Rajdhani"/>
              <a:ea typeface="Rajdhani"/>
              <a:cs typeface="Rajdhani"/>
              <a:sym typeface="Rajdhani"/>
            </a:endParaRPr>
          </a:p>
        </p:txBody>
      </p:sp>
      <p:sp>
        <p:nvSpPr>
          <p:cNvPr id="160" name="Google Shape;160;p24"/>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4"/>
          <p:cNvSpPr txBox="1"/>
          <p:nvPr/>
        </p:nvSpPr>
        <p:spPr>
          <a:xfrm>
            <a:off x="3609750" y="1495200"/>
            <a:ext cx="4800900" cy="2378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s" sz="3700">
                <a:solidFill>
                  <a:srgbClr val="FFFFFF"/>
                </a:solidFill>
                <a:latin typeface="Rajdhani"/>
                <a:ea typeface="Rajdhani"/>
                <a:cs typeface="Rajdhani"/>
                <a:sym typeface="Rajdhani"/>
              </a:rPr>
              <a:t>Funciones constructoras</a:t>
            </a:r>
            <a:endParaRPr b="1" sz="3700">
              <a:solidFill>
                <a:srgbClr val="FFFFFF"/>
              </a:solidFill>
              <a:latin typeface="Rajdhani"/>
              <a:ea typeface="Rajdhani"/>
              <a:cs typeface="Rajdhani"/>
              <a:sym typeface="Rajdhani"/>
            </a:endParaRPr>
          </a:p>
        </p:txBody>
      </p:sp>
      <p:sp>
        <p:nvSpPr>
          <p:cNvPr id="162" name="Google Shape;162;p24"/>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4"/>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O</a:t>
            </a:r>
            <a:r>
              <a:rPr lang="es" sz="900">
                <a:solidFill>
                  <a:srgbClr val="FFFFFF"/>
                </a:solidFill>
                <a:latin typeface="Open Sans"/>
                <a:ea typeface="Open Sans"/>
                <a:cs typeface="Open Sans"/>
                <a:sym typeface="Open Sans"/>
              </a:rPr>
              <a:t>bjetos literales</a:t>
            </a:r>
            <a:endParaRPr sz="900">
              <a:solidFill>
                <a:srgbClr val="FFFFFF"/>
              </a:solidFill>
              <a:latin typeface="Open Sans"/>
              <a:ea typeface="Open Sans"/>
              <a:cs typeface="Open Sans"/>
              <a:sym typeface="Open Sans"/>
            </a:endParaRPr>
          </a:p>
        </p:txBody>
      </p:sp>
      <p:pic>
        <p:nvPicPr>
          <p:cNvPr id="164" name="Google Shape;164;p24"/>
          <p:cNvPicPr preferRelativeResize="0"/>
          <p:nvPr/>
        </p:nvPicPr>
        <p:blipFill>
          <a:blip r:embed="rId3">
            <a:alphaModFix/>
          </a:blip>
          <a:stretch>
            <a:fillRect/>
          </a:stretch>
        </p:blipFill>
        <p:spPr>
          <a:xfrm>
            <a:off x="8074225" y="4931037"/>
            <a:ext cx="764551" cy="1822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600"/>
              </a:spcBef>
              <a:spcAft>
                <a:spcPts val="0"/>
              </a:spcAft>
              <a:buNone/>
            </a:pPr>
            <a:r>
              <a:rPr lang="es" sz="1600">
                <a:solidFill>
                  <a:srgbClr val="434343"/>
                </a:solidFill>
                <a:latin typeface="Open Sans"/>
                <a:ea typeface="Open Sans"/>
                <a:cs typeface="Open Sans"/>
                <a:sym typeface="Open Sans"/>
              </a:rPr>
              <a:t>JavaScript nos da una opción más para crear un objeto, a través del uso de una </a:t>
            </a:r>
            <a:r>
              <a:rPr b="1" lang="es" sz="1600">
                <a:solidFill>
                  <a:srgbClr val="434343"/>
                </a:solidFill>
                <a:latin typeface="Open Sans"/>
                <a:ea typeface="Open Sans"/>
                <a:cs typeface="Open Sans"/>
                <a:sym typeface="Open Sans"/>
              </a:rPr>
              <a:t>función constructora</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indent="0" lvl="0" marL="0" rtl="0" algn="l">
              <a:spcBef>
                <a:spcPts val="600"/>
              </a:spcBef>
              <a:spcAft>
                <a:spcPts val="0"/>
              </a:spcAft>
              <a:buNone/>
            </a:pPr>
            <a:r>
              <a:rPr lang="es" sz="1600">
                <a:solidFill>
                  <a:srgbClr val="434343"/>
                </a:solidFill>
                <a:latin typeface="Open Sans"/>
                <a:ea typeface="Open Sans"/>
                <a:cs typeface="Open Sans"/>
                <a:sym typeface="Open Sans"/>
              </a:rPr>
              <a:t>La función constructora nos permite armar un molde y luego crear todos los objetos que necesitemos.</a:t>
            </a:r>
            <a:endParaRPr sz="1600">
              <a:solidFill>
                <a:srgbClr val="434343"/>
              </a:solidFill>
              <a:latin typeface="Open Sans"/>
              <a:ea typeface="Open Sans"/>
              <a:cs typeface="Open Sans"/>
              <a:sym typeface="Open Sans"/>
            </a:endParaRPr>
          </a:p>
          <a:p>
            <a:pPr indent="0" lvl="0" marL="0" rtl="0" algn="l">
              <a:spcBef>
                <a:spcPts val="600"/>
              </a:spcBef>
              <a:spcAft>
                <a:spcPts val="0"/>
              </a:spcAft>
              <a:buNone/>
            </a:pPr>
            <a:r>
              <a:rPr lang="es" sz="1600">
                <a:solidFill>
                  <a:srgbClr val="434343"/>
                </a:solidFill>
                <a:latin typeface="Open Sans"/>
                <a:ea typeface="Open Sans"/>
                <a:cs typeface="Open Sans"/>
                <a:sym typeface="Open Sans"/>
              </a:rPr>
              <a:t>La función recibe un parámetro por cada propiedad que queramos asignarle al objeto.</a:t>
            </a:r>
            <a:endParaRPr sz="1600">
              <a:solidFill>
                <a:srgbClr val="434343"/>
              </a:solidFill>
              <a:latin typeface="Open Sans"/>
              <a:ea typeface="Open Sans"/>
              <a:cs typeface="Open Sans"/>
              <a:sym typeface="Open Sans"/>
            </a:endParaRPr>
          </a:p>
          <a:p>
            <a:pPr indent="0" lvl="0" marL="0" rtl="0" algn="l">
              <a:spcBef>
                <a:spcPts val="600"/>
              </a:spcBef>
              <a:spcAft>
                <a:spcPts val="0"/>
              </a:spcAft>
              <a:buNone/>
            </a:pPr>
            <a:r>
              <a:t/>
            </a:r>
            <a:endParaRPr sz="1600">
              <a:solidFill>
                <a:srgbClr val="434343"/>
              </a:solidFill>
              <a:latin typeface="Open Sans"/>
              <a:ea typeface="Open Sans"/>
              <a:cs typeface="Open Sans"/>
              <a:sym typeface="Open Sans"/>
            </a:endParaRPr>
          </a:p>
          <a:p>
            <a:pPr indent="0" lvl="0" marL="0" rtl="0" algn="l">
              <a:spcBef>
                <a:spcPts val="600"/>
              </a:spcBef>
              <a:spcAft>
                <a:spcPts val="0"/>
              </a:spcAft>
              <a:buNone/>
            </a:pPr>
            <a:r>
              <a:t/>
            </a:r>
            <a:endParaRPr sz="1600">
              <a:solidFill>
                <a:srgbClr val="434343"/>
              </a:solidFill>
              <a:latin typeface="Open Sans"/>
              <a:ea typeface="Open Sans"/>
              <a:cs typeface="Open Sans"/>
              <a:sym typeface="Open Sans"/>
            </a:endParaRPr>
          </a:p>
        </p:txBody>
      </p:sp>
      <p:sp>
        <p:nvSpPr>
          <p:cNvPr id="170" name="Google Shape;170;p25"/>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000">
                <a:solidFill>
                  <a:srgbClr val="3F3F3F"/>
                </a:solidFill>
                <a:latin typeface="Rajdhani"/>
                <a:ea typeface="Rajdhani"/>
                <a:cs typeface="Rajdhani"/>
                <a:sym typeface="Rajdhani"/>
              </a:rPr>
              <a:t>Funciones </a:t>
            </a:r>
            <a:r>
              <a:rPr b="1" lang="es" sz="3000">
                <a:solidFill>
                  <a:srgbClr val="EC183F"/>
                </a:solidFill>
                <a:latin typeface="Rajdhani"/>
                <a:ea typeface="Rajdhani"/>
                <a:cs typeface="Rajdhani"/>
                <a:sym typeface="Rajdhani"/>
              </a:rPr>
              <a:t>constructoras</a:t>
            </a:r>
            <a:endParaRPr b="1" sz="3000">
              <a:solidFill>
                <a:srgbClr val="EC183F"/>
              </a:solidFill>
              <a:latin typeface="Rajdhani"/>
              <a:ea typeface="Rajdhani"/>
              <a:cs typeface="Rajdhani"/>
              <a:sym typeface="Rajdhani"/>
            </a:endParaRPr>
          </a:p>
        </p:txBody>
      </p:sp>
      <p:grpSp>
        <p:nvGrpSpPr>
          <p:cNvPr id="171" name="Google Shape;171;p25"/>
          <p:cNvGrpSpPr/>
          <p:nvPr/>
        </p:nvGrpSpPr>
        <p:grpSpPr>
          <a:xfrm>
            <a:off x="732744" y="3056161"/>
            <a:ext cx="7692650" cy="1764713"/>
            <a:chOff x="630644" y="2191938"/>
            <a:chExt cx="6913498" cy="530709"/>
          </a:xfrm>
        </p:grpSpPr>
        <p:sp>
          <p:nvSpPr>
            <p:cNvPr id="172" name="Google Shape;172;p25"/>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Clr>
                  <a:schemeClr val="dk1"/>
                </a:buClr>
                <a:buSzPts val="1100"/>
                <a:buFont typeface="Arial"/>
                <a:buNone/>
              </a:pPr>
              <a:r>
                <a:rPr lang="es" sz="1800">
                  <a:solidFill>
                    <a:srgbClr val="EC183F"/>
                  </a:solidFill>
                  <a:latin typeface="Consolas"/>
                  <a:ea typeface="Consolas"/>
                  <a:cs typeface="Consolas"/>
                  <a:sym typeface="Consolas"/>
                </a:rPr>
                <a:t>function</a:t>
              </a:r>
              <a:r>
                <a:rPr lang="es" sz="1800">
                  <a:solidFill>
                    <a:srgbClr val="FFFFFF"/>
                  </a:solidFill>
                  <a:latin typeface="Consolas"/>
                  <a:ea typeface="Consolas"/>
                  <a:cs typeface="Consolas"/>
                  <a:sym typeface="Consolas"/>
                </a:rPr>
                <a:t> auto(marca, modelo){</a:t>
              </a:r>
              <a:endParaRPr sz="18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800">
                  <a:solidFill>
                    <a:srgbClr val="FFFFFF"/>
                  </a:solidFill>
                  <a:latin typeface="Consolas"/>
                  <a:ea typeface="Consolas"/>
                  <a:cs typeface="Consolas"/>
                  <a:sym typeface="Consolas"/>
                </a:rPr>
                <a:t>	</a:t>
              </a:r>
              <a:r>
                <a:rPr lang="es" sz="1800">
                  <a:solidFill>
                    <a:srgbClr val="EC183F"/>
                  </a:solidFill>
                  <a:latin typeface="Consolas"/>
                  <a:ea typeface="Consolas"/>
                  <a:cs typeface="Consolas"/>
                  <a:sym typeface="Consolas"/>
                </a:rPr>
                <a:t>this</a:t>
              </a:r>
              <a:r>
                <a:rPr lang="es" sz="1800">
                  <a:solidFill>
                    <a:srgbClr val="FFFFFF"/>
                  </a:solidFill>
                  <a:latin typeface="Consolas"/>
                  <a:ea typeface="Consolas"/>
                  <a:cs typeface="Consolas"/>
                  <a:sym typeface="Consolas"/>
                </a:rPr>
                <a:t>.marca </a:t>
              </a:r>
              <a:r>
                <a:rPr lang="es" sz="1800">
                  <a:solidFill>
                    <a:srgbClr val="03A9F4"/>
                  </a:solidFill>
                  <a:latin typeface="Consolas"/>
                  <a:ea typeface="Consolas"/>
                  <a:cs typeface="Consolas"/>
                  <a:sym typeface="Consolas"/>
                </a:rPr>
                <a:t>=</a:t>
              </a:r>
              <a:r>
                <a:rPr lang="es" sz="1800">
                  <a:solidFill>
                    <a:srgbClr val="FFFFFF"/>
                  </a:solidFill>
                  <a:latin typeface="Consolas"/>
                  <a:ea typeface="Consolas"/>
                  <a:cs typeface="Consolas"/>
                  <a:sym typeface="Consolas"/>
                </a:rPr>
                <a:t> marca;</a:t>
              </a:r>
              <a:endParaRPr sz="18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800">
                  <a:solidFill>
                    <a:srgbClr val="FFFFFF"/>
                  </a:solidFill>
                  <a:latin typeface="Consolas"/>
                  <a:ea typeface="Consolas"/>
                  <a:cs typeface="Consolas"/>
                  <a:sym typeface="Consolas"/>
                </a:rPr>
                <a:t>	</a:t>
              </a:r>
              <a:r>
                <a:rPr lang="es" sz="1800">
                  <a:solidFill>
                    <a:srgbClr val="EC183F"/>
                  </a:solidFill>
                  <a:latin typeface="Consolas"/>
                  <a:ea typeface="Consolas"/>
                  <a:cs typeface="Consolas"/>
                  <a:sym typeface="Consolas"/>
                </a:rPr>
                <a:t>this</a:t>
              </a:r>
              <a:r>
                <a:rPr lang="es" sz="1800">
                  <a:solidFill>
                    <a:srgbClr val="FFFFFF"/>
                  </a:solidFill>
                  <a:latin typeface="Consolas"/>
                  <a:ea typeface="Consolas"/>
                  <a:cs typeface="Consolas"/>
                  <a:sym typeface="Consolas"/>
                </a:rPr>
                <a:t>.modelo </a:t>
              </a:r>
              <a:r>
                <a:rPr lang="es" sz="1800">
                  <a:solidFill>
                    <a:srgbClr val="03A9F4"/>
                  </a:solidFill>
                  <a:latin typeface="Consolas"/>
                  <a:ea typeface="Consolas"/>
                  <a:cs typeface="Consolas"/>
                  <a:sym typeface="Consolas"/>
                </a:rPr>
                <a:t>=</a:t>
              </a:r>
              <a:r>
                <a:rPr lang="es" sz="1800">
                  <a:solidFill>
                    <a:srgbClr val="FFFFFF"/>
                  </a:solidFill>
                  <a:latin typeface="Consolas"/>
                  <a:ea typeface="Consolas"/>
                  <a:cs typeface="Consolas"/>
                  <a:sym typeface="Consolas"/>
                </a:rPr>
                <a:t> modelo;</a:t>
              </a:r>
              <a:endParaRPr sz="18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sp>
          <p:nvSpPr>
            <p:cNvPr id="173" name="Google Shape;173;p25"/>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p:txBody>
        </p:sp>
      </p:grpSp>
      <p:sp>
        <p:nvSpPr>
          <p:cNvPr id="174" name="Google Shape;174;p25"/>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5"/>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O</a:t>
            </a:r>
            <a:r>
              <a:rPr lang="es" sz="900">
                <a:solidFill>
                  <a:srgbClr val="FFFFFF"/>
                </a:solidFill>
                <a:latin typeface="Open Sans"/>
                <a:ea typeface="Open Sans"/>
                <a:cs typeface="Open Sans"/>
                <a:sym typeface="Open Sans"/>
              </a:rPr>
              <a:t>bjetos literales</a:t>
            </a:r>
            <a:endParaRPr sz="900">
              <a:solidFill>
                <a:srgbClr val="FFFFFF"/>
              </a:solidFill>
              <a:latin typeface="Open Sans"/>
              <a:ea typeface="Open Sans"/>
              <a:cs typeface="Open Sans"/>
              <a:sym typeface="Open Sans"/>
            </a:endParaRPr>
          </a:p>
        </p:txBody>
      </p:sp>
      <p:pic>
        <p:nvPicPr>
          <p:cNvPr id="176" name="Google Shape;176;p25"/>
          <p:cNvPicPr preferRelativeResize="0"/>
          <p:nvPr/>
        </p:nvPicPr>
        <p:blipFill>
          <a:blip r:embed="rId3">
            <a:alphaModFix/>
          </a:blip>
          <a:stretch>
            <a:fillRect/>
          </a:stretch>
        </p:blipFill>
        <p:spPr>
          <a:xfrm>
            <a:off x="8074225" y="4931037"/>
            <a:ext cx="764551" cy="1822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grpSp>
        <p:nvGrpSpPr>
          <p:cNvPr id="181" name="Google Shape;181;p26"/>
          <p:cNvGrpSpPr/>
          <p:nvPr/>
        </p:nvGrpSpPr>
        <p:grpSpPr>
          <a:xfrm>
            <a:off x="732676" y="1421005"/>
            <a:ext cx="7692650" cy="1494529"/>
            <a:chOff x="630644" y="2191938"/>
            <a:chExt cx="6913498" cy="530709"/>
          </a:xfrm>
        </p:grpSpPr>
        <p:sp>
          <p:nvSpPr>
            <p:cNvPr id="182" name="Google Shape;182;p26"/>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Clr>
                  <a:schemeClr val="dk1"/>
                </a:buClr>
                <a:buSzPts val="1100"/>
                <a:buFont typeface="Arial"/>
                <a:buNone/>
              </a:pPr>
              <a:r>
                <a:rPr lang="es" sz="1800">
                  <a:solidFill>
                    <a:srgbClr val="EC183F"/>
                  </a:solidFill>
                  <a:latin typeface="Consolas"/>
                  <a:ea typeface="Consolas"/>
                  <a:cs typeface="Consolas"/>
                  <a:sym typeface="Consolas"/>
                </a:rPr>
                <a:t>function</a:t>
              </a:r>
              <a:r>
                <a:rPr lang="es" sz="1800">
                  <a:solidFill>
                    <a:srgbClr val="FFFFFF"/>
                  </a:solidFill>
                  <a:latin typeface="Consolas"/>
                  <a:ea typeface="Consolas"/>
                  <a:cs typeface="Consolas"/>
                  <a:sym typeface="Consolas"/>
                </a:rPr>
                <a:t> Auto(marca, modelo){</a:t>
              </a:r>
              <a:endParaRPr sz="18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800">
                  <a:solidFill>
                    <a:srgbClr val="FFFFFF"/>
                  </a:solidFill>
                  <a:latin typeface="Consolas"/>
                  <a:ea typeface="Consolas"/>
                  <a:cs typeface="Consolas"/>
                  <a:sym typeface="Consolas"/>
                </a:rPr>
                <a:t>	</a:t>
              </a:r>
              <a:r>
                <a:rPr lang="es" sz="1800">
                  <a:solidFill>
                    <a:srgbClr val="EC183F"/>
                  </a:solidFill>
                  <a:latin typeface="Consolas"/>
                  <a:ea typeface="Consolas"/>
                  <a:cs typeface="Consolas"/>
                  <a:sym typeface="Consolas"/>
                </a:rPr>
                <a:t>this</a:t>
              </a:r>
              <a:r>
                <a:rPr lang="es" sz="1800">
                  <a:solidFill>
                    <a:srgbClr val="FFFFFF"/>
                  </a:solidFill>
                  <a:latin typeface="Consolas"/>
                  <a:ea typeface="Consolas"/>
                  <a:cs typeface="Consolas"/>
                  <a:sym typeface="Consolas"/>
                </a:rPr>
                <a:t>.marca </a:t>
              </a:r>
              <a:r>
                <a:rPr lang="es" sz="1800">
                  <a:solidFill>
                    <a:srgbClr val="03A9F4"/>
                  </a:solidFill>
                  <a:latin typeface="Consolas"/>
                  <a:ea typeface="Consolas"/>
                  <a:cs typeface="Consolas"/>
                  <a:sym typeface="Consolas"/>
                </a:rPr>
                <a:t>=</a:t>
              </a:r>
              <a:r>
                <a:rPr lang="es" sz="1800">
                  <a:solidFill>
                    <a:srgbClr val="FFFFFF"/>
                  </a:solidFill>
                  <a:latin typeface="Consolas"/>
                  <a:ea typeface="Consolas"/>
                  <a:cs typeface="Consolas"/>
                  <a:sym typeface="Consolas"/>
                </a:rPr>
                <a:t> marca;</a:t>
              </a:r>
              <a:endParaRPr sz="18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800">
                  <a:solidFill>
                    <a:srgbClr val="FFFFFF"/>
                  </a:solidFill>
                  <a:latin typeface="Consolas"/>
                  <a:ea typeface="Consolas"/>
                  <a:cs typeface="Consolas"/>
                  <a:sym typeface="Consolas"/>
                </a:rPr>
                <a:t>	</a:t>
              </a:r>
              <a:r>
                <a:rPr lang="es" sz="1800">
                  <a:solidFill>
                    <a:srgbClr val="EC183F"/>
                  </a:solidFill>
                  <a:latin typeface="Consolas"/>
                  <a:ea typeface="Consolas"/>
                  <a:cs typeface="Consolas"/>
                  <a:sym typeface="Consolas"/>
                </a:rPr>
                <a:t>this</a:t>
              </a:r>
              <a:r>
                <a:rPr lang="es" sz="1800">
                  <a:solidFill>
                    <a:srgbClr val="FFFFFF"/>
                  </a:solidFill>
                  <a:latin typeface="Consolas"/>
                  <a:ea typeface="Consolas"/>
                  <a:cs typeface="Consolas"/>
                  <a:sym typeface="Consolas"/>
                </a:rPr>
                <a:t>.modelo </a:t>
              </a:r>
              <a:r>
                <a:rPr lang="es" sz="1800">
                  <a:solidFill>
                    <a:srgbClr val="03A9F4"/>
                  </a:solidFill>
                  <a:latin typeface="Consolas"/>
                  <a:ea typeface="Consolas"/>
                  <a:cs typeface="Consolas"/>
                  <a:sym typeface="Consolas"/>
                </a:rPr>
                <a:t>=</a:t>
              </a:r>
              <a:r>
                <a:rPr lang="es" sz="1800">
                  <a:solidFill>
                    <a:srgbClr val="FFFFFF"/>
                  </a:solidFill>
                  <a:latin typeface="Consolas"/>
                  <a:ea typeface="Consolas"/>
                  <a:cs typeface="Consolas"/>
                  <a:sym typeface="Consolas"/>
                </a:rPr>
                <a:t> modelo;</a:t>
              </a:r>
              <a:endParaRPr sz="18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800">
                  <a:solidFill>
                    <a:srgbClr val="FFFFFF"/>
                  </a:solidFill>
                  <a:latin typeface="Consolas"/>
                  <a:ea typeface="Consolas"/>
                  <a:cs typeface="Consolas"/>
                  <a:sym typeface="Consolas"/>
                </a:rPr>
                <a:t>};</a:t>
              </a:r>
              <a:endParaRPr sz="1800">
                <a:solidFill>
                  <a:srgbClr val="EC183F"/>
                </a:solidFill>
                <a:latin typeface="Consolas"/>
                <a:ea typeface="Consolas"/>
                <a:cs typeface="Consolas"/>
                <a:sym typeface="Consolas"/>
              </a:endParaRPr>
            </a:p>
          </p:txBody>
        </p:sp>
        <p:sp>
          <p:nvSpPr>
            <p:cNvPr id="183" name="Google Shape;183;p26"/>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grpSp>
      <p:sp>
        <p:nvSpPr>
          <p:cNvPr id="184" name="Google Shape;184;p26"/>
          <p:cNvSpPr txBox="1"/>
          <p:nvPr/>
        </p:nvSpPr>
        <p:spPr>
          <a:xfrm>
            <a:off x="717750" y="29292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600"/>
              </a:spcBef>
              <a:spcAft>
                <a:spcPts val="0"/>
              </a:spcAft>
              <a:buClr>
                <a:schemeClr val="dk1"/>
              </a:buClr>
              <a:buSzPts val="1100"/>
              <a:buFont typeface="Arial"/>
              <a:buNone/>
            </a:pPr>
            <a:r>
              <a:rPr b="1" lang="es" sz="1600">
                <a:solidFill>
                  <a:srgbClr val="434343"/>
                </a:solidFill>
                <a:latin typeface="Open Sans"/>
                <a:ea typeface="Open Sans"/>
                <a:cs typeface="Open Sans"/>
                <a:sym typeface="Open Sans"/>
              </a:rPr>
              <a:t>Nombre</a:t>
            </a:r>
            <a:endParaRPr b="1" sz="1600">
              <a:solidFill>
                <a:srgbClr val="434343"/>
              </a:solidFill>
              <a:latin typeface="Open Sans"/>
              <a:ea typeface="Open Sans"/>
              <a:cs typeface="Open Sans"/>
              <a:sym typeface="Open Sans"/>
            </a:endParaRPr>
          </a:p>
          <a:p>
            <a:pPr indent="0" lvl="0" marL="0" rtl="0" algn="l">
              <a:spcBef>
                <a:spcPts val="600"/>
              </a:spcBef>
              <a:spcAft>
                <a:spcPts val="0"/>
              </a:spcAft>
              <a:buNone/>
            </a:pPr>
            <a:r>
              <a:rPr lang="es" sz="1600">
                <a:solidFill>
                  <a:srgbClr val="434343"/>
                </a:solidFill>
                <a:latin typeface="Open Sans"/>
                <a:ea typeface="Open Sans"/>
                <a:cs typeface="Open Sans"/>
                <a:sym typeface="Open Sans"/>
              </a:rPr>
              <a:t>Definimos un </a:t>
            </a:r>
            <a:r>
              <a:rPr b="1" lang="es" sz="1600">
                <a:solidFill>
                  <a:srgbClr val="434343"/>
                </a:solidFill>
                <a:latin typeface="Open Sans"/>
                <a:ea typeface="Open Sans"/>
                <a:cs typeface="Open Sans"/>
                <a:sym typeface="Open Sans"/>
              </a:rPr>
              <a:t>nombre</a:t>
            </a:r>
            <a:r>
              <a:rPr lang="es" sz="1600">
                <a:solidFill>
                  <a:srgbClr val="434343"/>
                </a:solidFill>
                <a:latin typeface="Open Sans"/>
                <a:ea typeface="Open Sans"/>
                <a:cs typeface="Open Sans"/>
                <a:sym typeface="Open Sans"/>
              </a:rPr>
              <a:t> para la función, que será el nombre de nuestro </a:t>
            </a:r>
            <a:r>
              <a:rPr b="1" lang="es" sz="1600">
                <a:solidFill>
                  <a:srgbClr val="434343"/>
                </a:solidFill>
                <a:latin typeface="Open Sans"/>
                <a:ea typeface="Open Sans"/>
                <a:cs typeface="Open Sans"/>
                <a:sym typeface="Open Sans"/>
              </a:rPr>
              <a:t>constructor</a:t>
            </a:r>
            <a:r>
              <a:rPr lang="es" sz="1600">
                <a:solidFill>
                  <a:srgbClr val="434343"/>
                </a:solidFill>
                <a:latin typeface="Open Sans"/>
                <a:ea typeface="Open Sans"/>
                <a:cs typeface="Open Sans"/>
                <a:sym typeface="Open Sans"/>
              </a:rPr>
              <a:t>.  </a:t>
            </a:r>
            <a:endParaRPr sz="1600">
              <a:solidFill>
                <a:srgbClr val="434343"/>
              </a:solidFill>
              <a:latin typeface="Open Sans"/>
              <a:ea typeface="Open Sans"/>
              <a:cs typeface="Open Sans"/>
              <a:sym typeface="Open Sans"/>
            </a:endParaRPr>
          </a:p>
          <a:p>
            <a:pPr indent="0" lvl="0" marL="0" rtl="0" algn="l">
              <a:spcBef>
                <a:spcPts val="600"/>
              </a:spcBef>
              <a:spcAft>
                <a:spcPts val="0"/>
              </a:spcAft>
              <a:buNone/>
            </a:pPr>
            <a:r>
              <a:rPr lang="es" sz="1600">
                <a:solidFill>
                  <a:srgbClr val="434343"/>
                </a:solidFill>
                <a:latin typeface="Open Sans"/>
                <a:ea typeface="Open Sans"/>
                <a:cs typeface="Open Sans"/>
                <a:sym typeface="Open Sans"/>
              </a:rPr>
              <a:t>Por convención, solemos nombrar a las funciones constructoras con la primera letra mayúscula. Esto es para diferenciarlas de las funciones normales.</a:t>
            </a:r>
            <a:endParaRPr sz="1600">
              <a:solidFill>
                <a:srgbClr val="434343"/>
              </a:solidFill>
              <a:latin typeface="Open Sans"/>
              <a:ea typeface="Open Sans"/>
              <a:cs typeface="Open Sans"/>
              <a:sym typeface="Open Sans"/>
            </a:endParaRPr>
          </a:p>
        </p:txBody>
      </p:sp>
      <p:cxnSp>
        <p:nvCxnSpPr>
          <p:cNvPr id="185" name="Google Shape;185;p26"/>
          <p:cNvCxnSpPr/>
          <p:nvPr/>
        </p:nvCxnSpPr>
        <p:spPr>
          <a:xfrm>
            <a:off x="2548497" y="1802545"/>
            <a:ext cx="486900" cy="0"/>
          </a:xfrm>
          <a:prstGeom prst="straightConnector1">
            <a:avLst/>
          </a:prstGeom>
          <a:noFill/>
          <a:ln cap="flat" cmpd="sng" w="28575">
            <a:solidFill>
              <a:srgbClr val="EC183F"/>
            </a:solidFill>
            <a:prstDash val="solid"/>
            <a:round/>
            <a:headEnd len="med" w="med" type="none"/>
            <a:tailEnd len="med" w="med" type="none"/>
          </a:ln>
        </p:spPr>
      </p:cxnSp>
      <p:sp>
        <p:nvSpPr>
          <p:cNvPr id="186" name="Google Shape;186;p26"/>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Estructura</a:t>
            </a:r>
            <a:r>
              <a:rPr b="1" lang="es" sz="3000">
                <a:solidFill>
                  <a:srgbClr val="434343"/>
                </a:solidFill>
                <a:latin typeface="Rajdhani"/>
                <a:ea typeface="Rajdhani"/>
                <a:cs typeface="Rajdhani"/>
                <a:sym typeface="Rajdhani"/>
              </a:rPr>
              <a:t> de una función constructora</a:t>
            </a:r>
            <a:endParaRPr b="1" sz="3000">
              <a:solidFill>
                <a:srgbClr val="434343"/>
              </a:solidFill>
              <a:latin typeface="Rajdhani"/>
              <a:ea typeface="Rajdhani"/>
              <a:cs typeface="Rajdhani"/>
              <a:sym typeface="Rajdhani"/>
            </a:endParaRPr>
          </a:p>
        </p:txBody>
      </p:sp>
      <p:sp>
        <p:nvSpPr>
          <p:cNvPr id="187" name="Google Shape;187;p26"/>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6"/>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O</a:t>
            </a:r>
            <a:r>
              <a:rPr lang="es" sz="900">
                <a:solidFill>
                  <a:srgbClr val="FFFFFF"/>
                </a:solidFill>
                <a:latin typeface="Open Sans"/>
                <a:ea typeface="Open Sans"/>
                <a:cs typeface="Open Sans"/>
                <a:sym typeface="Open Sans"/>
              </a:rPr>
              <a:t>bjetos literales</a:t>
            </a:r>
            <a:endParaRPr sz="900">
              <a:solidFill>
                <a:srgbClr val="FFFFFF"/>
              </a:solidFill>
              <a:latin typeface="Open Sans"/>
              <a:ea typeface="Open Sans"/>
              <a:cs typeface="Open Sans"/>
              <a:sym typeface="Open Sans"/>
            </a:endParaRPr>
          </a:p>
        </p:txBody>
      </p:sp>
      <p:pic>
        <p:nvPicPr>
          <p:cNvPr id="189" name="Google Shape;189;p26"/>
          <p:cNvPicPr preferRelativeResize="0"/>
          <p:nvPr/>
        </p:nvPicPr>
        <p:blipFill>
          <a:blip r:embed="rId3">
            <a:alphaModFix/>
          </a:blip>
          <a:stretch>
            <a:fillRect/>
          </a:stretch>
        </p:blipFill>
        <p:spPr>
          <a:xfrm>
            <a:off x="8074225" y="4931037"/>
            <a:ext cx="764551" cy="1822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grpSp>
        <p:nvGrpSpPr>
          <p:cNvPr id="194" name="Google Shape;194;p27"/>
          <p:cNvGrpSpPr/>
          <p:nvPr/>
        </p:nvGrpSpPr>
        <p:grpSpPr>
          <a:xfrm>
            <a:off x="732676" y="1421005"/>
            <a:ext cx="7692650" cy="1494529"/>
            <a:chOff x="630644" y="2191938"/>
            <a:chExt cx="6913498" cy="530709"/>
          </a:xfrm>
        </p:grpSpPr>
        <p:sp>
          <p:nvSpPr>
            <p:cNvPr id="195" name="Google Shape;195;p27"/>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Clr>
                  <a:schemeClr val="dk1"/>
                </a:buClr>
                <a:buSzPts val="1100"/>
                <a:buFont typeface="Arial"/>
                <a:buNone/>
              </a:pPr>
              <a:r>
                <a:rPr lang="es" sz="1800">
                  <a:solidFill>
                    <a:srgbClr val="EC183F"/>
                  </a:solidFill>
                  <a:latin typeface="Consolas"/>
                  <a:ea typeface="Consolas"/>
                  <a:cs typeface="Consolas"/>
                  <a:sym typeface="Consolas"/>
                </a:rPr>
                <a:t>function</a:t>
              </a:r>
              <a:r>
                <a:rPr lang="es" sz="1800">
                  <a:solidFill>
                    <a:srgbClr val="FFFFFF"/>
                  </a:solidFill>
                  <a:latin typeface="Consolas"/>
                  <a:ea typeface="Consolas"/>
                  <a:cs typeface="Consolas"/>
                  <a:sym typeface="Consolas"/>
                </a:rPr>
                <a:t> Auto(marca, modelo){</a:t>
              </a:r>
              <a:endParaRPr sz="18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800">
                  <a:solidFill>
                    <a:srgbClr val="FFFFFF"/>
                  </a:solidFill>
                  <a:latin typeface="Consolas"/>
                  <a:ea typeface="Consolas"/>
                  <a:cs typeface="Consolas"/>
                  <a:sym typeface="Consolas"/>
                </a:rPr>
                <a:t>	</a:t>
              </a:r>
              <a:r>
                <a:rPr lang="es" sz="1800">
                  <a:solidFill>
                    <a:srgbClr val="EC183F"/>
                  </a:solidFill>
                  <a:latin typeface="Consolas"/>
                  <a:ea typeface="Consolas"/>
                  <a:cs typeface="Consolas"/>
                  <a:sym typeface="Consolas"/>
                </a:rPr>
                <a:t>this</a:t>
              </a:r>
              <a:r>
                <a:rPr lang="es" sz="1800">
                  <a:solidFill>
                    <a:srgbClr val="FFFFFF"/>
                  </a:solidFill>
                  <a:latin typeface="Consolas"/>
                  <a:ea typeface="Consolas"/>
                  <a:cs typeface="Consolas"/>
                  <a:sym typeface="Consolas"/>
                </a:rPr>
                <a:t>.marca </a:t>
              </a:r>
              <a:r>
                <a:rPr lang="es" sz="1800">
                  <a:solidFill>
                    <a:srgbClr val="03A9F4"/>
                  </a:solidFill>
                  <a:latin typeface="Consolas"/>
                  <a:ea typeface="Consolas"/>
                  <a:cs typeface="Consolas"/>
                  <a:sym typeface="Consolas"/>
                </a:rPr>
                <a:t>=</a:t>
              </a:r>
              <a:r>
                <a:rPr lang="es" sz="1800">
                  <a:solidFill>
                    <a:srgbClr val="FFFFFF"/>
                  </a:solidFill>
                  <a:latin typeface="Consolas"/>
                  <a:ea typeface="Consolas"/>
                  <a:cs typeface="Consolas"/>
                  <a:sym typeface="Consolas"/>
                </a:rPr>
                <a:t> marca;</a:t>
              </a:r>
              <a:endParaRPr sz="18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800">
                  <a:solidFill>
                    <a:srgbClr val="FFFFFF"/>
                  </a:solidFill>
                  <a:latin typeface="Consolas"/>
                  <a:ea typeface="Consolas"/>
                  <a:cs typeface="Consolas"/>
                  <a:sym typeface="Consolas"/>
                </a:rPr>
                <a:t>	</a:t>
              </a:r>
              <a:r>
                <a:rPr lang="es" sz="1800">
                  <a:solidFill>
                    <a:srgbClr val="EC183F"/>
                  </a:solidFill>
                  <a:latin typeface="Consolas"/>
                  <a:ea typeface="Consolas"/>
                  <a:cs typeface="Consolas"/>
                  <a:sym typeface="Consolas"/>
                </a:rPr>
                <a:t>this</a:t>
              </a:r>
              <a:r>
                <a:rPr lang="es" sz="1800">
                  <a:solidFill>
                    <a:srgbClr val="FFFFFF"/>
                  </a:solidFill>
                  <a:latin typeface="Consolas"/>
                  <a:ea typeface="Consolas"/>
                  <a:cs typeface="Consolas"/>
                  <a:sym typeface="Consolas"/>
                </a:rPr>
                <a:t>.modelo </a:t>
              </a:r>
              <a:r>
                <a:rPr lang="es" sz="1800">
                  <a:solidFill>
                    <a:srgbClr val="03A9F4"/>
                  </a:solidFill>
                  <a:latin typeface="Consolas"/>
                  <a:ea typeface="Consolas"/>
                  <a:cs typeface="Consolas"/>
                  <a:sym typeface="Consolas"/>
                </a:rPr>
                <a:t>=</a:t>
              </a:r>
              <a:r>
                <a:rPr lang="es" sz="1800">
                  <a:solidFill>
                    <a:srgbClr val="FFFFFF"/>
                  </a:solidFill>
                  <a:latin typeface="Consolas"/>
                  <a:ea typeface="Consolas"/>
                  <a:cs typeface="Consolas"/>
                  <a:sym typeface="Consolas"/>
                </a:rPr>
                <a:t> modelo;</a:t>
              </a:r>
              <a:endParaRPr sz="18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800">
                  <a:solidFill>
                    <a:srgbClr val="FFFFFF"/>
                  </a:solidFill>
                  <a:latin typeface="Consolas"/>
                  <a:ea typeface="Consolas"/>
                  <a:cs typeface="Consolas"/>
                  <a:sym typeface="Consolas"/>
                </a:rPr>
                <a:t>};</a:t>
              </a:r>
              <a:endParaRPr sz="1800">
                <a:solidFill>
                  <a:srgbClr val="EC183F"/>
                </a:solidFill>
                <a:latin typeface="Consolas"/>
                <a:ea typeface="Consolas"/>
                <a:cs typeface="Consolas"/>
                <a:sym typeface="Consolas"/>
              </a:endParaRPr>
            </a:p>
          </p:txBody>
        </p:sp>
        <p:sp>
          <p:nvSpPr>
            <p:cNvPr id="196" name="Google Shape;196;p27"/>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grpSp>
      <p:sp>
        <p:nvSpPr>
          <p:cNvPr id="197" name="Google Shape;197;p27"/>
          <p:cNvSpPr txBox="1"/>
          <p:nvPr/>
        </p:nvSpPr>
        <p:spPr>
          <a:xfrm>
            <a:off x="717750" y="29292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600"/>
              </a:spcBef>
              <a:spcAft>
                <a:spcPts val="0"/>
              </a:spcAft>
              <a:buNone/>
            </a:pPr>
            <a:r>
              <a:rPr b="1" lang="es" sz="1600">
                <a:solidFill>
                  <a:srgbClr val="434343"/>
                </a:solidFill>
                <a:latin typeface="Open Sans"/>
                <a:ea typeface="Open Sans"/>
                <a:cs typeface="Open Sans"/>
                <a:sym typeface="Open Sans"/>
              </a:rPr>
              <a:t>Parámetros</a:t>
            </a:r>
            <a:endParaRPr b="1" sz="1600">
              <a:solidFill>
                <a:srgbClr val="434343"/>
              </a:solidFill>
              <a:latin typeface="Open Sans"/>
              <a:ea typeface="Open Sans"/>
              <a:cs typeface="Open Sans"/>
              <a:sym typeface="Open Sans"/>
            </a:endParaRPr>
          </a:p>
          <a:p>
            <a:pPr indent="0" lvl="0" marL="0" rtl="0" algn="l">
              <a:spcBef>
                <a:spcPts val="600"/>
              </a:spcBef>
              <a:spcAft>
                <a:spcPts val="0"/>
              </a:spcAft>
              <a:buNone/>
            </a:pPr>
            <a:r>
              <a:rPr lang="es" sz="1600">
                <a:solidFill>
                  <a:srgbClr val="434343"/>
                </a:solidFill>
                <a:latin typeface="Open Sans"/>
                <a:ea typeface="Open Sans"/>
                <a:cs typeface="Open Sans"/>
                <a:sym typeface="Open Sans"/>
              </a:rPr>
              <a:t>Definimos la cantidad de parámetros que consideremos necesarios para crear nuestro objeto.</a:t>
            </a:r>
            <a:endParaRPr sz="1600">
              <a:solidFill>
                <a:srgbClr val="434343"/>
              </a:solidFill>
              <a:latin typeface="Open Sans"/>
              <a:ea typeface="Open Sans"/>
              <a:cs typeface="Open Sans"/>
              <a:sym typeface="Open Sans"/>
            </a:endParaRPr>
          </a:p>
          <a:p>
            <a:pPr indent="0" lvl="0" marL="0" rtl="0" algn="l">
              <a:spcBef>
                <a:spcPts val="600"/>
              </a:spcBef>
              <a:spcAft>
                <a:spcPts val="0"/>
              </a:spcAft>
              <a:buNone/>
            </a:pPr>
            <a:r>
              <a:rPr lang="es" sz="1600">
                <a:solidFill>
                  <a:srgbClr val="434343"/>
                </a:solidFill>
                <a:latin typeface="Open Sans"/>
                <a:ea typeface="Open Sans"/>
                <a:cs typeface="Open Sans"/>
                <a:sym typeface="Open Sans"/>
              </a:rPr>
              <a:t>Todos los parámetros serán obligatorios para poder crear el objeto, a menos que definamos lo contrario.</a:t>
            </a:r>
            <a:endParaRPr sz="1600">
              <a:solidFill>
                <a:srgbClr val="434343"/>
              </a:solidFill>
              <a:latin typeface="Open Sans"/>
              <a:ea typeface="Open Sans"/>
              <a:cs typeface="Open Sans"/>
              <a:sym typeface="Open Sans"/>
            </a:endParaRPr>
          </a:p>
        </p:txBody>
      </p:sp>
      <p:cxnSp>
        <p:nvCxnSpPr>
          <p:cNvPr id="198" name="Google Shape;198;p27"/>
          <p:cNvCxnSpPr/>
          <p:nvPr/>
        </p:nvCxnSpPr>
        <p:spPr>
          <a:xfrm>
            <a:off x="3158097" y="1802545"/>
            <a:ext cx="639600" cy="0"/>
          </a:xfrm>
          <a:prstGeom prst="straightConnector1">
            <a:avLst/>
          </a:prstGeom>
          <a:noFill/>
          <a:ln cap="flat" cmpd="sng" w="28575">
            <a:solidFill>
              <a:srgbClr val="EC183F"/>
            </a:solidFill>
            <a:prstDash val="solid"/>
            <a:round/>
            <a:headEnd len="med" w="med" type="none"/>
            <a:tailEnd len="med" w="med" type="none"/>
          </a:ln>
        </p:spPr>
      </p:cxnSp>
      <p:sp>
        <p:nvSpPr>
          <p:cNvPr id="199" name="Google Shape;199;p27"/>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Estructura</a:t>
            </a:r>
            <a:r>
              <a:rPr b="1" lang="es" sz="3000">
                <a:solidFill>
                  <a:srgbClr val="434343"/>
                </a:solidFill>
                <a:latin typeface="Rajdhani"/>
                <a:ea typeface="Rajdhani"/>
                <a:cs typeface="Rajdhani"/>
                <a:sym typeface="Rajdhani"/>
              </a:rPr>
              <a:t> de una función constructora</a:t>
            </a:r>
            <a:endParaRPr b="1" sz="3000">
              <a:solidFill>
                <a:srgbClr val="434343"/>
              </a:solidFill>
              <a:latin typeface="Rajdhani"/>
              <a:ea typeface="Rajdhani"/>
              <a:cs typeface="Rajdhani"/>
              <a:sym typeface="Rajdhani"/>
            </a:endParaRPr>
          </a:p>
        </p:txBody>
      </p:sp>
      <p:cxnSp>
        <p:nvCxnSpPr>
          <p:cNvPr id="200" name="Google Shape;200;p27"/>
          <p:cNvCxnSpPr/>
          <p:nvPr/>
        </p:nvCxnSpPr>
        <p:spPr>
          <a:xfrm>
            <a:off x="4072497" y="1802545"/>
            <a:ext cx="719700" cy="0"/>
          </a:xfrm>
          <a:prstGeom prst="straightConnector1">
            <a:avLst/>
          </a:prstGeom>
          <a:noFill/>
          <a:ln cap="flat" cmpd="sng" w="28575">
            <a:solidFill>
              <a:srgbClr val="EC183F"/>
            </a:solidFill>
            <a:prstDash val="solid"/>
            <a:round/>
            <a:headEnd len="med" w="med" type="none"/>
            <a:tailEnd len="med" w="med" type="none"/>
          </a:ln>
        </p:spPr>
      </p:cxnSp>
      <p:sp>
        <p:nvSpPr>
          <p:cNvPr id="201" name="Google Shape;201;p27"/>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7"/>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O</a:t>
            </a:r>
            <a:r>
              <a:rPr lang="es" sz="900">
                <a:solidFill>
                  <a:srgbClr val="FFFFFF"/>
                </a:solidFill>
                <a:latin typeface="Open Sans"/>
                <a:ea typeface="Open Sans"/>
                <a:cs typeface="Open Sans"/>
                <a:sym typeface="Open Sans"/>
              </a:rPr>
              <a:t>bjetos literales</a:t>
            </a:r>
            <a:endParaRPr sz="900">
              <a:solidFill>
                <a:srgbClr val="FFFFFF"/>
              </a:solidFill>
              <a:latin typeface="Open Sans"/>
              <a:ea typeface="Open Sans"/>
              <a:cs typeface="Open Sans"/>
              <a:sym typeface="Open Sans"/>
            </a:endParaRPr>
          </a:p>
        </p:txBody>
      </p:sp>
      <p:pic>
        <p:nvPicPr>
          <p:cNvPr id="203" name="Google Shape;203;p27"/>
          <p:cNvPicPr preferRelativeResize="0"/>
          <p:nvPr/>
        </p:nvPicPr>
        <p:blipFill>
          <a:blip r:embed="rId3">
            <a:alphaModFix/>
          </a:blip>
          <a:stretch>
            <a:fillRect/>
          </a:stretch>
        </p:blipFill>
        <p:spPr>
          <a:xfrm>
            <a:off x="8074225" y="4931037"/>
            <a:ext cx="764551" cy="1822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grpSp>
        <p:nvGrpSpPr>
          <p:cNvPr id="208" name="Google Shape;208;p28"/>
          <p:cNvGrpSpPr/>
          <p:nvPr/>
        </p:nvGrpSpPr>
        <p:grpSpPr>
          <a:xfrm>
            <a:off x="732676" y="1421005"/>
            <a:ext cx="7692650" cy="1494529"/>
            <a:chOff x="630644" y="2191938"/>
            <a:chExt cx="6913498" cy="530709"/>
          </a:xfrm>
        </p:grpSpPr>
        <p:sp>
          <p:nvSpPr>
            <p:cNvPr id="209" name="Google Shape;209;p28"/>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Clr>
                  <a:schemeClr val="dk1"/>
                </a:buClr>
                <a:buSzPts val="1100"/>
                <a:buFont typeface="Arial"/>
                <a:buNone/>
              </a:pPr>
              <a:r>
                <a:rPr lang="es" sz="1800">
                  <a:solidFill>
                    <a:srgbClr val="EC183F"/>
                  </a:solidFill>
                  <a:latin typeface="Consolas"/>
                  <a:ea typeface="Consolas"/>
                  <a:cs typeface="Consolas"/>
                  <a:sym typeface="Consolas"/>
                </a:rPr>
                <a:t>function</a:t>
              </a:r>
              <a:r>
                <a:rPr lang="es" sz="1800">
                  <a:solidFill>
                    <a:srgbClr val="FFFFFF"/>
                  </a:solidFill>
                  <a:latin typeface="Consolas"/>
                  <a:ea typeface="Consolas"/>
                  <a:cs typeface="Consolas"/>
                  <a:sym typeface="Consolas"/>
                </a:rPr>
                <a:t> Auto(marca, modelo){</a:t>
              </a:r>
              <a:endParaRPr sz="18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800">
                  <a:solidFill>
                    <a:srgbClr val="FFFFFF"/>
                  </a:solidFill>
                  <a:latin typeface="Consolas"/>
                  <a:ea typeface="Consolas"/>
                  <a:cs typeface="Consolas"/>
                  <a:sym typeface="Consolas"/>
                </a:rPr>
                <a:t>	</a:t>
              </a:r>
              <a:r>
                <a:rPr lang="es" sz="1800">
                  <a:solidFill>
                    <a:srgbClr val="EC183F"/>
                  </a:solidFill>
                  <a:latin typeface="Consolas"/>
                  <a:ea typeface="Consolas"/>
                  <a:cs typeface="Consolas"/>
                  <a:sym typeface="Consolas"/>
                </a:rPr>
                <a:t>this</a:t>
              </a:r>
              <a:r>
                <a:rPr lang="es" sz="1800">
                  <a:solidFill>
                    <a:srgbClr val="FFFFFF"/>
                  </a:solidFill>
                  <a:latin typeface="Consolas"/>
                  <a:ea typeface="Consolas"/>
                  <a:cs typeface="Consolas"/>
                  <a:sym typeface="Consolas"/>
                </a:rPr>
                <a:t>.marca </a:t>
              </a:r>
              <a:r>
                <a:rPr lang="es" sz="1800">
                  <a:solidFill>
                    <a:srgbClr val="03A9F4"/>
                  </a:solidFill>
                  <a:latin typeface="Consolas"/>
                  <a:ea typeface="Consolas"/>
                  <a:cs typeface="Consolas"/>
                  <a:sym typeface="Consolas"/>
                </a:rPr>
                <a:t>=</a:t>
              </a:r>
              <a:r>
                <a:rPr lang="es" sz="1800">
                  <a:solidFill>
                    <a:srgbClr val="FFFFFF"/>
                  </a:solidFill>
                  <a:latin typeface="Consolas"/>
                  <a:ea typeface="Consolas"/>
                  <a:cs typeface="Consolas"/>
                  <a:sym typeface="Consolas"/>
                </a:rPr>
                <a:t> marca;</a:t>
              </a:r>
              <a:endParaRPr sz="18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800">
                  <a:solidFill>
                    <a:srgbClr val="FFFFFF"/>
                  </a:solidFill>
                  <a:latin typeface="Consolas"/>
                  <a:ea typeface="Consolas"/>
                  <a:cs typeface="Consolas"/>
                  <a:sym typeface="Consolas"/>
                </a:rPr>
                <a:t>	</a:t>
              </a:r>
              <a:r>
                <a:rPr lang="es" sz="1800">
                  <a:solidFill>
                    <a:srgbClr val="EC183F"/>
                  </a:solidFill>
                  <a:latin typeface="Consolas"/>
                  <a:ea typeface="Consolas"/>
                  <a:cs typeface="Consolas"/>
                  <a:sym typeface="Consolas"/>
                </a:rPr>
                <a:t>this</a:t>
              </a:r>
              <a:r>
                <a:rPr lang="es" sz="1800">
                  <a:solidFill>
                    <a:srgbClr val="FFFFFF"/>
                  </a:solidFill>
                  <a:latin typeface="Consolas"/>
                  <a:ea typeface="Consolas"/>
                  <a:cs typeface="Consolas"/>
                  <a:sym typeface="Consolas"/>
                </a:rPr>
                <a:t>.modelo </a:t>
              </a:r>
              <a:r>
                <a:rPr lang="es" sz="1800">
                  <a:solidFill>
                    <a:srgbClr val="03A9F4"/>
                  </a:solidFill>
                  <a:latin typeface="Consolas"/>
                  <a:ea typeface="Consolas"/>
                  <a:cs typeface="Consolas"/>
                  <a:sym typeface="Consolas"/>
                </a:rPr>
                <a:t>=</a:t>
              </a:r>
              <a:r>
                <a:rPr lang="es" sz="1800">
                  <a:solidFill>
                    <a:srgbClr val="FFFFFF"/>
                  </a:solidFill>
                  <a:latin typeface="Consolas"/>
                  <a:ea typeface="Consolas"/>
                  <a:cs typeface="Consolas"/>
                  <a:sym typeface="Consolas"/>
                </a:rPr>
                <a:t> modelo;</a:t>
              </a:r>
              <a:endParaRPr sz="18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800">
                  <a:solidFill>
                    <a:srgbClr val="FFFFFF"/>
                  </a:solidFill>
                  <a:latin typeface="Consolas"/>
                  <a:ea typeface="Consolas"/>
                  <a:cs typeface="Consolas"/>
                  <a:sym typeface="Consolas"/>
                </a:rPr>
                <a:t>};</a:t>
              </a:r>
              <a:endParaRPr sz="1800">
                <a:solidFill>
                  <a:srgbClr val="EC183F"/>
                </a:solidFill>
                <a:latin typeface="Consolas"/>
                <a:ea typeface="Consolas"/>
                <a:cs typeface="Consolas"/>
                <a:sym typeface="Consolas"/>
              </a:endParaRPr>
            </a:p>
          </p:txBody>
        </p:sp>
        <p:sp>
          <p:nvSpPr>
            <p:cNvPr id="210" name="Google Shape;210;p28"/>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grpSp>
      <p:sp>
        <p:nvSpPr>
          <p:cNvPr id="211" name="Google Shape;211;p28"/>
          <p:cNvSpPr txBox="1"/>
          <p:nvPr/>
        </p:nvSpPr>
        <p:spPr>
          <a:xfrm>
            <a:off x="717750" y="29292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600"/>
              </a:spcBef>
              <a:spcAft>
                <a:spcPts val="0"/>
              </a:spcAft>
              <a:buNone/>
            </a:pPr>
            <a:r>
              <a:rPr b="1" lang="es" sz="1600">
                <a:solidFill>
                  <a:srgbClr val="434343"/>
                </a:solidFill>
                <a:latin typeface="Open Sans"/>
                <a:ea typeface="Open Sans"/>
                <a:cs typeface="Open Sans"/>
                <a:sym typeface="Open Sans"/>
              </a:rPr>
              <a:t>Propiedades</a:t>
            </a:r>
            <a:endParaRPr b="1" sz="1600">
              <a:solidFill>
                <a:srgbClr val="434343"/>
              </a:solidFill>
              <a:latin typeface="Open Sans"/>
              <a:ea typeface="Open Sans"/>
              <a:cs typeface="Open Sans"/>
              <a:sym typeface="Open Sans"/>
            </a:endParaRPr>
          </a:p>
          <a:p>
            <a:pPr indent="0" lvl="0" marL="0" rtl="0" algn="l">
              <a:spcBef>
                <a:spcPts val="600"/>
              </a:spcBef>
              <a:spcAft>
                <a:spcPts val="0"/>
              </a:spcAft>
              <a:buNone/>
            </a:pPr>
            <a:r>
              <a:rPr lang="es" sz="1600">
                <a:solidFill>
                  <a:srgbClr val="434343"/>
                </a:solidFill>
                <a:latin typeface="Open Sans"/>
                <a:ea typeface="Open Sans"/>
                <a:cs typeface="Open Sans"/>
                <a:sym typeface="Open Sans"/>
              </a:rPr>
              <a:t>Con la notación </a:t>
            </a:r>
            <a:r>
              <a:rPr b="1" lang="es" sz="1600">
                <a:solidFill>
                  <a:srgbClr val="434343"/>
                </a:solidFill>
                <a:latin typeface="Open Sans"/>
                <a:ea typeface="Open Sans"/>
                <a:cs typeface="Open Sans"/>
                <a:sym typeface="Open Sans"/>
              </a:rPr>
              <a:t>this.propiedad</a:t>
            </a:r>
            <a:r>
              <a:rPr lang="es" sz="1600">
                <a:solidFill>
                  <a:srgbClr val="434343"/>
                </a:solidFill>
                <a:latin typeface="Open Sans"/>
                <a:ea typeface="Open Sans"/>
                <a:cs typeface="Open Sans"/>
                <a:sym typeface="Open Sans"/>
              </a:rPr>
              <a:t> definimos la propiedad del objeto que estamos creando en ese momento.</a:t>
            </a:r>
            <a:endParaRPr sz="1600">
              <a:solidFill>
                <a:srgbClr val="434343"/>
              </a:solidFill>
              <a:latin typeface="Open Sans"/>
              <a:ea typeface="Open Sans"/>
              <a:cs typeface="Open Sans"/>
              <a:sym typeface="Open Sans"/>
            </a:endParaRPr>
          </a:p>
          <a:p>
            <a:pPr indent="0" lvl="0" marL="0" rtl="0" algn="l">
              <a:spcBef>
                <a:spcPts val="600"/>
              </a:spcBef>
              <a:spcAft>
                <a:spcPts val="0"/>
              </a:spcAft>
              <a:buNone/>
            </a:pPr>
            <a:r>
              <a:rPr lang="es" sz="1600">
                <a:solidFill>
                  <a:srgbClr val="434343"/>
                </a:solidFill>
                <a:latin typeface="Open Sans"/>
                <a:ea typeface="Open Sans"/>
                <a:cs typeface="Open Sans"/>
                <a:sym typeface="Open Sans"/>
              </a:rPr>
              <a:t>Por lo general los valores de las propiedades serán los que vengan por parámetros.</a:t>
            </a:r>
            <a:endParaRPr sz="1600">
              <a:solidFill>
                <a:srgbClr val="434343"/>
              </a:solidFill>
              <a:latin typeface="Open Sans"/>
              <a:ea typeface="Open Sans"/>
              <a:cs typeface="Open Sans"/>
              <a:sym typeface="Open Sans"/>
            </a:endParaRPr>
          </a:p>
        </p:txBody>
      </p:sp>
      <p:cxnSp>
        <p:nvCxnSpPr>
          <p:cNvPr id="212" name="Google Shape;212;p28"/>
          <p:cNvCxnSpPr/>
          <p:nvPr/>
        </p:nvCxnSpPr>
        <p:spPr>
          <a:xfrm>
            <a:off x="1862697" y="2129773"/>
            <a:ext cx="1262400" cy="0"/>
          </a:xfrm>
          <a:prstGeom prst="straightConnector1">
            <a:avLst/>
          </a:prstGeom>
          <a:noFill/>
          <a:ln cap="flat" cmpd="sng" w="28575">
            <a:solidFill>
              <a:srgbClr val="EC183F"/>
            </a:solidFill>
            <a:prstDash val="solid"/>
            <a:round/>
            <a:headEnd len="med" w="med" type="none"/>
            <a:tailEnd len="med" w="med" type="none"/>
          </a:ln>
        </p:spPr>
      </p:cxnSp>
      <p:sp>
        <p:nvSpPr>
          <p:cNvPr id="213" name="Google Shape;213;p28"/>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Estructura</a:t>
            </a:r>
            <a:r>
              <a:rPr b="1" lang="es" sz="3000">
                <a:solidFill>
                  <a:srgbClr val="434343"/>
                </a:solidFill>
                <a:latin typeface="Rajdhani"/>
                <a:ea typeface="Rajdhani"/>
                <a:cs typeface="Rajdhani"/>
                <a:sym typeface="Rajdhani"/>
              </a:rPr>
              <a:t> de una función constructora</a:t>
            </a:r>
            <a:endParaRPr b="1" sz="3000">
              <a:solidFill>
                <a:srgbClr val="434343"/>
              </a:solidFill>
              <a:latin typeface="Rajdhani"/>
              <a:ea typeface="Rajdhani"/>
              <a:cs typeface="Rajdhani"/>
              <a:sym typeface="Rajdhani"/>
            </a:endParaRPr>
          </a:p>
        </p:txBody>
      </p:sp>
      <p:cxnSp>
        <p:nvCxnSpPr>
          <p:cNvPr id="214" name="Google Shape;214;p28"/>
          <p:cNvCxnSpPr/>
          <p:nvPr/>
        </p:nvCxnSpPr>
        <p:spPr>
          <a:xfrm>
            <a:off x="1862697" y="2488345"/>
            <a:ext cx="1389300" cy="0"/>
          </a:xfrm>
          <a:prstGeom prst="straightConnector1">
            <a:avLst/>
          </a:prstGeom>
          <a:noFill/>
          <a:ln cap="flat" cmpd="sng" w="28575">
            <a:solidFill>
              <a:srgbClr val="EC183F"/>
            </a:solidFill>
            <a:prstDash val="solid"/>
            <a:round/>
            <a:headEnd len="med" w="med" type="none"/>
            <a:tailEnd len="med" w="med" type="none"/>
          </a:ln>
        </p:spPr>
      </p:cxnSp>
      <p:sp>
        <p:nvSpPr>
          <p:cNvPr id="215" name="Google Shape;215;p28"/>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8"/>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O</a:t>
            </a:r>
            <a:r>
              <a:rPr lang="es" sz="900">
                <a:solidFill>
                  <a:srgbClr val="FFFFFF"/>
                </a:solidFill>
                <a:latin typeface="Open Sans"/>
                <a:ea typeface="Open Sans"/>
                <a:cs typeface="Open Sans"/>
                <a:sym typeface="Open Sans"/>
              </a:rPr>
              <a:t>bjetos literales</a:t>
            </a:r>
            <a:endParaRPr sz="900">
              <a:solidFill>
                <a:srgbClr val="FFFFFF"/>
              </a:solidFill>
              <a:latin typeface="Open Sans"/>
              <a:ea typeface="Open Sans"/>
              <a:cs typeface="Open Sans"/>
              <a:sym typeface="Open Sans"/>
            </a:endParaRPr>
          </a:p>
        </p:txBody>
      </p:sp>
      <p:pic>
        <p:nvPicPr>
          <p:cNvPr id="217" name="Google Shape;217;p28"/>
          <p:cNvPicPr preferRelativeResize="0"/>
          <p:nvPr/>
        </p:nvPicPr>
        <p:blipFill>
          <a:blip r:embed="rId3">
            <a:alphaModFix/>
          </a:blip>
          <a:stretch>
            <a:fillRect/>
          </a:stretch>
        </p:blipFill>
        <p:spPr>
          <a:xfrm>
            <a:off x="8074225" y="4931037"/>
            <a:ext cx="764551" cy="1822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9"/>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600"/>
              </a:spcBef>
              <a:spcAft>
                <a:spcPts val="0"/>
              </a:spcAft>
              <a:buNone/>
            </a:pPr>
            <a:r>
              <a:rPr lang="es" sz="1600">
                <a:solidFill>
                  <a:srgbClr val="434343"/>
                </a:solidFill>
                <a:latin typeface="Open Sans"/>
                <a:ea typeface="Open Sans"/>
                <a:cs typeface="Open Sans"/>
                <a:sym typeface="Open Sans"/>
              </a:rPr>
              <a:t>La función constructora </a:t>
            </a:r>
            <a:r>
              <a:rPr b="1" lang="es" sz="1600">
                <a:solidFill>
                  <a:srgbClr val="434343"/>
                </a:solidFill>
                <a:latin typeface="Open Sans"/>
                <a:ea typeface="Open Sans"/>
                <a:cs typeface="Open Sans"/>
                <a:sym typeface="Open Sans"/>
              </a:rPr>
              <a:t>Auto()</a:t>
            </a:r>
            <a:r>
              <a:rPr lang="es" sz="1600">
                <a:solidFill>
                  <a:srgbClr val="434343"/>
                </a:solidFill>
                <a:latin typeface="Open Sans"/>
                <a:ea typeface="Open Sans"/>
                <a:cs typeface="Open Sans"/>
                <a:sym typeface="Open Sans"/>
              </a:rPr>
              <a:t> espera dos parámetros: marca y modelo. Para crear un objeto Auto debemos usar la palabra reservada </a:t>
            </a:r>
            <a:r>
              <a:rPr b="1" lang="es" sz="1600">
                <a:solidFill>
                  <a:srgbClr val="434343"/>
                </a:solidFill>
                <a:latin typeface="Open Sans"/>
                <a:ea typeface="Open Sans"/>
                <a:cs typeface="Open Sans"/>
                <a:sym typeface="Open Sans"/>
              </a:rPr>
              <a:t>new</a:t>
            </a:r>
            <a:r>
              <a:rPr lang="es" sz="1600">
                <a:solidFill>
                  <a:srgbClr val="434343"/>
                </a:solidFill>
                <a:latin typeface="Open Sans"/>
                <a:ea typeface="Open Sans"/>
                <a:cs typeface="Open Sans"/>
                <a:sym typeface="Open Sans"/>
              </a:rPr>
              <a:t> y llamar a la función pasándole los parámetros que espera.</a:t>
            </a:r>
            <a:endParaRPr sz="1600">
              <a:solidFill>
                <a:srgbClr val="434343"/>
              </a:solidFill>
              <a:latin typeface="Open Sans"/>
              <a:ea typeface="Open Sans"/>
              <a:cs typeface="Open Sans"/>
              <a:sym typeface="Open Sans"/>
            </a:endParaRPr>
          </a:p>
        </p:txBody>
      </p:sp>
      <p:sp>
        <p:nvSpPr>
          <p:cNvPr id="223" name="Google Shape;223;p29"/>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Instanciar</a:t>
            </a:r>
            <a:r>
              <a:rPr b="1" lang="es" sz="3000">
                <a:solidFill>
                  <a:srgbClr val="3F3F3F"/>
                </a:solidFill>
                <a:latin typeface="Rajdhani"/>
                <a:ea typeface="Rajdhani"/>
                <a:cs typeface="Rajdhani"/>
                <a:sym typeface="Rajdhani"/>
              </a:rPr>
              <a:t> un objeto</a:t>
            </a:r>
            <a:endParaRPr b="1" sz="3000">
              <a:solidFill>
                <a:srgbClr val="EC183F"/>
              </a:solidFill>
              <a:latin typeface="Rajdhani"/>
              <a:ea typeface="Rajdhani"/>
              <a:cs typeface="Rajdhani"/>
              <a:sym typeface="Rajdhani"/>
            </a:endParaRPr>
          </a:p>
        </p:txBody>
      </p:sp>
      <p:grpSp>
        <p:nvGrpSpPr>
          <p:cNvPr id="224" name="Google Shape;224;p29"/>
          <p:cNvGrpSpPr/>
          <p:nvPr/>
        </p:nvGrpSpPr>
        <p:grpSpPr>
          <a:xfrm>
            <a:off x="732755" y="2284410"/>
            <a:ext cx="7692650" cy="481300"/>
            <a:chOff x="630644" y="2191938"/>
            <a:chExt cx="6913498" cy="530709"/>
          </a:xfrm>
        </p:grpSpPr>
        <p:sp>
          <p:nvSpPr>
            <p:cNvPr id="225" name="Google Shape;225;p29"/>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Clr>
                  <a:schemeClr val="dk1"/>
                </a:buClr>
                <a:buSzPts val="1100"/>
                <a:buFont typeface="Arial"/>
                <a:buNone/>
              </a:pPr>
              <a:r>
                <a:rPr lang="es" sz="1800">
                  <a:solidFill>
                    <a:srgbClr val="EC183F"/>
                  </a:solidFill>
                  <a:latin typeface="Consolas"/>
                  <a:ea typeface="Consolas"/>
                  <a:cs typeface="Consolas"/>
                  <a:sym typeface="Consolas"/>
                </a:rPr>
                <a:t>let</a:t>
              </a:r>
              <a:r>
                <a:rPr lang="es" sz="1800">
                  <a:solidFill>
                    <a:srgbClr val="FFFFFF"/>
                  </a:solidFill>
                  <a:latin typeface="Consolas"/>
                  <a:ea typeface="Consolas"/>
                  <a:cs typeface="Consolas"/>
                  <a:sym typeface="Consolas"/>
                </a:rPr>
                <a:t> miAuto </a:t>
              </a:r>
              <a:r>
                <a:rPr lang="es" sz="1800">
                  <a:solidFill>
                    <a:srgbClr val="03A9F4"/>
                  </a:solidFill>
                  <a:latin typeface="Consolas"/>
                  <a:ea typeface="Consolas"/>
                  <a:cs typeface="Consolas"/>
                  <a:sym typeface="Consolas"/>
                </a:rPr>
                <a:t>=</a:t>
              </a:r>
              <a:r>
                <a:rPr lang="es" sz="1800">
                  <a:solidFill>
                    <a:srgbClr val="FFFFFF"/>
                  </a:solidFill>
                  <a:latin typeface="Consolas"/>
                  <a:ea typeface="Consolas"/>
                  <a:cs typeface="Consolas"/>
                  <a:sym typeface="Consolas"/>
                </a:rPr>
                <a:t> </a:t>
              </a:r>
              <a:r>
                <a:rPr lang="es" sz="1800">
                  <a:solidFill>
                    <a:srgbClr val="EC183F"/>
                  </a:solidFill>
                  <a:latin typeface="Consolas"/>
                  <a:ea typeface="Consolas"/>
                  <a:cs typeface="Consolas"/>
                  <a:sym typeface="Consolas"/>
                </a:rPr>
                <a:t>new</a:t>
              </a:r>
              <a:r>
                <a:rPr lang="es" sz="1800">
                  <a:solidFill>
                    <a:srgbClr val="FFFFFF"/>
                  </a:solidFill>
                  <a:latin typeface="Consolas"/>
                  <a:ea typeface="Consolas"/>
                  <a:cs typeface="Consolas"/>
                  <a:sym typeface="Consolas"/>
                </a:rPr>
                <a:t> Auto(</a:t>
              </a:r>
              <a:r>
                <a:rPr lang="es" sz="1800">
                  <a:solidFill>
                    <a:srgbClr val="4CAF50"/>
                  </a:solidFill>
                  <a:latin typeface="Consolas"/>
                  <a:ea typeface="Consolas"/>
                  <a:cs typeface="Consolas"/>
                  <a:sym typeface="Consolas"/>
                </a:rPr>
                <a:t>'Ford'</a:t>
              </a:r>
              <a:r>
                <a:rPr lang="es" sz="1800">
                  <a:solidFill>
                    <a:srgbClr val="FFFFFF"/>
                  </a:solidFill>
                  <a:latin typeface="Consolas"/>
                  <a:ea typeface="Consolas"/>
                  <a:cs typeface="Consolas"/>
                  <a:sym typeface="Consolas"/>
                </a:rPr>
                <a:t>, </a:t>
              </a:r>
              <a:r>
                <a:rPr lang="es" sz="1800">
                  <a:solidFill>
                    <a:srgbClr val="4CAF50"/>
                  </a:solidFill>
                  <a:latin typeface="Consolas"/>
                  <a:ea typeface="Consolas"/>
                  <a:cs typeface="Consolas"/>
                  <a:sym typeface="Consolas"/>
                </a:rPr>
                <a:t>'Falcon'</a:t>
              </a:r>
              <a:r>
                <a:rPr lang="es"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sp>
          <p:nvSpPr>
            <p:cNvPr id="226" name="Google Shape;226;p29"/>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p:txBody>
        </p:sp>
      </p:grpSp>
      <p:sp>
        <p:nvSpPr>
          <p:cNvPr id="227" name="Google Shape;227;p29"/>
          <p:cNvSpPr txBox="1"/>
          <p:nvPr/>
        </p:nvSpPr>
        <p:spPr>
          <a:xfrm>
            <a:off x="717750" y="27768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600"/>
              </a:spcBef>
              <a:spcAft>
                <a:spcPts val="0"/>
              </a:spcAft>
              <a:buNone/>
            </a:pPr>
            <a:r>
              <a:rPr lang="es" sz="1600">
                <a:solidFill>
                  <a:srgbClr val="434343"/>
                </a:solidFill>
                <a:latin typeface="Open Sans"/>
                <a:ea typeface="Open Sans"/>
                <a:cs typeface="Open Sans"/>
                <a:sym typeface="Open Sans"/>
              </a:rPr>
              <a:t>Cuando ejecutamos el método </a:t>
            </a:r>
            <a:r>
              <a:rPr b="1" lang="es" sz="1600">
                <a:solidFill>
                  <a:srgbClr val="434343"/>
                </a:solidFill>
                <a:latin typeface="Open Sans"/>
                <a:ea typeface="Open Sans"/>
                <a:cs typeface="Open Sans"/>
                <a:sym typeface="Open Sans"/>
              </a:rPr>
              <a:t>new</a:t>
            </a:r>
            <a:r>
              <a:rPr lang="es" sz="1600">
                <a:solidFill>
                  <a:srgbClr val="434343"/>
                </a:solidFill>
                <a:latin typeface="Open Sans"/>
                <a:ea typeface="Open Sans"/>
                <a:cs typeface="Open Sans"/>
                <a:sym typeface="Open Sans"/>
              </a:rPr>
              <a:t> para crear un objeto, lo que nos devuelve es una instancia. Es decir, en la variable miAuto tendremos almacenada una instancia del objeto Auto. Usando la misma función, podemos instanciar cuantos autos queramos.</a:t>
            </a:r>
            <a:endParaRPr sz="1600">
              <a:solidFill>
                <a:srgbClr val="434343"/>
              </a:solidFill>
              <a:latin typeface="Open Sans"/>
              <a:ea typeface="Open Sans"/>
              <a:cs typeface="Open Sans"/>
              <a:sym typeface="Open Sans"/>
            </a:endParaRPr>
          </a:p>
          <a:p>
            <a:pPr indent="0" lvl="0" marL="0" rtl="0" algn="l">
              <a:spcBef>
                <a:spcPts val="600"/>
              </a:spcBef>
              <a:spcAft>
                <a:spcPts val="0"/>
              </a:spcAft>
              <a:buNone/>
            </a:pPr>
            <a:r>
              <a:t/>
            </a:r>
            <a:endParaRPr sz="1600">
              <a:solidFill>
                <a:srgbClr val="434343"/>
              </a:solidFill>
              <a:latin typeface="Open Sans"/>
              <a:ea typeface="Open Sans"/>
              <a:cs typeface="Open Sans"/>
              <a:sym typeface="Open Sans"/>
            </a:endParaRPr>
          </a:p>
        </p:txBody>
      </p:sp>
      <p:grpSp>
        <p:nvGrpSpPr>
          <p:cNvPr id="228" name="Google Shape;228;p29"/>
          <p:cNvGrpSpPr/>
          <p:nvPr/>
        </p:nvGrpSpPr>
        <p:grpSpPr>
          <a:xfrm>
            <a:off x="732755" y="4113210"/>
            <a:ext cx="7692650" cy="481300"/>
            <a:chOff x="630644" y="2191938"/>
            <a:chExt cx="6913498" cy="530709"/>
          </a:xfrm>
        </p:grpSpPr>
        <p:sp>
          <p:nvSpPr>
            <p:cNvPr id="229" name="Google Shape;229;p29"/>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Clr>
                  <a:schemeClr val="dk1"/>
                </a:buClr>
                <a:buSzPts val="1100"/>
                <a:buFont typeface="Arial"/>
                <a:buNone/>
              </a:pPr>
              <a:r>
                <a:rPr lang="es" sz="1800">
                  <a:solidFill>
                    <a:srgbClr val="EC183F"/>
                  </a:solidFill>
                  <a:latin typeface="Consolas"/>
                  <a:ea typeface="Consolas"/>
                  <a:cs typeface="Consolas"/>
                  <a:sym typeface="Consolas"/>
                </a:rPr>
                <a:t>let</a:t>
              </a:r>
              <a:r>
                <a:rPr lang="es" sz="1800">
                  <a:solidFill>
                    <a:srgbClr val="FFFFFF"/>
                  </a:solidFill>
                  <a:latin typeface="Consolas"/>
                  <a:ea typeface="Consolas"/>
                  <a:cs typeface="Consolas"/>
                  <a:sym typeface="Consolas"/>
                </a:rPr>
                <a:t> miOtroAuto </a:t>
              </a:r>
              <a:r>
                <a:rPr lang="es" sz="1800">
                  <a:solidFill>
                    <a:srgbClr val="03A9F4"/>
                  </a:solidFill>
                  <a:latin typeface="Consolas"/>
                  <a:ea typeface="Consolas"/>
                  <a:cs typeface="Consolas"/>
                  <a:sym typeface="Consolas"/>
                </a:rPr>
                <a:t>=</a:t>
              </a:r>
              <a:r>
                <a:rPr lang="es" sz="1800">
                  <a:solidFill>
                    <a:srgbClr val="FFFFFF"/>
                  </a:solidFill>
                  <a:latin typeface="Consolas"/>
                  <a:ea typeface="Consolas"/>
                  <a:cs typeface="Consolas"/>
                  <a:sym typeface="Consolas"/>
                </a:rPr>
                <a:t> </a:t>
              </a:r>
              <a:r>
                <a:rPr lang="es" sz="1800">
                  <a:solidFill>
                    <a:srgbClr val="EC183F"/>
                  </a:solidFill>
                  <a:latin typeface="Consolas"/>
                  <a:ea typeface="Consolas"/>
                  <a:cs typeface="Consolas"/>
                  <a:sym typeface="Consolas"/>
                </a:rPr>
                <a:t>new</a:t>
              </a:r>
              <a:r>
                <a:rPr lang="es" sz="1800">
                  <a:solidFill>
                    <a:srgbClr val="FFFFFF"/>
                  </a:solidFill>
                  <a:latin typeface="Consolas"/>
                  <a:ea typeface="Consolas"/>
                  <a:cs typeface="Consolas"/>
                  <a:sym typeface="Consolas"/>
                </a:rPr>
                <a:t> Auto(</a:t>
              </a:r>
              <a:r>
                <a:rPr lang="es" sz="1800">
                  <a:solidFill>
                    <a:srgbClr val="4CAF50"/>
                  </a:solidFill>
                  <a:latin typeface="Consolas"/>
                  <a:ea typeface="Consolas"/>
                  <a:cs typeface="Consolas"/>
                  <a:sym typeface="Consolas"/>
                </a:rPr>
                <a:t>'Chevrolet'</a:t>
              </a:r>
              <a:r>
                <a:rPr lang="es" sz="1800">
                  <a:solidFill>
                    <a:srgbClr val="FFFFFF"/>
                  </a:solidFill>
                  <a:latin typeface="Consolas"/>
                  <a:ea typeface="Consolas"/>
                  <a:cs typeface="Consolas"/>
                  <a:sym typeface="Consolas"/>
                </a:rPr>
                <a:t>, </a:t>
              </a:r>
              <a:r>
                <a:rPr lang="es" sz="1800">
                  <a:solidFill>
                    <a:srgbClr val="4CAF50"/>
                  </a:solidFill>
                  <a:latin typeface="Consolas"/>
                  <a:ea typeface="Consolas"/>
                  <a:cs typeface="Consolas"/>
                  <a:sym typeface="Consolas"/>
                </a:rPr>
                <a:t>'Corvette'</a:t>
              </a:r>
              <a:r>
                <a:rPr lang="es"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sp>
          <p:nvSpPr>
            <p:cNvPr id="230" name="Google Shape;230;p29"/>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p:txBody>
        </p:sp>
      </p:grpSp>
      <p:sp>
        <p:nvSpPr>
          <p:cNvPr id="231" name="Google Shape;231;p29"/>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9"/>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O</a:t>
            </a:r>
            <a:r>
              <a:rPr lang="es" sz="900">
                <a:solidFill>
                  <a:srgbClr val="FFFFFF"/>
                </a:solidFill>
                <a:latin typeface="Open Sans"/>
                <a:ea typeface="Open Sans"/>
                <a:cs typeface="Open Sans"/>
                <a:sym typeface="Open Sans"/>
              </a:rPr>
              <a:t>bjetos literales</a:t>
            </a:r>
            <a:endParaRPr sz="900">
              <a:solidFill>
                <a:srgbClr val="FFFFFF"/>
              </a:solidFill>
              <a:latin typeface="Open Sans"/>
              <a:ea typeface="Open Sans"/>
              <a:cs typeface="Open Sans"/>
              <a:sym typeface="Open Sans"/>
            </a:endParaRPr>
          </a:p>
        </p:txBody>
      </p:sp>
      <p:pic>
        <p:nvPicPr>
          <p:cNvPr id="233" name="Google Shape;233;p29"/>
          <p:cNvPicPr preferRelativeResize="0"/>
          <p:nvPr/>
        </p:nvPicPr>
        <p:blipFill>
          <a:blip r:embed="rId3">
            <a:alphaModFix/>
          </a:blip>
          <a:stretch>
            <a:fillRect/>
          </a:stretch>
        </p:blipFill>
        <p:spPr>
          <a:xfrm>
            <a:off x="8074225" y="4931037"/>
            <a:ext cx="764551" cy="1822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237" name="Shape 237"/>
        <p:cNvGrpSpPr/>
        <p:nvPr/>
      </p:nvGrpSpPr>
      <p:grpSpPr>
        <a:xfrm>
          <a:off x="0" y="0"/>
          <a:ext cx="0" cy="0"/>
          <a:chOff x="0" y="0"/>
          <a:chExt cx="0" cy="0"/>
        </a:xfrm>
      </p:grpSpPr>
      <p:pic>
        <p:nvPicPr>
          <p:cNvPr id="238" name="Google Shape;238;p30"/>
          <p:cNvPicPr preferRelativeResize="0"/>
          <p:nvPr/>
        </p:nvPicPr>
        <p:blipFill>
          <a:blip r:embed="rId3">
            <a:alphaModFix/>
          </a:blip>
          <a:stretch>
            <a:fillRect/>
          </a:stretch>
        </p:blipFill>
        <p:spPr>
          <a:xfrm>
            <a:off x="3241700" y="2367187"/>
            <a:ext cx="2355801" cy="561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60" name="Shape 60"/>
        <p:cNvGrpSpPr/>
        <p:nvPr/>
      </p:nvGrpSpPr>
      <p:grpSpPr>
        <a:xfrm>
          <a:off x="0" y="0"/>
          <a:ext cx="0" cy="0"/>
          <a:chOff x="0" y="0"/>
          <a:chExt cx="0" cy="0"/>
        </a:xfrm>
      </p:grpSpPr>
      <p:sp>
        <p:nvSpPr>
          <p:cNvPr id="61" name="Google Shape;61;p16"/>
          <p:cNvSpPr txBox="1"/>
          <p:nvPr/>
        </p:nvSpPr>
        <p:spPr>
          <a:xfrm>
            <a:off x="1006375" y="1902050"/>
            <a:ext cx="5932800" cy="2030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600"/>
              </a:spcBef>
              <a:spcAft>
                <a:spcPts val="0"/>
              </a:spcAft>
              <a:buClr>
                <a:schemeClr val="dk1"/>
              </a:buClr>
              <a:buSzPts val="1100"/>
              <a:buFont typeface="Arial"/>
              <a:buNone/>
            </a:pPr>
            <a:r>
              <a:rPr lang="es" sz="2400">
                <a:solidFill>
                  <a:schemeClr val="lt1"/>
                </a:solidFill>
                <a:latin typeface="Open Sans"/>
                <a:ea typeface="Open Sans"/>
                <a:cs typeface="Open Sans"/>
                <a:sym typeface="Open Sans"/>
              </a:rPr>
              <a:t>Podemos decir que los objetos literales son la </a:t>
            </a:r>
            <a:r>
              <a:rPr b="1" lang="es" sz="2400">
                <a:solidFill>
                  <a:schemeClr val="lt1"/>
                </a:solidFill>
                <a:latin typeface="Open Sans"/>
                <a:ea typeface="Open Sans"/>
                <a:cs typeface="Open Sans"/>
                <a:sym typeface="Open Sans"/>
              </a:rPr>
              <a:t>representación</a:t>
            </a:r>
            <a:r>
              <a:rPr lang="es" sz="2400">
                <a:solidFill>
                  <a:schemeClr val="lt1"/>
                </a:solidFill>
                <a:latin typeface="Open Sans"/>
                <a:ea typeface="Open Sans"/>
                <a:cs typeface="Open Sans"/>
                <a:sym typeface="Open Sans"/>
              </a:rPr>
              <a:t> en </a:t>
            </a:r>
            <a:r>
              <a:rPr b="1" lang="es" sz="2400">
                <a:solidFill>
                  <a:schemeClr val="lt1"/>
                </a:solidFill>
                <a:latin typeface="Open Sans"/>
                <a:ea typeface="Open Sans"/>
                <a:cs typeface="Open Sans"/>
                <a:sym typeface="Open Sans"/>
              </a:rPr>
              <a:t>código</a:t>
            </a:r>
            <a:r>
              <a:rPr lang="es" sz="2400">
                <a:solidFill>
                  <a:schemeClr val="lt1"/>
                </a:solidFill>
                <a:latin typeface="Open Sans"/>
                <a:ea typeface="Open Sans"/>
                <a:cs typeface="Open Sans"/>
                <a:sym typeface="Open Sans"/>
              </a:rPr>
              <a:t> de un </a:t>
            </a:r>
            <a:r>
              <a:rPr b="1" lang="es" sz="2400">
                <a:solidFill>
                  <a:schemeClr val="lt1"/>
                </a:solidFill>
                <a:latin typeface="Open Sans"/>
                <a:ea typeface="Open Sans"/>
                <a:cs typeface="Open Sans"/>
                <a:sym typeface="Open Sans"/>
              </a:rPr>
              <a:t>elemento</a:t>
            </a:r>
            <a:r>
              <a:rPr lang="es" sz="2400">
                <a:solidFill>
                  <a:schemeClr val="lt1"/>
                </a:solidFill>
                <a:latin typeface="Open Sans"/>
                <a:ea typeface="Open Sans"/>
                <a:cs typeface="Open Sans"/>
                <a:sym typeface="Open Sans"/>
              </a:rPr>
              <a:t> de la </a:t>
            </a:r>
            <a:r>
              <a:rPr b="1" lang="es" sz="2400">
                <a:solidFill>
                  <a:schemeClr val="lt1"/>
                </a:solidFill>
                <a:latin typeface="Open Sans"/>
                <a:ea typeface="Open Sans"/>
                <a:cs typeface="Open Sans"/>
                <a:sym typeface="Open Sans"/>
              </a:rPr>
              <a:t>vida real</a:t>
            </a:r>
            <a:r>
              <a:rPr lang="es" sz="2400">
                <a:solidFill>
                  <a:schemeClr val="lt1"/>
                </a:solidFill>
                <a:latin typeface="Open Sans"/>
                <a:ea typeface="Open Sans"/>
                <a:cs typeface="Open Sans"/>
                <a:sym typeface="Open Sans"/>
              </a:rPr>
              <a:t>.</a:t>
            </a:r>
            <a:endParaRPr sz="2400">
              <a:solidFill>
                <a:schemeClr val="lt1"/>
              </a:solidFill>
              <a:latin typeface="Open Sans Light"/>
              <a:ea typeface="Open Sans Light"/>
              <a:cs typeface="Open Sans Light"/>
              <a:sym typeface="Open Sans Light"/>
            </a:endParaRPr>
          </a:p>
        </p:txBody>
      </p:sp>
      <p:sp>
        <p:nvSpPr>
          <p:cNvPr id="62" name="Google Shape;62;p16"/>
          <p:cNvSpPr/>
          <p:nvPr/>
        </p:nvSpPr>
        <p:spPr>
          <a:xfrm>
            <a:off x="7015319" y="1828847"/>
            <a:ext cx="1208834" cy="1757993"/>
          </a:xfrm>
          <a:custGeom>
            <a:rect b="b" l="l" r="r" t="t"/>
            <a:pathLst>
              <a:path extrusionOk="0" h="498015" w="342446">
                <a:moveTo>
                  <a:pt x="93494" y="441963"/>
                </a:moveTo>
                <a:cubicBezTo>
                  <a:pt x="93494" y="448093"/>
                  <a:pt x="95355" y="454115"/>
                  <a:pt x="98749" y="459151"/>
                </a:cubicBezTo>
                <a:lnTo>
                  <a:pt x="115390" y="484112"/>
                </a:lnTo>
                <a:cubicBezTo>
                  <a:pt x="121192" y="492761"/>
                  <a:pt x="130935" y="498016"/>
                  <a:pt x="141336" y="498016"/>
                </a:cubicBezTo>
                <a:lnTo>
                  <a:pt x="201330" y="498016"/>
                </a:lnTo>
                <a:cubicBezTo>
                  <a:pt x="211730" y="498016"/>
                  <a:pt x="221474" y="492761"/>
                  <a:pt x="227276" y="484112"/>
                </a:cubicBezTo>
                <a:lnTo>
                  <a:pt x="243917" y="459151"/>
                </a:lnTo>
                <a:cubicBezTo>
                  <a:pt x="247311" y="454005"/>
                  <a:pt x="249172" y="448093"/>
                  <a:pt x="249172" y="441963"/>
                </a:cubicBezTo>
                <a:lnTo>
                  <a:pt x="249172" y="404631"/>
                </a:lnTo>
                <a:lnTo>
                  <a:pt x="93604" y="404631"/>
                </a:lnTo>
                <a:lnTo>
                  <a:pt x="93494" y="441963"/>
                </a:lnTo>
                <a:close/>
                <a:moveTo>
                  <a:pt x="0" y="171224"/>
                </a:moveTo>
                <a:cubicBezTo>
                  <a:pt x="0" y="214358"/>
                  <a:pt x="15984" y="253770"/>
                  <a:pt x="42368" y="283877"/>
                </a:cubicBezTo>
                <a:cubicBezTo>
                  <a:pt x="58461" y="302160"/>
                  <a:pt x="83532" y="340477"/>
                  <a:pt x="93166" y="372882"/>
                </a:cubicBezTo>
                <a:cubicBezTo>
                  <a:pt x="93166" y="373101"/>
                  <a:pt x="93275" y="373430"/>
                  <a:pt x="93275" y="373649"/>
                </a:cubicBezTo>
                <a:lnTo>
                  <a:pt x="249172" y="373649"/>
                </a:lnTo>
                <a:cubicBezTo>
                  <a:pt x="249172" y="373430"/>
                  <a:pt x="249281" y="373101"/>
                  <a:pt x="249281" y="372882"/>
                </a:cubicBezTo>
                <a:cubicBezTo>
                  <a:pt x="258915" y="340586"/>
                  <a:pt x="283986" y="302269"/>
                  <a:pt x="300079" y="283877"/>
                </a:cubicBezTo>
                <a:cubicBezTo>
                  <a:pt x="326463" y="253770"/>
                  <a:pt x="342447" y="214358"/>
                  <a:pt x="342447" y="171224"/>
                </a:cubicBezTo>
                <a:cubicBezTo>
                  <a:pt x="342447" y="76526"/>
                  <a:pt x="265484" y="-218"/>
                  <a:pt x="170676" y="0"/>
                </a:cubicBezTo>
                <a:cubicBezTo>
                  <a:pt x="71489" y="329"/>
                  <a:pt x="0" y="80686"/>
                  <a:pt x="0" y="171224"/>
                </a:cubicBezTo>
                <a:moveTo>
                  <a:pt x="171224" y="93385"/>
                </a:moveTo>
                <a:cubicBezTo>
                  <a:pt x="128308" y="93385"/>
                  <a:pt x="93385" y="128309"/>
                  <a:pt x="93385" y="171224"/>
                </a:cubicBezTo>
                <a:cubicBezTo>
                  <a:pt x="93385" y="179873"/>
                  <a:pt x="86378" y="186770"/>
                  <a:pt x="77839" y="186770"/>
                </a:cubicBezTo>
                <a:cubicBezTo>
                  <a:pt x="69300" y="186770"/>
                  <a:pt x="62293" y="179763"/>
                  <a:pt x="62293" y="171224"/>
                </a:cubicBezTo>
                <a:cubicBezTo>
                  <a:pt x="62293" y="111120"/>
                  <a:pt x="111120" y="62293"/>
                  <a:pt x="171224" y="62293"/>
                </a:cubicBezTo>
                <a:cubicBezTo>
                  <a:pt x="179872" y="62293"/>
                  <a:pt x="186769" y="69300"/>
                  <a:pt x="186769" y="77839"/>
                </a:cubicBezTo>
                <a:cubicBezTo>
                  <a:pt x="186769" y="86379"/>
                  <a:pt x="179872" y="93385"/>
                  <a:pt x="171224" y="93385"/>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3" name="Google Shape;63;p16"/>
          <p:cNvGrpSpPr/>
          <p:nvPr/>
        </p:nvGrpSpPr>
        <p:grpSpPr>
          <a:xfrm>
            <a:off x="938993" y="1408423"/>
            <a:ext cx="344969" cy="308595"/>
            <a:chOff x="3016921" y="2408750"/>
            <a:chExt cx="793216" cy="709740"/>
          </a:xfrm>
        </p:grpSpPr>
        <p:sp>
          <p:nvSpPr>
            <p:cNvPr id="64" name="Google Shape;64;p16"/>
            <p:cNvSpPr/>
            <p:nvPr/>
          </p:nvSpPr>
          <p:spPr>
            <a:xfrm>
              <a:off x="3016921"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p:nvPr/>
          </p:nvSpPr>
          <p:spPr>
            <a:xfrm>
              <a:off x="347754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 name="Google Shape;66;p16"/>
          <p:cNvGrpSpPr/>
          <p:nvPr/>
        </p:nvGrpSpPr>
        <p:grpSpPr>
          <a:xfrm rot="10800000">
            <a:off x="6360968" y="4039448"/>
            <a:ext cx="344969" cy="308595"/>
            <a:chOff x="2965350" y="2408750"/>
            <a:chExt cx="793216" cy="709740"/>
          </a:xfrm>
        </p:grpSpPr>
        <p:sp>
          <p:nvSpPr>
            <p:cNvPr id="67" name="Google Shape;67;p16"/>
            <p:cNvSpPr/>
            <p:nvPr/>
          </p:nvSpPr>
          <p:spPr>
            <a:xfrm>
              <a:off x="2965350"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6"/>
            <p:cNvSpPr/>
            <p:nvPr/>
          </p:nvSpPr>
          <p:spPr>
            <a:xfrm>
              <a:off x="342597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16"/>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6"/>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O</a:t>
            </a:r>
            <a:r>
              <a:rPr lang="es" sz="900">
                <a:solidFill>
                  <a:srgbClr val="FFFFFF"/>
                </a:solidFill>
                <a:latin typeface="Open Sans"/>
                <a:ea typeface="Open Sans"/>
                <a:cs typeface="Open Sans"/>
                <a:sym typeface="Open Sans"/>
              </a:rPr>
              <a:t>bjetos literales</a:t>
            </a:r>
            <a:endParaRPr sz="900">
              <a:solidFill>
                <a:srgbClr val="FFFFFF"/>
              </a:solidFill>
              <a:latin typeface="Open Sans"/>
              <a:ea typeface="Open Sans"/>
              <a:cs typeface="Open Sans"/>
              <a:sym typeface="Open Sans"/>
            </a:endParaRPr>
          </a:p>
        </p:txBody>
      </p:sp>
      <p:pic>
        <p:nvPicPr>
          <p:cNvPr id="71" name="Google Shape;71;p16"/>
          <p:cNvPicPr preferRelativeResize="0"/>
          <p:nvPr/>
        </p:nvPicPr>
        <p:blipFill>
          <a:blip r:embed="rId3">
            <a:alphaModFix/>
          </a:blip>
          <a:stretch>
            <a:fillRect/>
          </a:stretch>
        </p:blipFill>
        <p:spPr>
          <a:xfrm>
            <a:off x="8074225" y="4931037"/>
            <a:ext cx="764551" cy="1822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5" name="Shape 75"/>
        <p:cNvGrpSpPr/>
        <p:nvPr/>
      </p:nvGrpSpPr>
      <p:grpSpPr>
        <a:xfrm>
          <a:off x="0" y="0"/>
          <a:ext cx="0" cy="0"/>
          <a:chOff x="0" y="0"/>
          <a:chExt cx="0" cy="0"/>
        </a:xfrm>
      </p:grpSpPr>
      <p:sp>
        <p:nvSpPr>
          <p:cNvPr id="76" name="Google Shape;76;p17"/>
          <p:cNvSpPr txBox="1"/>
          <p:nvPr/>
        </p:nvSpPr>
        <p:spPr>
          <a:xfrm>
            <a:off x="3884875" y="1682100"/>
            <a:ext cx="4525800" cy="2487900"/>
          </a:xfrm>
          <a:prstGeom prst="rect">
            <a:avLst/>
          </a:prstGeom>
          <a:noFill/>
          <a:ln>
            <a:noFill/>
          </a:ln>
        </p:spPr>
        <p:txBody>
          <a:bodyPr anchorCtr="0" anchor="ctr" bIns="45700" lIns="91425" spcFirstLastPara="1" rIns="91425" wrap="square" tIns="45700">
            <a:noAutofit/>
          </a:bodyPr>
          <a:lstStyle/>
          <a:p>
            <a:pPr indent="-355600" lvl="0" marL="457200" rtl="0" algn="l">
              <a:lnSpc>
                <a:spcPct val="130000"/>
              </a:lnSpc>
              <a:spcBef>
                <a:spcPts val="0"/>
              </a:spcBef>
              <a:spcAft>
                <a:spcPts val="0"/>
              </a:spcAft>
              <a:buClr>
                <a:srgbClr val="434343"/>
              </a:buClr>
              <a:buSzPts val="2000"/>
              <a:buFont typeface="Rajdhani"/>
              <a:buAutoNum type="arabicPeriod"/>
            </a:pPr>
            <a:r>
              <a:rPr b="1" lang="es" sz="2000" u="sng">
                <a:solidFill>
                  <a:schemeClr val="hlink"/>
                </a:solidFill>
                <a:latin typeface="Rajdhani"/>
                <a:ea typeface="Rajdhani"/>
                <a:cs typeface="Rajdhani"/>
                <a:sym typeface="Rajdhani"/>
                <a:hlinkClick action="ppaction://hlinksldjump" r:id="rId3"/>
              </a:rPr>
              <a:t>E</a:t>
            </a:r>
            <a:r>
              <a:rPr b="1" lang="es" sz="2000" u="sng">
                <a:solidFill>
                  <a:schemeClr val="hlink"/>
                </a:solidFill>
                <a:latin typeface="Rajdhani"/>
                <a:ea typeface="Rajdhani"/>
                <a:cs typeface="Rajdhani"/>
                <a:sym typeface="Rajdhani"/>
                <a:hlinkClick action="ppaction://hlinksldjump" r:id="rId4"/>
              </a:rPr>
              <a:t>structura, propiedades y métodos</a:t>
            </a:r>
            <a:endParaRPr b="1" sz="2000">
              <a:solidFill>
                <a:srgbClr val="434343"/>
              </a:solidFill>
              <a:latin typeface="Rajdhani"/>
              <a:ea typeface="Rajdhani"/>
              <a:cs typeface="Rajdhani"/>
              <a:sym typeface="Rajdhani"/>
            </a:endParaRPr>
          </a:p>
          <a:p>
            <a:pPr indent="-355600" lvl="0" marL="457200" rtl="0" algn="l">
              <a:lnSpc>
                <a:spcPct val="130000"/>
              </a:lnSpc>
              <a:spcBef>
                <a:spcPts val="0"/>
              </a:spcBef>
              <a:spcAft>
                <a:spcPts val="0"/>
              </a:spcAft>
              <a:buClr>
                <a:srgbClr val="434343"/>
              </a:buClr>
              <a:buSzPts val="2000"/>
              <a:buFont typeface="Rajdhani"/>
              <a:buAutoNum type="arabicPeriod"/>
            </a:pPr>
            <a:r>
              <a:rPr b="1" lang="es" sz="2000" u="sng">
                <a:solidFill>
                  <a:schemeClr val="hlink"/>
                </a:solidFill>
                <a:latin typeface="Rajdhani"/>
                <a:ea typeface="Rajdhani"/>
                <a:cs typeface="Rajdhani"/>
                <a:sym typeface="Rajdhani"/>
                <a:hlinkClick action="ppaction://hlinksldjump" r:id="rId5"/>
              </a:rPr>
              <a:t>Funciones constructoras</a:t>
            </a:r>
            <a:endParaRPr b="1" sz="2000">
              <a:solidFill>
                <a:srgbClr val="434343"/>
              </a:solidFill>
              <a:latin typeface="Rajdhani"/>
              <a:ea typeface="Rajdhani"/>
              <a:cs typeface="Rajdhani"/>
              <a:sym typeface="Rajdhani"/>
            </a:endParaRPr>
          </a:p>
        </p:txBody>
      </p:sp>
      <p:sp>
        <p:nvSpPr>
          <p:cNvPr id="77" name="Google Shape;77;p17"/>
          <p:cNvSpPr txBox="1"/>
          <p:nvPr/>
        </p:nvSpPr>
        <p:spPr>
          <a:xfrm>
            <a:off x="1729225" y="2429747"/>
            <a:ext cx="1590300" cy="8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s" sz="3100">
                <a:solidFill>
                  <a:srgbClr val="EC183F"/>
                </a:solidFill>
                <a:latin typeface="Rajdhani"/>
                <a:ea typeface="Rajdhani"/>
                <a:cs typeface="Rajdhani"/>
                <a:sym typeface="Rajdhani"/>
              </a:rPr>
              <a:t>Índice</a:t>
            </a:r>
            <a:endParaRPr b="1" sz="2700">
              <a:solidFill>
                <a:srgbClr val="EC183F"/>
              </a:solidFill>
              <a:latin typeface="Rajdhani"/>
              <a:ea typeface="Rajdhani"/>
              <a:cs typeface="Rajdhani"/>
              <a:sym typeface="Rajdhani"/>
            </a:endParaRPr>
          </a:p>
        </p:txBody>
      </p:sp>
      <p:cxnSp>
        <p:nvCxnSpPr>
          <p:cNvPr id="78" name="Google Shape;78;p17"/>
          <p:cNvCxnSpPr/>
          <p:nvPr/>
        </p:nvCxnSpPr>
        <p:spPr>
          <a:xfrm flipH="1">
            <a:off x="3592750" y="1409375"/>
            <a:ext cx="18900" cy="3033300"/>
          </a:xfrm>
          <a:prstGeom prst="straightConnector1">
            <a:avLst/>
          </a:prstGeom>
          <a:noFill/>
          <a:ln cap="flat" cmpd="sng" w="9525">
            <a:solidFill>
              <a:schemeClr val="dk2"/>
            </a:solidFill>
            <a:prstDash val="solid"/>
            <a:round/>
            <a:headEnd len="med" w="med" type="none"/>
            <a:tailEnd len="med" w="med" type="none"/>
          </a:ln>
        </p:spPr>
      </p:cxnSp>
      <p:sp>
        <p:nvSpPr>
          <p:cNvPr id="79" name="Google Shape;79;p17"/>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O</a:t>
            </a:r>
            <a:r>
              <a:rPr lang="es" sz="900">
                <a:solidFill>
                  <a:srgbClr val="FFFFFF"/>
                </a:solidFill>
                <a:latin typeface="Open Sans"/>
                <a:ea typeface="Open Sans"/>
                <a:cs typeface="Open Sans"/>
                <a:sym typeface="Open Sans"/>
              </a:rPr>
              <a:t>bjetos literales</a:t>
            </a:r>
            <a:endParaRPr sz="900">
              <a:solidFill>
                <a:srgbClr val="FFFFFF"/>
              </a:solidFill>
              <a:latin typeface="Open Sans"/>
              <a:ea typeface="Open Sans"/>
              <a:cs typeface="Open Sans"/>
              <a:sym typeface="Open Sans"/>
            </a:endParaRPr>
          </a:p>
        </p:txBody>
      </p:sp>
      <p:pic>
        <p:nvPicPr>
          <p:cNvPr id="81" name="Google Shape;81;p17"/>
          <p:cNvPicPr preferRelativeResize="0"/>
          <p:nvPr/>
        </p:nvPicPr>
        <p:blipFill>
          <a:blip r:embed="rId6">
            <a:alphaModFix/>
          </a:blip>
          <a:stretch>
            <a:fillRect/>
          </a:stretch>
        </p:blipFill>
        <p:spPr>
          <a:xfrm>
            <a:off x="8074225" y="4931037"/>
            <a:ext cx="764551" cy="1822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85" name="Shape 85"/>
        <p:cNvGrpSpPr/>
        <p:nvPr/>
      </p:nvGrpSpPr>
      <p:grpSpPr>
        <a:xfrm>
          <a:off x="0" y="0"/>
          <a:ext cx="0" cy="0"/>
          <a:chOff x="0" y="0"/>
          <a:chExt cx="0" cy="0"/>
        </a:xfrm>
      </p:grpSpPr>
      <p:sp>
        <p:nvSpPr>
          <p:cNvPr id="86" name="Google Shape;86;p18"/>
          <p:cNvSpPr txBox="1"/>
          <p:nvPr/>
        </p:nvSpPr>
        <p:spPr>
          <a:xfrm>
            <a:off x="2794175" y="2195563"/>
            <a:ext cx="548700" cy="977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b="1" lang="es" sz="6000">
                <a:solidFill>
                  <a:srgbClr val="FFFFFF"/>
                </a:solidFill>
                <a:latin typeface="Rajdhani"/>
                <a:ea typeface="Rajdhani"/>
                <a:cs typeface="Rajdhani"/>
                <a:sym typeface="Rajdhani"/>
              </a:rPr>
              <a:t>1</a:t>
            </a:r>
            <a:endParaRPr b="1" sz="6000">
              <a:solidFill>
                <a:srgbClr val="FFFFFF"/>
              </a:solidFill>
              <a:latin typeface="Rajdhani"/>
              <a:ea typeface="Rajdhani"/>
              <a:cs typeface="Rajdhani"/>
              <a:sym typeface="Rajdhani"/>
            </a:endParaRPr>
          </a:p>
        </p:txBody>
      </p:sp>
      <p:sp>
        <p:nvSpPr>
          <p:cNvPr id="87" name="Google Shape;87;p18"/>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8"/>
          <p:cNvSpPr txBox="1"/>
          <p:nvPr/>
        </p:nvSpPr>
        <p:spPr>
          <a:xfrm>
            <a:off x="3609750" y="1495200"/>
            <a:ext cx="4800900" cy="2378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s" sz="3700">
                <a:solidFill>
                  <a:srgbClr val="FFFFFF"/>
                </a:solidFill>
                <a:latin typeface="Rajdhani"/>
                <a:ea typeface="Rajdhani"/>
                <a:cs typeface="Rajdhani"/>
                <a:sym typeface="Rajdhani"/>
              </a:rPr>
              <a:t>E</a:t>
            </a:r>
            <a:r>
              <a:rPr b="1" lang="es" sz="3700">
                <a:solidFill>
                  <a:srgbClr val="FFFFFF"/>
                </a:solidFill>
                <a:latin typeface="Rajdhani"/>
                <a:ea typeface="Rajdhani"/>
                <a:cs typeface="Rajdhani"/>
                <a:sym typeface="Rajdhani"/>
              </a:rPr>
              <a:t>structura, propiedades y métodos</a:t>
            </a:r>
            <a:endParaRPr b="1" sz="3700">
              <a:solidFill>
                <a:srgbClr val="FFFFFF"/>
              </a:solidFill>
              <a:latin typeface="Rajdhani"/>
              <a:ea typeface="Rajdhani"/>
              <a:cs typeface="Rajdhani"/>
              <a:sym typeface="Rajdhani"/>
            </a:endParaRPr>
          </a:p>
        </p:txBody>
      </p:sp>
      <p:sp>
        <p:nvSpPr>
          <p:cNvPr id="89" name="Google Shape;89;p18"/>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O</a:t>
            </a:r>
            <a:r>
              <a:rPr lang="es" sz="900">
                <a:solidFill>
                  <a:srgbClr val="FFFFFF"/>
                </a:solidFill>
                <a:latin typeface="Open Sans"/>
                <a:ea typeface="Open Sans"/>
                <a:cs typeface="Open Sans"/>
                <a:sym typeface="Open Sans"/>
              </a:rPr>
              <a:t>bjetos literales</a:t>
            </a:r>
            <a:endParaRPr sz="900">
              <a:solidFill>
                <a:srgbClr val="FFFFFF"/>
              </a:solidFill>
              <a:latin typeface="Open Sans"/>
              <a:ea typeface="Open Sans"/>
              <a:cs typeface="Open Sans"/>
              <a:sym typeface="Open Sans"/>
            </a:endParaRPr>
          </a:p>
        </p:txBody>
      </p:sp>
      <p:pic>
        <p:nvPicPr>
          <p:cNvPr id="91" name="Google Shape;91;p18"/>
          <p:cNvPicPr preferRelativeResize="0"/>
          <p:nvPr/>
        </p:nvPicPr>
        <p:blipFill>
          <a:blip r:embed="rId3">
            <a:alphaModFix/>
          </a:blip>
          <a:stretch>
            <a:fillRect/>
          </a:stretch>
        </p:blipFill>
        <p:spPr>
          <a:xfrm>
            <a:off x="8074225" y="4931037"/>
            <a:ext cx="764551" cy="1822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Estructura</a:t>
            </a:r>
            <a:r>
              <a:rPr b="1" lang="es" sz="3000">
                <a:solidFill>
                  <a:srgbClr val="434343"/>
                </a:solidFill>
                <a:latin typeface="Rajdhani"/>
                <a:ea typeface="Rajdhani"/>
                <a:cs typeface="Rajdhani"/>
                <a:sym typeface="Rajdhani"/>
              </a:rPr>
              <a:t> básica</a:t>
            </a:r>
            <a:endParaRPr b="1" sz="3000">
              <a:solidFill>
                <a:srgbClr val="434343"/>
              </a:solidFill>
              <a:latin typeface="Rajdhani"/>
              <a:ea typeface="Rajdhani"/>
              <a:cs typeface="Rajdhani"/>
              <a:sym typeface="Rajdhani"/>
            </a:endParaRPr>
          </a:p>
        </p:txBody>
      </p:sp>
      <p:grpSp>
        <p:nvGrpSpPr>
          <p:cNvPr id="97" name="Google Shape;97;p19"/>
          <p:cNvGrpSpPr/>
          <p:nvPr/>
        </p:nvGrpSpPr>
        <p:grpSpPr>
          <a:xfrm>
            <a:off x="732664" y="2353814"/>
            <a:ext cx="7692650" cy="1216703"/>
            <a:chOff x="630644" y="2191938"/>
            <a:chExt cx="6913498" cy="530709"/>
          </a:xfrm>
        </p:grpSpPr>
        <p:sp>
          <p:nvSpPr>
            <p:cNvPr id="98" name="Google Shape;98;p19"/>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Clr>
                  <a:schemeClr val="dk1"/>
                </a:buClr>
                <a:buSzPts val="1100"/>
                <a:buFont typeface="Arial"/>
                <a:buNone/>
              </a:pPr>
              <a:r>
                <a:rPr lang="es" sz="1800">
                  <a:solidFill>
                    <a:srgbClr val="EC183F"/>
                  </a:solidFill>
                  <a:latin typeface="Consolas"/>
                  <a:ea typeface="Consolas"/>
                  <a:cs typeface="Consolas"/>
                  <a:sym typeface="Consolas"/>
                </a:rPr>
                <a:t>let</a:t>
              </a:r>
              <a:r>
                <a:rPr lang="es" sz="1800">
                  <a:solidFill>
                    <a:srgbClr val="FFFFFF"/>
                  </a:solidFill>
                  <a:latin typeface="Consolas"/>
                  <a:ea typeface="Consolas"/>
                  <a:cs typeface="Consolas"/>
                  <a:sym typeface="Consolas"/>
                </a:rPr>
                <a:t> auto </a:t>
              </a:r>
              <a:r>
                <a:rPr lang="es" sz="1800">
                  <a:solidFill>
                    <a:srgbClr val="03A9F4"/>
                  </a:solidFill>
                  <a:latin typeface="Consolas"/>
                  <a:ea typeface="Consolas"/>
                  <a:cs typeface="Consolas"/>
                  <a:sym typeface="Consolas"/>
                </a:rPr>
                <a:t>=</a:t>
              </a:r>
              <a:r>
                <a:rPr lang="es" sz="1800">
                  <a:solidFill>
                    <a:srgbClr val="FFFFFF"/>
                  </a:solidFill>
                  <a:latin typeface="Consolas"/>
                  <a:ea typeface="Consolas"/>
                  <a:cs typeface="Consolas"/>
                  <a:sym typeface="Consolas"/>
                </a:rPr>
                <a:t> {</a:t>
              </a:r>
              <a:endParaRPr sz="18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800">
                  <a:solidFill>
                    <a:srgbClr val="FFFFFF"/>
                  </a:solidFill>
                  <a:latin typeface="Consolas"/>
                  <a:ea typeface="Consolas"/>
                  <a:cs typeface="Consolas"/>
                  <a:sym typeface="Consolas"/>
                </a:rPr>
                <a:t>  	patente : </a:t>
              </a:r>
              <a:r>
                <a:rPr lang="es" sz="1800">
                  <a:solidFill>
                    <a:srgbClr val="4CAF50"/>
                  </a:solidFill>
                  <a:latin typeface="Consolas"/>
                  <a:ea typeface="Consolas"/>
                  <a:cs typeface="Consolas"/>
                  <a:sym typeface="Consolas"/>
                </a:rPr>
                <a:t>'AC 134 DD'</a:t>
              </a:r>
              <a:r>
                <a:rPr lang="es" sz="1800">
                  <a:solidFill>
                    <a:srgbClr val="FFFFFF"/>
                  </a:solidFill>
                  <a:latin typeface="Consolas"/>
                  <a:ea typeface="Consolas"/>
                  <a:cs typeface="Consolas"/>
                  <a:sym typeface="Consolas"/>
                </a:rPr>
                <a:t>;</a:t>
              </a:r>
              <a:endParaRPr sz="1800">
                <a:solidFill>
                  <a:srgbClr val="4CAF50"/>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sp>
          <p:nvSpPr>
            <p:cNvPr id="99" name="Google Shape;99;p19"/>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grpSp>
      <p:sp>
        <p:nvSpPr>
          <p:cNvPr id="100" name="Google Shape;100;p19"/>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600"/>
              </a:spcBef>
              <a:spcAft>
                <a:spcPts val="0"/>
              </a:spcAft>
              <a:buClr>
                <a:schemeClr val="dk1"/>
              </a:buClr>
              <a:buSzPts val="1100"/>
              <a:buFont typeface="Arial"/>
              <a:buNone/>
            </a:pPr>
            <a:r>
              <a:rPr lang="es" sz="1600">
                <a:solidFill>
                  <a:srgbClr val="3F3F3F"/>
                </a:solidFill>
                <a:latin typeface="Open Sans"/>
                <a:ea typeface="Open Sans"/>
                <a:cs typeface="Open Sans"/>
                <a:sym typeface="Open Sans"/>
              </a:rPr>
              <a:t>Un </a:t>
            </a:r>
            <a:r>
              <a:rPr b="1" lang="es" sz="1600">
                <a:solidFill>
                  <a:srgbClr val="3F3F3F"/>
                </a:solidFill>
                <a:latin typeface="Open Sans"/>
                <a:ea typeface="Open Sans"/>
                <a:cs typeface="Open Sans"/>
                <a:sym typeface="Open Sans"/>
              </a:rPr>
              <a:t>objeto</a:t>
            </a:r>
            <a:r>
              <a:rPr lang="es" sz="1600">
                <a:solidFill>
                  <a:srgbClr val="3F3F3F"/>
                </a:solidFill>
                <a:latin typeface="Open Sans"/>
                <a:ea typeface="Open Sans"/>
                <a:cs typeface="Open Sans"/>
                <a:sym typeface="Open Sans"/>
              </a:rPr>
              <a:t> es una estructura de datos que puede contener </a:t>
            </a:r>
            <a:r>
              <a:rPr b="1" lang="es" sz="1600">
                <a:solidFill>
                  <a:srgbClr val="3F3F3F"/>
                </a:solidFill>
                <a:latin typeface="Open Sans"/>
                <a:ea typeface="Open Sans"/>
                <a:cs typeface="Open Sans"/>
                <a:sym typeface="Open Sans"/>
              </a:rPr>
              <a:t>propiedades</a:t>
            </a:r>
            <a:r>
              <a:rPr lang="es" sz="1600">
                <a:solidFill>
                  <a:srgbClr val="3F3F3F"/>
                </a:solidFill>
                <a:latin typeface="Open Sans"/>
                <a:ea typeface="Open Sans"/>
                <a:cs typeface="Open Sans"/>
                <a:sym typeface="Open Sans"/>
              </a:rPr>
              <a:t> y </a:t>
            </a:r>
            <a:r>
              <a:rPr b="1" lang="es" sz="1600">
                <a:solidFill>
                  <a:srgbClr val="3F3F3F"/>
                </a:solidFill>
                <a:latin typeface="Open Sans"/>
                <a:ea typeface="Open Sans"/>
                <a:cs typeface="Open Sans"/>
                <a:sym typeface="Open Sans"/>
              </a:rPr>
              <a:t>métodos</a:t>
            </a:r>
            <a:r>
              <a:rPr lang="es" sz="1600">
                <a:solidFill>
                  <a:srgbClr val="3F3F3F"/>
                </a:solidFill>
                <a:latin typeface="Open Sans"/>
                <a:ea typeface="Open Sans"/>
                <a:cs typeface="Open Sans"/>
                <a:sym typeface="Open Sans"/>
              </a:rPr>
              <a:t>.</a:t>
            </a:r>
            <a:endParaRPr sz="1600">
              <a:solidFill>
                <a:srgbClr val="3F3F3F"/>
              </a:solidFill>
              <a:latin typeface="Open Sans"/>
              <a:ea typeface="Open Sans"/>
              <a:cs typeface="Open Sans"/>
              <a:sym typeface="Open Sans"/>
            </a:endParaRPr>
          </a:p>
          <a:p>
            <a:pPr indent="0" lvl="0" marL="0" rtl="0" algn="l">
              <a:spcBef>
                <a:spcPts val="600"/>
              </a:spcBef>
              <a:spcAft>
                <a:spcPts val="0"/>
              </a:spcAft>
              <a:buNone/>
            </a:pPr>
            <a:r>
              <a:rPr lang="es" sz="1600">
                <a:solidFill>
                  <a:srgbClr val="3F3F3F"/>
                </a:solidFill>
                <a:latin typeface="Open Sans"/>
                <a:ea typeface="Open Sans"/>
                <a:cs typeface="Open Sans"/>
                <a:sym typeface="Open Sans"/>
              </a:rPr>
              <a:t>Para crearlo usamos llave de apertura y de cierre { }.</a:t>
            </a:r>
            <a:endParaRPr sz="1600">
              <a:solidFill>
                <a:srgbClr val="3F3F3F"/>
              </a:solidFill>
              <a:latin typeface="Open Sans"/>
              <a:ea typeface="Open Sans"/>
              <a:cs typeface="Open Sans"/>
              <a:sym typeface="Open Sans"/>
            </a:endParaRPr>
          </a:p>
        </p:txBody>
      </p:sp>
      <p:sp>
        <p:nvSpPr>
          <p:cNvPr id="101" name="Google Shape;101;p19"/>
          <p:cNvSpPr txBox="1"/>
          <p:nvPr/>
        </p:nvSpPr>
        <p:spPr>
          <a:xfrm flipH="1">
            <a:off x="732606" y="3590750"/>
            <a:ext cx="2593800" cy="1159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s" sz="1600">
                <a:solidFill>
                  <a:srgbClr val="3F3F3F"/>
                </a:solidFill>
                <a:latin typeface="Open Sans"/>
                <a:ea typeface="Open Sans"/>
                <a:cs typeface="Open Sans"/>
                <a:sym typeface="Open Sans"/>
              </a:rPr>
              <a:t>Propiedad</a:t>
            </a:r>
            <a:endParaRPr b="1" sz="1600">
              <a:solidFill>
                <a:srgbClr val="3F3F3F"/>
              </a:solidFill>
              <a:latin typeface="Open Sans"/>
              <a:ea typeface="Open Sans"/>
              <a:cs typeface="Open Sans"/>
              <a:sym typeface="Open Sans"/>
            </a:endParaRPr>
          </a:p>
          <a:p>
            <a:pPr indent="0" lvl="0" marL="0" rtl="0" algn="l">
              <a:spcBef>
                <a:spcPts val="600"/>
              </a:spcBef>
              <a:spcAft>
                <a:spcPts val="0"/>
              </a:spcAft>
              <a:buNone/>
            </a:pPr>
            <a:r>
              <a:rPr lang="es">
                <a:solidFill>
                  <a:srgbClr val="434343"/>
                </a:solidFill>
                <a:latin typeface="Open Sans"/>
                <a:ea typeface="Open Sans"/>
                <a:cs typeface="Open Sans"/>
                <a:sym typeface="Open Sans"/>
              </a:rPr>
              <a:t>Definimos el nombre de </a:t>
            </a:r>
            <a:br>
              <a:rPr lang="es">
                <a:solidFill>
                  <a:srgbClr val="434343"/>
                </a:solidFill>
                <a:latin typeface="Open Sans"/>
                <a:ea typeface="Open Sans"/>
                <a:cs typeface="Open Sans"/>
                <a:sym typeface="Open Sans"/>
              </a:rPr>
            </a:br>
            <a:r>
              <a:rPr lang="es">
                <a:solidFill>
                  <a:srgbClr val="434343"/>
                </a:solidFill>
                <a:latin typeface="Open Sans"/>
                <a:ea typeface="Open Sans"/>
                <a:cs typeface="Open Sans"/>
                <a:sym typeface="Open Sans"/>
              </a:rPr>
              <a:t>la </a:t>
            </a:r>
            <a:r>
              <a:rPr b="1" lang="es">
                <a:solidFill>
                  <a:srgbClr val="434343"/>
                </a:solidFill>
                <a:latin typeface="Open Sans"/>
                <a:ea typeface="Open Sans"/>
                <a:cs typeface="Open Sans"/>
                <a:sym typeface="Open Sans"/>
              </a:rPr>
              <a:t>propiedad </a:t>
            </a:r>
            <a:r>
              <a:rPr lang="es">
                <a:solidFill>
                  <a:srgbClr val="434343"/>
                </a:solidFill>
                <a:latin typeface="Open Sans"/>
                <a:ea typeface="Open Sans"/>
                <a:cs typeface="Open Sans"/>
                <a:sym typeface="Open Sans"/>
              </a:rPr>
              <a:t>del objeto.</a:t>
            </a:r>
            <a:endParaRPr>
              <a:solidFill>
                <a:srgbClr val="434343"/>
              </a:solidFill>
              <a:latin typeface="Open Sans"/>
              <a:ea typeface="Open Sans"/>
              <a:cs typeface="Open Sans"/>
              <a:sym typeface="Open Sans"/>
            </a:endParaRPr>
          </a:p>
        </p:txBody>
      </p:sp>
      <p:sp>
        <p:nvSpPr>
          <p:cNvPr id="102" name="Google Shape;102;p19"/>
          <p:cNvSpPr txBox="1"/>
          <p:nvPr/>
        </p:nvSpPr>
        <p:spPr>
          <a:xfrm>
            <a:off x="5831295" y="3590750"/>
            <a:ext cx="2593800" cy="1159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s" sz="1600">
                <a:solidFill>
                  <a:srgbClr val="3F3F3F"/>
                </a:solidFill>
                <a:latin typeface="Open Sans"/>
                <a:ea typeface="Open Sans"/>
                <a:cs typeface="Open Sans"/>
                <a:sym typeface="Open Sans"/>
              </a:rPr>
              <a:t>Valor</a:t>
            </a:r>
            <a:endParaRPr b="1" sz="1600">
              <a:solidFill>
                <a:srgbClr val="3F3F3F"/>
              </a:solidFill>
              <a:latin typeface="Open Sans"/>
              <a:ea typeface="Open Sans"/>
              <a:cs typeface="Open Sans"/>
              <a:sym typeface="Open Sans"/>
            </a:endParaRPr>
          </a:p>
          <a:p>
            <a:pPr indent="0" lvl="0" marL="0" rtl="0" algn="l">
              <a:spcBef>
                <a:spcPts val="600"/>
              </a:spcBef>
              <a:spcAft>
                <a:spcPts val="0"/>
              </a:spcAft>
              <a:buNone/>
            </a:pPr>
            <a:r>
              <a:rPr lang="es">
                <a:solidFill>
                  <a:srgbClr val="434343"/>
                </a:solidFill>
                <a:latin typeface="Open Sans"/>
                <a:ea typeface="Open Sans"/>
                <a:cs typeface="Open Sans"/>
                <a:sym typeface="Open Sans"/>
              </a:rPr>
              <a:t>Puede ser cualquier </a:t>
            </a:r>
            <a:r>
              <a:rPr b="1" lang="es">
                <a:solidFill>
                  <a:srgbClr val="434343"/>
                </a:solidFill>
                <a:latin typeface="Open Sans"/>
                <a:ea typeface="Open Sans"/>
                <a:cs typeface="Open Sans"/>
                <a:sym typeface="Open Sans"/>
              </a:rPr>
              <a:t>tipo de dato</a:t>
            </a:r>
            <a:r>
              <a:rPr lang="es">
                <a:solidFill>
                  <a:srgbClr val="434343"/>
                </a:solidFill>
                <a:latin typeface="Open Sans"/>
                <a:ea typeface="Open Sans"/>
                <a:cs typeface="Open Sans"/>
                <a:sym typeface="Open Sans"/>
              </a:rPr>
              <a:t> que conocemos.</a:t>
            </a:r>
            <a:endParaRPr>
              <a:solidFill>
                <a:srgbClr val="434343"/>
              </a:solidFill>
              <a:latin typeface="Open Sans"/>
              <a:ea typeface="Open Sans"/>
              <a:cs typeface="Open Sans"/>
              <a:sym typeface="Open Sans"/>
            </a:endParaRPr>
          </a:p>
        </p:txBody>
      </p:sp>
      <p:sp>
        <p:nvSpPr>
          <p:cNvPr id="103" name="Google Shape;103;p19"/>
          <p:cNvSpPr txBox="1"/>
          <p:nvPr/>
        </p:nvSpPr>
        <p:spPr>
          <a:xfrm flipH="1">
            <a:off x="3282028" y="3590750"/>
            <a:ext cx="2593800" cy="1159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s" sz="1600">
                <a:solidFill>
                  <a:srgbClr val="3F3F3F"/>
                </a:solidFill>
                <a:latin typeface="Open Sans"/>
                <a:ea typeface="Open Sans"/>
                <a:cs typeface="Open Sans"/>
                <a:sym typeface="Open Sans"/>
              </a:rPr>
              <a:t>Dos puntos</a:t>
            </a:r>
            <a:endParaRPr b="1" sz="1600">
              <a:solidFill>
                <a:srgbClr val="3F3F3F"/>
              </a:solidFill>
              <a:latin typeface="Open Sans"/>
              <a:ea typeface="Open Sans"/>
              <a:cs typeface="Open Sans"/>
              <a:sym typeface="Open Sans"/>
            </a:endParaRPr>
          </a:p>
          <a:p>
            <a:pPr indent="0" lvl="0" marL="0" rtl="0" algn="l">
              <a:spcBef>
                <a:spcPts val="600"/>
              </a:spcBef>
              <a:spcAft>
                <a:spcPts val="0"/>
              </a:spcAft>
              <a:buNone/>
            </a:pPr>
            <a:r>
              <a:rPr b="1" lang="es">
                <a:solidFill>
                  <a:srgbClr val="434343"/>
                </a:solidFill>
                <a:latin typeface="Open Sans"/>
                <a:ea typeface="Open Sans"/>
                <a:cs typeface="Open Sans"/>
                <a:sym typeface="Open Sans"/>
              </a:rPr>
              <a:t>Separa</a:t>
            </a:r>
            <a:r>
              <a:rPr lang="es">
                <a:solidFill>
                  <a:srgbClr val="434343"/>
                </a:solidFill>
                <a:latin typeface="Open Sans"/>
                <a:ea typeface="Open Sans"/>
                <a:cs typeface="Open Sans"/>
                <a:sym typeface="Open Sans"/>
              </a:rPr>
              <a:t> el nombre de la propiedad, de su valor</a:t>
            </a:r>
            <a:r>
              <a:rPr lang="es">
                <a:solidFill>
                  <a:srgbClr val="434343"/>
                </a:solidFill>
                <a:latin typeface="Open Sans"/>
                <a:ea typeface="Open Sans"/>
                <a:cs typeface="Open Sans"/>
                <a:sym typeface="Open Sans"/>
              </a:rPr>
              <a:t>.</a:t>
            </a:r>
            <a:endParaRPr>
              <a:solidFill>
                <a:srgbClr val="434343"/>
              </a:solidFill>
              <a:latin typeface="Open Sans"/>
              <a:ea typeface="Open Sans"/>
              <a:cs typeface="Open Sans"/>
              <a:sym typeface="Open Sans"/>
            </a:endParaRPr>
          </a:p>
        </p:txBody>
      </p:sp>
      <p:sp>
        <p:nvSpPr>
          <p:cNvPr id="104" name="Google Shape;104;p19"/>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O</a:t>
            </a:r>
            <a:r>
              <a:rPr lang="es" sz="900">
                <a:solidFill>
                  <a:srgbClr val="FFFFFF"/>
                </a:solidFill>
                <a:latin typeface="Open Sans"/>
                <a:ea typeface="Open Sans"/>
                <a:cs typeface="Open Sans"/>
                <a:sym typeface="Open Sans"/>
              </a:rPr>
              <a:t>bjetos literales</a:t>
            </a:r>
            <a:endParaRPr sz="900">
              <a:solidFill>
                <a:srgbClr val="FFFFFF"/>
              </a:solidFill>
              <a:latin typeface="Open Sans"/>
              <a:ea typeface="Open Sans"/>
              <a:cs typeface="Open Sans"/>
              <a:sym typeface="Open Sans"/>
            </a:endParaRPr>
          </a:p>
        </p:txBody>
      </p:sp>
      <p:pic>
        <p:nvPicPr>
          <p:cNvPr id="106" name="Google Shape;106;p19"/>
          <p:cNvPicPr preferRelativeResize="0"/>
          <p:nvPr/>
        </p:nvPicPr>
        <p:blipFill>
          <a:blip r:embed="rId3">
            <a:alphaModFix/>
          </a:blip>
          <a:stretch>
            <a:fillRect/>
          </a:stretch>
        </p:blipFill>
        <p:spPr>
          <a:xfrm>
            <a:off x="8074225" y="4931037"/>
            <a:ext cx="764551" cy="1822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60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Un objeto puede tener la cantidad de propiedades que queramos. Si hay más de una, las separamos con comas </a:t>
            </a:r>
            <a:r>
              <a:rPr lang="es" sz="1600">
                <a:solidFill>
                  <a:srgbClr val="434343"/>
                </a:solidFill>
                <a:highlight>
                  <a:srgbClr val="CCCCCC"/>
                </a:highlight>
                <a:latin typeface="Consolas"/>
                <a:ea typeface="Consolas"/>
                <a:cs typeface="Consolas"/>
                <a:sym typeface="Consolas"/>
              </a:rPr>
              <a:t>,</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indent="0" lvl="0" marL="0" rtl="0" algn="l">
              <a:spcBef>
                <a:spcPts val="600"/>
              </a:spcBef>
              <a:spcAft>
                <a:spcPts val="0"/>
              </a:spcAft>
              <a:buClr>
                <a:srgbClr val="000000"/>
              </a:buClr>
              <a:buSzPts val="1100"/>
              <a:buFont typeface="Arial"/>
              <a:buNone/>
            </a:pPr>
            <a:r>
              <a:rPr lang="es" sz="1600">
                <a:solidFill>
                  <a:srgbClr val="434343"/>
                </a:solidFill>
                <a:latin typeface="Open Sans"/>
                <a:ea typeface="Open Sans"/>
                <a:cs typeface="Open Sans"/>
                <a:sym typeface="Open Sans"/>
              </a:rPr>
              <a:t>Con la notación </a:t>
            </a:r>
            <a:r>
              <a:rPr b="1" lang="es" sz="1600">
                <a:solidFill>
                  <a:srgbClr val="434343"/>
                </a:solidFill>
                <a:latin typeface="Open Sans"/>
                <a:ea typeface="Open Sans"/>
                <a:cs typeface="Open Sans"/>
                <a:sym typeface="Open Sans"/>
              </a:rPr>
              <a:t>objeto.propiedad</a:t>
            </a:r>
            <a:r>
              <a:rPr lang="es" sz="1600">
                <a:solidFill>
                  <a:srgbClr val="434343"/>
                </a:solidFill>
                <a:latin typeface="Open Sans"/>
                <a:ea typeface="Open Sans"/>
                <a:cs typeface="Open Sans"/>
                <a:sym typeface="Open Sans"/>
              </a:rPr>
              <a:t> accedemos al valor de cada una de ellas.</a:t>
            </a:r>
            <a:endParaRPr sz="1600">
              <a:solidFill>
                <a:srgbClr val="434343"/>
              </a:solidFill>
              <a:latin typeface="Open Sans"/>
              <a:ea typeface="Open Sans"/>
              <a:cs typeface="Open Sans"/>
              <a:sym typeface="Open Sans"/>
            </a:endParaRPr>
          </a:p>
        </p:txBody>
      </p:sp>
      <p:sp>
        <p:nvSpPr>
          <p:cNvPr id="112" name="Google Shape;112;p20"/>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Propiedades</a:t>
            </a:r>
            <a:r>
              <a:rPr b="1" lang="es" sz="3000">
                <a:solidFill>
                  <a:srgbClr val="434343"/>
                </a:solidFill>
                <a:latin typeface="Rajdhani"/>
                <a:ea typeface="Rajdhani"/>
                <a:cs typeface="Rajdhani"/>
                <a:sym typeface="Rajdhani"/>
              </a:rPr>
              <a:t> de un objeto</a:t>
            </a:r>
            <a:endParaRPr b="1" sz="3000">
              <a:solidFill>
                <a:srgbClr val="EC183F"/>
              </a:solidFill>
              <a:latin typeface="Rajdhani"/>
              <a:ea typeface="Rajdhani"/>
              <a:cs typeface="Rajdhani"/>
              <a:sym typeface="Rajdhani"/>
            </a:endParaRPr>
          </a:p>
        </p:txBody>
      </p:sp>
      <p:grpSp>
        <p:nvGrpSpPr>
          <p:cNvPr id="113" name="Google Shape;113;p20"/>
          <p:cNvGrpSpPr/>
          <p:nvPr/>
        </p:nvGrpSpPr>
        <p:grpSpPr>
          <a:xfrm>
            <a:off x="732732" y="2263890"/>
            <a:ext cx="7692650" cy="2556849"/>
            <a:chOff x="630644" y="2191938"/>
            <a:chExt cx="6913498" cy="530709"/>
          </a:xfrm>
        </p:grpSpPr>
        <p:sp>
          <p:nvSpPr>
            <p:cNvPr id="114" name="Google Shape;114;p20"/>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Clr>
                  <a:schemeClr val="dk1"/>
                </a:buClr>
                <a:buSzPts val="1100"/>
                <a:buFont typeface="Arial"/>
                <a:buNone/>
              </a:pPr>
              <a:r>
                <a:rPr lang="es" sz="1800">
                  <a:solidFill>
                    <a:srgbClr val="EC183F"/>
                  </a:solidFill>
                  <a:latin typeface="Consolas"/>
                  <a:ea typeface="Consolas"/>
                  <a:cs typeface="Consolas"/>
                  <a:sym typeface="Consolas"/>
                </a:rPr>
                <a:t>let</a:t>
              </a:r>
              <a:r>
                <a:rPr lang="es" sz="1800">
                  <a:solidFill>
                    <a:srgbClr val="FFFFFF"/>
                  </a:solidFill>
                  <a:latin typeface="Consolas"/>
                  <a:ea typeface="Consolas"/>
                  <a:cs typeface="Consolas"/>
                  <a:sym typeface="Consolas"/>
                </a:rPr>
                <a:t> tenista </a:t>
              </a:r>
              <a:r>
                <a:rPr lang="es" sz="1800">
                  <a:solidFill>
                    <a:srgbClr val="03A9F4"/>
                  </a:solidFill>
                  <a:latin typeface="Consolas"/>
                  <a:ea typeface="Consolas"/>
                  <a:cs typeface="Consolas"/>
                  <a:sym typeface="Consolas"/>
                </a:rPr>
                <a:t>=</a:t>
              </a:r>
              <a:r>
                <a:rPr lang="es" sz="1800">
                  <a:solidFill>
                    <a:srgbClr val="FFFFFF"/>
                  </a:solidFill>
                  <a:latin typeface="Consolas"/>
                  <a:ea typeface="Consolas"/>
                  <a:cs typeface="Consolas"/>
                  <a:sym typeface="Consolas"/>
                </a:rPr>
                <a:t> {</a:t>
              </a:r>
              <a:endParaRPr sz="18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800">
                  <a:solidFill>
                    <a:srgbClr val="FFFFFF"/>
                  </a:solidFill>
                  <a:latin typeface="Consolas"/>
                  <a:ea typeface="Consolas"/>
                  <a:cs typeface="Consolas"/>
                  <a:sym typeface="Consolas"/>
                </a:rPr>
                <a:t>	nombre: </a:t>
              </a:r>
              <a:r>
                <a:rPr lang="es" sz="1800">
                  <a:solidFill>
                    <a:srgbClr val="4CAF50"/>
                  </a:solidFill>
                  <a:latin typeface="Consolas"/>
                  <a:ea typeface="Consolas"/>
                  <a:cs typeface="Consolas"/>
                  <a:sym typeface="Consolas"/>
                </a:rPr>
                <a:t>'Roger'</a:t>
              </a:r>
              <a:r>
                <a:rPr lang="es"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457200" lvl="0" marL="0" rtl="0" algn="l">
                <a:spcBef>
                  <a:spcPts val="600"/>
                </a:spcBef>
                <a:spcAft>
                  <a:spcPts val="0"/>
                </a:spcAft>
                <a:buClr>
                  <a:schemeClr val="dk1"/>
                </a:buClr>
                <a:buSzPts val="1100"/>
                <a:buFont typeface="Arial"/>
                <a:buNone/>
              </a:pPr>
              <a:r>
                <a:rPr lang="es" sz="1800">
                  <a:solidFill>
                    <a:srgbClr val="FFFFFF"/>
                  </a:solidFill>
                  <a:latin typeface="Consolas"/>
                  <a:ea typeface="Consolas"/>
                  <a:cs typeface="Consolas"/>
                  <a:sym typeface="Consolas"/>
                </a:rPr>
                <a:t>apellido: </a:t>
              </a:r>
              <a:r>
                <a:rPr lang="es" sz="1800">
                  <a:solidFill>
                    <a:srgbClr val="4CAF50"/>
                  </a:solidFill>
                  <a:latin typeface="Consolas"/>
                  <a:ea typeface="Consolas"/>
                  <a:cs typeface="Consolas"/>
                  <a:sym typeface="Consolas"/>
                </a:rPr>
                <a:t>'Federer'</a:t>
              </a:r>
              <a:endParaRPr sz="1800">
                <a:solidFill>
                  <a:srgbClr val="4CAF50"/>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t/>
              </a:r>
              <a:endParaRPr sz="18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800">
                  <a:solidFill>
                    <a:srgbClr val="03A9F4"/>
                  </a:solidFill>
                  <a:latin typeface="Consolas"/>
                  <a:ea typeface="Consolas"/>
                  <a:cs typeface="Consolas"/>
                  <a:sym typeface="Consolas"/>
                </a:rPr>
                <a:t>console</a:t>
              </a:r>
              <a:r>
                <a:rPr lang="es" sz="1800">
                  <a:solidFill>
                    <a:srgbClr val="FFFFFF"/>
                  </a:solidFill>
                  <a:latin typeface="Consolas"/>
                  <a:ea typeface="Consolas"/>
                  <a:cs typeface="Consolas"/>
                  <a:sym typeface="Consolas"/>
                </a:rPr>
                <a:t>.</a:t>
              </a:r>
              <a:r>
                <a:rPr lang="es" sz="1800">
                  <a:solidFill>
                    <a:srgbClr val="EC183F"/>
                  </a:solidFill>
                  <a:latin typeface="Consolas"/>
                  <a:ea typeface="Consolas"/>
                  <a:cs typeface="Consolas"/>
                  <a:sym typeface="Consolas"/>
                </a:rPr>
                <a:t>log</a:t>
              </a:r>
              <a:r>
                <a:rPr lang="es" sz="1800">
                  <a:solidFill>
                    <a:srgbClr val="FFFFFF"/>
                  </a:solidFill>
                  <a:latin typeface="Consolas"/>
                  <a:ea typeface="Consolas"/>
                  <a:cs typeface="Consolas"/>
                  <a:sym typeface="Consolas"/>
                </a:rPr>
                <a:t>(tenista.</a:t>
              </a:r>
              <a:r>
                <a:rPr lang="es" sz="1800">
                  <a:solidFill>
                    <a:srgbClr val="EC183F"/>
                  </a:solidFill>
                  <a:latin typeface="Consolas"/>
                  <a:ea typeface="Consolas"/>
                  <a:cs typeface="Consolas"/>
                  <a:sym typeface="Consolas"/>
                </a:rPr>
                <a:t>nombre</a:t>
              </a:r>
              <a:r>
                <a:rPr lang="es" sz="1800">
                  <a:solidFill>
                    <a:srgbClr val="FFFFFF"/>
                  </a:solidFill>
                  <a:latin typeface="Consolas"/>
                  <a:ea typeface="Consolas"/>
                  <a:cs typeface="Consolas"/>
                  <a:sym typeface="Consolas"/>
                </a:rPr>
                <a:t>) </a:t>
              </a:r>
              <a:r>
                <a:rPr lang="es" sz="1800">
                  <a:solidFill>
                    <a:srgbClr val="7F7F7F"/>
                  </a:solidFill>
                  <a:latin typeface="Consolas"/>
                  <a:ea typeface="Consolas"/>
                  <a:cs typeface="Consolas"/>
                  <a:sym typeface="Consolas"/>
                </a:rPr>
                <a:t>// Roger</a:t>
              </a:r>
              <a:endParaRPr sz="1800">
                <a:solidFill>
                  <a:srgbClr val="7F7F7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800">
                  <a:solidFill>
                    <a:srgbClr val="03A9F4"/>
                  </a:solidFill>
                  <a:latin typeface="Consolas"/>
                  <a:ea typeface="Consolas"/>
                  <a:cs typeface="Consolas"/>
                  <a:sym typeface="Consolas"/>
                </a:rPr>
                <a:t>console</a:t>
              </a:r>
              <a:r>
                <a:rPr lang="es" sz="1800">
                  <a:solidFill>
                    <a:srgbClr val="FFFFFF"/>
                  </a:solidFill>
                  <a:latin typeface="Consolas"/>
                  <a:ea typeface="Consolas"/>
                  <a:cs typeface="Consolas"/>
                  <a:sym typeface="Consolas"/>
                </a:rPr>
                <a:t>.</a:t>
              </a:r>
              <a:r>
                <a:rPr lang="es" sz="1800">
                  <a:solidFill>
                    <a:srgbClr val="EC183F"/>
                  </a:solidFill>
                  <a:latin typeface="Consolas"/>
                  <a:ea typeface="Consolas"/>
                  <a:cs typeface="Consolas"/>
                  <a:sym typeface="Consolas"/>
                </a:rPr>
                <a:t>log</a:t>
              </a:r>
              <a:r>
                <a:rPr lang="es" sz="1800">
                  <a:solidFill>
                    <a:srgbClr val="FFFFFF"/>
                  </a:solidFill>
                  <a:latin typeface="Consolas"/>
                  <a:ea typeface="Consolas"/>
                  <a:cs typeface="Consolas"/>
                  <a:sym typeface="Consolas"/>
                </a:rPr>
                <a:t>(tenista.</a:t>
              </a:r>
              <a:r>
                <a:rPr lang="es" sz="1800">
                  <a:solidFill>
                    <a:srgbClr val="EC183F"/>
                  </a:solidFill>
                  <a:latin typeface="Consolas"/>
                  <a:ea typeface="Consolas"/>
                  <a:cs typeface="Consolas"/>
                  <a:sym typeface="Consolas"/>
                </a:rPr>
                <a:t>apellido</a:t>
              </a:r>
              <a:r>
                <a:rPr lang="es" sz="1800">
                  <a:solidFill>
                    <a:srgbClr val="FFFFFF"/>
                  </a:solidFill>
                  <a:latin typeface="Consolas"/>
                  <a:ea typeface="Consolas"/>
                  <a:cs typeface="Consolas"/>
                  <a:sym typeface="Consolas"/>
                </a:rPr>
                <a:t>) </a:t>
              </a:r>
              <a:r>
                <a:rPr lang="es" sz="1800">
                  <a:solidFill>
                    <a:srgbClr val="7F7F7F"/>
                  </a:solidFill>
                  <a:latin typeface="Consolas"/>
                  <a:ea typeface="Consolas"/>
                  <a:cs typeface="Consolas"/>
                  <a:sym typeface="Consolas"/>
                </a:rPr>
                <a:t>// Federer</a:t>
              </a:r>
              <a:endParaRPr sz="1800">
                <a:solidFill>
                  <a:srgbClr val="7F7F7F"/>
                </a:solidFill>
                <a:latin typeface="Consolas"/>
                <a:ea typeface="Consolas"/>
                <a:cs typeface="Consolas"/>
                <a:sym typeface="Consolas"/>
              </a:endParaRPr>
            </a:p>
          </p:txBody>
        </p:sp>
        <p:sp>
          <p:nvSpPr>
            <p:cNvPr id="115" name="Google Shape;115;p20"/>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grpSp>
      <p:sp>
        <p:nvSpPr>
          <p:cNvPr id="116" name="Google Shape;116;p20"/>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O</a:t>
            </a:r>
            <a:r>
              <a:rPr lang="es" sz="900">
                <a:solidFill>
                  <a:srgbClr val="FFFFFF"/>
                </a:solidFill>
                <a:latin typeface="Open Sans"/>
                <a:ea typeface="Open Sans"/>
                <a:cs typeface="Open Sans"/>
                <a:sym typeface="Open Sans"/>
              </a:rPr>
              <a:t>bjetos literales</a:t>
            </a:r>
            <a:endParaRPr sz="900">
              <a:solidFill>
                <a:srgbClr val="FFFFFF"/>
              </a:solidFill>
              <a:latin typeface="Open Sans"/>
              <a:ea typeface="Open Sans"/>
              <a:cs typeface="Open Sans"/>
              <a:sym typeface="Open Sans"/>
            </a:endParaRPr>
          </a:p>
        </p:txBody>
      </p:sp>
      <p:pic>
        <p:nvPicPr>
          <p:cNvPr id="118" name="Google Shape;118;p20"/>
          <p:cNvPicPr preferRelativeResize="0"/>
          <p:nvPr/>
        </p:nvPicPr>
        <p:blipFill>
          <a:blip r:embed="rId3">
            <a:alphaModFix/>
          </a:blip>
          <a:stretch>
            <a:fillRect/>
          </a:stretch>
        </p:blipFill>
        <p:spPr>
          <a:xfrm>
            <a:off x="8074225" y="4931037"/>
            <a:ext cx="764551" cy="1822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60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Una propiedad puede almacenar cualquier tipo de dato.</a:t>
            </a:r>
            <a:endParaRPr sz="1600">
              <a:solidFill>
                <a:srgbClr val="434343"/>
              </a:solidFill>
              <a:latin typeface="Open Sans"/>
              <a:ea typeface="Open Sans"/>
              <a:cs typeface="Open Sans"/>
              <a:sym typeface="Open Sans"/>
            </a:endParaRPr>
          </a:p>
          <a:p>
            <a:pPr indent="0" lvl="0" marL="0" rtl="0" algn="l">
              <a:spcBef>
                <a:spcPts val="600"/>
              </a:spcBef>
              <a:spcAft>
                <a:spcPts val="0"/>
              </a:spcAft>
              <a:buNone/>
            </a:pPr>
            <a:r>
              <a:rPr lang="es" sz="1600">
                <a:solidFill>
                  <a:srgbClr val="434343"/>
                </a:solidFill>
                <a:latin typeface="Open Sans"/>
                <a:ea typeface="Open Sans"/>
                <a:cs typeface="Open Sans"/>
                <a:sym typeface="Open Sans"/>
              </a:rPr>
              <a:t>Si una propiedad almacena una </a:t>
            </a:r>
            <a:r>
              <a:rPr b="1" lang="es" sz="1600">
                <a:solidFill>
                  <a:srgbClr val="434343"/>
                </a:solidFill>
                <a:latin typeface="Open Sans"/>
                <a:ea typeface="Open Sans"/>
                <a:cs typeface="Open Sans"/>
                <a:sym typeface="Open Sans"/>
              </a:rPr>
              <a:t>función</a:t>
            </a:r>
            <a:r>
              <a:rPr lang="es" sz="1600">
                <a:solidFill>
                  <a:srgbClr val="434343"/>
                </a:solidFill>
                <a:latin typeface="Open Sans"/>
                <a:ea typeface="Open Sans"/>
                <a:cs typeface="Open Sans"/>
                <a:sym typeface="Open Sans"/>
              </a:rPr>
              <a:t>, diremos que es un </a:t>
            </a:r>
            <a:r>
              <a:rPr b="1" lang="es" sz="1600">
                <a:solidFill>
                  <a:srgbClr val="434343"/>
                </a:solidFill>
                <a:latin typeface="Open Sans"/>
                <a:ea typeface="Open Sans"/>
                <a:cs typeface="Open Sans"/>
                <a:sym typeface="Open Sans"/>
              </a:rPr>
              <a:t>método</a:t>
            </a:r>
            <a:r>
              <a:rPr lang="es" sz="1600">
                <a:solidFill>
                  <a:srgbClr val="434343"/>
                </a:solidFill>
                <a:latin typeface="Open Sans"/>
                <a:ea typeface="Open Sans"/>
                <a:cs typeface="Open Sans"/>
                <a:sym typeface="Open Sans"/>
              </a:rPr>
              <a:t> del objeto.</a:t>
            </a:r>
            <a:endParaRPr sz="1600">
              <a:solidFill>
                <a:srgbClr val="434343"/>
              </a:solidFill>
              <a:latin typeface="Open Sans"/>
              <a:ea typeface="Open Sans"/>
              <a:cs typeface="Open Sans"/>
              <a:sym typeface="Open Sans"/>
            </a:endParaRPr>
          </a:p>
        </p:txBody>
      </p:sp>
      <p:sp>
        <p:nvSpPr>
          <p:cNvPr id="124" name="Google Shape;124;p21"/>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Métodos</a:t>
            </a:r>
            <a:r>
              <a:rPr b="1" lang="es" sz="3000">
                <a:solidFill>
                  <a:srgbClr val="434343"/>
                </a:solidFill>
                <a:latin typeface="Rajdhani"/>
                <a:ea typeface="Rajdhani"/>
                <a:cs typeface="Rajdhani"/>
                <a:sym typeface="Rajdhani"/>
              </a:rPr>
              <a:t> de un objeto</a:t>
            </a:r>
            <a:endParaRPr b="1" sz="3000">
              <a:solidFill>
                <a:srgbClr val="EC183F"/>
              </a:solidFill>
              <a:latin typeface="Rajdhani"/>
              <a:ea typeface="Rajdhani"/>
              <a:cs typeface="Rajdhani"/>
              <a:sym typeface="Rajdhani"/>
            </a:endParaRPr>
          </a:p>
        </p:txBody>
      </p:sp>
      <p:grpSp>
        <p:nvGrpSpPr>
          <p:cNvPr id="125" name="Google Shape;125;p21"/>
          <p:cNvGrpSpPr/>
          <p:nvPr/>
        </p:nvGrpSpPr>
        <p:grpSpPr>
          <a:xfrm>
            <a:off x="732727" y="2254906"/>
            <a:ext cx="7692650" cy="2489556"/>
            <a:chOff x="630644" y="2191938"/>
            <a:chExt cx="6913498" cy="530709"/>
          </a:xfrm>
        </p:grpSpPr>
        <p:sp>
          <p:nvSpPr>
            <p:cNvPr id="126" name="Google Shape;126;p21"/>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Clr>
                  <a:schemeClr val="dk1"/>
                </a:buClr>
                <a:buSzPts val="1100"/>
                <a:buFont typeface="Arial"/>
                <a:buNone/>
              </a:pPr>
              <a:r>
                <a:rPr lang="es">
                  <a:solidFill>
                    <a:srgbClr val="EC183F"/>
                  </a:solidFill>
                  <a:latin typeface="Consolas"/>
                  <a:ea typeface="Consolas"/>
                  <a:cs typeface="Consolas"/>
                  <a:sym typeface="Consolas"/>
                </a:rPr>
                <a:t>let</a:t>
              </a:r>
              <a:r>
                <a:rPr lang="es">
                  <a:solidFill>
                    <a:srgbClr val="FFFFFF"/>
                  </a:solidFill>
                  <a:latin typeface="Consolas"/>
                  <a:ea typeface="Consolas"/>
                  <a:cs typeface="Consolas"/>
                  <a:sym typeface="Consolas"/>
                </a:rPr>
                <a:t> tenista </a:t>
              </a:r>
              <a:r>
                <a:rPr lang="es">
                  <a:solidFill>
                    <a:srgbClr val="03A9F4"/>
                  </a:solidFill>
                  <a:latin typeface="Consolas"/>
                  <a:ea typeface="Consolas"/>
                  <a:cs typeface="Consolas"/>
                  <a:sym typeface="Consolas"/>
                </a:rPr>
                <a:t>=</a:t>
              </a:r>
              <a:r>
                <a:rPr lang="es">
                  <a:solidFill>
                    <a:srgbClr val="FFFFFF"/>
                  </a:solidFill>
                  <a:latin typeface="Consolas"/>
                  <a:ea typeface="Consolas"/>
                  <a:cs typeface="Consolas"/>
                  <a:sym typeface="Consolas"/>
                </a:rPr>
                <a:t> {</a:t>
              </a:r>
              <a:endParaRPr>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a:solidFill>
                    <a:srgbClr val="FFFFFF"/>
                  </a:solidFill>
                  <a:latin typeface="Consolas"/>
                  <a:ea typeface="Consolas"/>
                  <a:cs typeface="Consolas"/>
                  <a:sym typeface="Consolas"/>
                </a:rPr>
                <a:t>	nombre: </a:t>
              </a:r>
              <a:r>
                <a:rPr lang="es">
                  <a:solidFill>
                    <a:srgbClr val="4CAF50"/>
                  </a:solidFill>
                  <a:latin typeface="Consolas"/>
                  <a:ea typeface="Consolas"/>
                  <a:cs typeface="Consolas"/>
                  <a:sym typeface="Consolas"/>
                </a:rPr>
                <a:t>'Roger'</a:t>
              </a:r>
              <a:r>
                <a:rPr lang="es">
                  <a:solidFill>
                    <a:srgbClr val="FFFFFF"/>
                  </a:solidFill>
                  <a:latin typeface="Consolas"/>
                  <a:ea typeface="Consolas"/>
                  <a:cs typeface="Consolas"/>
                  <a:sym typeface="Consolas"/>
                </a:rPr>
                <a:t>,</a:t>
              </a:r>
              <a:endParaRPr sz="1300">
                <a:solidFill>
                  <a:srgbClr val="FFFFFF"/>
                </a:solidFill>
                <a:latin typeface="Consolas"/>
                <a:ea typeface="Consolas"/>
                <a:cs typeface="Consolas"/>
                <a:sym typeface="Consolas"/>
              </a:endParaRPr>
            </a:p>
            <a:p>
              <a:pPr indent="457200" lvl="0" marL="0" rtl="0" algn="l">
                <a:spcBef>
                  <a:spcPts val="600"/>
                </a:spcBef>
                <a:spcAft>
                  <a:spcPts val="0"/>
                </a:spcAft>
                <a:buClr>
                  <a:schemeClr val="dk1"/>
                </a:buClr>
                <a:buSzPts val="1100"/>
                <a:buFont typeface="Arial"/>
                <a:buNone/>
              </a:pPr>
              <a:r>
                <a:rPr lang="es">
                  <a:solidFill>
                    <a:srgbClr val="FFFFFF"/>
                  </a:solidFill>
                  <a:latin typeface="Consolas"/>
                  <a:ea typeface="Consolas"/>
                  <a:cs typeface="Consolas"/>
                  <a:sym typeface="Consolas"/>
                </a:rPr>
                <a:t>edad: </a:t>
              </a:r>
              <a:r>
                <a:rPr lang="es">
                  <a:solidFill>
                    <a:srgbClr val="FFC107"/>
                  </a:solidFill>
                  <a:latin typeface="Consolas"/>
                  <a:ea typeface="Consolas"/>
                  <a:cs typeface="Consolas"/>
                  <a:sym typeface="Consolas"/>
                </a:rPr>
                <a:t>38</a:t>
              </a: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457200" lvl="0" marL="0" rtl="0" algn="l">
                <a:spcBef>
                  <a:spcPts val="600"/>
                </a:spcBef>
                <a:spcAft>
                  <a:spcPts val="0"/>
                </a:spcAft>
                <a:buClr>
                  <a:schemeClr val="dk1"/>
                </a:buClr>
                <a:buSzPts val="1100"/>
                <a:buFont typeface="Arial"/>
                <a:buNone/>
              </a:pPr>
              <a:r>
                <a:rPr lang="es">
                  <a:solidFill>
                    <a:srgbClr val="FFFFFF"/>
                  </a:solidFill>
                  <a:latin typeface="Consolas"/>
                  <a:ea typeface="Consolas"/>
                  <a:cs typeface="Consolas"/>
                  <a:sym typeface="Consolas"/>
                </a:rPr>
                <a:t>activo: </a:t>
              </a:r>
              <a:r>
                <a:rPr lang="es">
                  <a:solidFill>
                    <a:srgbClr val="FFC107"/>
                  </a:solidFill>
                  <a:latin typeface="Consolas"/>
                  <a:ea typeface="Consolas"/>
                  <a:cs typeface="Consolas"/>
                  <a:sym typeface="Consolas"/>
                </a:rPr>
                <a:t>true</a:t>
              </a: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457200" lvl="0" marL="0" rtl="0" algn="l">
                <a:spcBef>
                  <a:spcPts val="600"/>
                </a:spcBef>
                <a:spcAft>
                  <a:spcPts val="0"/>
                </a:spcAft>
                <a:buClr>
                  <a:schemeClr val="dk1"/>
                </a:buClr>
                <a:buSzPts val="1100"/>
                <a:buFont typeface="Arial"/>
                <a:buNone/>
              </a:pPr>
              <a:r>
                <a:rPr lang="es">
                  <a:solidFill>
                    <a:srgbClr val="FFFFFF"/>
                  </a:solidFill>
                  <a:latin typeface="Consolas"/>
                  <a:ea typeface="Consolas"/>
                  <a:cs typeface="Consolas"/>
                  <a:sym typeface="Consolas"/>
                </a:rPr>
                <a:t>saludar: </a:t>
              </a:r>
              <a:r>
                <a:rPr lang="es">
                  <a:solidFill>
                    <a:srgbClr val="EC183F"/>
                  </a:solidFill>
                  <a:latin typeface="Consolas"/>
                  <a:ea typeface="Consolas"/>
                  <a:cs typeface="Consolas"/>
                  <a:sym typeface="Consolas"/>
                </a:rPr>
                <a:t>function</a:t>
              </a:r>
              <a:r>
                <a:rPr lang="es">
                  <a:solidFill>
                    <a:srgbClr val="FFFFFF"/>
                  </a:solidFill>
                  <a:latin typeface="Consolas"/>
                  <a:ea typeface="Consolas"/>
                  <a:cs typeface="Consolas"/>
                  <a:sym typeface="Consolas"/>
                </a:rPr>
                <a:t>() {</a:t>
              </a:r>
              <a:endParaRPr>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a:solidFill>
                    <a:srgbClr val="FFFFFF"/>
                  </a:solidFill>
                  <a:latin typeface="Consolas"/>
                  <a:ea typeface="Consolas"/>
                  <a:cs typeface="Consolas"/>
                  <a:sym typeface="Consolas"/>
                </a:rPr>
                <a:t>		</a:t>
              </a:r>
              <a:r>
                <a:rPr lang="es">
                  <a:solidFill>
                    <a:srgbClr val="EC183F"/>
                  </a:solidFill>
                  <a:latin typeface="Consolas"/>
                  <a:ea typeface="Consolas"/>
                  <a:cs typeface="Consolas"/>
                  <a:sym typeface="Consolas"/>
                </a:rPr>
                <a:t>return</a:t>
              </a:r>
              <a:r>
                <a:rPr lang="es">
                  <a:solidFill>
                    <a:srgbClr val="FFFFFF"/>
                  </a:solidFill>
                  <a:latin typeface="Consolas"/>
                  <a:ea typeface="Consolas"/>
                  <a:cs typeface="Consolas"/>
                  <a:sym typeface="Consolas"/>
                </a:rPr>
                <a:t> </a:t>
              </a:r>
              <a:r>
                <a:rPr lang="es">
                  <a:solidFill>
                    <a:srgbClr val="4CAF50"/>
                  </a:solidFill>
                  <a:latin typeface="Consolas"/>
                  <a:ea typeface="Consolas"/>
                  <a:cs typeface="Consolas"/>
                  <a:sym typeface="Consolas"/>
                </a:rPr>
                <a:t>'¡Hola! Me llamo Roger'</a:t>
              </a: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457200" lvl="0" marL="0" rtl="0" algn="l">
                <a:spcBef>
                  <a:spcPts val="600"/>
                </a:spcBef>
                <a:spcAft>
                  <a:spcPts val="0"/>
                </a:spcAft>
                <a:buClr>
                  <a:schemeClr val="dk1"/>
                </a:buClr>
                <a:buSzPts val="1100"/>
                <a:buFont typeface="Arial"/>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
          <p:nvSpPr>
            <p:cNvPr id="127" name="Google Shape;127;p21"/>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p:txBody>
        </p:sp>
      </p:grpSp>
      <p:sp>
        <p:nvSpPr>
          <p:cNvPr id="128" name="Google Shape;128;p21"/>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O</a:t>
            </a:r>
            <a:r>
              <a:rPr lang="es" sz="900">
                <a:solidFill>
                  <a:srgbClr val="FFFFFF"/>
                </a:solidFill>
                <a:latin typeface="Open Sans"/>
                <a:ea typeface="Open Sans"/>
                <a:cs typeface="Open Sans"/>
                <a:sym typeface="Open Sans"/>
              </a:rPr>
              <a:t>bjetos literales</a:t>
            </a:r>
            <a:endParaRPr sz="900">
              <a:solidFill>
                <a:srgbClr val="FFFFFF"/>
              </a:solidFill>
              <a:latin typeface="Open Sans"/>
              <a:ea typeface="Open Sans"/>
              <a:cs typeface="Open Sans"/>
              <a:sym typeface="Open Sans"/>
            </a:endParaRPr>
          </a:p>
        </p:txBody>
      </p:sp>
      <p:pic>
        <p:nvPicPr>
          <p:cNvPr id="130" name="Google Shape;130;p21"/>
          <p:cNvPicPr preferRelativeResize="0"/>
          <p:nvPr/>
        </p:nvPicPr>
        <p:blipFill>
          <a:blip r:embed="rId3">
            <a:alphaModFix/>
          </a:blip>
          <a:stretch>
            <a:fillRect/>
          </a:stretch>
        </p:blipFill>
        <p:spPr>
          <a:xfrm>
            <a:off x="8074225" y="4931037"/>
            <a:ext cx="764551" cy="1822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600"/>
              </a:spcBef>
              <a:spcAft>
                <a:spcPts val="0"/>
              </a:spcAft>
              <a:buNone/>
            </a:pPr>
            <a:r>
              <a:rPr lang="es" sz="1600">
                <a:solidFill>
                  <a:srgbClr val="434343"/>
                </a:solidFill>
                <a:latin typeface="Open Sans"/>
                <a:ea typeface="Open Sans"/>
                <a:cs typeface="Open Sans"/>
                <a:sym typeface="Open Sans"/>
              </a:rPr>
              <a:t>Para ejecutar un método de un objeto usamos la notación </a:t>
            </a:r>
            <a:r>
              <a:rPr b="1" lang="es" sz="1600">
                <a:solidFill>
                  <a:srgbClr val="434343"/>
                </a:solidFill>
                <a:latin typeface="Open Sans"/>
                <a:ea typeface="Open Sans"/>
                <a:cs typeface="Open Sans"/>
                <a:sym typeface="Open Sans"/>
              </a:rPr>
              <a:t>objeto.metodo()</a:t>
            </a:r>
            <a:r>
              <a:rPr lang="es" sz="1600">
                <a:solidFill>
                  <a:srgbClr val="434343"/>
                </a:solidFill>
                <a:latin typeface="Open Sans"/>
                <a:ea typeface="Open Sans"/>
                <a:cs typeface="Open Sans"/>
                <a:sym typeface="Open Sans"/>
              </a:rPr>
              <a:t>. Los paréntesis del final son los que hacen que el método se ejecute.</a:t>
            </a:r>
            <a:endParaRPr sz="1600">
              <a:solidFill>
                <a:srgbClr val="434343"/>
              </a:solidFill>
              <a:latin typeface="Open Sans"/>
              <a:ea typeface="Open Sans"/>
              <a:cs typeface="Open Sans"/>
              <a:sym typeface="Open Sans"/>
            </a:endParaRPr>
          </a:p>
        </p:txBody>
      </p:sp>
      <p:sp>
        <p:nvSpPr>
          <p:cNvPr id="136" name="Google Shape;136;p22"/>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000">
                <a:solidFill>
                  <a:schemeClr val="dk1"/>
                </a:solidFill>
                <a:latin typeface="Rajdhani"/>
                <a:ea typeface="Rajdhani"/>
                <a:cs typeface="Rajdhani"/>
                <a:sym typeface="Rajdhani"/>
              </a:rPr>
              <a:t>Ejecución </a:t>
            </a:r>
            <a:r>
              <a:rPr b="1" lang="es" sz="3000">
                <a:solidFill>
                  <a:srgbClr val="3F3F3F"/>
                </a:solidFill>
                <a:latin typeface="Rajdhani"/>
                <a:ea typeface="Rajdhani"/>
                <a:cs typeface="Rajdhani"/>
                <a:sym typeface="Rajdhani"/>
              </a:rPr>
              <a:t>de un </a:t>
            </a:r>
            <a:r>
              <a:rPr b="1" lang="es" sz="3000">
                <a:solidFill>
                  <a:srgbClr val="EC183F"/>
                </a:solidFill>
                <a:latin typeface="Rajdhani"/>
                <a:ea typeface="Rajdhani"/>
                <a:cs typeface="Rajdhani"/>
                <a:sym typeface="Rajdhani"/>
              </a:rPr>
              <a:t>método</a:t>
            </a:r>
            <a:r>
              <a:rPr b="1" lang="es" sz="3000">
                <a:solidFill>
                  <a:srgbClr val="3F3F3F"/>
                </a:solidFill>
                <a:latin typeface="Rajdhani"/>
                <a:ea typeface="Rajdhani"/>
                <a:cs typeface="Rajdhani"/>
                <a:sym typeface="Rajdhani"/>
              </a:rPr>
              <a:t> </a:t>
            </a:r>
            <a:r>
              <a:rPr b="1" lang="es" sz="3000">
                <a:solidFill>
                  <a:srgbClr val="EC183F"/>
                </a:solidFill>
                <a:latin typeface="Rajdhani"/>
                <a:ea typeface="Rajdhani"/>
                <a:cs typeface="Rajdhani"/>
                <a:sym typeface="Rajdhani"/>
              </a:rPr>
              <a:t>de un objeto</a:t>
            </a:r>
            <a:endParaRPr b="1" sz="3000">
              <a:solidFill>
                <a:srgbClr val="EC183F"/>
              </a:solidFill>
              <a:latin typeface="Rajdhani"/>
              <a:ea typeface="Rajdhani"/>
              <a:cs typeface="Rajdhani"/>
              <a:sym typeface="Rajdhani"/>
            </a:endParaRPr>
          </a:p>
        </p:txBody>
      </p:sp>
      <p:grpSp>
        <p:nvGrpSpPr>
          <p:cNvPr id="137" name="Google Shape;137;p22"/>
          <p:cNvGrpSpPr/>
          <p:nvPr/>
        </p:nvGrpSpPr>
        <p:grpSpPr>
          <a:xfrm>
            <a:off x="732732" y="2045573"/>
            <a:ext cx="7692650" cy="2698973"/>
            <a:chOff x="630644" y="2191938"/>
            <a:chExt cx="6913498" cy="530709"/>
          </a:xfrm>
        </p:grpSpPr>
        <p:sp>
          <p:nvSpPr>
            <p:cNvPr id="138" name="Google Shape;138;p22"/>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Clr>
                  <a:schemeClr val="dk1"/>
                </a:buClr>
                <a:buSzPts val="1100"/>
                <a:buFont typeface="Arial"/>
                <a:buNone/>
              </a:pPr>
              <a:r>
                <a:rPr lang="es">
                  <a:solidFill>
                    <a:srgbClr val="EC183F"/>
                  </a:solidFill>
                  <a:latin typeface="Consolas"/>
                  <a:ea typeface="Consolas"/>
                  <a:cs typeface="Consolas"/>
                  <a:sym typeface="Consolas"/>
                </a:rPr>
                <a:t>let</a:t>
              </a:r>
              <a:r>
                <a:rPr lang="es">
                  <a:solidFill>
                    <a:schemeClr val="lt1"/>
                  </a:solidFill>
                  <a:latin typeface="Consolas"/>
                  <a:ea typeface="Consolas"/>
                  <a:cs typeface="Consolas"/>
                  <a:sym typeface="Consolas"/>
                </a:rPr>
                <a:t> tenista </a:t>
              </a:r>
              <a:r>
                <a:rPr lang="es">
                  <a:solidFill>
                    <a:srgbClr val="03A9F4"/>
                  </a:solidFill>
                  <a:latin typeface="Consolas"/>
                  <a:ea typeface="Consolas"/>
                  <a:cs typeface="Consolas"/>
                  <a:sym typeface="Consolas"/>
                </a:rPr>
                <a:t>=</a:t>
              </a:r>
              <a:r>
                <a:rPr lang="es">
                  <a:solidFill>
                    <a:schemeClr val="lt1"/>
                  </a:solidFill>
                  <a:latin typeface="Consolas"/>
                  <a:ea typeface="Consolas"/>
                  <a:cs typeface="Consolas"/>
                  <a:sym typeface="Consolas"/>
                </a:rPr>
                <a:t> {</a:t>
              </a:r>
              <a:endParaRPr>
                <a:solidFill>
                  <a:schemeClr val="lt1"/>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a:solidFill>
                    <a:schemeClr val="lt1"/>
                  </a:solidFill>
                  <a:latin typeface="Consolas"/>
                  <a:ea typeface="Consolas"/>
                  <a:cs typeface="Consolas"/>
                  <a:sym typeface="Consolas"/>
                </a:rPr>
                <a:t>	nombre: </a:t>
              </a:r>
              <a:r>
                <a:rPr lang="es">
                  <a:solidFill>
                    <a:srgbClr val="4CAF50"/>
                  </a:solidFill>
                  <a:latin typeface="Consolas"/>
                  <a:ea typeface="Consolas"/>
                  <a:cs typeface="Consolas"/>
                  <a:sym typeface="Consolas"/>
                </a:rPr>
                <a:t>'Roger'</a:t>
              </a:r>
              <a:r>
                <a:rPr lang="es">
                  <a:solidFill>
                    <a:schemeClr val="lt1"/>
                  </a:solidFill>
                  <a:latin typeface="Consolas"/>
                  <a:ea typeface="Consolas"/>
                  <a:cs typeface="Consolas"/>
                  <a:sym typeface="Consolas"/>
                </a:rPr>
                <a:t>,</a:t>
              </a:r>
              <a:endParaRPr>
                <a:solidFill>
                  <a:schemeClr val="lt1"/>
                </a:solidFill>
                <a:latin typeface="Consolas"/>
                <a:ea typeface="Consolas"/>
                <a:cs typeface="Consolas"/>
                <a:sym typeface="Consolas"/>
              </a:endParaRPr>
            </a:p>
            <a:p>
              <a:pPr indent="457200" lvl="0" marL="0" rtl="0" algn="l">
                <a:spcBef>
                  <a:spcPts val="600"/>
                </a:spcBef>
                <a:spcAft>
                  <a:spcPts val="0"/>
                </a:spcAft>
                <a:buClr>
                  <a:schemeClr val="dk1"/>
                </a:buClr>
                <a:buSzPts val="1100"/>
                <a:buFont typeface="Arial"/>
                <a:buNone/>
              </a:pPr>
              <a:r>
                <a:rPr lang="es">
                  <a:solidFill>
                    <a:schemeClr val="lt1"/>
                  </a:solidFill>
                  <a:latin typeface="Consolas"/>
                  <a:ea typeface="Consolas"/>
                  <a:cs typeface="Consolas"/>
                  <a:sym typeface="Consolas"/>
                </a:rPr>
                <a:t>apellido: </a:t>
              </a:r>
              <a:r>
                <a:rPr lang="es">
                  <a:solidFill>
                    <a:srgbClr val="4CAF50"/>
                  </a:solidFill>
                  <a:latin typeface="Consolas"/>
                  <a:ea typeface="Consolas"/>
                  <a:cs typeface="Consolas"/>
                  <a:sym typeface="Consolas"/>
                </a:rPr>
                <a:t>'Federer'</a:t>
              </a:r>
              <a:r>
                <a:rPr lang="es">
                  <a:solidFill>
                    <a:schemeClr val="lt1"/>
                  </a:solidFill>
                  <a:latin typeface="Consolas"/>
                  <a:ea typeface="Consolas"/>
                  <a:cs typeface="Consolas"/>
                  <a:sym typeface="Consolas"/>
                </a:rPr>
                <a:t>,</a:t>
              </a:r>
              <a:endParaRPr>
                <a:solidFill>
                  <a:schemeClr val="lt1"/>
                </a:solidFill>
                <a:latin typeface="Consolas"/>
                <a:ea typeface="Consolas"/>
                <a:cs typeface="Consolas"/>
                <a:sym typeface="Consolas"/>
              </a:endParaRPr>
            </a:p>
            <a:p>
              <a:pPr indent="457200" lvl="0" marL="0" rtl="0" algn="l">
                <a:spcBef>
                  <a:spcPts val="600"/>
                </a:spcBef>
                <a:spcAft>
                  <a:spcPts val="0"/>
                </a:spcAft>
                <a:buClr>
                  <a:schemeClr val="dk1"/>
                </a:buClr>
                <a:buSzPts val="1100"/>
                <a:buFont typeface="Arial"/>
                <a:buNone/>
              </a:pPr>
              <a:r>
                <a:rPr lang="es">
                  <a:solidFill>
                    <a:schemeClr val="lt1"/>
                  </a:solidFill>
                  <a:latin typeface="Consolas"/>
                  <a:ea typeface="Consolas"/>
                  <a:cs typeface="Consolas"/>
                  <a:sym typeface="Consolas"/>
                </a:rPr>
                <a:t>saludar: </a:t>
              </a:r>
              <a:r>
                <a:rPr lang="es">
                  <a:solidFill>
                    <a:srgbClr val="EC183F"/>
                  </a:solidFill>
                  <a:latin typeface="Consolas"/>
                  <a:ea typeface="Consolas"/>
                  <a:cs typeface="Consolas"/>
                  <a:sym typeface="Consolas"/>
                </a:rPr>
                <a:t>function</a:t>
              </a:r>
              <a:r>
                <a:rPr lang="es">
                  <a:solidFill>
                    <a:schemeClr val="lt1"/>
                  </a:solidFill>
                  <a:latin typeface="Consolas"/>
                  <a:ea typeface="Consolas"/>
                  <a:cs typeface="Consolas"/>
                  <a:sym typeface="Consolas"/>
                </a:rPr>
                <a:t>() {</a:t>
              </a:r>
              <a:endParaRPr>
                <a:solidFill>
                  <a:schemeClr val="lt1"/>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a:solidFill>
                    <a:schemeClr val="lt1"/>
                  </a:solidFill>
                  <a:latin typeface="Consolas"/>
                  <a:ea typeface="Consolas"/>
                  <a:cs typeface="Consolas"/>
                  <a:sym typeface="Consolas"/>
                </a:rPr>
                <a:t>		</a:t>
              </a:r>
              <a:r>
                <a:rPr lang="es">
                  <a:solidFill>
                    <a:srgbClr val="EC183F"/>
                  </a:solidFill>
                  <a:latin typeface="Consolas"/>
                  <a:ea typeface="Consolas"/>
                  <a:cs typeface="Consolas"/>
                  <a:sym typeface="Consolas"/>
                </a:rPr>
                <a:t>return</a:t>
              </a:r>
              <a:r>
                <a:rPr lang="es">
                  <a:solidFill>
                    <a:schemeClr val="lt1"/>
                  </a:solidFill>
                  <a:latin typeface="Consolas"/>
                  <a:ea typeface="Consolas"/>
                  <a:cs typeface="Consolas"/>
                  <a:sym typeface="Consolas"/>
                </a:rPr>
                <a:t> </a:t>
              </a:r>
              <a:r>
                <a:rPr lang="es">
                  <a:solidFill>
                    <a:srgbClr val="4CAF50"/>
                  </a:solidFill>
                  <a:latin typeface="Consolas"/>
                  <a:ea typeface="Consolas"/>
                  <a:cs typeface="Consolas"/>
                  <a:sym typeface="Consolas"/>
                </a:rPr>
                <a:t>'¡Hola! Me llamo Roger'</a:t>
              </a:r>
              <a:r>
                <a:rPr lang="es">
                  <a:solidFill>
                    <a:schemeClr val="lt1"/>
                  </a:solidFill>
                  <a:latin typeface="Consolas"/>
                  <a:ea typeface="Consolas"/>
                  <a:cs typeface="Consolas"/>
                  <a:sym typeface="Consolas"/>
                </a:rPr>
                <a:t>;</a:t>
              </a:r>
              <a:endParaRPr>
                <a:solidFill>
                  <a:schemeClr val="lt1"/>
                </a:solidFill>
                <a:latin typeface="Consolas"/>
                <a:ea typeface="Consolas"/>
                <a:cs typeface="Consolas"/>
                <a:sym typeface="Consolas"/>
              </a:endParaRPr>
            </a:p>
            <a:p>
              <a:pPr indent="457200" lvl="0" marL="0" rtl="0" algn="l">
                <a:spcBef>
                  <a:spcPts val="600"/>
                </a:spcBef>
                <a:spcAft>
                  <a:spcPts val="0"/>
                </a:spcAft>
                <a:buClr>
                  <a:schemeClr val="dk1"/>
                </a:buClr>
                <a:buSzPts val="1100"/>
                <a:buFont typeface="Arial"/>
                <a:buNone/>
              </a:pPr>
              <a:r>
                <a:rPr lang="es">
                  <a:solidFill>
                    <a:schemeClr val="lt1"/>
                  </a:solidFill>
                  <a:latin typeface="Consolas"/>
                  <a:ea typeface="Consolas"/>
                  <a:cs typeface="Consolas"/>
                  <a:sym typeface="Consolas"/>
                </a:rPr>
                <a:t>}</a:t>
              </a:r>
              <a:endParaRPr>
                <a:solidFill>
                  <a:schemeClr val="lt1"/>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a:solidFill>
                    <a:schemeClr val="lt1"/>
                  </a:solidFill>
                  <a:latin typeface="Consolas"/>
                  <a:ea typeface="Consolas"/>
                  <a:cs typeface="Consolas"/>
                  <a:sym typeface="Consolas"/>
                </a:rPr>
                <a:t>};</a:t>
              </a:r>
              <a:endParaRPr>
                <a:solidFill>
                  <a:srgbClr val="673AB7"/>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a:solidFill>
                  <a:srgbClr val="3F3F3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a:solidFill>
                    <a:srgbClr val="03A9F4"/>
                  </a:solidFill>
                  <a:latin typeface="Consolas"/>
                  <a:ea typeface="Consolas"/>
                  <a:cs typeface="Consolas"/>
                  <a:sym typeface="Consolas"/>
                </a:rPr>
                <a:t>console</a:t>
              </a:r>
              <a:r>
                <a:rPr lang="es">
                  <a:solidFill>
                    <a:schemeClr val="lt1"/>
                  </a:solidFill>
                  <a:latin typeface="Consolas"/>
                  <a:ea typeface="Consolas"/>
                  <a:cs typeface="Consolas"/>
                  <a:sym typeface="Consolas"/>
                </a:rPr>
                <a:t>.</a:t>
              </a:r>
              <a:r>
                <a:rPr lang="es">
                  <a:solidFill>
                    <a:srgbClr val="EC183F"/>
                  </a:solidFill>
                  <a:latin typeface="Consolas"/>
                  <a:ea typeface="Consolas"/>
                  <a:cs typeface="Consolas"/>
                  <a:sym typeface="Consolas"/>
                </a:rPr>
                <a:t>log</a:t>
              </a:r>
              <a:r>
                <a:rPr lang="es">
                  <a:solidFill>
                    <a:schemeClr val="lt1"/>
                  </a:solidFill>
                  <a:latin typeface="Consolas"/>
                  <a:ea typeface="Consolas"/>
                  <a:cs typeface="Consolas"/>
                  <a:sym typeface="Consolas"/>
                </a:rPr>
                <a:t>(tenista.</a:t>
              </a:r>
              <a:r>
                <a:rPr lang="es">
                  <a:solidFill>
                    <a:srgbClr val="EC183F"/>
                  </a:solidFill>
                  <a:latin typeface="Consolas"/>
                  <a:ea typeface="Consolas"/>
                  <a:cs typeface="Consolas"/>
                  <a:sym typeface="Consolas"/>
                </a:rPr>
                <a:t>saludar</a:t>
              </a:r>
              <a:r>
                <a:rPr lang="es">
                  <a:solidFill>
                    <a:srgbClr val="FFFFFF"/>
                  </a:solidFill>
                  <a:latin typeface="Consolas"/>
                  <a:ea typeface="Consolas"/>
                  <a:cs typeface="Consolas"/>
                  <a:sym typeface="Consolas"/>
                </a:rPr>
                <a:t>()</a:t>
              </a:r>
              <a:r>
                <a:rPr lang="es">
                  <a:solidFill>
                    <a:schemeClr val="lt1"/>
                  </a:solidFill>
                  <a:latin typeface="Consolas"/>
                  <a:ea typeface="Consolas"/>
                  <a:cs typeface="Consolas"/>
                  <a:sym typeface="Consolas"/>
                </a:rPr>
                <a:t>); </a:t>
              </a:r>
              <a:r>
                <a:rPr lang="es">
                  <a:solidFill>
                    <a:srgbClr val="7F7F7F"/>
                  </a:solidFill>
                  <a:latin typeface="Consolas"/>
                  <a:ea typeface="Consolas"/>
                  <a:cs typeface="Consolas"/>
                  <a:sym typeface="Consolas"/>
                </a:rPr>
                <a:t>// ¡Hola! Me llamo Roger</a:t>
              </a:r>
              <a:endParaRPr>
                <a:solidFill>
                  <a:srgbClr val="F44336"/>
                </a:solidFill>
                <a:latin typeface="Consolas"/>
                <a:ea typeface="Consolas"/>
                <a:cs typeface="Consolas"/>
                <a:sym typeface="Consolas"/>
              </a:endParaRPr>
            </a:p>
          </p:txBody>
        </p:sp>
        <p:sp>
          <p:nvSpPr>
            <p:cNvPr id="139" name="Google Shape;139;p22"/>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p:txBody>
        </p:sp>
      </p:grpSp>
      <p:sp>
        <p:nvSpPr>
          <p:cNvPr id="140" name="Google Shape;140;p22"/>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O</a:t>
            </a:r>
            <a:r>
              <a:rPr lang="es" sz="900">
                <a:solidFill>
                  <a:srgbClr val="FFFFFF"/>
                </a:solidFill>
                <a:latin typeface="Open Sans"/>
                <a:ea typeface="Open Sans"/>
                <a:cs typeface="Open Sans"/>
                <a:sym typeface="Open Sans"/>
              </a:rPr>
              <a:t>bjetos literales</a:t>
            </a:r>
            <a:endParaRPr sz="900">
              <a:solidFill>
                <a:srgbClr val="FFFFFF"/>
              </a:solidFill>
              <a:latin typeface="Open Sans"/>
              <a:ea typeface="Open Sans"/>
              <a:cs typeface="Open Sans"/>
              <a:sym typeface="Open Sans"/>
            </a:endParaRPr>
          </a:p>
        </p:txBody>
      </p:sp>
      <p:pic>
        <p:nvPicPr>
          <p:cNvPr id="142" name="Google Shape;142;p22"/>
          <p:cNvPicPr preferRelativeResize="0"/>
          <p:nvPr/>
        </p:nvPicPr>
        <p:blipFill>
          <a:blip r:embed="rId3">
            <a:alphaModFix/>
          </a:blip>
          <a:stretch>
            <a:fillRect/>
          </a:stretch>
        </p:blipFill>
        <p:spPr>
          <a:xfrm>
            <a:off x="8074225" y="4931037"/>
            <a:ext cx="764551" cy="1822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60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La palabra reservada </a:t>
            </a:r>
            <a:r>
              <a:rPr b="1" lang="es" sz="1600">
                <a:solidFill>
                  <a:srgbClr val="434343"/>
                </a:solidFill>
                <a:latin typeface="Open Sans"/>
                <a:ea typeface="Open Sans"/>
                <a:cs typeface="Open Sans"/>
                <a:sym typeface="Open Sans"/>
              </a:rPr>
              <a:t>this</a:t>
            </a:r>
            <a:r>
              <a:rPr lang="es" sz="1600">
                <a:solidFill>
                  <a:srgbClr val="434343"/>
                </a:solidFill>
                <a:latin typeface="Open Sans"/>
                <a:ea typeface="Open Sans"/>
                <a:cs typeface="Open Sans"/>
                <a:sym typeface="Open Sans"/>
              </a:rPr>
              <a:t> hace referencia al objeto en sí donde estamos parados. Es decir, el objeto en sí donde escribimos la</a:t>
            </a:r>
            <a:r>
              <a:rPr lang="es" sz="1600">
                <a:solidFill>
                  <a:srgbClr val="434343"/>
                </a:solidFill>
                <a:latin typeface="Open Sans"/>
                <a:ea typeface="Open Sans"/>
                <a:cs typeface="Open Sans"/>
                <a:sym typeface="Open Sans"/>
              </a:rPr>
              <a:t> palabra</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indent="0" lvl="0" marL="0" rtl="0" algn="l">
              <a:spcBef>
                <a:spcPts val="600"/>
              </a:spcBef>
              <a:spcAft>
                <a:spcPts val="0"/>
              </a:spcAft>
              <a:buNone/>
            </a:pPr>
            <a:r>
              <a:rPr lang="es" sz="1600">
                <a:solidFill>
                  <a:srgbClr val="434343"/>
                </a:solidFill>
                <a:latin typeface="Open Sans"/>
                <a:ea typeface="Open Sans"/>
                <a:cs typeface="Open Sans"/>
                <a:sym typeface="Open Sans"/>
              </a:rPr>
              <a:t>Con la notación </a:t>
            </a:r>
            <a:r>
              <a:rPr b="1" lang="es" sz="1600">
                <a:solidFill>
                  <a:srgbClr val="434343"/>
                </a:solidFill>
                <a:latin typeface="Open Sans"/>
                <a:ea typeface="Open Sans"/>
                <a:cs typeface="Open Sans"/>
                <a:sym typeface="Open Sans"/>
              </a:rPr>
              <a:t>this.propiedad</a:t>
            </a:r>
            <a:r>
              <a:rPr lang="es" sz="1600">
                <a:solidFill>
                  <a:srgbClr val="434343"/>
                </a:solidFill>
                <a:latin typeface="Open Sans"/>
                <a:ea typeface="Open Sans"/>
                <a:cs typeface="Open Sans"/>
                <a:sym typeface="Open Sans"/>
              </a:rPr>
              <a:t> accedemos al valor de cada propiedad interna de ese objeto.</a:t>
            </a:r>
            <a:endParaRPr sz="1600">
              <a:solidFill>
                <a:srgbClr val="434343"/>
              </a:solidFill>
              <a:latin typeface="Open Sans"/>
              <a:ea typeface="Open Sans"/>
              <a:cs typeface="Open Sans"/>
              <a:sym typeface="Open Sans"/>
            </a:endParaRPr>
          </a:p>
        </p:txBody>
      </p:sp>
      <p:sp>
        <p:nvSpPr>
          <p:cNvPr id="148" name="Google Shape;148;p23"/>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000">
                <a:solidFill>
                  <a:srgbClr val="3F3F3F"/>
                </a:solidFill>
                <a:latin typeface="Rajdhani"/>
                <a:ea typeface="Rajdhani"/>
                <a:cs typeface="Rajdhani"/>
                <a:sym typeface="Rajdhani"/>
              </a:rPr>
              <a:t>Trabajando </a:t>
            </a:r>
            <a:r>
              <a:rPr b="1" lang="es" sz="3000">
                <a:solidFill>
                  <a:srgbClr val="EC183F"/>
                </a:solidFill>
                <a:latin typeface="Rajdhani"/>
                <a:ea typeface="Rajdhani"/>
                <a:cs typeface="Rajdhani"/>
                <a:sym typeface="Rajdhani"/>
              </a:rPr>
              <a:t>dentro del objeto</a:t>
            </a:r>
            <a:endParaRPr b="1" sz="3000">
              <a:solidFill>
                <a:srgbClr val="EC183F"/>
              </a:solidFill>
              <a:latin typeface="Rajdhani"/>
              <a:ea typeface="Rajdhani"/>
              <a:cs typeface="Rajdhani"/>
              <a:sym typeface="Rajdhani"/>
            </a:endParaRPr>
          </a:p>
        </p:txBody>
      </p:sp>
      <p:grpSp>
        <p:nvGrpSpPr>
          <p:cNvPr id="149" name="Google Shape;149;p23"/>
          <p:cNvGrpSpPr/>
          <p:nvPr/>
        </p:nvGrpSpPr>
        <p:grpSpPr>
          <a:xfrm>
            <a:off x="732732" y="2532810"/>
            <a:ext cx="7692650" cy="2288258"/>
            <a:chOff x="630644" y="2191938"/>
            <a:chExt cx="6913498" cy="530709"/>
          </a:xfrm>
        </p:grpSpPr>
        <p:sp>
          <p:nvSpPr>
            <p:cNvPr id="150" name="Google Shape;150;p23"/>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Clr>
                  <a:schemeClr val="dk1"/>
                </a:buClr>
                <a:buSzPts val="1100"/>
                <a:buFont typeface="Arial"/>
                <a:buNone/>
              </a:pPr>
              <a:r>
                <a:rPr lang="es">
                  <a:solidFill>
                    <a:srgbClr val="EC183F"/>
                  </a:solidFill>
                  <a:latin typeface="Consolas"/>
                  <a:ea typeface="Consolas"/>
                  <a:cs typeface="Consolas"/>
                  <a:sym typeface="Consolas"/>
                </a:rPr>
                <a:t>let</a:t>
              </a:r>
              <a:r>
                <a:rPr lang="es">
                  <a:solidFill>
                    <a:srgbClr val="FFFFFF"/>
                  </a:solidFill>
                  <a:latin typeface="Consolas"/>
                  <a:ea typeface="Consolas"/>
                  <a:cs typeface="Consolas"/>
                  <a:sym typeface="Consolas"/>
                </a:rPr>
                <a:t> tenista </a:t>
              </a:r>
              <a:r>
                <a:rPr lang="es">
                  <a:solidFill>
                    <a:srgbClr val="03A9F4"/>
                  </a:solidFill>
                  <a:latin typeface="Consolas"/>
                  <a:ea typeface="Consolas"/>
                  <a:cs typeface="Consolas"/>
                  <a:sym typeface="Consolas"/>
                </a:rPr>
                <a:t>=</a:t>
              </a:r>
              <a:r>
                <a:rPr lang="es">
                  <a:solidFill>
                    <a:srgbClr val="FFFFFF"/>
                  </a:solidFill>
                  <a:latin typeface="Consolas"/>
                  <a:ea typeface="Consolas"/>
                  <a:cs typeface="Consolas"/>
                  <a:sym typeface="Consolas"/>
                </a:rPr>
                <a:t> {</a:t>
              </a:r>
              <a:endParaRPr>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a:solidFill>
                    <a:srgbClr val="FFFFFF"/>
                  </a:solidFill>
                  <a:latin typeface="Consolas"/>
                  <a:ea typeface="Consolas"/>
                  <a:cs typeface="Consolas"/>
                  <a:sym typeface="Consolas"/>
                </a:rPr>
                <a:t>	nombre: </a:t>
              </a:r>
              <a:r>
                <a:rPr lang="es">
                  <a:solidFill>
                    <a:srgbClr val="4CAF50"/>
                  </a:solidFill>
                  <a:latin typeface="Consolas"/>
                  <a:ea typeface="Consolas"/>
                  <a:cs typeface="Consolas"/>
                  <a:sym typeface="Consolas"/>
                </a:rPr>
                <a:t>'Roger'</a:t>
              </a:r>
              <a:r>
                <a:rPr lang="es">
                  <a:solidFill>
                    <a:srgbClr val="FFFFFF"/>
                  </a:solidFill>
                  <a:latin typeface="Consolas"/>
                  <a:ea typeface="Consolas"/>
                  <a:cs typeface="Consolas"/>
                  <a:sym typeface="Consolas"/>
                </a:rPr>
                <a:t>,</a:t>
              </a:r>
              <a:endParaRPr sz="1300">
                <a:solidFill>
                  <a:srgbClr val="FFFFFF"/>
                </a:solidFill>
                <a:latin typeface="Consolas"/>
                <a:ea typeface="Consolas"/>
                <a:cs typeface="Consolas"/>
                <a:sym typeface="Consolas"/>
              </a:endParaRPr>
            </a:p>
            <a:p>
              <a:pPr indent="457200" lvl="0" marL="0" rtl="0" algn="l">
                <a:spcBef>
                  <a:spcPts val="600"/>
                </a:spcBef>
                <a:spcAft>
                  <a:spcPts val="0"/>
                </a:spcAft>
                <a:buClr>
                  <a:schemeClr val="dk1"/>
                </a:buClr>
                <a:buSzPts val="1100"/>
                <a:buFont typeface="Arial"/>
                <a:buNone/>
              </a:pPr>
              <a:r>
                <a:rPr lang="es">
                  <a:solidFill>
                    <a:srgbClr val="FFFFFF"/>
                  </a:solidFill>
                  <a:latin typeface="Consolas"/>
                  <a:ea typeface="Consolas"/>
                  <a:cs typeface="Consolas"/>
                  <a:sym typeface="Consolas"/>
                </a:rPr>
                <a:t>apellido: </a:t>
              </a:r>
              <a:r>
                <a:rPr lang="es">
                  <a:solidFill>
                    <a:srgbClr val="4CAF50"/>
                  </a:solidFill>
                  <a:latin typeface="Consolas"/>
                  <a:ea typeface="Consolas"/>
                  <a:cs typeface="Consolas"/>
                  <a:sym typeface="Consolas"/>
                </a:rPr>
                <a:t>'Federer'</a:t>
              </a: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457200" lvl="0" marL="0" rtl="0" algn="l">
                <a:spcBef>
                  <a:spcPts val="600"/>
                </a:spcBef>
                <a:spcAft>
                  <a:spcPts val="0"/>
                </a:spcAft>
                <a:buClr>
                  <a:schemeClr val="dk1"/>
                </a:buClr>
                <a:buSzPts val="1100"/>
                <a:buFont typeface="Arial"/>
                <a:buNone/>
              </a:pPr>
              <a:r>
                <a:rPr lang="es">
                  <a:solidFill>
                    <a:srgbClr val="FFFFFF"/>
                  </a:solidFill>
                  <a:latin typeface="Consolas"/>
                  <a:ea typeface="Consolas"/>
                  <a:cs typeface="Consolas"/>
                  <a:sym typeface="Consolas"/>
                </a:rPr>
                <a:t>saludar: </a:t>
              </a:r>
              <a:r>
                <a:rPr lang="es">
                  <a:solidFill>
                    <a:srgbClr val="EC183F"/>
                  </a:solidFill>
                  <a:latin typeface="Consolas"/>
                  <a:ea typeface="Consolas"/>
                  <a:cs typeface="Consolas"/>
                  <a:sym typeface="Consolas"/>
                </a:rPr>
                <a:t>function</a:t>
              </a:r>
              <a:r>
                <a:rPr lang="es">
                  <a:solidFill>
                    <a:srgbClr val="FFFFFF"/>
                  </a:solidFill>
                  <a:latin typeface="Consolas"/>
                  <a:ea typeface="Consolas"/>
                  <a:cs typeface="Consolas"/>
                  <a:sym typeface="Consolas"/>
                </a:rPr>
                <a:t>() { </a:t>
              </a:r>
              <a:r>
                <a:rPr lang="es">
                  <a:solidFill>
                    <a:srgbClr val="EC183F"/>
                  </a:solidFill>
                  <a:latin typeface="Consolas"/>
                  <a:ea typeface="Consolas"/>
                  <a:cs typeface="Consolas"/>
                  <a:sym typeface="Consolas"/>
                </a:rPr>
                <a:t>return</a:t>
              </a:r>
              <a:r>
                <a:rPr lang="es">
                  <a:solidFill>
                    <a:srgbClr val="FFFFFF"/>
                  </a:solidFill>
                  <a:latin typeface="Consolas"/>
                  <a:ea typeface="Consolas"/>
                  <a:cs typeface="Consolas"/>
                  <a:sym typeface="Consolas"/>
                </a:rPr>
                <a:t> </a:t>
              </a:r>
              <a:r>
                <a:rPr lang="es">
                  <a:solidFill>
                    <a:srgbClr val="4CAF50"/>
                  </a:solidFill>
                  <a:latin typeface="Consolas"/>
                  <a:ea typeface="Consolas"/>
                  <a:cs typeface="Consolas"/>
                  <a:sym typeface="Consolas"/>
                </a:rPr>
                <a:t>'¡Hola! Me llamo </a:t>
              </a:r>
              <a:r>
                <a:rPr lang="es">
                  <a:solidFill>
                    <a:srgbClr val="4CAF50"/>
                  </a:solidFill>
                  <a:latin typeface="Consolas"/>
                  <a:ea typeface="Consolas"/>
                  <a:cs typeface="Consolas"/>
                  <a:sym typeface="Consolas"/>
                </a:rPr>
                <a:t>'</a:t>
              </a:r>
              <a:r>
                <a:rPr lang="es">
                  <a:solidFill>
                    <a:srgbClr val="FFFFFF"/>
                  </a:solidFill>
                  <a:latin typeface="Consolas"/>
                  <a:ea typeface="Consolas"/>
                  <a:cs typeface="Consolas"/>
                  <a:sym typeface="Consolas"/>
                </a:rPr>
                <a:t> </a:t>
              </a:r>
              <a:r>
                <a:rPr lang="es">
                  <a:solidFill>
                    <a:srgbClr val="03A9F4"/>
                  </a:solidFill>
                  <a:latin typeface="Consolas"/>
                  <a:ea typeface="Consolas"/>
                  <a:cs typeface="Consolas"/>
                  <a:sym typeface="Consolas"/>
                </a:rPr>
                <a:t>+</a:t>
              </a:r>
              <a:r>
                <a:rPr lang="es">
                  <a:solidFill>
                    <a:srgbClr val="FFFFFF"/>
                  </a:solidFill>
                  <a:latin typeface="Consolas"/>
                  <a:ea typeface="Consolas"/>
                  <a:cs typeface="Consolas"/>
                  <a:sym typeface="Consolas"/>
                </a:rPr>
                <a:t> </a:t>
              </a:r>
              <a:r>
                <a:rPr lang="es">
                  <a:solidFill>
                    <a:srgbClr val="EC183F"/>
                  </a:solidFill>
                  <a:latin typeface="Consolas"/>
                  <a:ea typeface="Consolas"/>
                  <a:cs typeface="Consolas"/>
                  <a:sym typeface="Consolas"/>
                </a:rPr>
                <a:t>this</a:t>
              </a:r>
              <a:r>
                <a:rPr lang="es">
                  <a:solidFill>
                    <a:srgbClr val="FFFFFF"/>
                  </a:solidFill>
                  <a:latin typeface="Consolas"/>
                  <a:ea typeface="Consolas"/>
                  <a:cs typeface="Consolas"/>
                  <a:sym typeface="Consolas"/>
                </a:rPr>
                <a:t>.nombre</a:t>
              </a:r>
              <a:r>
                <a:rPr lang="es">
                  <a:solidFill>
                    <a:srgbClr val="FFFFFF"/>
                  </a:solidFill>
                  <a:latin typeface="Consolas"/>
                  <a:ea typeface="Consolas"/>
                  <a:cs typeface="Consolas"/>
                  <a:sym typeface="Consolas"/>
                </a:rPr>
                <a:t>; }</a:t>
              </a:r>
              <a:endParaRPr>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t/>
              </a:r>
              <a:endParaRPr>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a:solidFill>
                    <a:srgbClr val="03A9F4"/>
                  </a:solidFill>
                  <a:latin typeface="Consolas"/>
                  <a:ea typeface="Consolas"/>
                  <a:cs typeface="Consolas"/>
                  <a:sym typeface="Consolas"/>
                </a:rPr>
                <a:t>console</a:t>
              </a:r>
              <a:r>
                <a:rPr lang="es">
                  <a:solidFill>
                    <a:schemeClr val="lt1"/>
                  </a:solidFill>
                  <a:latin typeface="Consolas"/>
                  <a:ea typeface="Consolas"/>
                  <a:cs typeface="Consolas"/>
                  <a:sym typeface="Consolas"/>
                </a:rPr>
                <a:t>.</a:t>
              </a:r>
              <a:r>
                <a:rPr lang="es">
                  <a:solidFill>
                    <a:srgbClr val="EC183F"/>
                  </a:solidFill>
                  <a:latin typeface="Consolas"/>
                  <a:ea typeface="Consolas"/>
                  <a:cs typeface="Consolas"/>
                  <a:sym typeface="Consolas"/>
                </a:rPr>
                <a:t>log</a:t>
              </a:r>
              <a:r>
                <a:rPr lang="es">
                  <a:solidFill>
                    <a:schemeClr val="lt1"/>
                  </a:solidFill>
                  <a:latin typeface="Consolas"/>
                  <a:ea typeface="Consolas"/>
                  <a:cs typeface="Consolas"/>
                  <a:sym typeface="Consolas"/>
                </a:rPr>
                <a:t>(tenista.</a:t>
              </a:r>
              <a:r>
                <a:rPr lang="es">
                  <a:solidFill>
                    <a:srgbClr val="EC183F"/>
                  </a:solidFill>
                  <a:latin typeface="Consolas"/>
                  <a:ea typeface="Consolas"/>
                  <a:cs typeface="Consolas"/>
                  <a:sym typeface="Consolas"/>
                </a:rPr>
                <a:t>saludar</a:t>
              </a:r>
              <a:r>
                <a:rPr lang="es">
                  <a:solidFill>
                    <a:srgbClr val="FFFFFF"/>
                  </a:solidFill>
                  <a:latin typeface="Consolas"/>
                  <a:ea typeface="Consolas"/>
                  <a:cs typeface="Consolas"/>
                  <a:sym typeface="Consolas"/>
                </a:rPr>
                <a:t>()</a:t>
              </a:r>
              <a:r>
                <a:rPr lang="es">
                  <a:solidFill>
                    <a:schemeClr val="lt1"/>
                  </a:solidFill>
                  <a:latin typeface="Consolas"/>
                  <a:ea typeface="Consolas"/>
                  <a:cs typeface="Consolas"/>
                  <a:sym typeface="Consolas"/>
                </a:rPr>
                <a:t>); </a:t>
              </a:r>
              <a:r>
                <a:rPr lang="es">
                  <a:solidFill>
                    <a:srgbClr val="7F7F7F"/>
                  </a:solidFill>
                  <a:latin typeface="Consolas"/>
                  <a:ea typeface="Consolas"/>
                  <a:cs typeface="Consolas"/>
                  <a:sym typeface="Consolas"/>
                </a:rPr>
                <a:t>// ¡Hola! Me llamo Roger</a:t>
              </a:r>
              <a:endParaRPr>
                <a:solidFill>
                  <a:srgbClr val="FFFFFF"/>
                </a:solidFill>
                <a:latin typeface="Consolas"/>
                <a:ea typeface="Consolas"/>
                <a:cs typeface="Consolas"/>
                <a:sym typeface="Consolas"/>
              </a:endParaRPr>
            </a:p>
          </p:txBody>
        </p:sp>
        <p:sp>
          <p:nvSpPr>
            <p:cNvPr id="151" name="Google Shape;151;p23"/>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p:txBody>
        </p:sp>
      </p:grpSp>
      <p:sp>
        <p:nvSpPr>
          <p:cNvPr id="152" name="Google Shape;152;p23"/>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O</a:t>
            </a:r>
            <a:r>
              <a:rPr lang="es" sz="900">
                <a:solidFill>
                  <a:srgbClr val="FFFFFF"/>
                </a:solidFill>
                <a:latin typeface="Open Sans"/>
                <a:ea typeface="Open Sans"/>
                <a:cs typeface="Open Sans"/>
                <a:sym typeface="Open Sans"/>
              </a:rPr>
              <a:t>bjetos literales</a:t>
            </a:r>
            <a:endParaRPr sz="900">
              <a:solidFill>
                <a:srgbClr val="FFFFFF"/>
              </a:solidFill>
              <a:latin typeface="Open Sans"/>
              <a:ea typeface="Open Sans"/>
              <a:cs typeface="Open Sans"/>
              <a:sym typeface="Open Sans"/>
            </a:endParaRPr>
          </a:p>
        </p:txBody>
      </p:sp>
      <p:pic>
        <p:nvPicPr>
          <p:cNvPr id="154" name="Google Shape;154;p23"/>
          <p:cNvPicPr preferRelativeResize="0"/>
          <p:nvPr/>
        </p:nvPicPr>
        <p:blipFill>
          <a:blip r:embed="rId3">
            <a:alphaModFix/>
          </a:blip>
          <a:stretch>
            <a:fillRect/>
          </a:stretch>
        </p:blipFill>
        <p:spPr>
          <a:xfrm>
            <a:off x="8074225" y="4931037"/>
            <a:ext cx="764551" cy="1822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