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257" r:id="rId2"/>
    <p:sldId id="264" r:id="rId3"/>
    <p:sldId id="263" r:id="rId4"/>
    <p:sldId id="307" r:id="rId5"/>
    <p:sldId id="265" r:id="rId6"/>
    <p:sldId id="266" r:id="rId7"/>
    <p:sldId id="308" r:id="rId8"/>
    <p:sldId id="287" r:id="rId9"/>
    <p:sldId id="289" r:id="rId10"/>
    <p:sldId id="309" r:id="rId11"/>
    <p:sldId id="291" r:id="rId12"/>
    <p:sldId id="292" r:id="rId13"/>
    <p:sldId id="293" r:id="rId14"/>
    <p:sldId id="310" r:id="rId15"/>
    <p:sldId id="295" r:id="rId16"/>
    <p:sldId id="296" r:id="rId17"/>
    <p:sldId id="311" r:id="rId18"/>
    <p:sldId id="298" r:id="rId19"/>
    <p:sldId id="299" r:id="rId20"/>
    <p:sldId id="300" r:id="rId21"/>
    <p:sldId id="312" r:id="rId22"/>
    <p:sldId id="302" r:id="rId23"/>
    <p:sldId id="303" r:id="rId24"/>
    <p:sldId id="313" r:id="rId25"/>
    <p:sldId id="305" r:id="rId26"/>
    <p:sldId id="306" r:id="rId27"/>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210"/>
    <a:srgbClr val="BFCC6A"/>
    <a:srgbClr val="08090D"/>
    <a:srgbClr val="84943A"/>
    <a:srgbClr val="1B2337"/>
    <a:srgbClr val="128FB8"/>
    <a:srgbClr val="F7F3CE"/>
    <a:srgbClr val="11FFFE"/>
    <a:srgbClr val="36ABFF"/>
    <a:srgbClr val="0D0A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38" d="100"/>
          <a:sy n="38" d="100"/>
        </p:scale>
        <p:origin x="2394" y="8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09/12/2023</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09/12/2023</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0DFD51-A69E-4A97-B988-4AEDE89DD8E0}" type="datetime1">
              <a:rPr lang="pt-BR" smtClean="0"/>
              <a:t>09/12/2023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7AACDDC-26EC-4BC9-82E6-B6C231A88342}" type="datetime1">
              <a:rPr lang="pt-BR" smtClean="0"/>
              <a:t>09/12/2023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77565E0-909E-42B5-8010-B537BDE38CF7}" type="datetime1">
              <a:rPr lang="pt-BR" smtClean="0"/>
              <a:t>09/12/2023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DBC295-5240-4ED5-BF39-3EA5E67043C1}" type="datetime1">
              <a:rPr lang="pt-BR" smtClean="0"/>
              <a:t>09/12/2023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D6633C4-03F1-4B19-B2F0-2A2A8F5BFB70}" type="datetime1">
              <a:rPr lang="pt-BR" smtClean="0"/>
              <a:t>09/12/2023</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8081396-29DD-4C15-89E7-E2F56F3CFC20}" type="datetime1">
              <a:rPr lang="pt-BR" smtClean="0"/>
              <a:t>09/12/2023</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69EA5F9-DAAC-48F6-AC34-0D5E35875A27}" type="datetime1">
              <a:rPr lang="pt-BR" smtClean="0"/>
              <a:t>09/12/2023</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BD38DE5-542A-4073-A60E-B94D6BB1EE85}" type="datetime1">
              <a:rPr lang="pt-BR" smtClean="0"/>
              <a:t>09/12/2023</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8D0E-A225-4DDA-BC4F-D88D2CE778BE}" type="datetime1">
              <a:rPr lang="pt-BR" smtClean="0"/>
              <a:t>09/12/2023</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E0A1CC7-8845-48AA-B195-1C40E15AC7F0}" type="datetime1">
              <a:rPr lang="pt-BR" smtClean="0"/>
              <a:t>09/12/2023</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01EEC42-EE8A-40A7-B308-5D18B09A4504}" type="datetime1">
              <a:rPr lang="pt-BR" smtClean="0"/>
              <a:t>09/12/2023</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A82BA747-4E20-465A-8783-EAD710EF469B}" type="datetime1">
              <a:rPr lang="pt-BR" smtClean="0"/>
              <a:t>09/12/2023</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lexica.art/"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carbon.now.sh/" TargetMode="External"/><Relationship Id="rId4" Type="http://schemas.openxmlformats.org/officeDocument/2006/relationships/hyperlink" Target="https://chat.openai.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Desenho de um urso de pelúcia&#10;&#10;Descrição gerada automaticamente com confiança média">
            <a:extLst>
              <a:ext uri="{FF2B5EF4-FFF2-40B4-BE49-F238E27FC236}">
                <a16:creationId xmlns:a16="http://schemas.microsoft.com/office/drawing/2014/main" id="{27465A42-862F-5E62-6BCA-A1A7268A4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5"/>
            <a:ext cx="9601200" cy="13293970"/>
          </a:xfrm>
          <a:prstGeom prst="rect">
            <a:avLst/>
          </a:prstGeom>
        </p:spPr>
      </p:pic>
      <p:sp>
        <p:nvSpPr>
          <p:cNvPr id="14" name="fundo_subtitulo">
            <a:extLst>
              <a:ext uri="{FF2B5EF4-FFF2-40B4-BE49-F238E27FC236}">
                <a16:creationId xmlns:a16="http://schemas.microsoft.com/office/drawing/2014/main" id="{CECE1AD7-AD65-2877-B848-F4A38CF96147}"/>
              </a:ext>
            </a:extLst>
          </p:cNvPr>
          <p:cNvSpPr/>
          <p:nvPr/>
        </p:nvSpPr>
        <p:spPr>
          <a:xfrm>
            <a:off x="1041398" y="10017731"/>
            <a:ext cx="7518400" cy="1586509"/>
          </a:xfrm>
          <a:prstGeom prst="rect">
            <a:avLst/>
          </a:prstGeom>
          <a:solidFill>
            <a:srgbClr val="08090D">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fundo_rodape">
            <a:extLst>
              <a:ext uri="{FF2B5EF4-FFF2-40B4-BE49-F238E27FC236}">
                <a16:creationId xmlns:a16="http://schemas.microsoft.com/office/drawing/2014/main" id="{8A5EDDAD-04F3-2FDC-9612-B1EBD47701CD}"/>
              </a:ext>
            </a:extLst>
          </p:cNvPr>
          <p:cNvSpPr/>
          <p:nvPr/>
        </p:nvSpPr>
        <p:spPr>
          <a:xfrm>
            <a:off x="-69635" y="422040"/>
            <a:ext cx="9740467" cy="919128"/>
          </a:xfrm>
          <a:prstGeom prst="rect">
            <a:avLst/>
          </a:prstGeom>
          <a:solidFill>
            <a:srgbClr val="08090D">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n>
                <a:solidFill>
                  <a:srgbClr val="08090D"/>
                </a:solidFill>
              </a:ln>
            </a:endParaRP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807724" y="10272376"/>
            <a:ext cx="7985747" cy="1077218"/>
          </a:xfrm>
          <a:prstGeom prst="rect">
            <a:avLst/>
          </a:prstGeom>
          <a:noFill/>
        </p:spPr>
        <p:txBody>
          <a:bodyPr wrap="square" rtlCol="0">
            <a:spAutoFit/>
          </a:bodyPr>
          <a:lstStyle/>
          <a:p>
            <a:pPr algn="ctr"/>
            <a:r>
              <a:rPr lang="pt-BR" sz="3200" b="1" i="0" dirty="0">
                <a:solidFill>
                  <a:srgbClr val="ECECF1"/>
                </a:solidFill>
                <a:effectLst/>
                <a:latin typeface="+mj-lt"/>
              </a:rPr>
              <a:t>Explore Recursos Avançados para Análise de Dados Eficiente utilizando Python e Pandas</a:t>
            </a:r>
            <a:endParaRPr lang="pt-BR" sz="3200" b="1" dirty="0">
              <a:latin typeface="+mj-lt"/>
            </a:endParaRPr>
          </a:p>
        </p:txBody>
      </p:sp>
      <p:sp>
        <p:nvSpPr>
          <p:cNvPr id="11" name="Retângulo 10">
            <a:extLst>
              <a:ext uri="{FF2B5EF4-FFF2-40B4-BE49-F238E27FC236}">
                <a16:creationId xmlns:a16="http://schemas.microsoft.com/office/drawing/2014/main" id="{D89BDA3E-A213-20C8-2CF6-7C769B7442E4}"/>
              </a:ext>
            </a:extLst>
          </p:cNvPr>
          <p:cNvSpPr/>
          <p:nvPr/>
        </p:nvSpPr>
        <p:spPr>
          <a:xfrm>
            <a:off x="-193039" y="574149"/>
            <a:ext cx="9987274" cy="707886"/>
          </a:xfrm>
          <a:prstGeom prst="rect">
            <a:avLst/>
          </a:prstGeom>
          <a:noFill/>
          <a:ln>
            <a:noFill/>
          </a:ln>
          <a:effectLst>
            <a:glow rad="228600">
              <a:schemeClr val="accent5">
                <a:satMod val="175000"/>
                <a:alpha val="40000"/>
              </a:schemeClr>
            </a:glow>
            <a:outerShdw blurRad="50800" dist="38100" dir="8100000" algn="tr" rotWithShape="0">
              <a:prstClr val="black">
                <a:alpha val="40000"/>
              </a:prstClr>
            </a:outerShdw>
          </a:effectLst>
        </p:spPr>
        <p:txBody>
          <a:bodyPr wrap="square" lIns="91440" tIns="45720" rIns="91440" bIns="45720">
            <a:spAutoFit/>
          </a:bodyPr>
          <a:lstStyle/>
          <a:p>
            <a:pPr algn="ctr"/>
            <a:r>
              <a:rPr lang="pt-BR" sz="4000" b="1" dirty="0">
                <a:ln w="0">
                  <a:solidFill>
                    <a:srgbClr val="08090D"/>
                  </a:solidFill>
                </a:ln>
                <a:solidFill>
                  <a:schemeClr val="bg1"/>
                </a:solidFill>
                <a:effectLst>
                  <a:glow rad="228600">
                    <a:srgbClr val="08090D">
                      <a:alpha val="40000"/>
                    </a:srgbClr>
                  </a:glow>
                  <a:outerShdw blurRad="50800" dist="38100" dir="8100000" algn="tr" rotWithShape="0">
                    <a:prstClr val="black">
                      <a:alpha val="40000"/>
                    </a:prstClr>
                  </a:outerShdw>
                </a:effectLst>
                <a:latin typeface="Impact" panose="020B0806030902050204" pitchFamily="34" charset="0"/>
              </a:rPr>
              <a:t>ESTRATÉGIAS AVANÇADAS COM PANDAS</a:t>
            </a:r>
            <a:endParaRPr lang="pt-BR" sz="4000" b="1" cap="none" spc="0" dirty="0">
              <a:ln w="0">
                <a:solidFill>
                  <a:srgbClr val="08090D"/>
                </a:solidFill>
              </a:ln>
              <a:solidFill>
                <a:schemeClr val="bg1"/>
              </a:solidFill>
              <a:effectLst>
                <a:glow rad="228600">
                  <a:srgbClr val="08090D">
                    <a:alpha val="40000"/>
                  </a:srgbClr>
                </a:glow>
                <a:outerShdw blurRad="50800" dist="38100" dir="8100000" algn="tr" rotWithShape="0">
                  <a:prstClr val="black">
                    <a:alpha val="40000"/>
                  </a:prstClr>
                </a:outerShdw>
              </a:effectLst>
            </a:endParaRPr>
          </a:p>
        </p:txBody>
      </p:sp>
      <p:sp>
        <p:nvSpPr>
          <p:cNvPr id="12" name="fundo_subtitulo">
            <a:extLst>
              <a:ext uri="{FF2B5EF4-FFF2-40B4-BE49-F238E27FC236}">
                <a16:creationId xmlns:a16="http://schemas.microsoft.com/office/drawing/2014/main" id="{5AB9B875-87D0-1D3C-5B3B-0448AA87BCDA}"/>
              </a:ext>
            </a:extLst>
          </p:cNvPr>
          <p:cNvSpPr/>
          <p:nvPr/>
        </p:nvSpPr>
        <p:spPr>
          <a:xfrm>
            <a:off x="-316441" y="12001694"/>
            <a:ext cx="9987273" cy="707886"/>
          </a:xfrm>
          <a:prstGeom prst="rect">
            <a:avLst/>
          </a:prstGeom>
          <a:solidFill>
            <a:srgbClr val="08090D">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EDIÇÃO E DIAGRAMAÇÃO POR MATHEUS LOPES DE FERNANDES</a:t>
            </a:r>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2800767"/>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MERGE E CONCATENAÇÃO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04</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4D22ADF2-6D39-3D0B-FC8B-DD0312074904}"/>
              </a:ext>
            </a:extLst>
          </p:cNvPr>
          <p:cNvSpPr>
            <a:spLocks noGrp="1"/>
          </p:cNvSpPr>
          <p:nvPr>
            <p:ph type="sldNum" sz="quarter" idx="12"/>
          </p:nvPr>
        </p:nvSpPr>
        <p:spPr/>
        <p:txBody>
          <a:bodyPr/>
          <a:lstStyle/>
          <a:p>
            <a:fld id="{9BB46D60-96CE-4402-8D7C-2F4B1C382689}" type="slidenum">
              <a:rPr lang="pt-BR" smtClean="0"/>
              <a:t>10</a:t>
            </a:fld>
            <a:endParaRPr lang="pt-BR"/>
          </a:p>
        </p:txBody>
      </p:sp>
    </p:spTree>
    <p:extLst>
      <p:ext uri="{BB962C8B-B14F-4D97-AF65-F5344CB8AC3E}">
        <p14:creationId xmlns:p14="http://schemas.microsoft.com/office/powerpoint/2010/main" val="282299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4B04D474-A2A1-DAD3-5CA3-6A172C7A827A}"/>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1124473" y="5831599"/>
            <a:ext cx="7417777" cy="2677656"/>
          </a:xfrm>
          <a:prstGeom prst="rect">
            <a:avLst/>
          </a:prstGeom>
          <a:noFill/>
        </p:spPr>
        <p:txBody>
          <a:bodyPr wrap="square" rtlCol="0">
            <a:spAutoFit/>
          </a:bodyPr>
          <a:lstStyle/>
          <a:p>
            <a:pPr algn="just"/>
            <a:r>
              <a:rPr lang="pt-BR" sz="2400" dirty="0"/>
              <a:t>Imagine que você tem duas listas de informações e deseja combiná-las para ter uma visão mais completa. O merge seria como encontrar as partes comuns nessas listas e juntá-las. A concatenação, por outro lado, seria como empilhar uma lista sobre a outra ou lado a lado. É uma maneira de organizar suas informações para que você tenha tudo em um só lugar.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EXPLICAÇÃO SOBRE O TÓPICO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1070199" y="3633256"/>
            <a:ext cx="7417777" cy="1569660"/>
          </a:xfrm>
          <a:prstGeom prst="rect">
            <a:avLst/>
          </a:prstGeom>
          <a:noFill/>
        </p:spPr>
        <p:txBody>
          <a:bodyPr wrap="square" rtlCol="0">
            <a:spAutoFit/>
          </a:bodyPr>
          <a:lstStyle/>
          <a:p>
            <a:pPr algn="just"/>
            <a:r>
              <a:rPr lang="pt-BR" sz="2400" b="0" i="0" dirty="0">
                <a:effectLst/>
              </a:rPr>
              <a:t>Merge e concatenação no Pandas são técnicas para combinar conjuntos de dados. O merge une dados com base em uma chave comum, enquanto a concatenação empilha dados verticalmente ou horizontalmente.</a:t>
            </a:r>
            <a:endParaRPr lang="pt-BR" sz="2400" dirty="0"/>
          </a:p>
        </p:txBody>
      </p:sp>
      <p:sp>
        <p:nvSpPr>
          <p:cNvPr id="3" name="subtitulo_componente">
            <a:extLst>
              <a:ext uri="{FF2B5EF4-FFF2-40B4-BE49-F238E27FC236}">
                <a16:creationId xmlns:a16="http://schemas.microsoft.com/office/drawing/2014/main" id="{6FE392BC-C696-1AC2-8C0F-F3886A9E49AE}"/>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Integrando e Empilhando Dados com Maestria</a:t>
            </a:r>
          </a:p>
        </p:txBody>
      </p:sp>
      <p:sp>
        <p:nvSpPr>
          <p:cNvPr id="9" name="Espaço Reservado para Número de Slide 8">
            <a:extLst>
              <a:ext uri="{FF2B5EF4-FFF2-40B4-BE49-F238E27FC236}">
                <a16:creationId xmlns:a16="http://schemas.microsoft.com/office/drawing/2014/main" id="{40BB593E-5B8F-F22C-3ABA-3205DF3DA62A}"/>
              </a:ext>
            </a:extLst>
          </p:cNvPr>
          <p:cNvSpPr>
            <a:spLocks noGrp="1"/>
          </p:cNvSpPr>
          <p:nvPr>
            <p:ph type="sldNum" sz="quarter" idx="12"/>
          </p:nvPr>
        </p:nvSpPr>
        <p:spPr/>
        <p:txBody>
          <a:bodyPr/>
          <a:lstStyle/>
          <a:p>
            <a:fld id="{9BB46D60-96CE-4402-8D7C-2F4B1C382689}" type="slidenum">
              <a:rPr lang="pt-BR" smtClean="0"/>
              <a:t>11</a:t>
            </a:fld>
            <a:endParaRPr lang="pt-BR"/>
          </a:p>
        </p:txBody>
      </p:sp>
    </p:spTree>
    <p:extLst>
      <p:ext uri="{BB962C8B-B14F-4D97-AF65-F5344CB8AC3E}">
        <p14:creationId xmlns:p14="http://schemas.microsoft.com/office/powerpoint/2010/main" val="121579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4" name="Imagem 33">
            <a:extLst>
              <a:ext uri="{FF2B5EF4-FFF2-40B4-BE49-F238E27FC236}">
                <a16:creationId xmlns:a16="http://schemas.microsoft.com/office/drawing/2014/main" id="{26E799A2-A4C0-974E-715C-68639421ABDA}"/>
              </a:ext>
            </a:extLst>
          </p:cNvPr>
          <p:cNvPicPr>
            <a:picLocks noChangeAspect="1"/>
          </p:cNvPicPr>
          <p:nvPr/>
        </p:nvPicPr>
        <p:blipFill>
          <a:blip r:embed="rId2">
            <a:alphaModFix amt="85000"/>
          </a:blip>
          <a:stretch>
            <a:fillRect/>
          </a:stretch>
        </p:blipFill>
        <p:spPr>
          <a:xfrm rot="10800000">
            <a:off x="-245501" y="11153105"/>
            <a:ext cx="10092200" cy="2165750"/>
          </a:xfrm>
          <a:prstGeom prst="rect">
            <a:avLst/>
          </a:prstGeom>
        </p:spPr>
      </p:pic>
      <p:sp>
        <p:nvSpPr>
          <p:cNvPr id="37" name="CaixaDeTexto 36">
            <a:extLst>
              <a:ext uri="{FF2B5EF4-FFF2-40B4-BE49-F238E27FC236}">
                <a16:creationId xmlns:a16="http://schemas.microsoft.com/office/drawing/2014/main" id="{213FE987-3CAA-1F6F-418D-76D1A927A78D}"/>
              </a:ext>
            </a:extLst>
          </p:cNvPr>
          <p:cNvSpPr txBox="1"/>
          <p:nvPr/>
        </p:nvSpPr>
        <p:spPr>
          <a:xfrm>
            <a:off x="651280" y="8512849"/>
            <a:ext cx="8083144" cy="1938992"/>
          </a:xfrm>
          <a:prstGeom prst="rect">
            <a:avLst/>
          </a:prstGeom>
          <a:noFill/>
        </p:spPr>
        <p:txBody>
          <a:bodyPr wrap="square">
            <a:spAutoFit/>
          </a:bodyPr>
          <a:lstStyle/>
          <a:p>
            <a:pPr algn="just"/>
            <a:r>
              <a:rPr lang="pt-BR" sz="2400" b="0" i="0" dirty="0">
                <a:effectLst/>
              </a:rPr>
              <a:t>No exemplo, o </a:t>
            </a:r>
            <a:r>
              <a:rPr lang="pt-BR" sz="2400" b="1" i="0" dirty="0">
                <a:effectLst/>
              </a:rPr>
              <a:t>merge</a:t>
            </a:r>
            <a:r>
              <a:rPr lang="pt-BR" sz="2400" b="0" i="0" dirty="0">
                <a:effectLst/>
              </a:rPr>
              <a:t> combina os </a:t>
            </a:r>
            <a:r>
              <a:rPr lang="pt-BR" sz="2400" b="1" i="0" dirty="0" err="1">
                <a:effectLst/>
              </a:rPr>
              <a:t>DataFrames</a:t>
            </a:r>
            <a:r>
              <a:rPr lang="pt-BR" sz="2400" b="1" i="0" dirty="0">
                <a:effectLst/>
              </a:rPr>
              <a:t> </a:t>
            </a:r>
            <a:r>
              <a:rPr lang="pt-BR" sz="2400" b="1" dirty="0">
                <a:effectLst/>
              </a:rPr>
              <a:t>df1</a:t>
            </a:r>
            <a:r>
              <a:rPr lang="pt-BR" sz="2400" b="1" i="0" dirty="0">
                <a:effectLst/>
              </a:rPr>
              <a:t> e </a:t>
            </a:r>
            <a:r>
              <a:rPr lang="pt-BR" sz="2400" b="1" dirty="0">
                <a:effectLst/>
              </a:rPr>
              <a:t>df2</a:t>
            </a:r>
            <a:r>
              <a:rPr lang="pt-BR" sz="2400" b="1" i="0" dirty="0">
                <a:effectLst/>
              </a:rPr>
              <a:t> </a:t>
            </a:r>
            <a:r>
              <a:rPr lang="pt-BR" sz="2400" b="0" i="0" dirty="0">
                <a:effectLst/>
              </a:rPr>
              <a:t>com base na coluna 'ID', produzindo um novo </a:t>
            </a:r>
            <a:r>
              <a:rPr lang="pt-BR" sz="2400" b="0" i="0" dirty="0" err="1">
                <a:effectLst/>
              </a:rPr>
              <a:t>DataFrame</a:t>
            </a:r>
            <a:r>
              <a:rPr lang="pt-BR" sz="2400" b="0" i="0" dirty="0">
                <a:effectLst/>
              </a:rPr>
              <a:t> que contém informações sobre produtos e seus preços associados. Isso é útil quando você deseja reunir dados relacionados de diferentes fontes.</a:t>
            </a:r>
            <a:endParaRPr lang="pt-BR" sz="2400" dirty="0"/>
          </a:p>
        </p:txBody>
      </p:sp>
      <p:pic>
        <p:nvPicPr>
          <p:cNvPr id="9" name="Imagem 8">
            <a:extLst>
              <a:ext uri="{FF2B5EF4-FFF2-40B4-BE49-F238E27FC236}">
                <a16:creationId xmlns:a16="http://schemas.microsoft.com/office/drawing/2014/main" id="{37AF66DE-0533-4859-EDCC-28B308535114}"/>
              </a:ext>
            </a:extLst>
          </p:cNvPr>
          <p:cNvPicPr>
            <a:picLocks noChangeAspect="1"/>
          </p:cNvPicPr>
          <p:nvPr/>
        </p:nvPicPr>
        <p:blipFill>
          <a:blip r:embed="rId3"/>
          <a:stretch>
            <a:fillRect/>
          </a:stretch>
        </p:blipFill>
        <p:spPr>
          <a:xfrm>
            <a:off x="0" y="2349758"/>
            <a:ext cx="9613140" cy="5829041"/>
          </a:xfrm>
          <a:prstGeom prst="rect">
            <a:avLst/>
          </a:prstGeom>
        </p:spPr>
      </p:pic>
      <p:sp>
        <p:nvSpPr>
          <p:cNvPr id="2" name="Espaço Reservado para Número de Slide 1">
            <a:extLst>
              <a:ext uri="{FF2B5EF4-FFF2-40B4-BE49-F238E27FC236}">
                <a16:creationId xmlns:a16="http://schemas.microsoft.com/office/drawing/2014/main" id="{734FD59B-C109-4FC0-E83A-F45AA93719C9}"/>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78782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DDDC283-4520-8C68-0930-95414A2726EE}"/>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213FE987-3CAA-1F6F-418D-76D1A927A78D}"/>
              </a:ext>
            </a:extLst>
          </p:cNvPr>
          <p:cNvSpPr txBox="1"/>
          <p:nvPr/>
        </p:nvSpPr>
        <p:spPr>
          <a:xfrm>
            <a:off x="651280" y="8643373"/>
            <a:ext cx="8083144" cy="2308324"/>
          </a:xfrm>
          <a:prstGeom prst="rect">
            <a:avLst/>
          </a:prstGeom>
          <a:noFill/>
        </p:spPr>
        <p:txBody>
          <a:bodyPr wrap="square">
            <a:spAutoFit/>
          </a:bodyPr>
          <a:lstStyle/>
          <a:p>
            <a:pPr algn="just"/>
            <a:r>
              <a:rPr lang="pt-BR" sz="2400" b="0" i="0" dirty="0">
                <a:effectLst/>
              </a:rPr>
              <a:t>No exemplo, a </a:t>
            </a:r>
            <a:r>
              <a:rPr lang="pt-BR" sz="2400" b="1" i="0" dirty="0">
                <a:effectLst/>
              </a:rPr>
              <a:t>concatenação</a:t>
            </a:r>
            <a:r>
              <a:rPr lang="pt-BR" sz="2400" b="0" i="0" dirty="0">
                <a:effectLst/>
              </a:rPr>
              <a:t> vertical (</a:t>
            </a:r>
            <a:r>
              <a:rPr lang="pt-BR" sz="2400" b="0" i="0" dirty="0" err="1">
                <a:effectLst/>
              </a:rPr>
              <a:t>axis</a:t>
            </a:r>
            <a:r>
              <a:rPr lang="pt-BR" sz="2400" b="0" i="0" dirty="0">
                <a:effectLst/>
              </a:rPr>
              <a:t>=0) empilha os </a:t>
            </a:r>
            <a:r>
              <a:rPr lang="pt-BR" sz="2400" b="0" i="0" dirty="0" err="1">
                <a:effectLst/>
              </a:rPr>
              <a:t>DataFrames</a:t>
            </a:r>
            <a:r>
              <a:rPr lang="pt-BR" sz="2400" b="0" i="0" dirty="0">
                <a:effectLst/>
              </a:rPr>
              <a:t> df1 e df2 verticalmente, enquanto a concatenação horizontal (</a:t>
            </a:r>
            <a:r>
              <a:rPr lang="pt-BR" sz="2400" b="0" i="0" dirty="0" err="1">
                <a:effectLst/>
              </a:rPr>
              <a:t>axis</a:t>
            </a:r>
            <a:r>
              <a:rPr lang="pt-BR" sz="2400" b="0" i="0" dirty="0">
                <a:effectLst/>
              </a:rPr>
              <a:t>=1) os coloca lado a lado.</a:t>
            </a:r>
          </a:p>
          <a:p>
            <a:pPr algn="just"/>
            <a:endParaRPr lang="pt-BR" sz="2400" b="0" i="0" dirty="0">
              <a:effectLst/>
            </a:endParaRPr>
          </a:p>
          <a:p>
            <a:pPr algn="just"/>
            <a:r>
              <a:rPr lang="pt-BR" sz="2400" b="0" i="0" dirty="0">
                <a:effectLst/>
              </a:rPr>
              <a:t>Isso é útil quando você precisa adicionar mais dados a um conjunto existente, mantendo ou expandindo suas dimensões.</a:t>
            </a:r>
            <a:endParaRPr lang="pt-BR" sz="2400" dirty="0"/>
          </a:p>
        </p:txBody>
      </p:sp>
      <p:pic>
        <p:nvPicPr>
          <p:cNvPr id="7" name="Imagem 6">
            <a:extLst>
              <a:ext uri="{FF2B5EF4-FFF2-40B4-BE49-F238E27FC236}">
                <a16:creationId xmlns:a16="http://schemas.microsoft.com/office/drawing/2014/main" id="{CB0F7F0B-50F8-EAEC-2675-AF9F9FCD3D10}"/>
              </a:ext>
            </a:extLst>
          </p:cNvPr>
          <p:cNvPicPr>
            <a:picLocks noChangeAspect="1"/>
          </p:cNvPicPr>
          <p:nvPr/>
        </p:nvPicPr>
        <p:blipFill rotWithShape="1">
          <a:blip r:embed="rId3"/>
          <a:srcRect t="5236" b="6371"/>
          <a:stretch/>
        </p:blipFill>
        <p:spPr>
          <a:xfrm>
            <a:off x="19050" y="2101980"/>
            <a:ext cx="9582150" cy="6163090"/>
          </a:xfrm>
          <a:prstGeom prst="rect">
            <a:avLst/>
          </a:prstGeom>
        </p:spPr>
      </p:pic>
      <p:sp>
        <p:nvSpPr>
          <p:cNvPr id="2" name="Espaço Reservado para Número de Slide 1">
            <a:extLst>
              <a:ext uri="{FF2B5EF4-FFF2-40B4-BE49-F238E27FC236}">
                <a16:creationId xmlns:a16="http://schemas.microsoft.com/office/drawing/2014/main" id="{7D74CA2A-ACF0-B83D-9E07-F8EC093EE2BC}"/>
              </a:ext>
            </a:extLst>
          </p:cNvPr>
          <p:cNvSpPr>
            <a:spLocks noGrp="1"/>
          </p:cNvSpPr>
          <p:nvPr>
            <p:ph type="sldNum" sz="quarter" idx="12"/>
          </p:nvPr>
        </p:nvSpPr>
        <p:spPr/>
        <p:txBody>
          <a:bodyPr/>
          <a:lstStyle/>
          <a:p>
            <a:fld id="{9BB46D60-96CE-4402-8D7C-2F4B1C382689}" type="slidenum">
              <a:rPr lang="pt-BR" smtClean="0"/>
              <a:t>13</a:t>
            </a:fld>
            <a:endParaRPr lang="pt-BR"/>
          </a:p>
        </p:txBody>
      </p:sp>
    </p:spTree>
    <p:extLst>
      <p:ext uri="{BB962C8B-B14F-4D97-AF65-F5344CB8AC3E}">
        <p14:creationId xmlns:p14="http://schemas.microsoft.com/office/powerpoint/2010/main" val="855066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2800767"/>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PIVOTAGEM </a:t>
            </a:r>
          </a:p>
          <a:p>
            <a:pPr algn="ctr"/>
            <a:r>
              <a:rPr lang="pt-BR" sz="8800" dirty="0">
                <a:ln w="0"/>
                <a:gradFill>
                  <a:gsLst>
                    <a:gs pos="21000">
                      <a:schemeClr val="bg1"/>
                    </a:gs>
                    <a:gs pos="88000">
                      <a:srgbClr val="C5C7CA"/>
                    </a:gs>
                  </a:gsLst>
                  <a:lin ang="5400000"/>
                </a:gradFill>
                <a:latin typeface="Impact" panose="020B0806030902050204" pitchFamily="34" charset="0"/>
              </a:rPr>
              <a:t>DE DADOS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05</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FB0A1203-B6B5-E68D-E1B8-13AE4CFEFF64}"/>
              </a:ext>
            </a:extLst>
          </p:cNvPr>
          <p:cNvSpPr>
            <a:spLocks noGrp="1"/>
          </p:cNvSpPr>
          <p:nvPr>
            <p:ph type="sldNum" sz="quarter" idx="12"/>
          </p:nvPr>
        </p:nvSpPr>
        <p:spPr/>
        <p:txBody>
          <a:bodyPr/>
          <a:lstStyle/>
          <a:p>
            <a:fld id="{9BB46D60-96CE-4402-8D7C-2F4B1C382689}" type="slidenum">
              <a:rPr lang="pt-BR" smtClean="0"/>
              <a:t>14</a:t>
            </a:fld>
            <a:endParaRPr lang="pt-BR"/>
          </a:p>
        </p:txBody>
      </p:sp>
    </p:spTree>
    <p:extLst>
      <p:ext uri="{BB962C8B-B14F-4D97-AF65-F5344CB8AC3E}">
        <p14:creationId xmlns:p14="http://schemas.microsoft.com/office/powerpoint/2010/main" val="63941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E40D0E9A-CB5D-4585-8247-C754CD391CF3}"/>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1124473" y="5882399"/>
            <a:ext cx="7417777" cy="3046988"/>
          </a:xfrm>
          <a:prstGeom prst="rect">
            <a:avLst/>
          </a:prstGeom>
          <a:noFill/>
        </p:spPr>
        <p:txBody>
          <a:bodyPr wrap="square" rtlCol="0">
            <a:spAutoFit/>
          </a:bodyPr>
          <a:lstStyle/>
          <a:p>
            <a:pPr algn="just"/>
            <a:r>
              <a:rPr lang="pt-BR" sz="2400" dirty="0"/>
              <a:t>Pense na </a:t>
            </a:r>
            <a:r>
              <a:rPr lang="pt-BR" sz="2400" dirty="0" err="1"/>
              <a:t>pivotagem</a:t>
            </a:r>
            <a:r>
              <a:rPr lang="pt-BR" sz="2400" dirty="0"/>
              <a:t> como rearranjar sua tabela para tornar as informações mais claras. Suponha que você tenha dados sobre vendas com datas, categorias de produtos e valores. A </a:t>
            </a:r>
            <a:r>
              <a:rPr lang="pt-BR" sz="2400" dirty="0" err="1"/>
              <a:t>pivotagem</a:t>
            </a:r>
            <a:r>
              <a:rPr lang="pt-BR" sz="2400" dirty="0"/>
              <a:t> permite organizar esses dados de maneira que as datas se tornem linhas, as categorias se tornem colunas e os valores preencham a tabela. Isso facilita a visualização de como os valores se distribuem em diferentes categorias ao longo do tempo.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EXPLICAÇÃO SOBRE O TÓPICO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1070199" y="3633256"/>
            <a:ext cx="7417777" cy="1938992"/>
          </a:xfrm>
          <a:prstGeom prst="rect">
            <a:avLst/>
          </a:prstGeom>
          <a:noFill/>
        </p:spPr>
        <p:txBody>
          <a:bodyPr wrap="square" rtlCol="0">
            <a:spAutoFit/>
          </a:bodyPr>
          <a:lstStyle/>
          <a:p>
            <a:pPr algn="just"/>
            <a:r>
              <a:rPr lang="pt-BR" sz="2400" b="0" i="0" dirty="0">
                <a:effectLst/>
              </a:rPr>
              <a:t>A </a:t>
            </a:r>
            <a:r>
              <a:rPr lang="pt-BR" sz="2400" b="0" i="0" dirty="0" err="1">
                <a:effectLst/>
              </a:rPr>
              <a:t>pivotagem</a:t>
            </a:r>
            <a:r>
              <a:rPr lang="pt-BR" sz="2400" b="0" i="0" dirty="0">
                <a:effectLst/>
              </a:rPr>
              <a:t> de dados no Pandas é uma técnica para reorganizar conjuntos de dados, transformando linhas em colunas ou vice-versa, com base em valores-chave. Isso é útil para analisar dados de forma mais organizada, explorando relações complexas entre diferentes variáveis.</a:t>
            </a:r>
            <a:endParaRPr lang="pt-BR" sz="2400" dirty="0"/>
          </a:p>
        </p:txBody>
      </p:sp>
      <p:sp>
        <p:nvSpPr>
          <p:cNvPr id="3" name="subtitulo_componente">
            <a:extLst>
              <a:ext uri="{FF2B5EF4-FFF2-40B4-BE49-F238E27FC236}">
                <a16:creationId xmlns:a16="http://schemas.microsoft.com/office/drawing/2014/main" id="{6FE392BC-C696-1AC2-8C0F-F3886A9E49AE}"/>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A Versatilidade da Função </a:t>
            </a:r>
            <a:r>
              <a:rPr lang="pt-BR" sz="3200" b="1" dirty="0" err="1">
                <a:latin typeface="+mj-lt"/>
              </a:rPr>
              <a:t>pivot_table</a:t>
            </a:r>
            <a:endParaRPr lang="pt-BR" sz="3200" b="1" dirty="0">
              <a:latin typeface="+mj-lt"/>
            </a:endParaRPr>
          </a:p>
        </p:txBody>
      </p:sp>
      <p:sp>
        <p:nvSpPr>
          <p:cNvPr id="9" name="Espaço Reservado para Número de Slide 8">
            <a:extLst>
              <a:ext uri="{FF2B5EF4-FFF2-40B4-BE49-F238E27FC236}">
                <a16:creationId xmlns:a16="http://schemas.microsoft.com/office/drawing/2014/main" id="{976196A8-344F-1CC8-F9BC-6C3EA20A4E15}"/>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426975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D4029E8D-903C-822A-2696-C368787E66D1}"/>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213FE987-3CAA-1F6F-418D-76D1A927A78D}"/>
              </a:ext>
            </a:extLst>
          </p:cNvPr>
          <p:cNvSpPr txBox="1"/>
          <p:nvPr/>
        </p:nvSpPr>
        <p:spPr>
          <a:xfrm>
            <a:off x="651280" y="8286236"/>
            <a:ext cx="8083144" cy="2308324"/>
          </a:xfrm>
          <a:prstGeom prst="rect">
            <a:avLst/>
          </a:prstGeom>
          <a:noFill/>
        </p:spPr>
        <p:txBody>
          <a:bodyPr wrap="square">
            <a:spAutoFit/>
          </a:bodyPr>
          <a:lstStyle/>
          <a:p>
            <a:pPr algn="just"/>
            <a:r>
              <a:rPr lang="pt-BR" sz="2400" b="0" i="0" dirty="0">
                <a:effectLst/>
              </a:rPr>
              <a:t>Neste exemplo, a </a:t>
            </a:r>
            <a:r>
              <a:rPr lang="pt-BR" sz="2400" b="1" i="0" dirty="0" err="1">
                <a:effectLst/>
              </a:rPr>
              <a:t>pivotagem</a:t>
            </a:r>
            <a:r>
              <a:rPr lang="pt-BR" sz="2400" b="0" i="0" dirty="0">
                <a:effectLst/>
              </a:rPr>
              <a:t> é feita com base nas colunas 'Data' e 'Categoria'. O resultado será uma tabela onde as datas estão nas linhas, as categorias nas colunas e os valores preenchendo a tabela. Isso oferece uma visão mais organizada e intuitiva dos dados, facilitando a compreensão das relações entre diferentes variáveis.</a:t>
            </a:r>
            <a:endParaRPr lang="pt-BR" sz="2400" dirty="0"/>
          </a:p>
        </p:txBody>
      </p:sp>
      <p:pic>
        <p:nvPicPr>
          <p:cNvPr id="6" name="Imagem 5">
            <a:extLst>
              <a:ext uri="{FF2B5EF4-FFF2-40B4-BE49-F238E27FC236}">
                <a16:creationId xmlns:a16="http://schemas.microsoft.com/office/drawing/2014/main" id="{E1494F6C-B4D9-4CAD-BF78-634E063B64D0}"/>
              </a:ext>
            </a:extLst>
          </p:cNvPr>
          <p:cNvPicPr>
            <a:picLocks noChangeAspect="1"/>
          </p:cNvPicPr>
          <p:nvPr/>
        </p:nvPicPr>
        <p:blipFill>
          <a:blip r:embed="rId3"/>
          <a:stretch>
            <a:fillRect/>
          </a:stretch>
        </p:blipFill>
        <p:spPr>
          <a:xfrm>
            <a:off x="0" y="2555465"/>
            <a:ext cx="9601200" cy="5314668"/>
          </a:xfrm>
          <a:prstGeom prst="rect">
            <a:avLst/>
          </a:prstGeom>
        </p:spPr>
      </p:pic>
      <p:sp>
        <p:nvSpPr>
          <p:cNvPr id="2" name="Espaço Reservado para Número de Slide 1">
            <a:extLst>
              <a:ext uri="{FF2B5EF4-FFF2-40B4-BE49-F238E27FC236}">
                <a16:creationId xmlns:a16="http://schemas.microsoft.com/office/drawing/2014/main" id="{DABA068E-DE37-2E09-419C-A4EC6E43975B}"/>
              </a:ext>
            </a:extLst>
          </p:cNvPr>
          <p:cNvSpPr>
            <a:spLocks noGrp="1"/>
          </p:cNvSpPr>
          <p:nvPr>
            <p:ph type="sldNum" sz="quarter" idx="12"/>
          </p:nvPr>
        </p:nvSpPr>
        <p:spPr/>
        <p:txBody>
          <a:bodyPr/>
          <a:lstStyle/>
          <a:p>
            <a:fld id="{9BB46D60-96CE-4402-8D7C-2F4B1C382689}" type="slidenum">
              <a:rPr lang="pt-BR" smtClean="0"/>
              <a:t>16</a:t>
            </a:fld>
            <a:endParaRPr lang="pt-BR"/>
          </a:p>
        </p:txBody>
      </p:sp>
    </p:spTree>
    <p:extLst>
      <p:ext uri="{BB962C8B-B14F-4D97-AF65-F5344CB8AC3E}">
        <p14:creationId xmlns:p14="http://schemas.microsoft.com/office/powerpoint/2010/main" val="82343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165391"/>
            <a:ext cx="7816645" cy="4154984"/>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EXPRESSÕES LAMBDA E FUNÇÕES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06</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33418935-074F-2332-136A-C5215E98372C}"/>
              </a:ext>
            </a:extLst>
          </p:cNvPr>
          <p:cNvSpPr>
            <a:spLocks noGrp="1"/>
          </p:cNvSpPr>
          <p:nvPr>
            <p:ph type="sldNum" sz="quarter" idx="12"/>
          </p:nvPr>
        </p:nvSpPr>
        <p:spPr/>
        <p:txBody>
          <a:bodyPr/>
          <a:lstStyle/>
          <a:p>
            <a:fld id="{9BB46D60-96CE-4402-8D7C-2F4B1C382689}" type="slidenum">
              <a:rPr lang="pt-BR" smtClean="0"/>
              <a:t>17</a:t>
            </a:fld>
            <a:endParaRPr lang="pt-BR"/>
          </a:p>
        </p:txBody>
      </p:sp>
    </p:spTree>
    <p:extLst>
      <p:ext uri="{BB962C8B-B14F-4D97-AF65-F5344CB8AC3E}">
        <p14:creationId xmlns:p14="http://schemas.microsoft.com/office/powerpoint/2010/main" val="21691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ED6D7185-092A-E3D1-437F-D4E3E7CB28A9}"/>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1070198" y="7208514"/>
            <a:ext cx="7417777" cy="3416320"/>
          </a:xfrm>
          <a:prstGeom prst="rect">
            <a:avLst/>
          </a:prstGeom>
          <a:noFill/>
        </p:spPr>
        <p:txBody>
          <a:bodyPr wrap="square" rtlCol="0">
            <a:spAutoFit/>
          </a:bodyPr>
          <a:lstStyle/>
          <a:p>
            <a:pPr algn="just"/>
            <a:r>
              <a:rPr lang="pt-BR" sz="2400" dirty="0"/>
              <a:t>As funções aplicadas elemento a elemento envolvem a criação de funções personalizadas para aplicar a cada elemento de uma série de dados. Em outras palavras, você define uma regra para transformar cada valor individualmente. Esse método oferece maior flexibilidade e controle sobre as transformações, sendo ideal para operações mais complexas. É uma abordagem poderosa para adaptar análises específicas aos dados, permitindo ajustes precisos e personalizados.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EXPLICAÇÃO SOBRE O TÓPICO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1070197" y="3226158"/>
            <a:ext cx="7417777" cy="2677656"/>
          </a:xfrm>
          <a:prstGeom prst="rect">
            <a:avLst/>
          </a:prstGeom>
          <a:noFill/>
        </p:spPr>
        <p:txBody>
          <a:bodyPr wrap="square" rtlCol="0">
            <a:spAutoFit/>
          </a:bodyPr>
          <a:lstStyle/>
          <a:p>
            <a:pPr algn="just"/>
            <a:r>
              <a:rPr lang="pt-BR" sz="2400" b="0" i="0" dirty="0">
                <a:effectLst/>
              </a:rPr>
              <a:t>Expressões lambda são pequenas funções anônimas que podem ser usadas de forma concisa para executar tarefas simples e específicas. Elas são particularmente úteis quando você precisa de uma função temporária para uma operação rápida. No contexto do Pandas, as expressões lambda são frequentemente aplicadas a uma coluna de dados, facilitando transformações diretas e ágeis.</a:t>
            </a:r>
          </a:p>
        </p:txBody>
      </p:sp>
      <p:sp>
        <p:nvSpPr>
          <p:cNvPr id="3" name="subtitulo_componente">
            <a:extLst>
              <a:ext uri="{FF2B5EF4-FFF2-40B4-BE49-F238E27FC236}">
                <a16:creationId xmlns:a16="http://schemas.microsoft.com/office/drawing/2014/main" id="{6FE392BC-C696-1AC2-8C0F-F3886A9E49AE}"/>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Expressões Lambda</a:t>
            </a:r>
          </a:p>
        </p:txBody>
      </p:sp>
      <p:sp>
        <p:nvSpPr>
          <p:cNvPr id="11" name="subtitulo_componente">
            <a:extLst>
              <a:ext uri="{FF2B5EF4-FFF2-40B4-BE49-F238E27FC236}">
                <a16:creationId xmlns:a16="http://schemas.microsoft.com/office/drawing/2014/main" id="{D05CC385-CB28-D5C0-9684-8115536C4D52}"/>
              </a:ext>
            </a:extLst>
          </p:cNvPr>
          <p:cNvSpPr txBox="1"/>
          <p:nvPr/>
        </p:nvSpPr>
        <p:spPr>
          <a:xfrm>
            <a:off x="870762" y="6438970"/>
            <a:ext cx="7816645" cy="584775"/>
          </a:xfrm>
          <a:prstGeom prst="rect">
            <a:avLst/>
          </a:prstGeom>
          <a:noFill/>
        </p:spPr>
        <p:txBody>
          <a:bodyPr wrap="square" rtlCol="0">
            <a:spAutoFit/>
          </a:bodyPr>
          <a:lstStyle/>
          <a:p>
            <a:r>
              <a:rPr lang="pt-BR" sz="3200" b="1" dirty="0">
                <a:latin typeface="+mj-lt"/>
              </a:rPr>
              <a:t>Funções Aplicadas Elemento a Elemento</a:t>
            </a:r>
          </a:p>
        </p:txBody>
      </p:sp>
      <p:sp>
        <p:nvSpPr>
          <p:cNvPr id="9" name="Espaço Reservado para Número de Slide 8">
            <a:extLst>
              <a:ext uri="{FF2B5EF4-FFF2-40B4-BE49-F238E27FC236}">
                <a16:creationId xmlns:a16="http://schemas.microsoft.com/office/drawing/2014/main" id="{09CB8C2B-0D83-14AC-3DF9-8750F4795DE9}"/>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109704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D53C77C-444E-911B-13EF-AD73BCE0A7AE}"/>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213FE987-3CAA-1F6F-418D-76D1A927A78D}"/>
              </a:ext>
            </a:extLst>
          </p:cNvPr>
          <p:cNvSpPr txBox="1"/>
          <p:nvPr/>
        </p:nvSpPr>
        <p:spPr>
          <a:xfrm>
            <a:off x="651280" y="2294942"/>
            <a:ext cx="8083144" cy="2308324"/>
          </a:xfrm>
          <a:prstGeom prst="rect">
            <a:avLst/>
          </a:prstGeom>
          <a:noFill/>
        </p:spPr>
        <p:txBody>
          <a:bodyPr wrap="square">
            <a:spAutoFit/>
          </a:bodyPr>
          <a:lstStyle/>
          <a:p>
            <a:pPr algn="just"/>
            <a:r>
              <a:rPr lang="pt-BR" sz="2400" b="1" i="0" dirty="0">
                <a:effectLst/>
              </a:rPr>
              <a:t>Expressões lambda </a:t>
            </a:r>
            <a:r>
              <a:rPr lang="pt-BR" sz="2400" b="0" i="0" dirty="0">
                <a:effectLst/>
              </a:rPr>
              <a:t>são como instruções breves que você pode usar para realizar tarefas específicas nos seus dados. Elas são úteis quando você precisa de uma função simples e rápida. Por exemplo, imagine que você quer elevar ao quadrado todos os valores em uma coluna. Com uma expressão lambda, isso pode ser feito de forma direta e eficiente.</a:t>
            </a:r>
            <a:endParaRPr lang="pt-BR" sz="2400" dirty="0"/>
          </a:p>
        </p:txBody>
      </p:sp>
      <p:pic>
        <p:nvPicPr>
          <p:cNvPr id="12" name="Imagem 11">
            <a:extLst>
              <a:ext uri="{FF2B5EF4-FFF2-40B4-BE49-F238E27FC236}">
                <a16:creationId xmlns:a16="http://schemas.microsoft.com/office/drawing/2014/main" id="{4154CC7B-EC99-BC08-C982-BB8DF1C12A52}"/>
              </a:ext>
            </a:extLst>
          </p:cNvPr>
          <p:cNvPicPr>
            <a:picLocks noChangeAspect="1"/>
          </p:cNvPicPr>
          <p:nvPr/>
        </p:nvPicPr>
        <p:blipFill>
          <a:blip r:embed="rId3"/>
          <a:stretch>
            <a:fillRect/>
          </a:stretch>
        </p:blipFill>
        <p:spPr>
          <a:xfrm>
            <a:off x="200024" y="5044007"/>
            <a:ext cx="9201150" cy="5238750"/>
          </a:xfrm>
          <a:prstGeom prst="rect">
            <a:avLst/>
          </a:prstGeom>
        </p:spPr>
      </p:pic>
      <p:sp>
        <p:nvSpPr>
          <p:cNvPr id="2" name="Espaço Reservado para Número de Slide 1">
            <a:extLst>
              <a:ext uri="{FF2B5EF4-FFF2-40B4-BE49-F238E27FC236}">
                <a16:creationId xmlns:a16="http://schemas.microsoft.com/office/drawing/2014/main" id="{D05B2004-7492-275D-4053-81D3C807D2CC}"/>
              </a:ext>
            </a:extLst>
          </p:cNvPr>
          <p:cNvSpPr>
            <a:spLocks noGrp="1"/>
          </p:cNvSpPr>
          <p:nvPr>
            <p:ph type="sldNum" sz="quarter" idx="12"/>
          </p:nvPr>
        </p:nvSpPr>
        <p:spPr/>
        <p:txBody>
          <a:bodyPr/>
          <a:lstStyle/>
          <a:p>
            <a:fld id="{9BB46D60-96CE-4402-8D7C-2F4B1C382689}" type="slidenum">
              <a:rPr lang="pt-BR" smtClean="0"/>
              <a:t>19</a:t>
            </a:fld>
            <a:endParaRPr lang="pt-BR"/>
          </a:p>
        </p:txBody>
      </p:sp>
    </p:spTree>
    <p:extLst>
      <p:ext uri="{BB962C8B-B14F-4D97-AF65-F5344CB8AC3E}">
        <p14:creationId xmlns:p14="http://schemas.microsoft.com/office/powerpoint/2010/main" val="12145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1446550"/>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INTRODUÇÃO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01</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3A74D6FF-E8DD-E168-82CF-6EB11FE2C17B}"/>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648510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AA136F02-89BD-B298-43A8-26CB6577D73F}"/>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213FE987-3CAA-1F6F-418D-76D1A927A78D}"/>
              </a:ext>
            </a:extLst>
          </p:cNvPr>
          <p:cNvSpPr txBox="1"/>
          <p:nvPr/>
        </p:nvSpPr>
        <p:spPr>
          <a:xfrm>
            <a:off x="651280" y="2310455"/>
            <a:ext cx="8083144" cy="2308324"/>
          </a:xfrm>
          <a:prstGeom prst="rect">
            <a:avLst/>
          </a:prstGeom>
          <a:noFill/>
        </p:spPr>
        <p:txBody>
          <a:bodyPr wrap="square">
            <a:spAutoFit/>
          </a:bodyPr>
          <a:lstStyle/>
          <a:p>
            <a:pPr algn="just"/>
            <a:r>
              <a:rPr lang="pt-BR" sz="2400" b="0" i="0" dirty="0">
                <a:effectLst/>
              </a:rPr>
              <a:t>Quando a transformação que você precisa é mais complexa, você pode criar uma </a:t>
            </a:r>
            <a:r>
              <a:rPr lang="pt-BR" sz="2400" b="1" i="0" dirty="0">
                <a:effectLst/>
              </a:rPr>
              <a:t>função personalizada </a:t>
            </a:r>
            <a:r>
              <a:rPr lang="pt-BR" sz="2400" b="0" i="0" dirty="0">
                <a:effectLst/>
              </a:rPr>
              <a:t>e aplicá-la a cada elemento da sua coluna. Isso oferece um controle mais detalhado sobre a transformação, permitindo ajustes específicos aos seus dados. Dobrar todos os valores em uma coluna pode ser facilmente feito com uma função:</a:t>
            </a:r>
            <a:endParaRPr lang="pt-BR" sz="2400" dirty="0"/>
          </a:p>
        </p:txBody>
      </p:sp>
      <p:pic>
        <p:nvPicPr>
          <p:cNvPr id="6" name="Imagem 5">
            <a:extLst>
              <a:ext uri="{FF2B5EF4-FFF2-40B4-BE49-F238E27FC236}">
                <a16:creationId xmlns:a16="http://schemas.microsoft.com/office/drawing/2014/main" id="{FE404280-F349-7CBE-42D3-43A38B993214}"/>
              </a:ext>
            </a:extLst>
          </p:cNvPr>
          <p:cNvPicPr>
            <a:picLocks noChangeAspect="1"/>
          </p:cNvPicPr>
          <p:nvPr/>
        </p:nvPicPr>
        <p:blipFill rotWithShape="1">
          <a:blip r:embed="rId3"/>
          <a:srcRect t="8466" b="8639"/>
          <a:stretch/>
        </p:blipFill>
        <p:spPr>
          <a:xfrm>
            <a:off x="400049" y="5075034"/>
            <a:ext cx="8801100" cy="5305971"/>
          </a:xfrm>
          <a:prstGeom prst="rect">
            <a:avLst/>
          </a:prstGeom>
        </p:spPr>
      </p:pic>
      <p:sp>
        <p:nvSpPr>
          <p:cNvPr id="2" name="Espaço Reservado para Número de Slide 1">
            <a:extLst>
              <a:ext uri="{FF2B5EF4-FFF2-40B4-BE49-F238E27FC236}">
                <a16:creationId xmlns:a16="http://schemas.microsoft.com/office/drawing/2014/main" id="{0480B667-6225-7887-F570-EC8AE47EFF9C}"/>
              </a:ext>
            </a:extLst>
          </p:cNvPr>
          <p:cNvSpPr>
            <a:spLocks noGrp="1"/>
          </p:cNvSpPr>
          <p:nvPr>
            <p:ph type="sldNum" sz="quarter" idx="12"/>
          </p:nvPr>
        </p:nvSpPr>
        <p:spPr/>
        <p:txBody>
          <a:bodyPr/>
          <a:lstStyle/>
          <a:p>
            <a:fld id="{9BB46D60-96CE-4402-8D7C-2F4B1C382689}" type="slidenum">
              <a:rPr lang="pt-BR" smtClean="0"/>
              <a:t>20</a:t>
            </a:fld>
            <a:endParaRPr lang="pt-BR"/>
          </a:p>
        </p:txBody>
      </p:sp>
    </p:spTree>
    <p:extLst>
      <p:ext uri="{BB962C8B-B14F-4D97-AF65-F5344CB8AC3E}">
        <p14:creationId xmlns:p14="http://schemas.microsoft.com/office/powerpoint/2010/main" val="402443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2800767"/>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FORMATAÇÃO DE DATA E HORA</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07</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6AABB26D-0A9C-8D3F-3597-9855CA302637}"/>
              </a:ext>
            </a:extLst>
          </p:cNvPr>
          <p:cNvSpPr>
            <a:spLocks noGrp="1"/>
          </p:cNvSpPr>
          <p:nvPr>
            <p:ph type="sldNum" sz="quarter" idx="12"/>
          </p:nvPr>
        </p:nvSpPr>
        <p:spPr/>
        <p:txBody>
          <a:bodyPr/>
          <a:lstStyle/>
          <a:p>
            <a:fld id="{9BB46D60-96CE-4402-8D7C-2F4B1C382689}" type="slidenum">
              <a:rPr lang="pt-BR" smtClean="0"/>
              <a:t>21</a:t>
            </a:fld>
            <a:endParaRPr lang="pt-BR"/>
          </a:p>
        </p:txBody>
      </p:sp>
    </p:spTree>
    <p:extLst>
      <p:ext uri="{BB962C8B-B14F-4D97-AF65-F5344CB8AC3E}">
        <p14:creationId xmlns:p14="http://schemas.microsoft.com/office/powerpoint/2010/main" val="170375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E1200742-20B8-4A03-7E3D-909A0A250C9D}"/>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1124473" y="5882399"/>
            <a:ext cx="7417777" cy="3416320"/>
          </a:xfrm>
          <a:prstGeom prst="rect">
            <a:avLst/>
          </a:prstGeom>
          <a:noFill/>
        </p:spPr>
        <p:txBody>
          <a:bodyPr wrap="square" rtlCol="0">
            <a:spAutoFit/>
          </a:bodyPr>
          <a:lstStyle/>
          <a:p>
            <a:pPr algn="just"/>
            <a:r>
              <a:rPr lang="pt-BR" sz="2400" dirty="0"/>
              <a:t>A formatação de datas e horas é como vestir os dados temporais para que todos possam entendê-los melhor. Imagine ter uma lista de datas, mas cada uma está escrita de uma maneira diferente. A formatação garante que todas as datas estejam em um formato claro e uniforme, facilitando a interpretação. Além disso, é como ter uma lupa que permite observar detalhes específicos, como o ano em que algo aconteceu. Isso torna as informações temporais mais acessíveis e úteis.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EXPLICAÇÃO SOBRE O TÓPICO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1070199" y="3633256"/>
            <a:ext cx="7417777" cy="1938992"/>
          </a:xfrm>
          <a:prstGeom prst="rect">
            <a:avLst/>
          </a:prstGeom>
          <a:noFill/>
        </p:spPr>
        <p:txBody>
          <a:bodyPr wrap="square" rtlCol="0">
            <a:spAutoFit/>
          </a:bodyPr>
          <a:lstStyle/>
          <a:p>
            <a:pPr algn="just"/>
            <a:r>
              <a:rPr lang="pt-BR" sz="2400" b="0" i="0" dirty="0">
                <a:effectLst/>
              </a:rPr>
              <a:t>A formatação de datas e horas no Pandas refere-se à maneira como você organiza e apresenta informações temporais. Isso inclui converter dados de datas para um formato compreensível e extrair componentes temporais específicos, como ano, mês e dia.</a:t>
            </a:r>
            <a:endParaRPr lang="pt-BR" sz="2400" dirty="0"/>
          </a:p>
        </p:txBody>
      </p:sp>
      <p:sp>
        <p:nvSpPr>
          <p:cNvPr id="3" name="subtitulo_componente">
            <a:extLst>
              <a:ext uri="{FF2B5EF4-FFF2-40B4-BE49-F238E27FC236}">
                <a16:creationId xmlns:a16="http://schemas.microsoft.com/office/drawing/2014/main" id="{6FE392BC-C696-1AC2-8C0F-F3886A9E49AE}"/>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Dominando o Tempo com </a:t>
            </a:r>
            <a:r>
              <a:rPr lang="pt-BR" sz="3200" b="1" dirty="0" err="1">
                <a:latin typeface="+mj-lt"/>
              </a:rPr>
              <a:t>datetime</a:t>
            </a:r>
            <a:endParaRPr lang="pt-BR" sz="3200" b="1" dirty="0">
              <a:latin typeface="+mj-lt"/>
            </a:endParaRPr>
          </a:p>
        </p:txBody>
      </p:sp>
      <p:sp>
        <p:nvSpPr>
          <p:cNvPr id="9" name="Espaço Reservado para Número de Slide 8">
            <a:extLst>
              <a:ext uri="{FF2B5EF4-FFF2-40B4-BE49-F238E27FC236}">
                <a16:creationId xmlns:a16="http://schemas.microsoft.com/office/drawing/2014/main" id="{2836E77E-4B73-A752-4D8E-3FC807DF0D93}"/>
              </a:ext>
            </a:extLst>
          </p:cNvPr>
          <p:cNvSpPr>
            <a:spLocks noGrp="1"/>
          </p:cNvSpPr>
          <p:nvPr>
            <p:ph type="sldNum" sz="quarter" idx="12"/>
          </p:nvPr>
        </p:nvSpPr>
        <p:spPr/>
        <p:txBody>
          <a:bodyPr/>
          <a:lstStyle/>
          <a:p>
            <a:fld id="{9BB46D60-96CE-4402-8D7C-2F4B1C382689}" type="slidenum">
              <a:rPr lang="pt-BR" smtClean="0"/>
              <a:t>22</a:t>
            </a:fld>
            <a:endParaRPr lang="pt-BR"/>
          </a:p>
        </p:txBody>
      </p:sp>
    </p:spTree>
    <p:extLst>
      <p:ext uri="{BB962C8B-B14F-4D97-AF65-F5344CB8AC3E}">
        <p14:creationId xmlns:p14="http://schemas.microsoft.com/office/powerpoint/2010/main" val="3589137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B0E1CE8-DC91-4571-B14A-DCFEDA45D418}"/>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213FE987-3CAA-1F6F-418D-76D1A927A78D}"/>
              </a:ext>
            </a:extLst>
          </p:cNvPr>
          <p:cNvSpPr txBox="1"/>
          <p:nvPr/>
        </p:nvSpPr>
        <p:spPr>
          <a:xfrm>
            <a:off x="651280" y="8286236"/>
            <a:ext cx="8083144" cy="2677656"/>
          </a:xfrm>
          <a:prstGeom prst="rect">
            <a:avLst/>
          </a:prstGeom>
          <a:noFill/>
        </p:spPr>
        <p:txBody>
          <a:bodyPr wrap="square">
            <a:spAutoFit/>
          </a:bodyPr>
          <a:lstStyle/>
          <a:p>
            <a:pPr algn="just"/>
            <a:r>
              <a:rPr lang="pt-BR" sz="2400" b="0" i="0" dirty="0">
                <a:effectLst/>
              </a:rPr>
              <a:t>Neste exemplo, a formatação de datas é realizada convertendo a coluna 'Data' para o tipo </a:t>
            </a:r>
            <a:r>
              <a:rPr lang="pt-BR" sz="2400" b="1" i="0" dirty="0" err="1">
                <a:effectLst/>
              </a:rPr>
              <a:t>datetime</a:t>
            </a:r>
            <a:r>
              <a:rPr lang="pt-BR" sz="2400" b="0" i="0" dirty="0">
                <a:effectLst/>
              </a:rPr>
              <a:t>, o que torna mais fácil trabalhar com datas. Em seguida, é criada uma nova coluna, 'Ano', para extrair o ano de cada data. Isso é como organizar um calendário de maneira que todos possam entender e até mesmo destacar informações específicas, como todos os anos em que algo importante aconteceu.</a:t>
            </a:r>
            <a:endParaRPr lang="pt-BR" sz="2400" dirty="0"/>
          </a:p>
        </p:txBody>
      </p:sp>
      <p:pic>
        <p:nvPicPr>
          <p:cNvPr id="7" name="Imagem 6">
            <a:extLst>
              <a:ext uri="{FF2B5EF4-FFF2-40B4-BE49-F238E27FC236}">
                <a16:creationId xmlns:a16="http://schemas.microsoft.com/office/drawing/2014/main" id="{655C06C8-5ED3-4F4B-E1FE-3039D658F9F5}"/>
              </a:ext>
            </a:extLst>
          </p:cNvPr>
          <p:cNvPicPr>
            <a:picLocks noChangeAspect="1"/>
          </p:cNvPicPr>
          <p:nvPr/>
        </p:nvPicPr>
        <p:blipFill>
          <a:blip r:embed="rId3"/>
          <a:stretch>
            <a:fillRect/>
          </a:stretch>
        </p:blipFill>
        <p:spPr>
          <a:xfrm>
            <a:off x="0" y="2340960"/>
            <a:ext cx="9601200" cy="5637402"/>
          </a:xfrm>
          <a:prstGeom prst="rect">
            <a:avLst/>
          </a:prstGeom>
        </p:spPr>
      </p:pic>
      <p:sp>
        <p:nvSpPr>
          <p:cNvPr id="2" name="Espaço Reservado para Número de Slide 1">
            <a:extLst>
              <a:ext uri="{FF2B5EF4-FFF2-40B4-BE49-F238E27FC236}">
                <a16:creationId xmlns:a16="http://schemas.microsoft.com/office/drawing/2014/main" id="{836D2B5A-2675-B024-8FBE-078207484AEC}"/>
              </a:ext>
            </a:extLst>
          </p:cNvPr>
          <p:cNvSpPr>
            <a:spLocks noGrp="1"/>
          </p:cNvSpPr>
          <p:nvPr>
            <p:ph type="sldNum" sz="quarter" idx="12"/>
          </p:nvPr>
        </p:nvSpPr>
        <p:spPr/>
        <p:txBody>
          <a:bodyPr/>
          <a:lstStyle/>
          <a:p>
            <a:fld id="{9BB46D60-96CE-4402-8D7C-2F4B1C382689}" type="slidenum">
              <a:rPr lang="pt-BR" smtClean="0"/>
              <a:t>23</a:t>
            </a:fld>
            <a:endParaRPr lang="pt-BR"/>
          </a:p>
        </p:txBody>
      </p:sp>
    </p:spTree>
    <p:extLst>
      <p:ext uri="{BB962C8B-B14F-4D97-AF65-F5344CB8AC3E}">
        <p14:creationId xmlns:p14="http://schemas.microsoft.com/office/powerpoint/2010/main" val="3380926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1446550"/>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CONCLUSÃO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08</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02D13209-3C9F-3D10-7A07-EFB314444B33}"/>
              </a:ext>
            </a:extLst>
          </p:cNvPr>
          <p:cNvSpPr>
            <a:spLocks noGrp="1"/>
          </p:cNvSpPr>
          <p:nvPr>
            <p:ph type="sldNum" sz="quarter" idx="12"/>
          </p:nvPr>
        </p:nvSpPr>
        <p:spPr/>
        <p:txBody>
          <a:bodyPr/>
          <a:lstStyle/>
          <a:p>
            <a:fld id="{9BB46D60-96CE-4402-8D7C-2F4B1C382689}" type="slidenum">
              <a:rPr lang="pt-BR" smtClean="0"/>
              <a:t>24</a:t>
            </a:fld>
            <a:endParaRPr lang="pt-BR"/>
          </a:p>
        </p:txBody>
      </p:sp>
    </p:spTree>
    <p:extLst>
      <p:ext uri="{BB962C8B-B14F-4D97-AF65-F5344CB8AC3E}">
        <p14:creationId xmlns:p14="http://schemas.microsoft.com/office/powerpoint/2010/main" val="108503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B1AC431-F06C-49D9-DF0F-FC0C5616B65C}"/>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CONCLUSÃO E AGRADECIMENTO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870765" y="3608181"/>
            <a:ext cx="7671483" cy="3046988"/>
          </a:xfrm>
          <a:prstGeom prst="rect">
            <a:avLst/>
          </a:prstGeom>
          <a:noFill/>
        </p:spPr>
        <p:txBody>
          <a:bodyPr wrap="square" rtlCol="0">
            <a:spAutoFit/>
          </a:bodyPr>
          <a:lstStyle/>
          <a:p>
            <a:pPr algn="just"/>
            <a:r>
              <a:rPr lang="pt-BR" sz="2400" b="0" i="0" dirty="0">
                <a:effectLst/>
              </a:rPr>
              <a:t>Ao explorar os tópicos avançados apresentados neste </a:t>
            </a:r>
            <a:r>
              <a:rPr lang="pt-BR" sz="2400" b="0" i="0" dirty="0" err="1">
                <a:effectLst/>
              </a:rPr>
              <a:t>eBook</a:t>
            </a:r>
            <a:r>
              <a:rPr lang="pt-BR" sz="2400" b="0" i="0" dirty="0">
                <a:effectLst/>
              </a:rPr>
              <a:t>, você deu passos significativos para aprimorar suas habilidades na análise de dados usando o Pandas. </a:t>
            </a:r>
          </a:p>
          <a:p>
            <a:pPr algn="just"/>
            <a:endParaRPr lang="pt-BR" sz="2400" dirty="0"/>
          </a:p>
          <a:p>
            <a:pPr algn="just"/>
            <a:r>
              <a:rPr lang="pt-BR" sz="2400" b="0" i="0" dirty="0">
                <a:effectLst/>
              </a:rPr>
              <a:t>Desde estratégias de agrupamento e agregação até operações com janelas, merge, concatenação, </a:t>
            </a:r>
            <a:r>
              <a:rPr lang="pt-BR" sz="2400" b="0" i="0" dirty="0" err="1">
                <a:effectLst/>
              </a:rPr>
              <a:t>pivotagem</a:t>
            </a:r>
            <a:r>
              <a:rPr lang="pt-BR" sz="2400" b="0" i="0" dirty="0">
                <a:effectLst/>
              </a:rPr>
              <a:t> de dados e o uso inteligente de expressões lambda, você mergulhou em um conjunto robusto de ferramentas.</a:t>
            </a:r>
            <a:endParaRPr lang="pt-BR" sz="2400" dirty="0"/>
          </a:p>
        </p:txBody>
      </p:sp>
      <p:sp>
        <p:nvSpPr>
          <p:cNvPr id="9" name="texto_componente">
            <a:extLst>
              <a:ext uri="{FF2B5EF4-FFF2-40B4-BE49-F238E27FC236}">
                <a16:creationId xmlns:a16="http://schemas.microsoft.com/office/drawing/2014/main" id="{E5B75862-51E7-4FB2-F85F-9FAF07C521DC}"/>
              </a:ext>
            </a:extLst>
          </p:cNvPr>
          <p:cNvSpPr txBox="1"/>
          <p:nvPr/>
        </p:nvSpPr>
        <p:spPr>
          <a:xfrm>
            <a:off x="870766" y="6842109"/>
            <a:ext cx="7671483" cy="3416320"/>
          </a:xfrm>
          <a:prstGeom prst="rect">
            <a:avLst/>
          </a:prstGeom>
          <a:noFill/>
        </p:spPr>
        <p:txBody>
          <a:bodyPr wrap="square" rtlCol="0">
            <a:spAutoFit/>
          </a:bodyPr>
          <a:lstStyle/>
          <a:p>
            <a:pPr algn="just"/>
            <a:r>
              <a:rPr lang="pt-BR" sz="2400" b="0" i="0" dirty="0">
                <a:effectLst/>
              </a:rPr>
              <a:t>A capacidade de manipular, transformar e entender dados é essencial em um mundo movido por informações. O domínio desses tópicos avançados do Pandas amplia sua capacidade de análise, proporcionando não apenas eficiência, mas também insights mais profundos. </a:t>
            </a:r>
          </a:p>
          <a:p>
            <a:pPr algn="just"/>
            <a:endParaRPr lang="pt-BR" sz="2400" dirty="0"/>
          </a:p>
          <a:p>
            <a:pPr algn="just"/>
            <a:r>
              <a:rPr lang="pt-BR" sz="2400" b="0" i="0" dirty="0">
                <a:effectLst/>
              </a:rPr>
              <a:t>A formatação de datas e horas e o uso de expressões lambda e funções aplicadas elemento a elemento adicionam camadas de flexibilidade e personalização às suas análises.</a:t>
            </a:r>
            <a:endParaRPr lang="pt-BR" sz="2400" dirty="0"/>
          </a:p>
        </p:txBody>
      </p:sp>
      <p:sp>
        <p:nvSpPr>
          <p:cNvPr id="11" name="subtitulo_componente">
            <a:extLst>
              <a:ext uri="{FF2B5EF4-FFF2-40B4-BE49-F238E27FC236}">
                <a16:creationId xmlns:a16="http://schemas.microsoft.com/office/drawing/2014/main" id="{D20EFEBD-4544-2E08-B179-1A7879A6A85B}"/>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Desbravando o Poder do Pandas</a:t>
            </a:r>
          </a:p>
        </p:txBody>
      </p:sp>
      <p:sp>
        <p:nvSpPr>
          <p:cNvPr id="2" name="Espaço Reservado para Número de Slide 1">
            <a:extLst>
              <a:ext uri="{FF2B5EF4-FFF2-40B4-BE49-F238E27FC236}">
                <a16:creationId xmlns:a16="http://schemas.microsoft.com/office/drawing/2014/main" id="{D19B9F43-ED9D-68ED-D789-7DF739B3A259}"/>
              </a:ext>
            </a:extLst>
          </p:cNvPr>
          <p:cNvSpPr>
            <a:spLocks noGrp="1"/>
          </p:cNvSpPr>
          <p:nvPr>
            <p:ph type="sldNum" sz="quarter" idx="12"/>
          </p:nvPr>
        </p:nvSpPr>
        <p:spPr/>
        <p:txBody>
          <a:bodyPr/>
          <a:lstStyle/>
          <a:p>
            <a:fld id="{9BB46D60-96CE-4402-8D7C-2F4B1C382689}" type="slidenum">
              <a:rPr lang="pt-BR" smtClean="0"/>
              <a:t>25</a:t>
            </a:fld>
            <a:endParaRPr lang="pt-BR"/>
          </a:p>
        </p:txBody>
      </p:sp>
    </p:spTree>
    <p:extLst>
      <p:ext uri="{BB962C8B-B14F-4D97-AF65-F5344CB8AC3E}">
        <p14:creationId xmlns:p14="http://schemas.microsoft.com/office/powerpoint/2010/main" val="554965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F272F885-0C95-2871-0FD3-771DB175DBDA}"/>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CONCLUSÃO E AGRADECIMENTO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964856" y="2460993"/>
            <a:ext cx="7671483" cy="1938992"/>
          </a:xfrm>
          <a:prstGeom prst="rect">
            <a:avLst/>
          </a:prstGeom>
          <a:noFill/>
        </p:spPr>
        <p:txBody>
          <a:bodyPr wrap="square" rtlCol="0">
            <a:spAutoFit/>
          </a:bodyPr>
          <a:lstStyle/>
          <a:p>
            <a:pPr algn="just"/>
            <a:r>
              <a:rPr lang="pt-BR" sz="2400" b="0" i="0" dirty="0">
                <a:effectLst/>
              </a:rPr>
              <a:t>Agradecemos por acompanhar este material até o final. Seu comprometimento demonstra um interesse genuíno em aprimorar suas habilidades analíticas. Lembre-se de que a análise de dados é uma jornada contínua, e cada técnica que você aprende é uma ferramenta valiosa em sua caixa.</a:t>
            </a:r>
            <a:endParaRPr lang="pt-BR" sz="2400" dirty="0"/>
          </a:p>
        </p:txBody>
      </p:sp>
      <p:sp>
        <p:nvSpPr>
          <p:cNvPr id="9" name="texto_componente">
            <a:extLst>
              <a:ext uri="{FF2B5EF4-FFF2-40B4-BE49-F238E27FC236}">
                <a16:creationId xmlns:a16="http://schemas.microsoft.com/office/drawing/2014/main" id="{E5B75862-51E7-4FB2-F85F-9FAF07C521DC}"/>
              </a:ext>
            </a:extLst>
          </p:cNvPr>
          <p:cNvSpPr txBox="1"/>
          <p:nvPr/>
        </p:nvSpPr>
        <p:spPr>
          <a:xfrm>
            <a:off x="964857" y="4578680"/>
            <a:ext cx="7671483" cy="2308324"/>
          </a:xfrm>
          <a:prstGeom prst="rect">
            <a:avLst/>
          </a:prstGeom>
          <a:noFill/>
        </p:spPr>
        <p:txBody>
          <a:bodyPr wrap="square" rtlCol="0">
            <a:spAutoFit/>
          </a:bodyPr>
          <a:lstStyle/>
          <a:p>
            <a:pPr algn="just"/>
            <a:r>
              <a:rPr lang="pt-BR" sz="2400" b="0" i="0" dirty="0">
                <a:effectLst/>
              </a:rPr>
              <a:t>Este conteúdo foi gerado por uma inteligência artificial, mas passou por uma revisão 100% humana para garantir clareza, precisão e utilidade. Esperamos que as informações fornecidas aqui enriqueçam suas capacidades analíticas e o inspirem a explorar ainda mais o vasto campo da análise de dados com confiança e entusiasmo.</a:t>
            </a:r>
            <a:endParaRPr lang="pt-BR" sz="2400" dirty="0"/>
          </a:p>
        </p:txBody>
      </p:sp>
      <p:sp>
        <p:nvSpPr>
          <p:cNvPr id="2" name="texto_componente">
            <a:extLst>
              <a:ext uri="{FF2B5EF4-FFF2-40B4-BE49-F238E27FC236}">
                <a16:creationId xmlns:a16="http://schemas.microsoft.com/office/drawing/2014/main" id="{B3846516-1F68-163F-55A6-DE469CE738D9}"/>
              </a:ext>
            </a:extLst>
          </p:cNvPr>
          <p:cNvSpPr txBox="1"/>
          <p:nvPr/>
        </p:nvSpPr>
        <p:spPr>
          <a:xfrm>
            <a:off x="964855" y="7065699"/>
            <a:ext cx="7671483" cy="1569660"/>
          </a:xfrm>
          <a:prstGeom prst="rect">
            <a:avLst/>
          </a:prstGeom>
          <a:noFill/>
        </p:spPr>
        <p:txBody>
          <a:bodyPr wrap="square" rtlCol="0">
            <a:spAutoFit/>
          </a:bodyPr>
          <a:lstStyle/>
          <a:p>
            <a:pPr algn="just"/>
            <a:r>
              <a:rPr lang="pt-BR" sz="2400" b="0" i="0" dirty="0">
                <a:effectLst/>
              </a:rPr>
              <a:t>Obrigado por confiar em nós como seu guia neste aprendizado. Continue explorando, continue aprendendo e continue desbravando o mundo fascinante da análise de dados com o Pandas!</a:t>
            </a:r>
            <a:endParaRPr lang="pt-BR" sz="2400" dirty="0"/>
          </a:p>
        </p:txBody>
      </p:sp>
      <p:sp>
        <p:nvSpPr>
          <p:cNvPr id="3" name="texto_componente">
            <a:extLst>
              <a:ext uri="{FF2B5EF4-FFF2-40B4-BE49-F238E27FC236}">
                <a16:creationId xmlns:a16="http://schemas.microsoft.com/office/drawing/2014/main" id="{7F2430BE-C7EF-517A-8DC6-E334C57B77E4}"/>
              </a:ext>
            </a:extLst>
          </p:cNvPr>
          <p:cNvSpPr txBox="1"/>
          <p:nvPr/>
        </p:nvSpPr>
        <p:spPr>
          <a:xfrm>
            <a:off x="964855" y="8849857"/>
            <a:ext cx="7671483" cy="1938992"/>
          </a:xfrm>
          <a:prstGeom prst="rect">
            <a:avLst/>
          </a:prstGeom>
          <a:noFill/>
        </p:spPr>
        <p:txBody>
          <a:bodyPr wrap="square" rtlCol="0">
            <a:spAutoFit/>
          </a:bodyPr>
          <a:lstStyle/>
          <a:p>
            <a:pPr algn="just"/>
            <a:r>
              <a:rPr lang="pt-BR" sz="2400" b="1" i="0" dirty="0">
                <a:effectLst/>
              </a:rPr>
              <a:t>FERRAMENTAS UTILIZADAS:</a:t>
            </a:r>
          </a:p>
          <a:p>
            <a:pPr algn="just"/>
            <a:r>
              <a:rPr lang="pt-BR" sz="2400" b="0" i="0" dirty="0">
                <a:effectLst/>
              </a:rPr>
              <a:t>Imagem usada na capa: </a:t>
            </a:r>
            <a:r>
              <a:rPr lang="pt-BR" sz="2400" dirty="0" err="1">
                <a:hlinkClick r:id="rId3"/>
              </a:rPr>
              <a:t>Lexica</a:t>
            </a:r>
            <a:endParaRPr lang="pt-BR" sz="2400" b="1" i="0" dirty="0">
              <a:effectLst/>
            </a:endParaRPr>
          </a:p>
          <a:p>
            <a:pPr algn="just"/>
            <a:r>
              <a:rPr lang="pt-BR" sz="2400" b="0" i="0" dirty="0">
                <a:effectLst/>
              </a:rPr>
              <a:t>Geração do conteúdo: </a:t>
            </a:r>
            <a:r>
              <a:rPr lang="pt-BR" sz="2400" b="0" i="0" dirty="0">
                <a:effectLst/>
                <a:hlinkClick r:id="rId4"/>
              </a:rPr>
              <a:t>ChatGPT</a:t>
            </a:r>
            <a:endParaRPr lang="pt-BR" sz="2400" b="1" i="0" dirty="0">
              <a:effectLst/>
            </a:endParaRPr>
          </a:p>
          <a:p>
            <a:pPr algn="just"/>
            <a:r>
              <a:rPr lang="pt-BR" sz="2400" b="0" i="0" dirty="0">
                <a:effectLst/>
              </a:rPr>
              <a:t>Geração das imagens dos códigos: </a:t>
            </a:r>
            <a:r>
              <a:rPr lang="pt-BR" sz="2400" b="0" i="0" dirty="0">
                <a:effectLst/>
                <a:hlinkClick r:id="rId5"/>
              </a:rPr>
              <a:t>Carbon</a:t>
            </a:r>
            <a:endParaRPr lang="pt-BR" sz="2400" b="0" i="0" dirty="0">
              <a:effectLst/>
            </a:endParaRPr>
          </a:p>
          <a:p>
            <a:pPr algn="just"/>
            <a:r>
              <a:rPr lang="pt-BR" sz="2400" b="0" i="0" dirty="0">
                <a:effectLst/>
              </a:rPr>
              <a:t>Edição e diagramação: Matheus Lopes de Fernandes</a:t>
            </a:r>
            <a:endParaRPr lang="pt-BR" sz="2400" dirty="0"/>
          </a:p>
        </p:txBody>
      </p:sp>
      <p:sp>
        <p:nvSpPr>
          <p:cNvPr id="10" name="Espaço Reservado para Número de Slide 9">
            <a:extLst>
              <a:ext uri="{FF2B5EF4-FFF2-40B4-BE49-F238E27FC236}">
                <a16:creationId xmlns:a16="http://schemas.microsoft.com/office/drawing/2014/main" id="{A822D079-9EEA-7B7E-46FF-8E1ABA2D3AFD}"/>
              </a:ext>
            </a:extLst>
          </p:cNvPr>
          <p:cNvSpPr>
            <a:spLocks noGrp="1"/>
          </p:cNvSpPr>
          <p:nvPr>
            <p:ph type="sldNum" sz="quarter" idx="12"/>
          </p:nvPr>
        </p:nvSpPr>
        <p:spPr/>
        <p:txBody>
          <a:bodyPr/>
          <a:lstStyle/>
          <a:p>
            <a:fld id="{9BB46D60-96CE-4402-8D7C-2F4B1C382689}" type="slidenum">
              <a:rPr lang="pt-BR" smtClean="0"/>
              <a:t>26</a:t>
            </a:fld>
            <a:endParaRPr lang="pt-BR"/>
          </a:p>
        </p:txBody>
      </p:sp>
    </p:spTree>
    <p:extLst>
      <p:ext uri="{BB962C8B-B14F-4D97-AF65-F5344CB8AC3E}">
        <p14:creationId xmlns:p14="http://schemas.microsoft.com/office/powerpoint/2010/main" val="108614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DF077F2E-FEF7-7EDF-EF11-59B967BD7622}"/>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870768" y="3507228"/>
            <a:ext cx="7816645" cy="2308324"/>
          </a:xfrm>
          <a:prstGeom prst="rect">
            <a:avLst/>
          </a:prstGeom>
          <a:noFill/>
        </p:spPr>
        <p:txBody>
          <a:bodyPr wrap="square" rtlCol="0">
            <a:spAutoFit/>
          </a:bodyPr>
          <a:lstStyle/>
          <a:p>
            <a:pPr algn="just"/>
            <a:r>
              <a:rPr lang="pt-BR" sz="2400" b="0" i="0" dirty="0">
                <a:effectLst/>
              </a:rPr>
              <a:t>A análise de dados tornou-se uma peça central em todas as esferas da tomada de decisões, impulsionando descobertas cruciais e insights transformadores. Nesse cenário dinâmico, a escolha da ferramenta certa é fundamental, e é aqui que o </a:t>
            </a:r>
            <a:r>
              <a:rPr lang="pt-BR" sz="2400" b="1" i="0" dirty="0">
                <a:effectLst/>
                <a:hlinkClick r:id="rId3"/>
              </a:rPr>
              <a:t>Pandas</a:t>
            </a:r>
            <a:r>
              <a:rPr lang="pt-BR" sz="2400" b="0" i="0" dirty="0">
                <a:effectLst/>
              </a:rPr>
              <a:t>, uma biblioteca Python, emerge como uma força indispensável.</a:t>
            </a:r>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dirty="0">
                <a:latin typeface="Impact" panose="020B0806030902050204" pitchFamily="34" charset="0"/>
              </a:rPr>
              <a:t>INTRODUÇÃO</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2520717"/>
            <a:ext cx="7816645" cy="584775"/>
          </a:xfrm>
          <a:prstGeom prst="rect">
            <a:avLst/>
          </a:prstGeom>
          <a:noFill/>
        </p:spPr>
        <p:txBody>
          <a:bodyPr wrap="square" rtlCol="0">
            <a:spAutoFit/>
          </a:bodyPr>
          <a:lstStyle/>
          <a:p>
            <a:r>
              <a:rPr lang="pt-BR" sz="3200" b="1" i="0" dirty="0">
                <a:effectLst/>
                <a:latin typeface="+mj-lt"/>
              </a:rPr>
              <a:t>Descobrindo o Poder do Pandas</a:t>
            </a:r>
            <a:endParaRPr lang="pt-BR" sz="3200" dirty="0">
              <a:latin typeface="+mj-lt"/>
            </a:endParaRPr>
          </a:p>
        </p:txBody>
      </p:sp>
      <p:sp>
        <p:nvSpPr>
          <p:cNvPr id="5" name="Retângulo 4">
            <a:extLst>
              <a:ext uri="{FF2B5EF4-FFF2-40B4-BE49-F238E27FC236}">
                <a16:creationId xmlns:a16="http://schemas.microsoft.com/office/drawing/2014/main" id="{F3548456-7C95-80DE-D379-01E177977A3D}"/>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ubtitulo_componente">
            <a:extLst>
              <a:ext uri="{FF2B5EF4-FFF2-40B4-BE49-F238E27FC236}">
                <a16:creationId xmlns:a16="http://schemas.microsoft.com/office/drawing/2014/main" id="{46553941-7DBB-715B-FB96-65922E36D3C8}"/>
              </a:ext>
            </a:extLst>
          </p:cNvPr>
          <p:cNvSpPr txBox="1"/>
          <p:nvPr/>
        </p:nvSpPr>
        <p:spPr>
          <a:xfrm>
            <a:off x="1028270" y="6499084"/>
            <a:ext cx="7816645" cy="584775"/>
          </a:xfrm>
          <a:prstGeom prst="rect">
            <a:avLst/>
          </a:prstGeom>
          <a:noFill/>
        </p:spPr>
        <p:txBody>
          <a:bodyPr wrap="square" rtlCol="0">
            <a:spAutoFit/>
          </a:bodyPr>
          <a:lstStyle/>
          <a:p>
            <a:r>
              <a:rPr lang="pt-BR" sz="3200" b="1" dirty="0">
                <a:latin typeface="+mj-lt"/>
              </a:rPr>
              <a:t>Indo Além do Básico com</a:t>
            </a:r>
            <a:r>
              <a:rPr lang="pt-BR" sz="3200" b="1" i="0" dirty="0">
                <a:effectLst/>
                <a:latin typeface="+mj-lt"/>
              </a:rPr>
              <a:t> Pandas</a:t>
            </a:r>
            <a:endParaRPr lang="pt-BR" sz="3200" dirty="0">
              <a:latin typeface="+mj-lt"/>
            </a:endParaRPr>
          </a:p>
        </p:txBody>
      </p:sp>
      <p:sp>
        <p:nvSpPr>
          <p:cNvPr id="9" name="texto_componente">
            <a:extLst>
              <a:ext uri="{FF2B5EF4-FFF2-40B4-BE49-F238E27FC236}">
                <a16:creationId xmlns:a16="http://schemas.microsoft.com/office/drawing/2014/main" id="{B2D2D735-14C9-41CA-FA42-753DA6888D5F}"/>
              </a:ext>
            </a:extLst>
          </p:cNvPr>
          <p:cNvSpPr txBox="1"/>
          <p:nvPr/>
        </p:nvSpPr>
        <p:spPr>
          <a:xfrm>
            <a:off x="1028272" y="7594736"/>
            <a:ext cx="7659142" cy="2308324"/>
          </a:xfrm>
          <a:prstGeom prst="rect">
            <a:avLst/>
          </a:prstGeom>
          <a:noFill/>
        </p:spPr>
        <p:txBody>
          <a:bodyPr wrap="square" rtlCol="0">
            <a:spAutoFit/>
          </a:bodyPr>
          <a:lstStyle/>
          <a:p>
            <a:pPr algn="just"/>
            <a:r>
              <a:rPr lang="pt-BR" sz="2400" b="0" i="0" dirty="0">
                <a:effectLst/>
              </a:rPr>
              <a:t>O Pandas oferece uma riqueza de funcionalidades que o coloca no topo da hierarquia de ferramentas para manipulação e análise de dados. Seu nome, derivado de "</a:t>
            </a:r>
            <a:r>
              <a:rPr lang="pt-BR" sz="2400" b="0" i="0" dirty="0" err="1">
                <a:effectLst/>
              </a:rPr>
              <a:t>Panel</a:t>
            </a:r>
            <a:r>
              <a:rPr lang="pt-BR" sz="2400" b="0" i="0" dirty="0">
                <a:effectLst/>
              </a:rPr>
              <a:t> Data" (dados de painel), reflete a capacidade intrínseca da biblioteca de lidar com conjuntos de dados complexos. </a:t>
            </a:r>
            <a:endParaRPr lang="pt-BR" sz="2400" dirty="0"/>
          </a:p>
        </p:txBody>
      </p:sp>
      <p:sp>
        <p:nvSpPr>
          <p:cNvPr id="7" name="Espaço Reservado para Número de Slide 6">
            <a:extLst>
              <a:ext uri="{FF2B5EF4-FFF2-40B4-BE49-F238E27FC236}">
                <a16:creationId xmlns:a16="http://schemas.microsoft.com/office/drawing/2014/main" id="{FDAD5806-A5F4-FCAA-D64B-22DC246B4705}"/>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300400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2800767"/>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GROUPBY E AGREGAÇÃO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02</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228160DE-966F-3740-7F9B-C55279877FBC}"/>
              </a:ext>
            </a:extLst>
          </p:cNvPr>
          <p:cNvSpPr>
            <a:spLocks noGrp="1"/>
          </p:cNvSpPr>
          <p:nvPr>
            <p:ph type="sldNum" sz="quarter" idx="12"/>
          </p:nvPr>
        </p:nvSpPr>
        <p:spPr/>
        <p:txBody>
          <a:bodyPr/>
          <a:lstStyle/>
          <a:p>
            <a:fld id="{9BB46D60-96CE-4402-8D7C-2F4B1C382689}" type="slidenum">
              <a:rPr lang="pt-BR" smtClean="0"/>
              <a:t>4</a:t>
            </a:fld>
            <a:endParaRPr lang="pt-BR"/>
          </a:p>
        </p:txBody>
      </p:sp>
    </p:spTree>
    <p:extLst>
      <p:ext uri="{BB962C8B-B14F-4D97-AF65-F5344CB8AC3E}">
        <p14:creationId xmlns:p14="http://schemas.microsoft.com/office/powerpoint/2010/main" val="185116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1DF2B61-19B1-6F56-5FE1-8623775FB7CC}"/>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1124473" y="5907799"/>
            <a:ext cx="7417777" cy="2677656"/>
          </a:xfrm>
          <a:prstGeom prst="rect">
            <a:avLst/>
          </a:prstGeom>
          <a:noFill/>
        </p:spPr>
        <p:txBody>
          <a:bodyPr wrap="square" rtlCol="0">
            <a:spAutoFit/>
          </a:bodyPr>
          <a:lstStyle/>
          <a:p>
            <a:pPr algn="just"/>
            <a:r>
              <a:rPr lang="pt-BR" sz="2400" dirty="0"/>
              <a:t>O </a:t>
            </a:r>
            <a:r>
              <a:rPr lang="pt-BR" sz="2400" dirty="0" err="1"/>
              <a:t>GroupBy</a:t>
            </a:r>
            <a:r>
              <a:rPr lang="pt-BR" sz="2400" dirty="0"/>
              <a:t> organiza dados em grupos com base em valores em uma ou mais colunas. A Agregação, em seguida, aplica funções como soma, média ou contagem a esses grupos, fornecendo uma visão consolidada dos dados segmentados. Por exemplo, podemos agrupar dados de vendas por região e calcular a soma das vendas em cada região.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EXPLICAÇÃO SOBRE O TÓPICO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1070199" y="3709456"/>
            <a:ext cx="7417777" cy="1569660"/>
          </a:xfrm>
          <a:prstGeom prst="rect">
            <a:avLst/>
          </a:prstGeom>
          <a:noFill/>
        </p:spPr>
        <p:txBody>
          <a:bodyPr wrap="square" rtlCol="0">
            <a:spAutoFit/>
          </a:bodyPr>
          <a:lstStyle/>
          <a:p>
            <a:pPr algn="just"/>
            <a:r>
              <a:rPr lang="pt-BR" sz="2400" dirty="0" err="1"/>
              <a:t>GroupBy</a:t>
            </a:r>
            <a:r>
              <a:rPr lang="pt-BR" sz="2400" dirty="0"/>
              <a:t> e Agregação no Pandas permitem agrupar dados com base em categorias específicas com o objetivo de realizar operações agregadas, como soma, média ou contagem, dentro desses grupos.</a:t>
            </a:r>
          </a:p>
        </p:txBody>
      </p:sp>
      <p:sp>
        <p:nvSpPr>
          <p:cNvPr id="17" name="subtitulo_componente">
            <a:extLst>
              <a:ext uri="{FF2B5EF4-FFF2-40B4-BE49-F238E27FC236}">
                <a16:creationId xmlns:a16="http://schemas.microsoft.com/office/drawing/2014/main" id="{448B7C22-0255-78FE-6D81-43538AE814DC}"/>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Agrupando Dados para Insights Profundos</a:t>
            </a:r>
          </a:p>
        </p:txBody>
      </p:sp>
      <p:sp>
        <p:nvSpPr>
          <p:cNvPr id="9" name="Espaço Reservado para Número de Slide 8">
            <a:extLst>
              <a:ext uri="{FF2B5EF4-FFF2-40B4-BE49-F238E27FC236}">
                <a16:creationId xmlns:a16="http://schemas.microsoft.com/office/drawing/2014/main" id="{3245DB77-122C-879F-A40E-8B873A82BA28}"/>
              </a:ext>
            </a:extLst>
          </p:cNvPr>
          <p:cNvSpPr>
            <a:spLocks noGrp="1"/>
          </p:cNvSpPr>
          <p:nvPr>
            <p:ph type="sldNum" sz="quarter" idx="12"/>
          </p:nvPr>
        </p:nvSpPr>
        <p:spPr/>
        <p:txBody>
          <a:bodyPr/>
          <a:lstStyle/>
          <a:p>
            <a:fld id="{9BB46D60-96CE-4402-8D7C-2F4B1C382689}" type="slidenum">
              <a:rPr lang="pt-BR" smtClean="0"/>
              <a:t>5</a:t>
            </a:fld>
            <a:endParaRPr lang="pt-BR"/>
          </a:p>
        </p:txBody>
      </p:sp>
    </p:spTree>
    <p:extLst>
      <p:ext uri="{BB962C8B-B14F-4D97-AF65-F5344CB8AC3E}">
        <p14:creationId xmlns:p14="http://schemas.microsoft.com/office/powerpoint/2010/main" val="79669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806CCFEF-595B-6EFE-A45A-FCD552BA2353}"/>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6" name="Imagem 35">
            <a:extLst>
              <a:ext uri="{FF2B5EF4-FFF2-40B4-BE49-F238E27FC236}">
                <a16:creationId xmlns:a16="http://schemas.microsoft.com/office/drawing/2014/main" id="{1DB1ED70-1C1F-44C8-C9EE-0F6A2395B3DA}"/>
              </a:ext>
            </a:extLst>
          </p:cNvPr>
          <p:cNvPicPr>
            <a:picLocks noChangeAspect="1"/>
          </p:cNvPicPr>
          <p:nvPr/>
        </p:nvPicPr>
        <p:blipFill>
          <a:blip r:embed="rId3"/>
          <a:stretch>
            <a:fillRect/>
          </a:stretch>
        </p:blipFill>
        <p:spPr>
          <a:xfrm>
            <a:off x="866774" y="2730897"/>
            <a:ext cx="7867650" cy="5810250"/>
          </a:xfrm>
          <a:prstGeom prst="rect">
            <a:avLst/>
          </a:prstGeom>
        </p:spPr>
      </p:pic>
      <p:sp>
        <p:nvSpPr>
          <p:cNvPr id="37" name="CaixaDeTexto 36">
            <a:extLst>
              <a:ext uri="{FF2B5EF4-FFF2-40B4-BE49-F238E27FC236}">
                <a16:creationId xmlns:a16="http://schemas.microsoft.com/office/drawing/2014/main" id="{213FE987-3CAA-1F6F-418D-76D1A927A78D}"/>
              </a:ext>
            </a:extLst>
          </p:cNvPr>
          <p:cNvSpPr txBox="1"/>
          <p:nvPr/>
        </p:nvSpPr>
        <p:spPr>
          <a:xfrm>
            <a:off x="651280" y="8996570"/>
            <a:ext cx="8083144" cy="1200329"/>
          </a:xfrm>
          <a:prstGeom prst="rect">
            <a:avLst/>
          </a:prstGeom>
          <a:noFill/>
        </p:spPr>
        <p:txBody>
          <a:bodyPr wrap="square">
            <a:spAutoFit/>
          </a:bodyPr>
          <a:lstStyle/>
          <a:p>
            <a:pPr algn="just"/>
            <a:r>
              <a:rPr lang="pt-BR" sz="2400" dirty="0"/>
              <a:t>Este código agrupa os dados por categoria e calcula a média dos valores para cada categoria, proporcionando uma análise agregada útil.</a:t>
            </a:r>
          </a:p>
        </p:txBody>
      </p:sp>
      <p:sp>
        <p:nvSpPr>
          <p:cNvPr id="6" name="Espaço Reservado para Número de Slide 5">
            <a:extLst>
              <a:ext uri="{FF2B5EF4-FFF2-40B4-BE49-F238E27FC236}">
                <a16:creationId xmlns:a16="http://schemas.microsoft.com/office/drawing/2014/main" id="{5D2C2385-9B57-3E90-E276-AFCCE0511B73}"/>
              </a:ext>
            </a:extLst>
          </p:cNvPr>
          <p:cNvSpPr>
            <a:spLocks noGrp="1"/>
          </p:cNvSpPr>
          <p:nvPr>
            <p:ph type="sldNum" sz="quarter" idx="12"/>
          </p:nvPr>
        </p:nvSpPr>
        <p:spPr/>
        <p:txBody>
          <a:bodyPr/>
          <a:lstStyle/>
          <a:p>
            <a:fld id="{9BB46D60-96CE-4402-8D7C-2F4B1C382689}" type="slidenum">
              <a:rPr lang="pt-BR" smtClean="0"/>
              <a:t>6</a:t>
            </a:fld>
            <a:endParaRPr lang="pt-BR"/>
          </a:p>
        </p:txBody>
      </p:sp>
    </p:spTree>
    <p:extLst>
      <p:ext uri="{BB962C8B-B14F-4D97-AF65-F5344CB8AC3E}">
        <p14:creationId xmlns:p14="http://schemas.microsoft.com/office/powerpoint/2010/main" val="218551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6" y="7374294"/>
            <a:ext cx="7816645" cy="2800767"/>
          </a:xfrm>
          <a:prstGeom prst="rect">
            <a:avLst/>
          </a:prstGeom>
          <a:noFill/>
          <a:effectLst>
            <a:outerShdw blurRad="50800" dist="50800" dir="5400000" algn="ctr" rotWithShape="0">
              <a:schemeClr val="bg1"/>
            </a:outerShdw>
          </a:effectLst>
        </p:spPr>
        <p:txBody>
          <a:bodyPr wrap="square" rtlCol="0">
            <a:spAutoFit/>
          </a:bodyPr>
          <a:lstStyle/>
          <a:p>
            <a:pPr algn="ctr"/>
            <a:r>
              <a:rPr lang="pt-BR" sz="8800" dirty="0">
                <a:ln w="0"/>
                <a:gradFill>
                  <a:gsLst>
                    <a:gs pos="21000">
                      <a:schemeClr val="bg1"/>
                    </a:gs>
                    <a:gs pos="88000">
                      <a:srgbClr val="C5C7CA"/>
                    </a:gs>
                  </a:gsLst>
                  <a:lin ang="5400000"/>
                </a:gradFill>
                <a:latin typeface="Impact" panose="020B0806030902050204" pitchFamily="34" charset="0"/>
              </a:rPr>
              <a:t>OPERAÇÕES </a:t>
            </a:r>
          </a:p>
          <a:p>
            <a:pPr algn="ctr"/>
            <a:r>
              <a:rPr lang="pt-BR" sz="8800" dirty="0">
                <a:ln w="0"/>
                <a:gradFill>
                  <a:gsLst>
                    <a:gs pos="21000">
                      <a:schemeClr val="bg1"/>
                    </a:gs>
                    <a:gs pos="88000">
                      <a:srgbClr val="C5C7CA"/>
                    </a:gs>
                  </a:gsLst>
                  <a:lin ang="5400000"/>
                </a:gradFill>
                <a:latin typeface="Impact" panose="020B0806030902050204" pitchFamily="34" charset="0"/>
              </a:rPr>
              <a:t>COM JANELAS </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92277" y="1536345"/>
            <a:ext cx="7816645" cy="4508927"/>
          </a:xfrm>
          <a:prstGeom prst="rect">
            <a:avLst/>
          </a:prstGeom>
          <a:noFill/>
        </p:spPr>
        <p:txBody>
          <a:bodyPr wrap="square" rtlCol="0">
            <a:spAutoFit/>
          </a:bodyPr>
          <a:lstStyle/>
          <a:p>
            <a:pPr algn="ctr"/>
            <a:r>
              <a:rPr lang="pt-BR" sz="28700" b="1" dirty="0">
                <a:ln w="9525">
                  <a:solidFill>
                    <a:srgbClr val="3C6210"/>
                  </a:solidFill>
                  <a:prstDash val="solid"/>
                </a:ln>
                <a:effectLst>
                  <a:outerShdw blurRad="12700" dist="38100" dir="2700000" algn="tl" rotWithShape="0">
                    <a:srgbClr val="3C6210"/>
                  </a:outerShdw>
                </a:effectLst>
                <a:latin typeface="Impact" panose="020B0806030902050204" pitchFamily="34" charset="0"/>
              </a:rPr>
              <a:t>03</a:t>
            </a:r>
            <a:endParaRPr lang="pt-BR" sz="28700" dirty="0">
              <a:ln w="9525">
                <a:solidFill>
                  <a:srgbClr val="3C6210"/>
                </a:solidFill>
                <a:prstDash val="solid"/>
              </a:ln>
              <a:gradFill>
                <a:gsLst>
                  <a:gs pos="21000">
                    <a:srgbClr val="53575C"/>
                  </a:gs>
                  <a:gs pos="88000">
                    <a:srgbClr val="C5C7CA"/>
                  </a:gs>
                </a:gsLst>
                <a:lin ang="5400000"/>
              </a:gradFill>
              <a:effectLst>
                <a:outerShdw blurRad="12700" dist="38100" dir="2700000" algn="tl" rotWithShape="0">
                  <a:srgbClr val="3C6210"/>
                </a:outerShdw>
              </a:effectLst>
              <a:latin typeface="Impact" panose="020B0806030902050204" pitchFamily="34" charset="0"/>
            </a:endParaRPr>
          </a:p>
        </p:txBody>
      </p:sp>
      <p:sp>
        <p:nvSpPr>
          <p:cNvPr id="5" name="Retângulo 4">
            <a:extLst>
              <a:ext uri="{FF2B5EF4-FFF2-40B4-BE49-F238E27FC236}">
                <a16:creationId xmlns:a16="http://schemas.microsoft.com/office/drawing/2014/main" id="{FA80E993-76DA-56CE-427C-CE1D83BD30C1}"/>
              </a:ext>
            </a:extLst>
          </p:cNvPr>
          <p:cNvSpPr/>
          <p:nvPr/>
        </p:nvSpPr>
        <p:spPr>
          <a:xfrm>
            <a:off x="1000431" y="6300116"/>
            <a:ext cx="7731978" cy="106262"/>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spaço Reservado para Número de Slide 5">
            <a:extLst>
              <a:ext uri="{FF2B5EF4-FFF2-40B4-BE49-F238E27FC236}">
                <a16:creationId xmlns:a16="http://schemas.microsoft.com/office/drawing/2014/main" id="{F945AE50-2770-5484-C911-E49FC0A5AA7B}"/>
              </a:ext>
            </a:extLst>
          </p:cNvPr>
          <p:cNvSpPr>
            <a:spLocks noGrp="1"/>
          </p:cNvSpPr>
          <p:nvPr>
            <p:ph type="sldNum" sz="quarter" idx="12"/>
          </p:nvPr>
        </p:nvSpPr>
        <p:spPr/>
        <p:txBody>
          <a:bodyPr/>
          <a:lstStyle/>
          <a:p>
            <a:fld id="{9BB46D60-96CE-4402-8D7C-2F4B1C382689}" type="slidenum">
              <a:rPr lang="pt-BR" smtClean="0"/>
              <a:t>7</a:t>
            </a:fld>
            <a:endParaRPr lang="pt-BR"/>
          </a:p>
        </p:txBody>
      </p:sp>
    </p:spTree>
    <p:extLst>
      <p:ext uri="{BB962C8B-B14F-4D97-AF65-F5344CB8AC3E}">
        <p14:creationId xmlns:p14="http://schemas.microsoft.com/office/powerpoint/2010/main" val="371574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60F3C305-3DC5-47EA-F203-0A09AA93795A}"/>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2" name="texto_componente">
            <a:extLst>
              <a:ext uri="{FF2B5EF4-FFF2-40B4-BE49-F238E27FC236}">
                <a16:creationId xmlns:a16="http://schemas.microsoft.com/office/drawing/2014/main" id="{5F8A268F-DF04-2C6F-1AF7-579F8D46FDD0}"/>
              </a:ext>
            </a:extLst>
          </p:cNvPr>
          <p:cNvSpPr txBox="1"/>
          <p:nvPr/>
        </p:nvSpPr>
        <p:spPr>
          <a:xfrm>
            <a:off x="1124473" y="5831599"/>
            <a:ext cx="7417777" cy="2677656"/>
          </a:xfrm>
          <a:prstGeom prst="rect">
            <a:avLst/>
          </a:prstGeom>
          <a:noFill/>
        </p:spPr>
        <p:txBody>
          <a:bodyPr wrap="square" rtlCol="0">
            <a:spAutoFit/>
          </a:bodyPr>
          <a:lstStyle/>
          <a:p>
            <a:pPr algn="just"/>
            <a:r>
              <a:rPr lang="pt-BR" sz="2400" dirty="0"/>
              <a:t>Imagine uma "janela" que se move ao longo de seus dados. Dentro dessa janela, você pode calcular estatísticas, como médias ou somas, em um conjunto específico de pontos de dados. Isso é útil para suavizar variações e entender padrões ao longo do tempo. Por exemplo, podemos usar uma janela deslizante para calcular a média móvel de uma série temporal.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632F9F0F-B8D4-DAB0-926C-57CBF613F61A}"/>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C936ECD9-A4B7-6C37-7E46-E136287B73E5}"/>
              </a:ext>
            </a:extLst>
          </p:cNvPr>
          <p:cNvSpPr txBox="1"/>
          <p:nvPr/>
        </p:nvSpPr>
        <p:spPr>
          <a:xfrm>
            <a:off x="1124473" y="587770"/>
            <a:ext cx="7816645" cy="707886"/>
          </a:xfrm>
          <a:prstGeom prst="rect">
            <a:avLst/>
          </a:prstGeom>
          <a:noFill/>
        </p:spPr>
        <p:txBody>
          <a:bodyPr wrap="square" rtlCol="0">
            <a:spAutoFit/>
          </a:bodyPr>
          <a:lstStyle/>
          <a:p>
            <a:r>
              <a:rPr lang="pt-BR" sz="4000" dirty="0">
                <a:latin typeface="Impact" panose="020B0806030902050204" pitchFamily="34" charset="0"/>
              </a:rPr>
              <a:t>EXPLICAÇÃO SOBRE O TÓPICO</a:t>
            </a:r>
          </a:p>
        </p:txBody>
      </p:sp>
      <p:sp>
        <p:nvSpPr>
          <p:cNvPr id="7" name="Retângulo 6">
            <a:extLst>
              <a:ext uri="{FF2B5EF4-FFF2-40B4-BE49-F238E27FC236}">
                <a16:creationId xmlns:a16="http://schemas.microsoft.com/office/drawing/2014/main" id="{291AE61F-DA9E-F561-7BC9-ED0567863306}"/>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_componente">
            <a:extLst>
              <a:ext uri="{FF2B5EF4-FFF2-40B4-BE49-F238E27FC236}">
                <a16:creationId xmlns:a16="http://schemas.microsoft.com/office/drawing/2014/main" id="{24249EE6-12B5-DAC5-2653-DC443D91F969}"/>
              </a:ext>
            </a:extLst>
          </p:cNvPr>
          <p:cNvSpPr txBox="1"/>
          <p:nvPr/>
        </p:nvSpPr>
        <p:spPr>
          <a:xfrm>
            <a:off x="1070199" y="3633256"/>
            <a:ext cx="7417777" cy="1569660"/>
          </a:xfrm>
          <a:prstGeom prst="rect">
            <a:avLst/>
          </a:prstGeom>
          <a:noFill/>
        </p:spPr>
        <p:txBody>
          <a:bodyPr wrap="square" rtlCol="0">
            <a:spAutoFit/>
          </a:bodyPr>
          <a:lstStyle/>
          <a:p>
            <a:pPr algn="just"/>
            <a:r>
              <a:rPr lang="pt-BR" sz="2400" b="0" i="0" dirty="0">
                <a:effectLst/>
              </a:rPr>
              <a:t>Operações com Janelas (</a:t>
            </a:r>
            <a:r>
              <a:rPr lang="pt-BR" sz="2400" b="0" i="0" dirty="0" err="1">
                <a:effectLst/>
              </a:rPr>
              <a:t>Window</a:t>
            </a:r>
            <a:r>
              <a:rPr lang="pt-BR" sz="2400" b="0" i="0" dirty="0">
                <a:effectLst/>
              </a:rPr>
              <a:t> </a:t>
            </a:r>
            <a:r>
              <a:rPr lang="pt-BR" sz="2400" b="0" i="0" dirty="0" err="1">
                <a:effectLst/>
              </a:rPr>
              <a:t>Functions</a:t>
            </a:r>
            <a:r>
              <a:rPr lang="pt-BR" sz="2400" b="0" i="0" dirty="0">
                <a:effectLst/>
              </a:rPr>
              <a:t>) no Pandas permitem realizar cálculos em subconjuntos contínuos de dados, como médias móveis ou somas acumulativas, utilizando janelas deslizantes ou expandidas.</a:t>
            </a:r>
            <a:endParaRPr lang="pt-BR" sz="2400" dirty="0"/>
          </a:p>
        </p:txBody>
      </p:sp>
      <p:sp>
        <p:nvSpPr>
          <p:cNvPr id="3" name="subtitulo_componente">
            <a:extLst>
              <a:ext uri="{FF2B5EF4-FFF2-40B4-BE49-F238E27FC236}">
                <a16:creationId xmlns:a16="http://schemas.microsoft.com/office/drawing/2014/main" id="{6FE392BC-C696-1AC2-8C0F-F3886A9E49AE}"/>
              </a:ext>
            </a:extLst>
          </p:cNvPr>
          <p:cNvSpPr txBox="1"/>
          <p:nvPr/>
        </p:nvSpPr>
        <p:spPr>
          <a:xfrm>
            <a:off x="870768" y="2520717"/>
            <a:ext cx="7816645" cy="584775"/>
          </a:xfrm>
          <a:prstGeom prst="rect">
            <a:avLst/>
          </a:prstGeom>
          <a:noFill/>
        </p:spPr>
        <p:txBody>
          <a:bodyPr wrap="square" rtlCol="0">
            <a:spAutoFit/>
          </a:bodyPr>
          <a:lstStyle/>
          <a:p>
            <a:r>
              <a:rPr lang="pt-BR" sz="3200" b="1" dirty="0">
                <a:latin typeface="+mj-lt"/>
              </a:rPr>
              <a:t>Técnica Útil para Análise de Séries Temporais</a:t>
            </a:r>
          </a:p>
        </p:txBody>
      </p:sp>
      <p:sp>
        <p:nvSpPr>
          <p:cNvPr id="9" name="Espaço Reservado para Número de Slide 8">
            <a:extLst>
              <a:ext uri="{FF2B5EF4-FFF2-40B4-BE49-F238E27FC236}">
                <a16:creationId xmlns:a16="http://schemas.microsoft.com/office/drawing/2014/main" id="{311136A7-BD16-C54C-CD84-F495F6FCA82F}"/>
              </a:ext>
            </a:extLst>
          </p:cNvPr>
          <p:cNvSpPr>
            <a:spLocks noGrp="1"/>
          </p:cNvSpPr>
          <p:nvPr>
            <p:ph type="sldNum" sz="quarter" idx="12"/>
          </p:nvPr>
        </p:nvSpPr>
        <p:spPr/>
        <p:txBody>
          <a:bodyPr/>
          <a:lstStyle/>
          <a:p>
            <a:fld id="{9BB46D60-96CE-4402-8D7C-2F4B1C382689}" type="slidenum">
              <a:rPr lang="pt-BR" smtClean="0"/>
              <a:t>8</a:t>
            </a:fld>
            <a:endParaRPr lang="pt-BR"/>
          </a:p>
        </p:txBody>
      </p:sp>
    </p:spTree>
    <p:extLst>
      <p:ext uri="{BB962C8B-B14F-4D97-AF65-F5344CB8AC3E}">
        <p14:creationId xmlns:p14="http://schemas.microsoft.com/office/powerpoint/2010/main" val="311128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97E0BF32-413C-1989-FB37-53EC4DE389DC}"/>
              </a:ext>
            </a:extLst>
          </p:cNvPr>
          <p:cNvPicPr>
            <a:picLocks noChangeAspect="1"/>
          </p:cNvPicPr>
          <p:nvPr/>
        </p:nvPicPr>
        <p:blipFill rotWithShape="1">
          <a:blip r:embed="rId2">
            <a:alphaModFix amt="75000"/>
          </a:blip>
          <a:srcRect t="20106"/>
          <a:stretch/>
        </p:blipFill>
        <p:spPr>
          <a:xfrm>
            <a:off x="-241613" y="11099799"/>
            <a:ext cx="10092200" cy="1841922"/>
          </a:xfrm>
          <a:prstGeom prst="rect">
            <a:avLst/>
          </a:prstGeom>
        </p:spPr>
      </p:pic>
      <p:sp>
        <p:nvSpPr>
          <p:cNvPr id="3" name="titulo_componente">
            <a:extLst>
              <a:ext uri="{FF2B5EF4-FFF2-40B4-BE49-F238E27FC236}">
                <a16:creationId xmlns:a16="http://schemas.microsoft.com/office/drawing/2014/main" id="{26767187-6DF7-80A9-F3B9-FCD72DDF717D}"/>
              </a:ext>
            </a:extLst>
          </p:cNvPr>
          <p:cNvSpPr txBox="1"/>
          <p:nvPr/>
        </p:nvSpPr>
        <p:spPr>
          <a:xfrm>
            <a:off x="1133274" y="575575"/>
            <a:ext cx="7816645" cy="707886"/>
          </a:xfrm>
          <a:prstGeom prst="rect">
            <a:avLst/>
          </a:prstGeom>
          <a:noFill/>
        </p:spPr>
        <p:txBody>
          <a:bodyPr wrap="square" rtlCol="0">
            <a:spAutoFit/>
          </a:bodyPr>
          <a:lstStyle/>
          <a:p>
            <a:r>
              <a:rPr lang="pt-BR" sz="4000" dirty="0">
                <a:latin typeface="Impact" panose="020B0806030902050204" pitchFamily="34" charset="0"/>
              </a:rPr>
              <a:t>EXEMPLO DE CÓDIGO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F3A11811-F0C6-1FE5-B64F-CDB99234C6BF}"/>
              </a:ext>
            </a:extLst>
          </p:cNvPr>
          <p:cNvSpPr/>
          <p:nvPr/>
        </p:nvSpPr>
        <p:spPr>
          <a:xfrm>
            <a:off x="651280" y="-216344"/>
            <a:ext cx="219487" cy="1512000"/>
          </a:xfrm>
          <a:prstGeom prst="rect">
            <a:avLst/>
          </a:prstGeom>
          <a:gradFill flip="none" rotWithShape="1">
            <a:gsLst>
              <a:gs pos="0">
                <a:srgbClr val="3C6210"/>
              </a:gs>
              <a:gs pos="51000">
                <a:srgbClr val="BFCC6A"/>
              </a:gs>
              <a:gs pos="81000">
                <a:srgbClr val="3C6210"/>
              </a:gs>
              <a:gs pos="100000">
                <a:srgbClr val="08090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065F2E0C-39FF-E44A-1547-0583C03BF6EA}"/>
              </a:ext>
            </a:extLst>
          </p:cNvPr>
          <p:cNvSpPr/>
          <p:nvPr/>
        </p:nvSpPr>
        <p:spPr>
          <a:xfrm>
            <a:off x="-144000" y="1701801"/>
            <a:ext cx="10092200" cy="152400"/>
          </a:xfrm>
          <a:prstGeom prst="rect">
            <a:avLst/>
          </a:prstGeom>
          <a:gradFill flip="none" rotWithShape="1">
            <a:gsLst>
              <a:gs pos="0">
                <a:srgbClr val="3C6210"/>
              </a:gs>
              <a:gs pos="59000">
                <a:srgbClr val="84943A"/>
              </a:gs>
              <a:gs pos="83000">
                <a:srgbClr val="BFCC6A"/>
              </a:gs>
              <a:gs pos="100000">
                <a:srgbClr val="3C621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CaixaDeTexto 36">
            <a:extLst>
              <a:ext uri="{FF2B5EF4-FFF2-40B4-BE49-F238E27FC236}">
                <a16:creationId xmlns:a16="http://schemas.microsoft.com/office/drawing/2014/main" id="{213FE987-3CAA-1F6F-418D-76D1A927A78D}"/>
              </a:ext>
            </a:extLst>
          </p:cNvPr>
          <p:cNvSpPr txBox="1"/>
          <p:nvPr/>
        </p:nvSpPr>
        <p:spPr>
          <a:xfrm>
            <a:off x="651280" y="8512849"/>
            <a:ext cx="8083144" cy="1938992"/>
          </a:xfrm>
          <a:prstGeom prst="rect">
            <a:avLst/>
          </a:prstGeom>
          <a:noFill/>
        </p:spPr>
        <p:txBody>
          <a:bodyPr wrap="square">
            <a:spAutoFit/>
          </a:bodyPr>
          <a:lstStyle/>
          <a:p>
            <a:pPr algn="just"/>
            <a:r>
              <a:rPr lang="pt-BR" sz="2400" b="0" i="0" dirty="0">
                <a:effectLst/>
              </a:rPr>
              <a:t>Neste exemplo, a média móvel é como uma versão mais suave das vendas originais. A janela de tamanho 3 se move ao longo do tempo, mostrando como as vendas estão mudando de uma maneira mais compreensível, especialmente se houver variações abruptas nos valores originais.</a:t>
            </a:r>
            <a:endParaRPr lang="pt-BR" sz="2400" dirty="0"/>
          </a:p>
        </p:txBody>
      </p:sp>
      <p:pic>
        <p:nvPicPr>
          <p:cNvPr id="6" name="Imagem 5">
            <a:extLst>
              <a:ext uri="{FF2B5EF4-FFF2-40B4-BE49-F238E27FC236}">
                <a16:creationId xmlns:a16="http://schemas.microsoft.com/office/drawing/2014/main" id="{D42AD945-20B1-091F-896F-DAC585D45FAC}"/>
              </a:ext>
            </a:extLst>
          </p:cNvPr>
          <p:cNvPicPr>
            <a:picLocks noChangeAspect="1"/>
          </p:cNvPicPr>
          <p:nvPr/>
        </p:nvPicPr>
        <p:blipFill>
          <a:blip r:embed="rId3"/>
          <a:stretch>
            <a:fillRect/>
          </a:stretch>
        </p:blipFill>
        <p:spPr>
          <a:xfrm>
            <a:off x="76199" y="2349759"/>
            <a:ext cx="9448800" cy="5810250"/>
          </a:xfrm>
          <a:prstGeom prst="rect">
            <a:avLst/>
          </a:prstGeom>
        </p:spPr>
      </p:pic>
      <p:sp>
        <p:nvSpPr>
          <p:cNvPr id="8" name="Espaço Reservado para Número de Slide 7">
            <a:extLst>
              <a:ext uri="{FF2B5EF4-FFF2-40B4-BE49-F238E27FC236}">
                <a16:creationId xmlns:a16="http://schemas.microsoft.com/office/drawing/2014/main" id="{A1AC31C6-EAEA-498B-995A-0F18DE8AF4DA}"/>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340534999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5355</TotalTime>
  <Words>1682</Words>
  <Application>Microsoft Office PowerPoint</Application>
  <PresentationFormat>Papel A3 (297 x 420 mm)</PresentationFormat>
  <Paragraphs>111</Paragraphs>
  <Slides>26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Matheus Lopes</dc:creator>
  <cp:lastModifiedBy>Matheus Lopes</cp:lastModifiedBy>
  <cp:revision>27</cp:revision>
  <dcterms:created xsi:type="dcterms:W3CDTF">2023-06-15T14:34:16Z</dcterms:created>
  <dcterms:modified xsi:type="dcterms:W3CDTF">2023-12-09T17:13:00Z</dcterms:modified>
</cp:coreProperties>
</file>