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embeddedFontLst>
    <p:embeddedFont>
      <p:font typeface="Average"/>
      <p:regular r:id="rId30"/>
    </p:embeddedFont>
    <p:embeddedFont>
      <p:font typeface="Oswald"/>
      <p:regular r:id="rId31"/>
      <p:bold r:id="rId32"/>
    </p:embeddedFont>
    <p:embeddedFont>
      <p:font typeface="Merriweather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504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50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swald-regular.fntdata"/><Relationship Id="rId30" Type="http://schemas.openxmlformats.org/officeDocument/2006/relationships/font" Target="fonts/Average-regular.fntdata"/><Relationship Id="rId11" Type="http://schemas.openxmlformats.org/officeDocument/2006/relationships/slide" Target="slides/slide6.xml"/><Relationship Id="rId33" Type="http://schemas.openxmlformats.org/officeDocument/2006/relationships/font" Target="fonts/Merriweather-regular.fntdata"/><Relationship Id="rId10" Type="http://schemas.openxmlformats.org/officeDocument/2006/relationships/slide" Target="slides/slide5.xml"/><Relationship Id="rId32" Type="http://schemas.openxmlformats.org/officeDocument/2006/relationships/font" Target="fonts/Oswald-bold.fntdata"/><Relationship Id="rId13" Type="http://schemas.openxmlformats.org/officeDocument/2006/relationships/slide" Target="slides/slide8.xml"/><Relationship Id="rId35" Type="http://schemas.openxmlformats.org/officeDocument/2006/relationships/font" Target="fonts/Merriweather-italic.fntdata"/><Relationship Id="rId12" Type="http://schemas.openxmlformats.org/officeDocument/2006/relationships/slide" Target="slides/slide7.xml"/><Relationship Id="rId34" Type="http://schemas.openxmlformats.org/officeDocument/2006/relationships/font" Target="fonts/Merriweather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Merriweather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eff624ce90_2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eff624ce90_2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eff624ce90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eff624ce90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eff64ff6d5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eff64ff6d5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eff624ce90_2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eff624ce90_2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eff624ce90_2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eff624ce90_2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eff624ce90_2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eff624ce90_2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eff624ce90_2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eff624ce90_2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eff624ce90_2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eff624ce90_2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eff64ff6d5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eff64ff6d5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f0179e7311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f0179e7311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eff64ff6d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eff64ff6d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eff624ce90_2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eff624ce90_2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f0179e7311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f0179e7311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f0179e731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f0179e731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eff64ff6d5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eff64ff6d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eff64ff6d5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1eff64ff6d5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eff64ff6d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eff64ff6d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f0179e731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f0179e731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eff64ff6d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eff64ff6d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eff64ff6d5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eff64ff6d5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eff64ff6d5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eff64ff6d5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eff64ff6d5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eff64ff6d5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eff64ff6d5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eff64ff6d5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858675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erriweather"/>
                <a:ea typeface="Merriweather"/>
                <a:cs typeface="Merriweather"/>
                <a:sym typeface="Merriweather"/>
              </a:rPr>
              <a:t>Project 1 - Amazon Dataset Exploratory Data Analysis</a:t>
            </a:r>
            <a:endParaRPr b="1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2454150" y="3262363"/>
            <a:ext cx="4235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Matthew Lopez &amp; Mitchell Fairgrieve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97125" y="4309918"/>
            <a:ext cx="2746874" cy="83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Findings</a:t>
            </a:r>
            <a:endParaRPr/>
          </a:p>
        </p:txBody>
      </p:sp>
      <p:sp>
        <p:nvSpPr>
          <p:cNvPr id="124" name="Google Shape;124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Product Category</a:t>
            </a:r>
            <a:r>
              <a:rPr lang="en">
                <a:solidFill>
                  <a:schemeClr val="dk1"/>
                </a:solidFill>
              </a:rPr>
              <a:t>: Based off our sample, there is little to no correlation between the categories and any of these tested factors. 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>
            <p:ph type="title"/>
          </p:nvPr>
        </p:nvSpPr>
        <p:spPr>
          <a:xfrm>
            <a:off x="375325" y="2044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2: </a:t>
            </a:r>
            <a:r>
              <a:rPr lang="en" sz="2244">
                <a:latin typeface="Average"/>
                <a:ea typeface="Average"/>
                <a:cs typeface="Average"/>
                <a:sym typeface="Average"/>
              </a:rPr>
              <a:t>How does price affect ratings?</a:t>
            </a:r>
            <a:endParaRPr sz="3888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</a:t>
            </a:r>
            <a:endParaRPr/>
          </a:p>
        </p:txBody>
      </p:sp>
      <p:sp>
        <p:nvSpPr>
          <p:cNvPr id="135" name="Google Shape;135;p24"/>
          <p:cNvSpPr txBox="1"/>
          <p:nvPr>
            <p:ph idx="1" type="body"/>
          </p:nvPr>
        </p:nvSpPr>
        <p:spPr>
          <a:xfrm>
            <a:off x="72725" y="3768350"/>
            <a:ext cx="3716700" cy="1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Discount % vs Rating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R: -.155</a:t>
            </a:r>
            <a:endParaRPr/>
          </a:p>
        </p:txBody>
      </p:sp>
      <p:pic>
        <p:nvPicPr>
          <p:cNvPr id="136" name="Google Shape;13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325" y="1017725"/>
            <a:ext cx="3382626" cy="249617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4"/>
          <p:cNvSpPr txBox="1"/>
          <p:nvPr>
            <p:ph idx="1" type="body"/>
          </p:nvPr>
        </p:nvSpPr>
        <p:spPr>
          <a:xfrm>
            <a:off x="4643700" y="3615950"/>
            <a:ext cx="3716700" cy="1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Discount Price vs Rating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R: .121</a:t>
            </a:r>
            <a:endParaRPr/>
          </a:p>
        </p:txBody>
      </p:sp>
      <p:pic>
        <p:nvPicPr>
          <p:cNvPr id="138" name="Google Shape;13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3375" y="1017725"/>
            <a:ext cx="3180113" cy="244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</a:t>
            </a:r>
            <a:endParaRPr/>
          </a:p>
        </p:txBody>
      </p:sp>
      <p:sp>
        <p:nvSpPr>
          <p:cNvPr id="144" name="Google Shape;144;p25"/>
          <p:cNvSpPr txBox="1"/>
          <p:nvPr>
            <p:ph idx="1" type="body"/>
          </p:nvPr>
        </p:nvSpPr>
        <p:spPr>
          <a:xfrm>
            <a:off x="311700" y="3804700"/>
            <a:ext cx="3516900" cy="10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Rating Count vs Rating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R: .102</a:t>
            </a:r>
            <a:endParaRPr/>
          </a:p>
        </p:txBody>
      </p:sp>
      <p:pic>
        <p:nvPicPr>
          <p:cNvPr id="145" name="Google Shape;14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1" y="1017725"/>
            <a:ext cx="3397594" cy="244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Findings</a:t>
            </a:r>
            <a:endParaRPr/>
          </a:p>
        </p:txBody>
      </p:sp>
      <p:sp>
        <p:nvSpPr>
          <p:cNvPr id="151" name="Google Shape;151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Discount ($ &amp; %) vs Rating: Based off our sample, there is little to no correlation between these two factors.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Rating vs Rating Count: Based off our sample, there is little to no correlation between these two factors.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7"/>
          <p:cNvSpPr txBox="1"/>
          <p:nvPr>
            <p:ph type="title"/>
          </p:nvPr>
        </p:nvSpPr>
        <p:spPr>
          <a:xfrm>
            <a:off x="375325" y="2044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3: </a:t>
            </a:r>
            <a:r>
              <a:rPr lang="en" sz="2244">
                <a:latin typeface="Average"/>
                <a:ea typeface="Average"/>
                <a:cs typeface="Average"/>
                <a:sym typeface="Average"/>
              </a:rPr>
              <a:t>What is the correlation between length of reviews vs rating?</a:t>
            </a:r>
            <a:endParaRPr sz="4333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</a:t>
            </a:r>
            <a:endParaRPr/>
          </a:p>
        </p:txBody>
      </p:sp>
      <p:sp>
        <p:nvSpPr>
          <p:cNvPr id="162" name="Google Shape;162;p28"/>
          <p:cNvSpPr txBox="1"/>
          <p:nvPr>
            <p:ph idx="1" type="body"/>
          </p:nvPr>
        </p:nvSpPr>
        <p:spPr>
          <a:xfrm>
            <a:off x="72725" y="3768350"/>
            <a:ext cx="3716700" cy="1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Length of Review vs Rating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R: .078</a:t>
            </a:r>
            <a:endParaRPr/>
          </a:p>
        </p:txBody>
      </p:sp>
      <p:sp>
        <p:nvSpPr>
          <p:cNvPr id="163" name="Google Shape;163;p28"/>
          <p:cNvSpPr txBox="1"/>
          <p:nvPr>
            <p:ph idx="1" type="body"/>
          </p:nvPr>
        </p:nvSpPr>
        <p:spPr>
          <a:xfrm>
            <a:off x="4959675" y="3768350"/>
            <a:ext cx="3516900" cy="10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Length of Product Name vs Rating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R: -.085</a:t>
            </a:r>
            <a:endParaRPr/>
          </a:p>
        </p:txBody>
      </p:sp>
      <p:pic>
        <p:nvPicPr>
          <p:cNvPr id="164" name="Google Shape;16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3343175" cy="244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25050" y="1170125"/>
            <a:ext cx="3186153" cy="244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Findings</a:t>
            </a:r>
            <a:endParaRPr/>
          </a:p>
        </p:txBody>
      </p:sp>
      <p:sp>
        <p:nvSpPr>
          <p:cNvPr id="171" name="Google Shape;171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Review Length </a:t>
            </a:r>
            <a:r>
              <a:rPr lang="en">
                <a:solidFill>
                  <a:schemeClr val="dk1"/>
                </a:solidFill>
              </a:rPr>
              <a:t>vs Rating: Based off our sample, there is little to no correlation between these two factors.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Product Name Length vs Rating : Based off our sample, there is little to no correlation between these two factors. 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Hypothesis Testing</a:t>
            </a:r>
            <a:endParaRPr/>
          </a:p>
        </p:txBody>
      </p:sp>
      <p:sp>
        <p:nvSpPr>
          <p:cNvPr id="177" name="Google Shape;177;p30"/>
          <p:cNvSpPr txBox="1"/>
          <p:nvPr>
            <p:ph idx="1" type="body"/>
          </p:nvPr>
        </p:nvSpPr>
        <p:spPr>
          <a:xfrm>
            <a:off x="311700" y="1170125"/>
            <a:ext cx="4386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/>
          </a:bodyPr>
          <a:lstStyle/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Hypothesis (Ha): If a there is a long review for a product, then the product will have a lower rating (rating &lt; 3)</a:t>
            </a:r>
            <a:endParaRPr>
              <a:solidFill>
                <a:schemeClr val="dk1"/>
              </a:solidFill>
            </a:endParaRPr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H0: There is no relationship between length and rating</a:t>
            </a:r>
            <a:endParaRPr>
              <a:solidFill>
                <a:schemeClr val="dk1"/>
              </a:solidFill>
            </a:endParaRPr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Alpha = .05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Using Pearson’s R: Result(statistic=0.07794718058272823,pvalue=0.0028505813032794177)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0861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As our P value is less than alpha, we reject the null hypothesis.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78" name="Google Shape;17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4025" y="1348838"/>
            <a:ext cx="3343175" cy="244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Hypothesis Testing (Cont.)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31"/>
          <p:cNvSpPr txBox="1"/>
          <p:nvPr>
            <p:ph idx="1" type="body"/>
          </p:nvPr>
        </p:nvSpPr>
        <p:spPr>
          <a:xfrm>
            <a:off x="311700" y="1259225"/>
            <a:ext cx="3093000" cy="278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Took the average Length for each separate rating.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Excluded outliers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R = .723 and shows there is a significant correlation.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P is still less than alpha, so we can still reject the Null 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85" name="Google Shape;18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2125" y="513375"/>
            <a:ext cx="2797224" cy="215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31400" y="2807512"/>
            <a:ext cx="2738666" cy="223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We are using EDA to analyze a dataset containing </a:t>
            </a:r>
            <a:r>
              <a:rPr lang="en">
                <a:solidFill>
                  <a:schemeClr val="dk1"/>
                </a:solidFill>
              </a:rPr>
              <a:t>data of 1K+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chemeClr val="dk1"/>
                </a:solidFill>
              </a:rPr>
              <a:t>Amazon India </a:t>
            </a:r>
            <a:r>
              <a:rPr lang="en">
                <a:solidFill>
                  <a:schemeClr val="dk1"/>
                </a:solidFill>
              </a:rPr>
              <a:t>products, ratings, and reviews. 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0100" y="2281925"/>
            <a:ext cx="7009201" cy="2489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192" name="Google Shape;192;p32"/>
          <p:cNvSpPr txBox="1"/>
          <p:nvPr>
            <p:ph idx="1" type="body"/>
          </p:nvPr>
        </p:nvSpPr>
        <p:spPr>
          <a:xfrm>
            <a:off x="311700" y="1017725"/>
            <a:ext cx="8520600" cy="38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Question 1: Initially, we had 9 major categories, however we found our data focuses on 3 main categories (Electronics, Computers&amp;Accessories, &amp; Home&amp;Kitchen). Based off our sample, there is little to no correlation between the categories and any of these tested factors.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Question 2: For our sample set, we found that not of our factors have any significant correlation between the set factors.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Question 3: Based off of Pearson’s R, we rejected the Null Hypothesis. There appears to be some sort of relationship between length of review and average rating for a product. However, the relationship goes against our alternative still. 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Limitations</a:t>
            </a:r>
            <a:endParaRPr/>
          </a:p>
        </p:txBody>
      </p:sp>
      <p:sp>
        <p:nvSpPr>
          <p:cNvPr id="198" name="Google Shape;198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Data set seems to be too specific in terms of products pulled: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Majority of products from only 3 categories</a:t>
            </a:r>
            <a:endParaRPr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Majority of products with only high reviews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Ideas and expansions</a:t>
            </a:r>
            <a:endParaRPr/>
          </a:p>
        </p:txBody>
      </p:sp>
      <p:sp>
        <p:nvSpPr>
          <p:cNvPr id="204" name="Google Shape;204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Larger sample size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Perform different statistical tests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Compare to different data sets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Perform our own web scraping for data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Sources:</a:t>
            </a:r>
            <a:endParaRPr/>
          </a:p>
        </p:txBody>
      </p:sp>
      <p:sp>
        <p:nvSpPr>
          <p:cNvPr id="210" name="Google Shape;210;p35"/>
          <p:cNvSpPr txBox="1"/>
          <p:nvPr>
            <p:ph idx="1" type="body"/>
          </p:nvPr>
        </p:nvSpPr>
        <p:spPr>
          <a:xfrm>
            <a:off x="1205425" y="17107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Amazon Sales Dataset </a:t>
            </a:r>
            <a:r>
              <a:rPr lang="en">
                <a:solidFill>
                  <a:schemeClr val="dk1"/>
                </a:solidFill>
              </a:rPr>
              <a:t>:  This dataset is contains the data of 1K+ Amazon India Product’s Ratings and Reviews - </a:t>
            </a:r>
            <a:r>
              <a:rPr lang="en">
                <a:solidFill>
                  <a:schemeClr val="dk1"/>
                </a:solidFill>
              </a:rPr>
              <a:t>https://www.kaggle.com/datasets/karkavelrajaj/amazon-sales-dataset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</a:t>
            </a:r>
            <a:endParaRPr/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11700" y="13318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What is the data breakdown by Product Category?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How does price affect ratings/reviews? Discounted-price?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What is the correlation between length of reviews vs rating?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Amazon India Product Data set found on Kaggle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sz="1800">
                <a:solidFill>
                  <a:schemeClr val="dk1"/>
                </a:solidFill>
              </a:rPr>
              <a:t>1K+ Amazon India products, ratings, and reviews. 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Key Columns: 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category - Category of the Product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discounted_price - Discounted Price of the Product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actual_price - Actual Price of the Product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discount_percentage - Percentage of Discount for the Product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rating - Rating of the Product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rating_count - Number of people who voted for the Amazon rating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review_title - Short review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review_content - Long review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</a:t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152475"/>
            <a:ext cx="6872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Imported CSV data from data set found on Kaggle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Cleaned up data, dropped NA rows,  fixed formats, and converted currencies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Created various DataFrames for our analysis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Created visuals such as bar charts, pie charts, scatter plots. 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Performed regression analysis and Pearson’s R test.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75325" y="2044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1: </a:t>
            </a:r>
            <a:r>
              <a:rPr lang="en" sz="2244">
                <a:latin typeface="Average"/>
                <a:ea typeface="Average"/>
                <a:cs typeface="Average"/>
                <a:sym typeface="Average"/>
              </a:rPr>
              <a:t>What is the data breakdown by Product Category?</a:t>
            </a:r>
            <a:endParaRPr sz="3444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 Category Breakdown</a:t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4067325" y="1216450"/>
            <a:ext cx="4764900" cy="167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Initial Analysis: 9 categories total, breaking down each product. The 3 showing NaN for values have only a single row of data in the entire dataset.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3675" y="1216450"/>
            <a:ext cx="3316443" cy="1675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99" name="Google Shape;9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3674" y="3171325"/>
            <a:ext cx="3316449" cy="1648758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4067325" y="3193350"/>
            <a:ext cx="4764900" cy="160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Focused Categories: the 3 categories with the highest counts (next highest was Office Products - 31).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1300" y="982025"/>
            <a:ext cx="4123276" cy="31794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06" name="Google Shape;106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85450" y="979537"/>
            <a:ext cx="4349501" cy="3184426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07" name="Google Shape;107;p20"/>
          <p:cNvSpPr txBox="1"/>
          <p:nvPr/>
        </p:nvSpPr>
        <p:spPr>
          <a:xfrm>
            <a:off x="279900" y="4279000"/>
            <a:ext cx="40248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rage"/>
              <a:buChar char="●"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Discounted</a:t>
            </a: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</a:t>
            </a: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% vs Rating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08" name="Google Shape;108;p20"/>
          <p:cNvSpPr txBox="1"/>
          <p:nvPr/>
        </p:nvSpPr>
        <p:spPr>
          <a:xfrm>
            <a:off x="4570850" y="4279000"/>
            <a:ext cx="4349400" cy="6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rage"/>
              <a:buChar char="●"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Discounted % vs Rating Count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09" name="Google Shape;109;p20"/>
          <p:cNvSpPr txBox="1"/>
          <p:nvPr>
            <p:ph type="title"/>
          </p:nvPr>
        </p:nvSpPr>
        <p:spPr>
          <a:xfrm>
            <a:off x="311700" y="409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040" y="982025"/>
            <a:ext cx="4161160" cy="315082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5" name="Google Shape;11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45573" y="982025"/>
            <a:ext cx="4389376" cy="315082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16" name="Google Shape;116;p21"/>
          <p:cNvSpPr txBox="1"/>
          <p:nvPr/>
        </p:nvSpPr>
        <p:spPr>
          <a:xfrm>
            <a:off x="336475" y="4260125"/>
            <a:ext cx="3926100" cy="5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rage"/>
              <a:buChar char="●"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Discounted Price ($) vs Rating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17" name="Google Shape;117;p21"/>
          <p:cNvSpPr txBox="1"/>
          <p:nvPr/>
        </p:nvSpPr>
        <p:spPr>
          <a:xfrm>
            <a:off x="4585500" y="4321475"/>
            <a:ext cx="43494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rage"/>
              <a:buChar char="●"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Discounted Price ($) vs Rating Count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18" name="Google Shape;118;p21"/>
          <p:cNvSpPr txBox="1"/>
          <p:nvPr>
            <p:ph type="title"/>
          </p:nvPr>
        </p:nvSpPr>
        <p:spPr>
          <a:xfrm>
            <a:off x="311700" y="409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