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4" r:id="rId2"/>
    <p:sldId id="262" r:id="rId3"/>
    <p:sldId id="263" r:id="rId4"/>
    <p:sldId id="265" r:id="rId5"/>
    <p:sldId id="266" r:id="rId6"/>
    <p:sldId id="267" r:id="rId7"/>
  </p:sldIdLst>
  <p:sldSz cx="31756350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A03"/>
    <a:srgbClr val="B4FEB4"/>
    <a:srgbClr val="016901"/>
    <a:srgbClr val="595959"/>
    <a:srgbClr val="264478"/>
    <a:srgbClr val="25D5FF"/>
    <a:srgbClr val="5C2791"/>
    <a:srgbClr val="00C057"/>
    <a:srgbClr val="CB71CD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5258" autoAdjust="0"/>
  </p:normalViewPr>
  <p:slideViewPr>
    <p:cSldViewPr snapToGrid="0">
      <p:cViewPr varScale="1">
        <p:scale>
          <a:sx n="30" d="100"/>
          <a:sy n="30" d="100"/>
        </p:scale>
        <p:origin x="106" y="39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r>
              <a:rPr lang="en-US" sz="4800" dirty="0"/>
              <a:t>Test Scores</a:t>
            </a:r>
          </a:p>
        </c:rich>
      </c:tx>
      <c:layout>
        <c:manualLayout>
          <c:xMode val="edge"/>
          <c:yMode val="edge"/>
          <c:x val="0.4336593934404655"/>
          <c:y val="2.96324591359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DE"/>
        </a:p>
      </c:txPr>
    </c:title>
    <c:autoTitleDeleted val="0"/>
    <c:plotArea>
      <c:layout>
        <c:manualLayout>
          <c:layoutTarget val="inner"/>
          <c:xMode val="edge"/>
          <c:yMode val="edge"/>
          <c:x val="5.6579203662083168E-2"/>
          <c:y val="0.155715587634879"/>
          <c:w val="0.89523167580855267"/>
          <c:h val="0.66378865515462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Fold 1</c:v>
                </c:pt>
              </c:strCache>
            </c:strRef>
          </c:tx>
          <c:spPr>
            <a:solidFill>
              <a:srgbClr val="19D3FF">
                <a:alpha val="94902"/>
              </a:srgb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0.89783281733746101</c:v>
                </c:pt>
                <c:pt idx="1">
                  <c:v>0.80060783071310904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0-43B5-96BF-A352A3A618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Fold 2</c:v>
                </c:pt>
              </c:strCache>
            </c:strRef>
          </c:tx>
          <c:spPr>
            <a:solidFill>
              <a:srgbClr val="00C057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0.91950464396284803</c:v>
                </c:pt>
                <c:pt idx="1">
                  <c:v>0.86165304220511796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0-43B5-96BF-A352A3A618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Fold 3</c:v>
                </c:pt>
              </c:strCache>
            </c:strRef>
          </c:tx>
          <c:spPr>
            <a:solidFill>
              <a:srgbClr val="264478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0.91331269349845201</c:v>
                </c:pt>
                <c:pt idx="1">
                  <c:v>0.9156145919659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AB0-43B5-96BF-A352A3A618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Fold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0.91021671826625306</c:v>
                </c:pt>
                <c:pt idx="1">
                  <c:v>0.89172507586481997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9-4F79-8177-EA2AACA2FA5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Fold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0.89164086687306499</c:v>
                </c:pt>
                <c:pt idx="1">
                  <c:v>0.89804959881243296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9-4F79-8177-EA2AACA2FA5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0.90650154798761573</c:v>
                </c:pt>
                <c:pt idx="1">
                  <c:v>0.87353002791227596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C9-4F79-8177-EA2AACA2FA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3"/>
        <c:overlap val="-27"/>
        <c:axId val="800241392"/>
        <c:axId val="812882096"/>
      </c:barChart>
      <c:catAx>
        <c:axId val="80024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DE"/>
          </a:p>
        </c:txPr>
        <c:crossAx val="812882096"/>
        <c:crosses val="autoZero"/>
        <c:auto val="1"/>
        <c:lblAlgn val="ctr"/>
        <c:lblOffset val="100"/>
        <c:noMultiLvlLbl val="0"/>
      </c:catAx>
      <c:valAx>
        <c:axId val="812882096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DE"/>
          </a:p>
        </c:txPr>
        <c:crossAx val="80024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4.4966192322785309E-3"/>
          <c:y val="0.89295545008971"/>
          <c:w val="0.99550338578901432"/>
          <c:h val="0.10704454991028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Avenir Next LT Pro Light" panose="020B0304020202020204" pitchFamily="34" charset="0"/>
        </a:defRPr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r>
              <a:rPr lang="en-US" sz="4800" dirty="0"/>
              <a:t>Test Scores</a:t>
            </a:r>
          </a:p>
        </c:rich>
      </c:tx>
      <c:layout>
        <c:manualLayout>
          <c:xMode val="edge"/>
          <c:yMode val="edge"/>
          <c:x val="0.4336593934404655"/>
          <c:y val="2.96324591359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DE"/>
        </a:p>
      </c:txPr>
    </c:title>
    <c:autoTitleDeleted val="0"/>
    <c:plotArea>
      <c:layout>
        <c:manualLayout>
          <c:layoutTarget val="inner"/>
          <c:xMode val="edge"/>
          <c:yMode val="edge"/>
          <c:x val="5.6579203662083168E-2"/>
          <c:y val="0.155715587634879"/>
          <c:w val="0.89523167580855267"/>
          <c:h val="0.66378865515462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Fold 1</c:v>
                </c:pt>
              </c:strCache>
            </c:strRef>
          </c:tx>
          <c:spPr>
            <a:solidFill>
              <a:srgbClr val="19D3FF">
                <a:alpha val="94902"/>
              </a:srgbClr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0.81533101045296097</c:v>
                </c:pt>
                <c:pt idx="1">
                  <c:v>0.82154410168811798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0-43B5-96BF-A352A3A618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Fold 2</c:v>
                </c:pt>
              </c:strCache>
            </c:strRef>
          </c:tx>
          <c:spPr>
            <a:solidFill>
              <a:srgbClr val="00C057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0.89082462253193895</c:v>
                </c:pt>
                <c:pt idx="1">
                  <c:v>0.89062921186569399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0-43B5-96BF-A352A3A618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Fold 3</c:v>
                </c:pt>
              </c:strCache>
            </c:strRef>
          </c:tx>
          <c:spPr>
            <a:solidFill>
              <a:srgbClr val="264478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0.84901277584204404</c:v>
                </c:pt>
                <c:pt idx="1">
                  <c:v>0.84034577921185505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AB0-43B5-96BF-A352A3A618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Fold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0.86643437862950001</c:v>
                </c:pt>
                <c:pt idx="1">
                  <c:v>0.86153499962777502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9-4F79-8177-EA2AACA2FA5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Fold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0.87572590011614404</c:v>
                </c:pt>
                <c:pt idx="1">
                  <c:v>0.86910040296392699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9-4F79-8177-EA2AACA2FA5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 LT Pro Light" panose="020B0304020202020204" pitchFamily="34" charset="0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F1-score</c:v>
                </c:pt>
                <c:pt idx="2">
                  <c:v>ROC-AUC score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0.85946573751451771</c:v>
                </c:pt>
                <c:pt idx="1">
                  <c:v>0.85663089907147383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C9-4F79-8177-EA2AACA2FA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3"/>
        <c:overlap val="-27"/>
        <c:axId val="800241392"/>
        <c:axId val="812882096"/>
      </c:barChart>
      <c:catAx>
        <c:axId val="80024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DE"/>
          </a:p>
        </c:txPr>
        <c:crossAx val="812882096"/>
        <c:crosses val="autoZero"/>
        <c:auto val="1"/>
        <c:lblAlgn val="ctr"/>
        <c:lblOffset val="100"/>
        <c:noMultiLvlLbl val="0"/>
      </c:catAx>
      <c:valAx>
        <c:axId val="812882096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pPr>
            <a:endParaRPr lang="en-DE"/>
          </a:p>
        </c:txPr>
        <c:crossAx val="80024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4.4966192322785309E-3"/>
          <c:y val="0.89295545008971"/>
          <c:w val="0.99550338578901432"/>
          <c:h val="0.107044549910289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venir Next LT Pro Light" panose="020B0304020202020204" pitchFamily="34" charset="0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Avenir Next LT Pro Light" panose="020B0304020202020204" pitchFamily="34" charset="0"/>
        </a:defRPr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E0E2B-CB96-4B74-8CEF-6927842B1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563" y="1143000"/>
            <a:ext cx="649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D1611-C8A6-4A10-916B-F54596F1E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1611-C8A6-4A10-916B-F54596F1E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1611-C8A6-4A10-916B-F54596F1E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1611-C8A6-4A10-916B-F54596F1E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1611-C8A6-4A10-916B-F54596F1E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1611-C8A6-4A10-916B-F54596F1E0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1611-C8A6-4A10-916B-F54596F1E0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9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44" y="2469199"/>
            <a:ext cx="23817263" cy="5252720"/>
          </a:xfrm>
        </p:spPr>
        <p:txBody>
          <a:bodyPr anchor="b"/>
          <a:lstStyle>
            <a:lvl1pPr algn="ctr"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9544" y="7924484"/>
            <a:ext cx="23817263" cy="3642676"/>
          </a:xfrm>
        </p:spPr>
        <p:txBody>
          <a:bodyPr/>
          <a:lstStyle>
            <a:lvl1pPr marL="0" indent="0" algn="ctr">
              <a:buNone/>
              <a:defRPr sz="5280"/>
            </a:lvl1pPr>
            <a:lvl2pPr marL="1005840" indent="0" algn="ctr">
              <a:buNone/>
              <a:defRPr sz="4400"/>
            </a:lvl2pPr>
            <a:lvl3pPr marL="2011680" indent="0" algn="ctr">
              <a:buNone/>
              <a:defRPr sz="3960"/>
            </a:lvl3pPr>
            <a:lvl4pPr marL="3017520" indent="0" algn="ctr">
              <a:buNone/>
              <a:defRPr sz="3520"/>
            </a:lvl4pPr>
            <a:lvl5pPr marL="4023360" indent="0" algn="ctr">
              <a:buNone/>
              <a:defRPr sz="3520"/>
            </a:lvl5pPr>
            <a:lvl6pPr marL="5029200" indent="0" algn="ctr">
              <a:buNone/>
              <a:defRPr sz="3520"/>
            </a:lvl6pPr>
            <a:lvl7pPr marL="6035040" indent="0" algn="ctr">
              <a:buNone/>
              <a:defRPr sz="3520"/>
            </a:lvl7pPr>
            <a:lvl8pPr marL="7040880" indent="0" algn="ctr">
              <a:buNone/>
              <a:defRPr sz="3520"/>
            </a:lvl8pPr>
            <a:lvl9pPr marL="8046720" indent="0" algn="ctr">
              <a:buNone/>
              <a:defRPr sz="3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2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725638" y="803275"/>
            <a:ext cx="6847463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83249" y="803275"/>
            <a:ext cx="20145435" cy="12786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709" y="3761425"/>
            <a:ext cx="27389852" cy="6276021"/>
          </a:xfrm>
        </p:spPr>
        <p:txBody>
          <a:bodyPr anchor="b"/>
          <a:lstStyle>
            <a:lvl1pPr>
              <a:defRPr sz="1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709" y="10096820"/>
            <a:ext cx="27389852" cy="3300411"/>
          </a:xfrm>
        </p:spPr>
        <p:txBody>
          <a:bodyPr/>
          <a:lstStyle>
            <a:lvl1pPr marL="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1pPr>
            <a:lvl2pPr marL="100584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2pPr>
            <a:lvl3pPr marL="20116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3pPr>
            <a:lvl4pPr marL="30175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4pPr>
            <a:lvl5pPr marL="402336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5pPr>
            <a:lvl6pPr marL="502920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6pPr>
            <a:lvl7pPr marL="603504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7pPr>
            <a:lvl8pPr marL="704088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8pPr>
            <a:lvl9pPr marL="804672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3249" y="4016375"/>
            <a:ext cx="13496449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76652" y="4016375"/>
            <a:ext cx="13496449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385" y="803276"/>
            <a:ext cx="27389852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7387" y="3698559"/>
            <a:ext cx="13434423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387" y="5511165"/>
            <a:ext cx="13434423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76652" y="3698559"/>
            <a:ext cx="13500585" cy="1812606"/>
          </a:xfrm>
        </p:spPr>
        <p:txBody>
          <a:bodyPr anchor="b"/>
          <a:lstStyle>
            <a:lvl1pPr marL="0" indent="0">
              <a:buNone/>
              <a:defRPr sz="5280" b="1"/>
            </a:lvl1pPr>
            <a:lvl2pPr marL="1005840" indent="0">
              <a:buNone/>
              <a:defRPr sz="4400" b="1"/>
            </a:lvl2pPr>
            <a:lvl3pPr marL="2011680" indent="0">
              <a:buNone/>
              <a:defRPr sz="3960" b="1"/>
            </a:lvl3pPr>
            <a:lvl4pPr marL="3017520" indent="0">
              <a:buNone/>
              <a:defRPr sz="3520" b="1"/>
            </a:lvl4pPr>
            <a:lvl5pPr marL="4023360" indent="0">
              <a:buNone/>
              <a:defRPr sz="3520" b="1"/>
            </a:lvl5pPr>
            <a:lvl6pPr marL="5029200" indent="0">
              <a:buNone/>
              <a:defRPr sz="3520" b="1"/>
            </a:lvl6pPr>
            <a:lvl7pPr marL="6035040" indent="0">
              <a:buNone/>
              <a:defRPr sz="3520" b="1"/>
            </a:lvl7pPr>
            <a:lvl8pPr marL="7040880" indent="0">
              <a:buNone/>
              <a:defRPr sz="3520" b="1"/>
            </a:lvl8pPr>
            <a:lvl9pPr marL="8046720" indent="0">
              <a:buNone/>
              <a:defRPr sz="3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76652" y="5511165"/>
            <a:ext cx="13500585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386" y="1005840"/>
            <a:ext cx="10242249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0585" y="2172336"/>
            <a:ext cx="16076652" cy="10721975"/>
          </a:xfrm>
        </p:spPr>
        <p:txBody>
          <a:bodyPr/>
          <a:lstStyle>
            <a:lvl1pPr>
              <a:defRPr sz="7040"/>
            </a:lvl1pPr>
            <a:lvl2pPr>
              <a:defRPr sz="6160"/>
            </a:lvl2pPr>
            <a:lvl3pPr>
              <a:defRPr sz="528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386" y="4526280"/>
            <a:ext cx="10242249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386" y="1005840"/>
            <a:ext cx="10242249" cy="3520440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00585" y="2172336"/>
            <a:ext cx="16076652" cy="10721975"/>
          </a:xfrm>
        </p:spPr>
        <p:txBody>
          <a:bodyPr anchor="t"/>
          <a:lstStyle>
            <a:lvl1pPr marL="0" indent="0">
              <a:buNone/>
              <a:defRPr sz="7040"/>
            </a:lvl1pPr>
            <a:lvl2pPr marL="1005840" indent="0">
              <a:buNone/>
              <a:defRPr sz="6160"/>
            </a:lvl2pPr>
            <a:lvl3pPr marL="2011680" indent="0">
              <a:buNone/>
              <a:defRPr sz="5280"/>
            </a:lvl3pPr>
            <a:lvl4pPr marL="3017520" indent="0">
              <a:buNone/>
              <a:defRPr sz="4400"/>
            </a:lvl4pPr>
            <a:lvl5pPr marL="4023360" indent="0">
              <a:buNone/>
              <a:defRPr sz="4400"/>
            </a:lvl5pPr>
            <a:lvl6pPr marL="5029200" indent="0">
              <a:buNone/>
              <a:defRPr sz="4400"/>
            </a:lvl6pPr>
            <a:lvl7pPr marL="6035040" indent="0">
              <a:buNone/>
              <a:defRPr sz="4400"/>
            </a:lvl7pPr>
            <a:lvl8pPr marL="7040880" indent="0">
              <a:buNone/>
              <a:defRPr sz="4400"/>
            </a:lvl8pPr>
            <a:lvl9pPr marL="8046720" indent="0">
              <a:buNone/>
              <a:defRPr sz="4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386" y="4526280"/>
            <a:ext cx="10242249" cy="8385494"/>
          </a:xfrm>
        </p:spPr>
        <p:txBody>
          <a:bodyPr/>
          <a:lstStyle>
            <a:lvl1pPr marL="0" indent="0">
              <a:buNone/>
              <a:defRPr sz="3520"/>
            </a:lvl1pPr>
            <a:lvl2pPr marL="1005840" indent="0">
              <a:buNone/>
              <a:defRPr sz="3080"/>
            </a:lvl2pPr>
            <a:lvl3pPr marL="2011680" indent="0">
              <a:buNone/>
              <a:defRPr sz="2640"/>
            </a:lvl3pPr>
            <a:lvl4pPr marL="3017520" indent="0">
              <a:buNone/>
              <a:defRPr sz="2200"/>
            </a:lvl4pPr>
            <a:lvl5pPr marL="4023360" indent="0">
              <a:buNone/>
              <a:defRPr sz="2200"/>
            </a:lvl5pPr>
            <a:lvl6pPr marL="5029200" indent="0">
              <a:buNone/>
              <a:defRPr sz="2200"/>
            </a:lvl6pPr>
            <a:lvl7pPr marL="6035040" indent="0">
              <a:buNone/>
              <a:defRPr sz="2200"/>
            </a:lvl7pPr>
            <a:lvl8pPr marL="7040880" indent="0">
              <a:buNone/>
              <a:defRPr sz="2200"/>
            </a:lvl8pPr>
            <a:lvl9pPr marL="8046720" indent="0">
              <a:buNone/>
              <a:defRPr sz="2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83249" y="803276"/>
            <a:ext cx="27389852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249" y="4016375"/>
            <a:ext cx="27389852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249" y="13983971"/>
            <a:ext cx="7145179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1FFE-0E18-476E-9643-DCAB643033F7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19291" y="13983971"/>
            <a:ext cx="10717768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27922" y="13983971"/>
            <a:ext cx="7145179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F5936-EAF7-4E98-810A-7B41F800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011680" rtl="0" eaLnBrk="1" latinLnBrk="0" hangingPunct="1">
        <a:lnSpc>
          <a:spcPct val="90000"/>
        </a:lnSpc>
        <a:spcBef>
          <a:spcPct val="0"/>
        </a:spcBef>
        <a:buNone/>
        <a:defRPr sz="9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920" indent="-502920" algn="l" defTabSz="201168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616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0" kern="1200">
          <a:solidFill>
            <a:schemeClr val="tx1"/>
          </a:solidFill>
          <a:latin typeface="+mn-lt"/>
          <a:ea typeface="+mn-ea"/>
          <a:cs typeface="+mn-cs"/>
        </a:defRPr>
      </a:lvl2pPr>
      <a:lvl3pPr marL="25146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5204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53212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53796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54380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indent="-502920" algn="l" defTabSz="201168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1pPr>
      <a:lvl2pPr marL="10058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20116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3pPr>
      <a:lvl4pPr marL="30175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4pPr>
      <a:lvl5pPr marL="402336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6pPr>
      <a:lvl7pPr marL="603504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7pPr>
      <a:lvl8pPr marL="704088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8pPr>
      <a:lvl9pPr marL="8046720" algn="l" defTabSz="2011680" rtl="0" eaLnBrk="1" latinLnBrk="0" hangingPunct="1">
        <a:defRPr sz="3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1F3314-D92D-CEF0-A60F-F41D6BC164D8}"/>
              </a:ext>
            </a:extLst>
          </p:cNvPr>
          <p:cNvSpPr/>
          <p:nvPr/>
        </p:nvSpPr>
        <p:spPr>
          <a:xfrm>
            <a:off x="1529551" y="3403600"/>
            <a:ext cx="28271575" cy="9881039"/>
          </a:xfrm>
          <a:prstGeom prst="roundRect">
            <a:avLst/>
          </a:prstGeom>
          <a:solidFill>
            <a:srgbClr val="FFDDDD"/>
          </a:solidFill>
          <a:ln w="19050">
            <a:solidFill>
              <a:srgbClr val="FF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47D5E7-BC2F-9C41-39ED-1F4FFEA969FD}"/>
              </a:ext>
            </a:extLst>
          </p:cNvPr>
          <p:cNvCxnSpPr>
            <a:cxnSpLocks/>
          </p:cNvCxnSpPr>
          <p:nvPr/>
        </p:nvCxnSpPr>
        <p:spPr>
          <a:xfrm>
            <a:off x="15399327" y="2616200"/>
            <a:ext cx="0" cy="11640127"/>
          </a:xfrm>
          <a:prstGeom prst="line">
            <a:avLst/>
          </a:prstGeom>
          <a:ln w="203200">
            <a:solidFill>
              <a:srgbClr val="7030A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0256B-E861-4CC6-77B8-F39D9701D9E6}"/>
              </a:ext>
            </a:extLst>
          </p:cNvPr>
          <p:cNvCxnSpPr>
            <a:cxnSpLocks/>
          </p:cNvCxnSpPr>
          <p:nvPr/>
        </p:nvCxnSpPr>
        <p:spPr>
          <a:xfrm>
            <a:off x="11817927" y="2616200"/>
            <a:ext cx="0" cy="11640127"/>
          </a:xfrm>
          <a:prstGeom prst="line">
            <a:avLst/>
          </a:prstGeom>
          <a:ln w="203200">
            <a:solidFill>
              <a:srgbClr val="25D5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A6E3413C-0BF3-A605-F95B-B27EBE4BC1AF}"/>
              </a:ext>
            </a:extLst>
          </p:cNvPr>
          <p:cNvSpPr/>
          <p:nvPr/>
        </p:nvSpPr>
        <p:spPr>
          <a:xfrm rot="5400000" flipH="1">
            <a:off x="6130346" y="3818947"/>
            <a:ext cx="787400" cy="9608706"/>
          </a:xfrm>
          <a:prstGeom prst="leftBrace">
            <a:avLst>
              <a:gd name="adj1" fmla="val 95226"/>
              <a:gd name="adj2" fmla="val 50000"/>
            </a:avLst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20C0F4E-7FA0-9942-09E8-A3E776A6C0F6}"/>
              </a:ext>
            </a:extLst>
          </p:cNvPr>
          <p:cNvSpPr/>
          <p:nvPr/>
        </p:nvSpPr>
        <p:spPr>
          <a:xfrm rot="5400000" flipH="1">
            <a:off x="22399044" y="1901247"/>
            <a:ext cx="787401" cy="13444105"/>
          </a:xfrm>
          <a:prstGeom prst="leftBrace">
            <a:avLst>
              <a:gd name="adj1" fmla="val 95226"/>
              <a:gd name="adj2" fmla="val 50000"/>
            </a:avLst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912E9E-0198-9635-7A7A-516F989A6B03}"/>
              </a:ext>
            </a:extLst>
          </p:cNvPr>
          <p:cNvSpPr/>
          <p:nvPr/>
        </p:nvSpPr>
        <p:spPr>
          <a:xfrm rot="5400000" flipH="1">
            <a:off x="13316523" y="7220531"/>
            <a:ext cx="787400" cy="2805534"/>
          </a:xfrm>
          <a:prstGeom prst="leftBrace">
            <a:avLst>
              <a:gd name="adj1" fmla="val 95226"/>
              <a:gd name="adj2" fmla="val 50000"/>
            </a:avLst>
          </a:prstGeom>
          <a:ln w="1079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8BB06A-E277-7D8A-8F31-3E9AD6D1FE79}"/>
              </a:ext>
            </a:extLst>
          </p:cNvPr>
          <p:cNvSpPr/>
          <p:nvPr/>
        </p:nvSpPr>
        <p:spPr>
          <a:xfrm>
            <a:off x="1529549" y="421770"/>
            <a:ext cx="28271575" cy="1324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Dataset Splits 5-fold Cross 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CABF0F-2C14-10DE-F9BA-95317FC32579}"/>
              </a:ext>
            </a:extLst>
          </p:cNvPr>
          <p:cNvSpPr/>
          <p:nvPr/>
        </p:nvSpPr>
        <p:spPr>
          <a:xfrm>
            <a:off x="1409001" y="6595443"/>
            <a:ext cx="9919398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Training (258 reports)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50616B-E20D-189B-2258-E7D99EE7EE9B}"/>
              </a:ext>
            </a:extLst>
          </p:cNvPr>
          <p:cNvSpPr/>
          <p:nvPr/>
        </p:nvSpPr>
        <p:spPr>
          <a:xfrm>
            <a:off x="4990344" y="2233592"/>
            <a:ext cx="3067403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4/10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1404A2-B334-501F-7FD9-3635E1A4E977}"/>
              </a:ext>
            </a:extLst>
          </p:cNvPr>
          <p:cNvSpPr/>
          <p:nvPr/>
        </p:nvSpPr>
        <p:spPr>
          <a:xfrm>
            <a:off x="12045588" y="2233592"/>
            <a:ext cx="3067402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1/10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13F5FC-5017-27B4-B58D-29C6BFACB890}"/>
              </a:ext>
            </a:extLst>
          </p:cNvPr>
          <p:cNvSpPr/>
          <p:nvPr/>
        </p:nvSpPr>
        <p:spPr>
          <a:xfrm>
            <a:off x="21259043" y="2233592"/>
            <a:ext cx="3067402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1824B5-9DE2-257D-07A1-C58F89186005}"/>
              </a:ext>
            </a:extLst>
          </p:cNvPr>
          <p:cNvSpPr/>
          <p:nvPr/>
        </p:nvSpPr>
        <p:spPr>
          <a:xfrm>
            <a:off x="18082645" y="6595443"/>
            <a:ext cx="9919398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Testing (323 reports)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C4A39-32EC-EE5A-B171-0174AE9724BC}"/>
              </a:ext>
            </a:extLst>
          </p:cNvPr>
          <p:cNvSpPr/>
          <p:nvPr/>
        </p:nvSpPr>
        <p:spPr>
          <a:xfrm>
            <a:off x="11938477" y="6595443"/>
            <a:ext cx="3460849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Validation (64 reports)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054C2B-E963-996D-E828-CC7B2DFCE157}"/>
              </a:ext>
            </a:extLst>
          </p:cNvPr>
          <p:cNvCxnSpPr>
            <a:cxnSpLocks/>
          </p:cNvCxnSpPr>
          <p:nvPr/>
        </p:nvCxnSpPr>
        <p:spPr>
          <a:xfrm>
            <a:off x="3740727" y="2616200"/>
            <a:ext cx="0" cy="11640127"/>
          </a:xfrm>
          <a:prstGeom prst="line">
            <a:avLst/>
          </a:prstGeom>
          <a:ln w="203200">
            <a:solidFill>
              <a:srgbClr val="25D5FF">
                <a:alpha val="15000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AFBEAD-1DD7-CEAE-D0CA-137F0B8BCFA9}"/>
              </a:ext>
            </a:extLst>
          </p:cNvPr>
          <p:cNvCxnSpPr>
            <a:cxnSpLocks/>
          </p:cNvCxnSpPr>
          <p:nvPr/>
        </p:nvCxnSpPr>
        <p:spPr>
          <a:xfrm>
            <a:off x="6306127" y="2616200"/>
            <a:ext cx="0" cy="11640127"/>
          </a:xfrm>
          <a:prstGeom prst="line">
            <a:avLst/>
          </a:prstGeom>
          <a:ln w="203200">
            <a:solidFill>
              <a:srgbClr val="25D5FF">
                <a:alpha val="15000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36FF5B-3330-7A87-8F70-81DB4E6D7D3F}"/>
              </a:ext>
            </a:extLst>
          </p:cNvPr>
          <p:cNvCxnSpPr>
            <a:cxnSpLocks/>
          </p:cNvCxnSpPr>
          <p:nvPr/>
        </p:nvCxnSpPr>
        <p:spPr>
          <a:xfrm>
            <a:off x="8922327" y="2616200"/>
            <a:ext cx="0" cy="11640127"/>
          </a:xfrm>
          <a:prstGeom prst="line">
            <a:avLst/>
          </a:prstGeom>
          <a:ln w="203200">
            <a:solidFill>
              <a:srgbClr val="25D5FF">
                <a:alpha val="15000"/>
              </a:srgb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0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5DBE4769-979A-77D9-A9DE-322733ADC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862521"/>
              </p:ext>
            </p:extLst>
          </p:nvPr>
        </p:nvGraphicFramePr>
        <p:xfrm>
          <a:off x="1397292" y="1746705"/>
          <a:ext cx="29748605" cy="1248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92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white grid with numbers and a blue square&#10;&#10;Description automatically generated">
            <a:extLst>
              <a:ext uri="{FF2B5EF4-FFF2-40B4-BE49-F238E27FC236}">
                <a16:creationId xmlns:a16="http://schemas.microsoft.com/office/drawing/2014/main" id="{EA14DD66-55E7-06CB-AC5F-7FC3684FE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94" y="187946"/>
            <a:ext cx="7178054" cy="7178054"/>
          </a:xfrm>
          <a:prstGeom prst="rect">
            <a:avLst/>
          </a:prstGeom>
        </p:spPr>
      </p:pic>
      <p:pic>
        <p:nvPicPr>
          <p:cNvPr id="16" name="Picture 15" descr="A blue and white grid with numbers&#10;&#10;Description automatically generated">
            <a:extLst>
              <a:ext uri="{FF2B5EF4-FFF2-40B4-BE49-F238E27FC236}">
                <a16:creationId xmlns:a16="http://schemas.microsoft.com/office/drawing/2014/main" id="{A6FE08CB-089E-F65F-A800-E04871F0B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748" y="187946"/>
            <a:ext cx="7178054" cy="7178054"/>
          </a:xfrm>
          <a:prstGeom prst="rect">
            <a:avLst/>
          </a:prstGeom>
        </p:spPr>
      </p:pic>
      <p:pic>
        <p:nvPicPr>
          <p:cNvPr id="18" name="Picture 17" descr="A blue and white squares with numbers&#10;&#10;Description automatically generated">
            <a:extLst>
              <a:ext uri="{FF2B5EF4-FFF2-40B4-BE49-F238E27FC236}">
                <a16:creationId xmlns:a16="http://schemas.microsoft.com/office/drawing/2014/main" id="{49838FF4-E499-47E8-D685-7EB4270E9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802" y="187946"/>
            <a:ext cx="7178054" cy="7178054"/>
          </a:xfrm>
          <a:prstGeom prst="rect">
            <a:avLst/>
          </a:prstGeom>
        </p:spPr>
      </p:pic>
      <p:pic>
        <p:nvPicPr>
          <p:cNvPr id="20" name="Picture 19" descr="A blue and white grid with black numbers&#10;&#10;Description automatically generated">
            <a:extLst>
              <a:ext uri="{FF2B5EF4-FFF2-40B4-BE49-F238E27FC236}">
                <a16:creationId xmlns:a16="http://schemas.microsoft.com/office/drawing/2014/main" id="{C616CB48-4372-6B34-3B27-379F1CB86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21" y="7543800"/>
            <a:ext cx="7178054" cy="7178054"/>
          </a:xfrm>
          <a:prstGeom prst="rect">
            <a:avLst/>
          </a:prstGeom>
        </p:spPr>
      </p:pic>
      <p:pic>
        <p:nvPicPr>
          <p:cNvPr id="22" name="Picture 21" descr="A blue and white grid with numbers and a blue square&#10;&#10;Description automatically generated">
            <a:extLst>
              <a:ext uri="{FF2B5EF4-FFF2-40B4-BE49-F238E27FC236}">
                <a16:creationId xmlns:a16="http://schemas.microsoft.com/office/drawing/2014/main" id="{A1E22C82-4C0E-D69C-B7C7-121E91199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775" y="7543800"/>
            <a:ext cx="7178054" cy="717805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8EAB8B-3E1A-BE67-D7E9-12BF2CBD3637}"/>
              </a:ext>
            </a:extLst>
          </p:cNvPr>
          <p:cNvSpPr/>
          <p:nvPr/>
        </p:nvSpPr>
        <p:spPr>
          <a:xfrm>
            <a:off x="23596601" y="9613659"/>
            <a:ext cx="7366000" cy="2984742"/>
          </a:xfrm>
          <a:prstGeom prst="roundRect">
            <a:avLst>
              <a:gd name="adj" fmla="val 10740"/>
            </a:avLst>
          </a:prstGeom>
          <a:noFill/>
          <a:ln w="44450">
            <a:solidFill>
              <a:srgbClr val="C0C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0: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Emergency</a:t>
            </a:r>
          </a:p>
          <a:p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1: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Normal</a:t>
            </a:r>
          </a:p>
          <a:p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2: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Non-Emergency No-Doctor</a:t>
            </a:r>
          </a:p>
          <a:p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3: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Non-Emergency Doctor</a:t>
            </a:r>
          </a:p>
        </p:txBody>
      </p:sp>
    </p:spTree>
    <p:extLst>
      <p:ext uri="{BB962C8B-B14F-4D97-AF65-F5344CB8AC3E}">
        <p14:creationId xmlns:p14="http://schemas.microsoft.com/office/powerpoint/2010/main" val="37122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628" descr="Rep&#10;">
            <a:extLst>
              <a:ext uri="{FF2B5EF4-FFF2-40B4-BE49-F238E27FC236}">
                <a16:creationId xmlns:a16="http://schemas.microsoft.com/office/drawing/2014/main" id="{3700FE64-78CA-F560-8155-44CE21569C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23815864" y="4725468"/>
            <a:ext cx="0" cy="3681932"/>
          </a:xfrm>
          <a:prstGeom prst="straightConnector1">
            <a:avLst/>
          </a:prstGeom>
          <a:ln w="79375">
            <a:solidFill>
              <a:srgbClr val="03CA03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28" descr="Rep&#10;">
            <a:extLst>
              <a:ext uri="{FF2B5EF4-FFF2-40B4-BE49-F238E27FC236}">
                <a16:creationId xmlns:a16="http://schemas.microsoft.com/office/drawing/2014/main" id="{4B3BF1E2-272E-8030-178F-A744E56B27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7808655" y="4639821"/>
            <a:ext cx="25399" cy="3500035"/>
          </a:xfrm>
          <a:prstGeom prst="straightConnector1">
            <a:avLst/>
          </a:prstGeom>
          <a:ln w="79375">
            <a:solidFill>
              <a:srgbClr val="03CA03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8CF66E8-8550-1F04-130B-CE531AF714F7}"/>
              </a:ext>
            </a:extLst>
          </p:cNvPr>
          <p:cNvSpPr/>
          <p:nvPr/>
        </p:nvSpPr>
        <p:spPr>
          <a:xfrm>
            <a:off x="1403702" y="596208"/>
            <a:ext cx="28938905" cy="1324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How would/should model behave on excluded cases?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73DD97-703C-298A-EB9A-C62028C475B3}"/>
              </a:ext>
            </a:extLst>
          </p:cNvPr>
          <p:cNvSpPr/>
          <p:nvPr/>
        </p:nvSpPr>
        <p:spPr>
          <a:xfrm>
            <a:off x="1403702" y="2527839"/>
            <a:ext cx="12809905" cy="2111982"/>
          </a:xfrm>
          <a:prstGeom prst="roundRect">
            <a:avLst/>
          </a:prstGeom>
          <a:solidFill>
            <a:srgbClr val="FFDDDD"/>
          </a:solidFill>
          <a:ln w="19050">
            <a:solidFill>
              <a:srgbClr val="FF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</a:rPr>
              <a:t>REPORT DATE: 22/09/2022   FILM NO:***\n\</a:t>
            </a:r>
            <a:r>
              <a:rPr lang="en-US" sz="40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nBrain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</a:rPr>
              <a:t> CT\n\</a:t>
            </a:r>
            <a:r>
              <a:rPr lang="en-US" sz="40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nThe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</a:rPr>
              <a:t> base of the skull and </a:t>
            </a:r>
            <a:r>
              <a:rPr lang="en-US" sz="40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calvarial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</a:rPr>
              <a:t> bone structures are within normal limits.\n\</a:t>
            </a:r>
            <a:r>
              <a:rPr lang="en-US" sz="40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nThe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</a:rPr>
              <a:t> fourth…</a:t>
            </a:r>
            <a:endParaRPr lang="en-US" sz="2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47E2B1-96E2-BB20-E113-4D2586B3BE43}"/>
              </a:ext>
            </a:extLst>
          </p:cNvPr>
          <p:cNvSpPr/>
          <p:nvPr/>
        </p:nvSpPr>
        <p:spPr>
          <a:xfrm>
            <a:off x="4631340" y="5851455"/>
            <a:ext cx="6354628" cy="1484388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latin typeface="Avenir Next LT Pro" panose="020B0504020202020204" pitchFamily="34" charset="0"/>
                <a:cs typeface="Arial" panose="020B0604020202020204" pitchFamily="34" charset="0"/>
              </a:rPr>
              <a:t>trained </a:t>
            </a:r>
            <a:r>
              <a:rPr lang="en-US" sz="4000" dirty="0">
                <a:latin typeface="Avenir Next LT Pro" panose="020B0504020202020204" pitchFamily="34" charset="0"/>
                <a:cs typeface="Arial" panose="020B0604020202020204" pitchFamily="34" charset="0"/>
              </a:rPr>
              <a:t>model</a:t>
            </a:r>
            <a:endParaRPr lang="en-US" sz="4400" dirty="0"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48C0E4-136B-2361-88D3-9150BE2ADA78}"/>
              </a:ext>
            </a:extLst>
          </p:cNvPr>
          <p:cNvSpPr/>
          <p:nvPr/>
        </p:nvSpPr>
        <p:spPr>
          <a:xfrm>
            <a:off x="5589157" y="9474875"/>
            <a:ext cx="4489794" cy="895686"/>
          </a:xfrm>
          <a:prstGeom prst="roundRect">
            <a:avLst/>
          </a:prstGeom>
          <a:solidFill>
            <a:srgbClr val="B4FEB4"/>
          </a:solidFill>
          <a:ln w="19050">
            <a:solidFill>
              <a:srgbClr val="0169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</a:rPr>
              <a:t>0.1 | 0.2 | 3.5 | 0.5</a:t>
            </a:r>
            <a:endParaRPr lang="en-US" sz="2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3BFD38-20EF-1606-CD2A-A67084365809}"/>
              </a:ext>
            </a:extLst>
          </p:cNvPr>
          <p:cNvSpPr/>
          <p:nvPr/>
        </p:nvSpPr>
        <p:spPr>
          <a:xfrm>
            <a:off x="13702357" y="9289835"/>
            <a:ext cx="4690703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output logits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C1625E-8DD5-410E-D7E0-9E2ABAF7A052}"/>
              </a:ext>
            </a:extLst>
          </p:cNvPr>
          <p:cNvSpPr/>
          <p:nvPr/>
        </p:nvSpPr>
        <p:spPr>
          <a:xfrm>
            <a:off x="14339453" y="2921362"/>
            <a:ext cx="3067402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input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9B6FF-598F-9927-F6EF-84A39A07F0BC}"/>
              </a:ext>
            </a:extLst>
          </p:cNvPr>
          <p:cNvSpPr/>
          <p:nvPr/>
        </p:nvSpPr>
        <p:spPr>
          <a:xfrm>
            <a:off x="14514007" y="8149939"/>
            <a:ext cx="3067402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41694-3DA7-9385-C7A7-B880375C3AD6}"/>
              </a:ext>
            </a:extLst>
          </p:cNvPr>
          <p:cNvSpPr/>
          <p:nvPr/>
        </p:nvSpPr>
        <p:spPr>
          <a:xfrm>
            <a:off x="5589157" y="8139856"/>
            <a:ext cx="4489794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0  |  1  |  2  | 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1FF06-775F-FA56-59E9-05336B5E7124}"/>
              </a:ext>
            </a:extLst>
          </p:cNvPr>
          <p:cNvSpPr/>
          <p:nvPr/>
        </p:nvSpPr>
        <p:spPr>
          <a:xfrm>
            <a:off x="7697353" y="8407400"/>
            <a:ext cx="1320800" cy="22073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81A493-4DBC-760B-F1CE-0412619C8BDC}"/>
              </a:ext>
            </a:extLst>
          </p:cNvPr>
          <p:cNvSpPr/>
          <p:nvPr/>
        </p:nvSpPr>
        <p:spPr>
          <a:xfrm>
            <a:off x="17532702" y="2603403"/>
            <a:ext cx="12809905" cy="2111982"/>
          </a:xfrm>
          <a:prstGeom prst="roundRect">
            <a:avLst/>
          </a:prstGeom>
          <a:solidFill>
            <a:srgbClr val="FFDDDD"/>
          </a:solidFill>
          <a:ln w="19050">
            <a:solidFill>
              <a:srgbClr val="FF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</a:rPr>
              <a:t>REPORT DATE: 08/06/2022 EXAMINATION NO: 12626826 CRANIAL CT In the operated patient, a defect is observed in the left occipital bone, as well…</a:t>
            </a:r>
            <a:endParaRPr lang="en-US" sz="2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80DB43-0136-22B2-EAEF-FF194DEB4C28}"/>
              </a:ext>
            </a:extLst>
          </p:cNvPr>
          <p:cNvSpPr/>
          <p:nvPr/>
        </p:nvSpPr>
        <p:spPr>
          <a:xfrm>
            <a:off x="21613206" y="9483216"/>
            <a:ext cx="4489794" cy="895686"/>
          </a:xfrm>
          <a:prstGeom prst="roundRect">
            <a:avLst/>
          </a:prstGeom>
          <a:solidFill>
            <a:srgbClr val="B4FEB4"/>
          </a:solidFill>
          <a:ln w="19050">
            <a:solidFill>
              <a:srgbClr val="01690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</a:rPr>
              <a:t>0.9 | 0.2 | 0.5 | 0.5</a:t>
            </a:r>
            <a:endParaRPr lang="en-US" sz="2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F5EFC5-D22E-C6C2-326B-A10FE7AC65D2}"/>
              </a:ext>
            </a:extLst>
          </p:cNvPr>
          <p:cNvSpPr/>
          <p:nvPr/>
        </p:nvSpPr>
        <p:spPr>
          <a:xfrm>
            <a:off x="21613206" y="8148197"/>
            <a:ext cx="4489794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0  |  1  |  2  | 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3F7CC8-057C-4DFC-E97A-AC7BDFE8D9C6}"/>
              </a:ext>
            </a:extLst>
          </p:cNvPr>
          <p:cNvSpPr/>
          <p:nvPr/>
        </p:nvSpPr>
        <p:spPr>
          <a:xfrm>
            <a:off x="21613206" y="11427571"/>
            <a:ext cx="4690703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not enough confidence !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5213213-FC1B-4A82-D6B8-712797E1D1F4}"/>
              </a:ext>
            </a:extLst>
          </p:cNvPr>
          <p:cNvSpPr/>
          <p:nvPr/>
        </p:nvSpPr>
        <p:spPr>
          <a:xfrm>
            <a:off x="12599553" y="11427571"/>
            <a:ext cx="7366000" cy="2984742"/>
          </a:xfrm>
          <a:prstGeom prst="roundRect">
            <a:avLst>
              <a:gd name="adj" fmla="val 10740"/>
            </a:avLst>
          </a:prstGeom>
          <a:noFill/>
          <a:ln w="44450">
            <a:solidFill>
              <a:srgbClr val="C0C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0: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Emergency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1: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Normal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2: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Non-Emergency No-Doctor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3: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Non-Emergency Doctor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1CCEA0-FFFA-2B4A-8474-90E556497D9D}"/>
              </a:ext>
            </a:extLst>
          </p:cNvPr>
          <p:cNvSpPr/>
          <p:nvPr/>
        </p:nvSpPr>
        <p:spPr>
          <a:xfrm>
            <a:off x="5589157" y="11427571"/>
            <a:ext cx="4690703" cy="132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Light" panose="020B0304020202020204" pitchFamily="34" charset="0"/>
                <a:cs typeface="Arial" panose="020B0604020202020204" pitchFamily="34" charset="0"/>
              </a:rPr>
              <a:t>Non-Emergency No-Doctor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ED93A7-25BF-EB8D-896D-17062BD16538}"/>
              </a:ext>
            </a:extLst>
          </p:cNvPr>
          <p:cNvSpPr/>
          <p:nvPr/>
        </p:nvSpPr>
        <p:spPr>
          <a:xfrm>
            <a:off x="20755843" y="5851455"/>
            <a:ext cx="6354628" cy="1484388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latin typeface="Avenir Next LT Pro" panose="020B0504020202020204" pitchFamily="34" charset="0"/>
                <a:cs typeface="Arial" panose="020B0604020202020204" pitchFamily="34" charset="0"/>
              </a:rPr>
              <a:t>trained </a:t>
            </a:r>
            <a:r>
              <a:rPr lang="en-US" sz="4000" dirty="0">
                <a:latin typeface="Avenir Next LT Pro" panose="020B0504020202020204" pitchFamily="34" charset="0"/>
                <a:cs typeface="Arial" panose="020B0604020202020204" pitchFamily="34" charset="0"/>
              </a:rPr>
              <a:t>model</a:t>
            </a:r>
            <a:endParaRPr lang="en-US" sz="4400" dirty="0"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9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5DBE4769-979A-77D9-A9DE-322733ADC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66732"/>
              </p:ext>
            </p:extLst>
          </p:nvPr>
        </p:nvGraphicFramePr>
        <p:xfrm>
          <a:off x="1397292" y="1746705"/>
          <a:ext cx="29748605" cy="1248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121AE6-ADBD-DC11-5F1E-4016B89817CE}"/>
              </a:ext>
            </a:extLst>
          </p:cNvPr>
          <p:cNvSpPr/>
          <p:nvPr/>
        </p:nvSpPr>
        <p:spPr>
          <a:xfrm>
            <a:off x="1529549" y="421770"/>
            <a:ext cx="28271575" cy="1324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Next LT Pro Demi" panose="020B0704020202020204" pitchFamily="34" charset="0"/>
                <a:cs typeface="Arial" panose="020B0604020202020204" pitchFamily="34" charset="0"/>
              </a:rPr>
              <a:t>With more data</a:t>
            </a:r>
          </a:p>
        </p:txBody>
      </p:sp>
    </p:spTree>
    <p:extLst>
      <p:ext uri="{BB962C8B-B14F-4D97-AF65-F5344CB8AC3E}">
        <p14:creationId xmlns:p14="http://schemas.microsoft.com/office/powerpoint/2010/main" val="300544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8EAB8B-3E1A-BE67-D7E9-12BF2CBD3637}"/>
              </a:ext>
            </a:extLst>
          </p:cNvPr>
          <p:cNvSpPr/>
          <p:nvPr/>
        </p:nvSpPr>
        <p:spPr>
          <a:xfrm>
            <a:off x="23596601" y="9613659"/>
            <a:ext cx="7366000" cy="2984742"/>
          </a:xfrm>
          <a:prstGeom prst="roundRect">
            <a:avLst>
              <a:gd name="adj" fmla="val 10740"/>
            </a:avLst>
          </a:prstGeom>
          <a:noFill/>
          <a:ln w="44450">
            <a:solidFill>
              <a:srgbClr val="C0C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0: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Emergency</a:t>
            </a:r>
          </a:p>
          <a:p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1: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Normal</a:t>
            </a:r>
          </a:p>
          <a:p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2: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Non-Emergency No-Doctor</a:t>
            </a:r>
          </a:p>
          <a:p>
            <a:r>
              <a:rPr lang="en-US" sz="4000" b="1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3: </a:t>
            </a:r>
            <a:r>
              <a:rPr lang="en-US" sz="4000" dirty="0">
                <a:solidFill>
                  <a:schemeClr val="tx1"/>
                </a:solidFill>
                <a:latin typeface="Avenir Next LT Pro" panose="020B0504020202020204" pitchFamily="34" charset="0"/>
                <a:cs typeface="Arial"/>
              </a:rPr>
              <a:t>Non-Emergency Doctor</a:t>
            </a:r>
          </a:p>
        </p:txBody>
      </p:sp>
      <p:pic>
        <p:nvPicPr>
          <p:cNvPr id="15" name="Picture 14" descr="A blue and white grid with numbers and a blue box&#10;&#10;Description automatically generated">
            <a:extLst>
              <a:ext uri="{FF2B5EF4-FFF2-40B4-BE49-F238E27FC236}">
                <a16:creationId xmlns:a16="http://schemas.microsoft.com/office/drawing/2014/main" id="{95E95B82-F77C-A63B-EB84-D2275BA1C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49" y="312427"/>
            <a:ext cx="7178054" cy="7178054"/>
          </a:xfrm>
          <a:prstGeom prst="rect">
            <a:avLst/>
          </a:prstGeom>
        </p:spPr>
      </p:pic>
      <p:pic>
        <p:nvPicPr>
          <p:cNvPr id="19" name="Picture 18" descr="A white and blue grid with black numbers&#10;&#10;Description automatically generated">
            <a:extLst>
              <a:ext uri="{FF2B5EF4-FFF2-40B4-BE49-F238E27FC236}">
                <a16:creationId xmlns:a16="http://schemas.microsoft.com/office/drawing/2014/main" id="{6334F0CA-6A3B-D367-CF3A-65E3EC4F4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948" y="312427"/>
            <a:ext cx="7178054" cy="7178054"/>
          </a:xfrm>
          <a:prstGeom prst="rect">
            <a:avLst/>
          </a:prstGeom>
        </p:spPr>
      </p:pic>
      <p:pic>
        <p:nvPicPr>
          <p:cNvPr id="23" name="Picture 22" descr="A blue and white grid with numbers&#10;&#10;Description automatically generated">
            <a:extLst>
              <a:ext uri="{FF2B5EF4-FFF2-40B4-BE49-F238E27FC236}">
                <a16:creationId xmlns:a16="http://schemas.microsoft.com/office/drawing/2014/main" id="{2F991AC8-BAE8-D109-F1D2-EA0142CAA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547" y="312427"/>
            <a:ext cx="7178054" cy="7178054"/>
          </a:xfrm>
          <a:prstGeom prst="rect">
            <a:avLst/>
          </a:prstGeom>
        </p:spPr>
      </p:pic>
      <p:pic>
        <p:nvPicPr>
          <p:cNvPr id="25" name="Picture 24" descr="A blue and white grid with numbers&#10;&#10;Description automatically generated">
            <a:extLst>
              <a:ext uri="{FF2B5EF4-FFF2-40B4-BE49-F238E27FC236}">
                <a16:creationId xmlns:a16="http://schemas.microsoft.com/office/drawing/2014/main" id="{3EA113D7-B2E4-70A4-B2AA-1B94F5D92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520" y="7543800"/>
            <a:ext cx="7178054" cy="7178054"/>
          </a:xfrm>
          <a:prstGeom prst="rect">
            <a:avLst/>
          </a:prstGeom>
        </p:spPr>
      </p:pic>
      <p:pic>
        <p:nvPicPr>
          <p:cNvPr id="27" name="Picture 26" descr="A blue and white grid with black numbers&#10;&#10;Description automatically generated">
            <a:extLst>
              <a:ext uri="{FF2B5EF4-FFF2-40B4-BE49-F238E27FC236}">
                <a16:creationId xmlns:a16="http://schemas.microsoft.com/office/drawing/2014/main" id="{DC531C1F-06DF-F9C9-3CAE-DCE9F3D13D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975" y="7543800"/>
            <a:ext cx="7178054" cy="71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1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Words>192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Avenir Next LT Pro Demi</vt:lpstr>
      <vt:lpstr>Avenir Next LT Pro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</dc:creator>
  <cp:lastModifiedBy>Oytun Demirbilek</cp:lastModifiedBy>
  <cp:revision>133</cp:revision>
  <dcterms:created xsi:type="dcterms:W3CDTF">2020-02-07T19:23:01Z</dcterms:created>
  <dcterms:modified xsi:type="dcterms:W3CDTF">2023-12-27T19:52:05Z</dcterms:modified>
</cp:coreProperties>
</file>