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7" r:id="rId28"/>
    <p:sldId id="288" r:id="rId29"/>
    <p:sldId id="290" r:id="rId30"/>
    <p:sldId id="291" r:id="rId31"/>
    <p:sldId id="289" r:id="rId32"/>
    <p:sldId id="281" r:id="rId33"/>
    <p:sldId id="282" r:id="rId34"/>
    <p:sldId id="292" r:id="rId35"/>
    <p:sldId id="29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4660"/>
  </p:normalViewPr>
  <p:slideViewPr>
    <p:cSldViewPr>
      <p:cViewPr varScale="1">
        <p:scale>
          <a:sx n="120" d="100"/>
          <a:sy n="120" d="100"/>
        </p:scale>
        <p:origin x="184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18" Type="http://schemas.openxmlformats.org/officeDocument/2006/relationships/image" Target="../media/image8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17" Type="http://schemas.openxmlformats.org/officeDocument/2006/relationships/image" Target="../media/image82.wmf"/><Relationship Id="rId2" Type="http://schemas.openxmlformats.org/officeDocument/2006/relationships/image" Target="../media/image67.wmf"/><Relationship Id="rId16" Type="http://schemas.openxmlformats.org/officeDocument/2006/relationships/image" Target="../media/image81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5" Type="http://schemas.openxmlformats.org/officeDocument/2006/relationships/image" Target="../media/image8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Relationship Id="rId14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66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3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fld id="{B9E7F625-F0E1-7441-AEFC-EF612A2A81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3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1551C53E-32C7-7E42-8D84-D56A742B30FE}" type="slidenum">
              <a:rPr lang="en-US">
                <a:latin typeface="Arial" charset="0"/>
              </a:rPr>
              <a:pPr eaLnBrk="1" hangingPunct="1"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A7EB231B-6ECD-1942-A14B-7930A80D0665}" type="slidenum">
              <a:rPr lang="en-US">
                <a:latin typeface="Arial" charset="0"/>
              </a:rPr>
              <a:pPr eaLnBrk="1" hangingPunct="1"/>
              <a:t>20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DB95D66-D582-314A-BCA2-FCDAC8112D02}" type="slidenum">
              <a:rPr lang="en-US">
                <a:latin typeface="Arial" charset="0"/>
              </a:rPr>
              <a:pPr eaLnBrk="1" hangingPunct="1"/>
              <a:t>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DE582495-92D7-B440-94F8-A5040529B0E3}" type="slidenum">
              <a:rPr lang="en-US">
                <a:latin typeface="Arial" charset="0"/>
              </a:rPr>
              <a:pPr algn="r" eaLnBrk="1" hangingPunct="1"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5972DB40-E7D9-594E-BFA6-B9F3DC31CA8A}" type="slidenum">
              <a:rPr lang="en-US">
                <a:latin typeface="Arial" charset="0"/>
              </a:rPr>
              <a:pPr eaLnBrk="1" hangingPunct="1"/>
              <a:t>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5581EB1-5E31-1C4E-B3C4-1C4F4CAC9CC4}" type="slidenum">
              <a:rPr lang="en-US">
                <a:latin typeface="Arial" charset="0"/>
              </a:rPr>
              <a:pPr eaLnBrk="1" hangingPunct="1"/>
              <a:t>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80EE8-E46B-9148-88AD-B88057C8B2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5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53723A-9B94-CE41-A6F8-8812AE961A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C4662-4E55-1240-B44C-CF368E44A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8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D8361-7A75-5348-B141-608A712D03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2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7B7225-8926-B54F-BA4A-7B27E31EBA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6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1F0A9-9CE3-5747-806B-C3FBC43867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CF5A6-943F-E74B-B886-8BFA7161EB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F672E-8B9A-1249-93BA-D509A1FF11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8AF2C-4BBA-8943-A2EB-572FCCC0AE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5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665FF-DAE9-CE41-A791-5AC59A1E4D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A16E38-FDB5-AB49-93D6-7EBF3091F3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4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5E753CD9-90F9-9047-84BA-409A82404D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9.emf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2.w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28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6.wmf"/><Relationship Id="rId5" Type="http://schemas.openxmlformats.org/officeDocument/2006/relationships/image" Target="../media/image44.wmf"/><Relationship Id="rId15" Type="http://schemas.openxmlformats.org/officeDocument/2006/relationships/oleObject" Target="../embeddings/oleObject29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58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0.wmf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5.bin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wmf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57.bin"/><Relationship Id="rId39" Type="http://schemas.openxmlformats.org/officeDocument/2006/relationships/image" Target="../media/image83.wmf"/><Relationship Id="rId21" Type="http://schemas.openxmlformats.org/officeDocument/2006/relationships/image" Target="../media/image74.wmf"/><Relationship Id="rId34" Type="http://schemas.openxmlformats.org/officeDocument/2006/relationships/oleObject" Target="../embeddings/oleObject61.bin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72.wmf"/><Relationship Id="rId25" Type="http://schemas.openxmlformats.org/officeDocument/2006/relationships/image" Target="../media/image76.wmf"/><Relationship Id="rId33" Type="http://schemas.openxmlformats.org/officeDocument/2006/relationships/image" Target="../media/image80.wmf"/><Relationship Id="rId38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29" Type="http://schemas.openxmlformats.org/officeDocument/2006/relationships/image" Target="../media/image78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69.wmf"/><Relationship Id="rId24" Type="http://schemas.openxmlformats.org/officeDocument/2006/relationships/oleObject" Target="../embeddings/oleObject56.bin"/><Relationship Id="rId32" Type="http://schemas.openxmlformats.org/officeDocument/2006/relationships/oleObject" Target="../embeddings/oleObject60.bin"/><Relationship Id="rId37" Type="http://schemas.openxmlformats.org/officeDocument/2006/relationships/image" Target="../media/image82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23" Type="http://schemas.openxmlformats.org/officeDocument/2006/relationships/image" Target="../media/image75.wmf"/><Relationship Id="rId28" Type="http://schemas.openxmlformats.org/officeDocument/2006/relationships/oleObject" Target="../embeddings/oleObject58.bin"/><Relationship Id="rId36" Type="http://schemas.openxmlformats.org/officeDocument/2006/relationships/oleObject" Target="../embeddings/oleObject62.bin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73.wmf"/><Relationship Id="rId31" Type="http://schemas.openxmlformats.org/officeDocument/2006/relationships/image" Target="../media/image79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77.wmf"/><Relationship Id="rId30" Type="http://schemas.openxmlformats.org/officeDocument/2006/relationships/oleObject" Target="../embeddings/oleObject59.bin"/><Relationship Id="rId35" Type="http://schemas.openxmlformats.org/officeDocument/2006/relationships/image" Target="../media/image81.wmf"/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71.bin"/><Relationship Id="rId3" Type="http://schemas.openxmlformats.org/officeDocument/2006/relationships/notesSlide" Target="../notesSlides/notesSlide26.xml"/><Relationship Id="rId21" Type="http://schemas.openxmlformats.org/officeDocument/2006/relationships/oleObject" Target="../embeddings/oleObject73.bin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86.wmf"/><Relationship Id="rId5" Type="http://schemas.openxmlformats.org/officeDocument/2006/relationships/image" Target="../media/image66.wmf"/><Relationship Id="rId15" Type="http://schemas.openxmlformats.org/officeDocument/2006/relationships/image" Target="../media/image88.w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90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6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95.wmf"/><Relationship Id="rId18" Type="http://schemas.openxmlformats.org/officeDocument/2006/relationships/image" Target="../media/image97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78.bin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0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77.bin"/><Relationship Id="rId19" Type="http://schemas.openxmlformats.org/officeDocument/2006/relationships/oleObject" Target="../embeddings/oleObject82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7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101.wmf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100.wmf"/><Relationship Id="rId5" Type="http://schemas.openxmlformats.org/officeDocument/2006/relationships/image" Target="../media/image93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hyperlink" Target="http://en.wikipedia.org/wiki/Tetragonal" TargetMode="External"/><Relationship Id="rId18" Type="http://schemas.openxmlformats.org/officeDocument/2006/relationships/hyperlink" Target="http://en.wikipedia.org/wiki/Hexagonal_(crystal_system)" TargetMode="External"/><Relationship Id="rId26" Type="http://schemas.openxmlformats.org/officeDocument/2006/relationships/image" Target="../media/image104.png"/><Relationship Id="rId21" Type="http://schemas.openxmlformats.org/officeDocument/2006/relationships/hyperlink" Target="http://en.wikipedia.org/wiki/Image:Cubic.svg" TargetMode="External"/><Relationship Id="rId34" Type="http://schemas.openxmlformats.org/officeDocument/2006/relationships/image" Target="../media/image112.png"/><Relationship Id="rId7" Type="http://schemas.openxmlformats.org/officeDocument/2006/relationships/hyperlink" Target="http://en.wikipedia.org/wiki/Image:Monoclinic-base-centered.svg" TargetMode="External"/><Relationship Id="rId12" Type="http://schemas.openxmlformats.org/officeDocument/2006/relationships/hyperlink" Target="http://en.wikipedia.org/wiki/Image:Orthorhombic-face-centered.svg" TargetMode="External"/><Relationship Id="rId17" Type="http://schemas.openxmlformats.org/officeDocument/2006/relationships/hyperlink" Target="http://en.wikipedia.org/wiki/Image:Rhombohedral.svg" TargetMode="External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2" Type="http://schemas.openxmlformats.org/officeDocument/2006/relationships/notesSlide" Target="../notesSlides/notesSlide29.xml"/><Relationship Id="rId16" Type="http://schemas.openxmlformats.org/officeDocument/2006/relationships/hyperlink" Target="http://en.wikipedia.org/wiki/Rhombohedral" TargetMode="External"/><Relationship Id="rId20" Type="http://schemas.openxmlformats.org/officeDocument/2006/relationships/hyperlink" Target="http://en.wikipedia.org/wiki/Cubic_(crystal_system)" TargetMode="External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Image:Monoclinic.svg" TargetMode="External"/><Relationship Id="rId11" Type="http://schemas.openxmlformats.org/officeDocument/2006/relationships/hyperlink" Target="http://en.wikipedia.org/wiki/Image:Orthorhombic-body-centered.svg" TargetMode="External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37" Type="http://schemas.openxmlformats.org/officeDocument/2006/relationships/image" Target="../media/image115.png"/><Relationship Id="rId5" Type="http://schemas.openxmlformats.org/officeDocument/2006/relationships/hyperlink" Target="http://en.wikipedia.org/wiki/Monoclinic" TargetMode="External"/><Relationship Id="rId15" Type="http://schemas.openxmlformats.org/officeDocument/2006/relationships/hyperlink" Target="http://en.wikipedia.org/wiki/Image:Tetragonal-body-centered.svg" TargetMode="External"/><Relationship Id="rId23" Type="http://schemas.openxmlformats.org/officeDocument/2006/relationships/hyperlink" Target="http://en.wikipedia.org/wiki/Image:Cubic-face-centered.svg" TargetMode="External"/><Relationship Id="rId28" Type="http://schemas.openxmlformats.org/officeDocument/2006/relationships/image" Target="../media/image106.png"/><Relationship Id="rId36" Type="http://schemas.openxmlformats.org/officeDocument/2006/relationships/image" Target="../media/image114.png"/><Relationship Id="rId10" Type="http://schemas.openxmlformats.org/officeDocument/2006/relationships/hyperlink" Target="http://en.wikipedia.org/wiki/Image:Orthorhombic-base-centered.svg" TargetMode="External"/><Relationship Id="rId19" Type="http://schemas.openxmlformats.org/officeDocument/2006/relationships/hyperlink" Target="http://en.wikipedia.org/wiki/Image:Hexagonal_lattice.svg" TargetMode="External"/><Relationship Id="rId31" Type="http://schemas.openxmlformats.org/officeDocument/2006/relationships/image" Target="../media/image109.png"/><Relationship Id="rId4" Type="http://schemas.openxmlformats.org/officeDocument/2006/relationships/hyperlink" Target="http://en.wikipedia.org/wiki/Image:Triclinic.svg" TargetMode="External"/><Relationship Id="rId9" Type="http://schemas.openxmlformats.org/officeDocument/2006/relationships/hyperlink" Target="http://en.wikipedia.org/wiki/Image:Orthorhombic.svg" TargetMode="External"/><Relationship Id="rId14" Type="http://schemas.openxmlformats.org/officeDocument/2006/relationships/hyperlink" Target="http://en.wikipedia.org/wiki/Image:Tetragonal.svg" TargetMode="External"/><Relationship Id="rId22" Type="http://schemas.openxmlformats.org/officeDocument/2006/relationships/hyperlink" Target="http://en.wikipedia.org/wiki/Image:Cubic-body-centered.svg" TargetMode="External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Relationship Id="rId35" Type="http://schemas.openxmlformats.org/officeDocument/2006/relationships/image" Target="../media/image113.png"/><Relationship Id="rId8" Type="http://schemas.openxmlformats.org/officeDocument/2006/relationships/hyperlink" Target="http://en.wikipedia.org/wiki/Orthorhombic" TargetMode="External"/><Relationship Id="rId3" Type="http://schemas.openxmlformats.org/officeDocument/2006/relationships/hyperlink" Target="http://en.wikipedia.org/wiki/Triclinic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118.wmf"/><Relationship Id="rId5" Type="http://schemas.openxmlformats.org/officeDocument/2006/relationships/image" Target="../media/image116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122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24.png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9.wmf"/><Relationship Id="rId11" Type="http://schemas.openxmlformats.org/officeDocument/2006/relationships/image" Target="../media/image121.wmf"/><Relationship Id="rId5" Type="http://schemas.openxmlformats.org/officeDocument/2006/relationships/oleObject" Target="../embeddings/oleObject92.bin"/><Relationship Id="rId10" Type="http://schemas.openxmlformats.org/officeDocument/2006/relationships/oleObject" Target="../embeddings/oleObject94.bin"/><Relationship Id="rId4" Type="http://schemas.openxmlformats.org/officeDocument/2006/relationships/image" Target="../media/image123.png"/><Relationship Id="rId9" Type="http://schemas.openxmlformats.org/officeDocument/2006/relationships/image" Target="../media/image12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128.wmf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97.bin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1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5.wmf"/><Relationship Id="rId11" Type="http://schemas.openxmlformats.org/officeDocument/2006/relationships/image" Target="../media/image127.wmf"/><Relationship Id="rId5" Type="http://schemas.openxmlformats.org/officeDocument/2006/relationships/oleObject" Target="../embeddings/oleObject96.bin"/><Relationship Id="rId15" Type="http://schemas.openxmlformats.org/officeDocument/2006/relationships/image" Target="../media/image129.wmf"/><Relationship Id="rId10" Type="http://schemas.openxmlformats.org/officeDocument/2006/relationships/oleObject" Target="../embeddings/oleObject98.bin"/><Relationship Id="rId4" Type="http://schemas.openxmlformats.org/officeDocument/2006/relationships/image" Target="../media/image131.png"/><Relationship Id="rId9" Type="http://schemas.openxmlformats.org/officeDocument/2006/relationships/image" Target="../media/image132.png"/><Relationship Id="rId14" Type="http://schemas.openxmlformats.org/officeDocument/2006/relationships/oleObject" Target="../embeddings/oleObject10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6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4"/>
          <p:cNvSpPr>
            <a:spLocks noChangeArrowheads="1"/>
          </p:cNvSpPr>
          <p:nvPr/>
        </p:nvSpPr>
        <p:spPr bwMode="auto">
          <a:xfrm>
            <a:off x="2895600" y="2819400"/>
            <a:ext cx="1676400" cy="16764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1267" name="Line 5"/>
          <p:cNvSpPr>
            <a:spLocks noChangeShapeType="1"/>
          </p:cNvSpPr>
          <p:nvPr/>
        </p:nvSpPr>
        <p:spPr bwMode="auto">
          <a:xfrm flipV="1">
            <a:off x="3321050" y="245427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Line 6"/>
          <p:cNvSpPr>
            <a:spLocks noChangeShapeType="1"/>
          </p:cNvSpPr>
          <p:nvPr/>
        </p:nvSpPr>
        <p:spPr bwMode="auto">
          <a:xfrm flipV="1">
            <a:off x="3322638" y="4070350"/>
            <a:ext cx="1555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 flipH="1">
            <a:off x="2514600" y="4070350"/>
            <a:ext cx="8064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3184525" y="21447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z</a:t>
            </a:r>
          </a:p>
        </p:txBody>
      </p:sp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2286000" y="48006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x</a:t>
            </a:r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4876800" y="3886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y</a:t>
            </a: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2590800" y="42910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L</a:t>
            </a:r>
          </a:p>
        </p:txBody>
      </p:sp>
      <p:sp>
        <p:nvSpPr>
          <p:cNvPr id="11274" name="Text Box 12"/>
          <p:cNvSpPr txBox="1">
            <a:spLocks noChangeArrowheads="1"/>
          </p:cNvSpPr>
          <p:nvPr/>
        </p:nvSpPr>
        <p:spPr bwMode="auto">
          <a:xfrm>
            <a:off x="3070225" y="25828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L</a:t>
            </a:r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4495800" y="40386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L</a:t>
            </a:r>
          </a:p>
        </p:txBody>
      </p:sp>
      <p:sp>
        <p:nvSpPr>
          <p:cNvPr id="11276" name="Line 15"/>
          <p:cNvSpPr>
            <a:spLocks noChangeShapeType="1"/>
          </p:cNvSpPr>
          <p:nvPr/>
        </p:nvSpPr>
        <p:spPr bwMode="auto">
          <a:xfrm>
            <a:off x="3810000" y="3733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Oval 16"/>
          <p:cNvSpPr>
            <a:spLocks noChangeArrowheads="1"/>
          </p:cNvSpPr>
          <p:nvPr/>
        </p:nvSpPr>
        <p:spPr bwMode="auto">
          <a:xfrm flipH="1">
            <a:off x="3657600" y="3581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71800"/>
            <a:ext cx="38052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34"/>
          <p:cNvSpPr>
            <a:spLocks noChangeShapeType="1"/>
          </p:cNvSpPr>
          <p:nvPr/>
        </p:nvSpPr>
        <p:spPr bwMode="auto">
          <a:xfrm rot="10800000" flipH="1" flipV="1">
            <a:off x="4352925" y="5095875"/>
            <a:ext cx="633413" cy="47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50848"/>
              </p:ext>
            </p:extLst>
          </p:nvPr>
        </p:nvGraphicFramePr>
        <p:xfrm>
          <a:off x="4114800" y="5410200"/>
          <a:ext cx="11430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2" name="Equation" r:id="rId4" imgW="1460160" imgH="419040" progId="Equation.DSMT4">
                  <p:embed/>
                </p:oleObj>
              </mc:Choice>
              <mc:Fallback>
                <p:oleObj name="Equation" r:id="rId4" imgW="1460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410200"/>
                        <a:ext cx="11430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4343400" y="507047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 b="1" i="1"/>
              <a:t>Local</a:t>
            </a:r>
          </a:p>
          <a:p>
            <a:pPr algn="ctr" eaLnBrk="1" hangingPunct="1"/>
            <a:r>
              <a:rPr lang="en-US" sz="1000" b="1" i="1"/>
              <a:t>Minimum</a:t>
            </a:r>
          </a:p>
        </p:txBody>
      </p:sp>
      <p:graphicFrame>
        <p:nvGraphicFramePr>
          <p:cNvPr id="6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539512"/>
              </p:ext>
            </p:extLst>
          </p:nvPr>
        </p:nvGraphicFramePr>
        <p:xfrm>
          <a:off x="3581400" y="4014788"/>
          <a:ext cx="11430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3" name="Equation" r:id="rId6" imgW="1460160" imgH="419040" progId="Equation.3">
                  <p:embed/>
                </p:oleObj>
              </mc:Choice>
              <mc:Fallback>
                <p:oleObj name="Equation" r:id="rId6" imgW="1460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014788"/>
                        <a:ext cx="11430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3527425" y="3617913"/>
            <a:ext cx="1273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 b="1" i="1"/>
              <a:t>Saddle point</a:t>
            </a:r>
          </a:p>
          <a:p>
            <a:pPr algn="ctr" eaLnBrk="1" hangingPunct="1"/>
            <a:r>
              <a:rPr lang="ja-JP" altLang="en-US" sz="1000" b="1" i="1"/>
              <a:t>“</a:t>
            </a:r>
            <a:r>
              <a:rPr lang="en-US" sz="1000" b="1" i="1"/>
              <a:t>Transition state</a:t>
            </a:r>
            <a:r>
              <a:rPr lang="ja-JP" altLang="en-US" sz="1000" b="1" i="1"/>
              <a:t>”</a:t>
            </a:r>
            <a:endParaRPr lang="en-US" sz="1000" b="1" i="1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 rot="10800000" flipH="1" flipV="1">
            <a:off x="3862388" y="4367213"/>
            <a:ext cx="633412" cy="4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40"/>
          <p:cNvSpPr>
            <a:spLocks noChangeShapeType="1"/>
          </p:cNvSpPr>
          <p:nvPr/>
        </p:nvSpPr>
        <p:spPr bwMode="auto">
          <a:xfrm rot="10800000" flipH="1" flipV="1">
            <a:off x="5267325" y="4495800"/>
            <a:ext cx="228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608399"/>
              </p:ext>
            </p:extLst>
          </p:nvPr>
        </p:nvGraphicFramePr>
        <p:xfrm>
          <a:off x="5419725" y="4495800"/>
          <a:ext cx="11430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4" name="Equation" r:id="rId8" imgW="1460160" imgH="419040" progId="Equation.DSMT4">
                  <p:embed/>
                </p:oleObj>
              </mc:Choice>
              <mc:Fallback>
                <p:oleObj name="Equation" r:id="rId8" imgW="1460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4495800"/>
                        <a:ext cx="11430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2"/>
          <p:cNvSpPr txBox="1">
            <a:spLocks noChangeArrowheads="1"/>
          </p:cNvSpPr>
          <p:nvPr/>
        </p:nvSpPr>
        <p:spPr bwMode="auto">
          <a:xfrm rot="16200000">
            <a:off x="2452688" y="4024312"/>
            <a:ext cx="825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i="1"/>
              <a:t>E</a:t>
            </a:r>
            <a:r>
              <a:rPr lang="en-US" sz="1000" baseline="-25000"/>
              <a:t>PES</a:t>
            </a:r>
            <a:r>
              <a:rPr lang="en-US" sz="1000"/>
              <a:t> (kJ/mol)</a:t>
            </a:r>
            <a:endParaRPr lang="en-US" sz="1000" i="1"/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3414713" y="524192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 b="1" i="1"/>
              <a:t>Global</a:t>
            </a:r>
          </a:p>
          <a:p>
            <a:pPr algn="ctr" eaLnBrk="1" hangingPunct="1"/>
            <a:r>
              <a:rPr lang="en-US" sz="1000" b="1" i="1"/>
              <a:t>Minimum</a:t>
            </a:r>
          </a:p>
        </p:txBody>
      </p:sp>
      <p:sp>
        <p:nvSpPr>
          <p:cNvPr id="13" name="Line 44"/>
          <p:cNvSpPr>
            <a:spLocks noChangeShapeType="1"/>
          </p:cNvSpPr>
          <p:nvPr/>
        </p:nvSpPr>
        <p:spPr bwMode="auto">
          <a:xfrm rot="10800000" flipH="1" flipV="1">
            <a:off x="3429000" y="5214938"/>
            <a:ext cx="633413" cy="4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4343400" y="2362200"/>
            <a:ext cx="774700" cy="847725"/>
            <a:chOff x="3552" y="1440"/>
            <a:chExt cx="1234" cy="1350"/>
          </a:xfrm>
        </p:grpSpPr>
        <p:sp>
          <p:nvSpPr>
            <p:cNvPr id="15" name="Oval 45"/>
            <p:cNvSpPr>
              <a:spLocks noChangeArrowheads="1"/>
            </p:cNvSpPr>
            <p:nvPr/>
          </p:nvSpPr>
          <p:spPr bwMode="auto">
            <a:xfrm>
              <a:off x="3852" y="1824"/>
              <a:ext cx="528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4122" y="20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47"/>
            <p:cNvSpPr>
              <a:spLocks noChangeArrowheads="1"/>
            </p:cNvSpPr>
            <p:nvPr/>
          </p:nvSpPr>
          <p:spPr bwMode="auto">
            <a:xfrm>
              <a:off x="4026" y="2598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F2</a:t>
              </a:r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 flipV="1">
              <a:off x="4128" y="18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49"/>
            <p:cNvSpPr>
              <a:spLocks noChangeShapeType="1"/>
            </p:cNvSpPr>
            <p:nvPr/>
          </p:nvSpPr>
          <p:spPr bwMode="auto">
            <a:xfrm flipH="1" flipV="1">
              <a:off x="3690" y="18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3552" y="175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H2</a:t>
              </a:r>
            </a:p>
          </p:txBody>
        </p:sp>
        <p:sp>
          <p:nvSpPr>
            <p:cNvPr id="21" name="Oval 51"/>
            <p:cNvSpPr>
              <a:spLocks noChangeArrowheads="1"/>
            </p:cNvSpPr>
            <p:nvPr/>
          </p:nvSpPr>
          <p:spPr bwMode="auto">
            <a:xfrm>
              <a:off x="4530" y="178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H4</a:t>
              </a:r>
            </a:p>
          </p:txBody>
        </p:sp>
        <p:sp>
          <p:nvSpPr>
            <p:cNvPr id="22" name="Oval 52"/>
            <p:cNvSpPr>
              <a:spLocks noChangeArrowheads="1"/>
            </p:cNvSpPr>
            <p:nvPr/>
          </p:nvSpPr>
          <p:spPr bwMode="auto">
            <a:xfrm>
              <a:off x="4008" y="144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F1</a:t>
              </a:r>
            </a:p>
          </p:txBody>
        </p:sp>
        <p:sp>
          <p:nvSpPr>
            <p:cNvPr id="23" name="Line 53"/>
            <p:cNvSpPr>
              <a:spLocks noChangeShapeType="1"/>
            </p:cNvSpPr>
            <p:nvPr/>
          </p:nvSpPr>
          <p:spPr bwMode="auto">
            <a:xfrm>
              <a:off x="4098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54"/>
            <p:cNvSpPr>
              <a:spLocks noChangeArrowheads="1"/>
            </p:cNvSpPr>
            <p:nvPr/>
          </p:nvSpPr>
          <p:spPr bwMode="auto">
            <a:xfrm>
              <a:off x="3564" y="244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H3</a:t>
              </a:r>
            </a:p>
          </p:txBody>
        </p:sp>
        <p:sp>
          <p:nvSpPr>
            <p:cNvPr id="25" name="Oval 55"/>
            <p:cNvSpPr>
              <a:spLocks noChangeArrowheads="1"/>
            </p:cNvSpPr>
            <p:nvPr/>
          </p:nvSpPr>
          <p:spPr bwMode="auto">
            <a:xfrm>
              <a:off x="4500" y="244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H1</a:t>
              </a:r>
            </a:p>
          </p:txBody>
        </p:sp>
        <p:sp>
          <p:nvSpPr>
            <p:cNvPr id="26" name="Line 56"/>
            <p:cNvSpPr>
              <a:spLocks noChangeShapeType="1"/>
            </p:cNvSpPr>
            <p:nvPr/>
          </p:nvSpPr>
          <p:spPr bwMode="auto">
            <a:xfrm flipH="1">
              <a:off x="3684" y="226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7"/>
            <p:cNvSpPr>
              <a:spLocks noChangeShapeType="1"/>
            </p:cNvSpPr>
            <p:nvPr/>
          </p:nvSpPr>
          <p:spPr bwMode="auto">
            <a:xfrm>
              <a:off x="4326" y="226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rc 58"/>
            <p:cNvSpPr>
              <a:spLocks/>
            </p:cNvSpPr>
            <p:nvPr/>
          </p:nvSpPr>
          <p:spPr bwMode="auto">
            <a:xfrm>
              <a:off x="4110" y="1758"/>
              <a:ext cx="336" cy="672"/>
            </a:xfrm>
            <a:custGeom>
              <a:avLst/>
              <a:gdLst>
                <a:gd name="T0" fmla="*/ 0 w 21600"/>
                <a:gd name="T1" fmla="*/ 0 h 43162"/>
                <a:gd name="T2" fmla="*/ 0 w 21600"/>
                <a:gd name="T3" fmla="*/ 10 h 43162"/>
                <a:gd name="T4" fmla="*/ 0 w 21600"/>
                <a:gd name="T5" fmla="*/ 5 h 4316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62"/>
                <a:gd name="T11" fmla="*/ 21600 w 21600"/>
                <a:gd name="T12" fmla="*/ 43162 h 43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6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030"/>
                    <a:pt x="12694" y="42482"/>
                    <a:pt x="1283" y="43161"/>
                  </a:cubicBezTo>
                </a:path>
                <a:path w="21600" h="4316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030"/>
                    <a:pt x="12694" y="42482"/>
                    <a:pt x="1283" y="431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59"/>
            <p:cNvSpPr txBox="1">
              <a:spLocks noChangeArrowheads="1"/>
            </p:cNvSpPr>
            <p:nvPr/>
          </p:nvSpPr>
          <p:spPr bwMode="auto">
            <a:xfrm>
              <a:off x="4389" y="2148"/>
              <a:ext cx="39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500"/>
                <a:t>d1</a:t>
              </a:r>
            </a:p>
          </p:txBody>
        </p:sp>
      </p:grpSp>
      <p:sp>
        <p:nvSpPr>
          <p:cNvPr id="30" name="Oval 62"/>
          <p:cNvSpPr>
            <a:spLocks noChangeArrowheads="1"/>
          </p:cNvSpPr>
          <p:nvPr/>
        </p:nvSpPr>
        <p:spPr bwMode="auto">
          <a:xfrm>
            <a:off x="3505200" y="2590800"/>
            <a:ext cx="330200" cy="3317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3"/>
          <p:cNvSpPr>
            <a:spLocks noChangeShapeType="1"/>
          </p:cNvSpPr>
          <p:nvPr/>
        </p:nvSpPr>
        <p:spPr bwMode="auto">
          <a:xfrm>
            <a:off x="3673475" y="275590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64"/>
          <p:cNvSpPr>
            <a:spLocks noChangeArrowheads="1"/>
          </p:cNvSpPr>
          <p:nvPr/>
        </p:nvSpPr>
        <p:spPr bwMode="auto">
          <a:xfrm>
            <a:off x="3932238" y="2528888"/>
            <a:ext cx="120650" cy="1206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F2</a:t>
            </a:r>
          </a:p>
        </p:txBody>
      </p:sp>
      <p:sp>
        <p:nvSpPr>
          <p:cNvPr id="33" name="Line 65"/>
          <p:cNvSpPr>
            <a:spLocks noChangeShapeType="1"/>
          </p:cNvSpPr>
          <p:nvPr/>
        </p:nvSpPr>
        <p:spPr bwMode="auto">
          <a:xfrm flipV="1">
            <a:off x="3678238" y="2613025"/>
            <a:ext cx="271462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66"/>
          <p:cNvSpPr>
            <a:spLocks noChangeShapeType="1"/>
          </p:cNvSpPr>
          <p:nvPr/>
        </p:nvSpPr>
        <p:spPr bwMode="auto">
          <a:xfrm flipH="1" flipV="1">
            <a:off x="3403600" y="2613025"/>
            <a:ext cx="269875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Oval 67"/>
          <p:cNvSpPr>
            <a:spLocks noChangeArrowheads="1"/>
          </p:cNvSpPr>
          <p:nvPr/>
        </p:nvSpPr>
        <p:spPr bwMode="auto">
          <a:xfrm>
            <a:off x="3625850" y="3082925"/>
            <a:ext cx="90488" cy="90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H2</a:t>
            </a:r>
          </a:p>
        </p:txBody>
      </p:sp>
      <p:sp>
        <p:nvSpPr>
          <p:cNvPr id="36" name="Oval 68"/>
          <p:cNvSpPr>
            <a:spLocks noChangeArrowheads="1"/>
          </p:cNvSpPr>
          <p:nvPr/>
        </p:nvSpPr>
        <p:spPr bwMode="auto">
          <a:xfrm>
            <a:off x="3321050" y="2535238"/>
            <a:ext cx="90488" cy="90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H4</a:t>
            </a:r>
          </a:p>
        </p:txBody>
      </p:sp>
      <p:sp>
        <p:nvSpPr>
          <p:cNvPr id="37" name="Oval 69"/>
          <p:cNvSpPr>
            <a:spLocks noChangeArrowheads="1"/>
          </p:cNvSpPr>
          <p:nvPr/>
        </p:nvSpPr>
        <p:spPr bwMode="auto">
          <a:xfrm>
            <a:off x="3602038" y="2349500"/>
            <a:ext cx="120650" cy="1206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F1</a:t>
            </a:r>
          </a:p>
        </p:txBody>
      </p:sp>
      <p:sp>
        <p:nvSpPr>
          <p:cNvPr id="38" name="Line 70"/>
          <p:cNvSpPr>
            <a:spLocks noChangeShapeType="1"/>
          </p:cNvSpPr>
          <p:nvPr/>
        </p:nvSpPr>
        <p:spPr bwMode="auto">
          <a:xfrm>
            <a:off x="3659188" y="2470150"/>
            <a:ext cx="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71"/>
          <p:cNvSpPr>
            <a:spLocks noChangeArrowheads="1"/>
          </p:cNvSpPr>
          <p:nvPr/>
        </p:nvSpPr>
        <p:spPr bwMode="auto">
          <a:xfrm>
            <a:off x="3324225" y="2982913"/>
            <a:ext cx="90488" cy="90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H3</a:t>
            </a:r>
          </a:p>
        </p:txBody>
      </p:sp>
      <p:sp>
        <p:nvSpPr>
          <p:cNvPr id="40" name="Oval 72"/>
          <p:cNvSpPr>
            <a:spLocks noChangeArrowheads="1"/>
          </p:cNvSpPr>
          <p:nvPr/>
        </p:nvSpPr>
        <p:spPr bwMode="auto">
          <a:xfrm>
            <a:off x="3911600" y="2982913"/>
            <a:ext cx="90488" cy="90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H1</a:t>
            </a:r>
          </a:p>
        </p:txBody>
      </p:sp>
      <p:sp>
        <p:nvSpPr>
          <p:cNvPr id="41" name="Line 73"/>
          <p:cNvSpPr>
            <a:spLocks noChangeShapeType="1"/>
          </p:cNvSpPr>
          <p:nvPr/>
        </p:nvSpPr>
        <p:spPr bwMode="auto">
          <a:xfrm flipH="1">
            <a:off x="3398838" y="2870200"/>
            <a:ext cx="150812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74"/>
          <p:cNvSpPr>
            <a:spLocks noChangeShapeType="1"/>
          </p:cNvSpPr>
          <p:nvPr/>
        </p:nvSpPr>
        <p:spPr bwMode="auto">
          <a:xfrm>
            <a:off x="3802063" y="2865438"/>
            <a:ext cx="12065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Arc 75"/>
          <p:cNvSpPr>
            <a:spLocks/>
          </p:cNvSpPr>
          <p:nvPr/>
        </p:nvSpPr>
        <p:spPr bwMode="auto">
          <a:xfrm>
            <a:off x="3667125" y="2549525"/>
            <a:ext cx="182563" cy="211138"/>
          </a:xfrm>
          <a:custGeom>
            <a:avLst/>
            <a:gdLst>
              <a:gd name="T0" fmla="*/ 0 w 18665"/>
              <a:gd name="T1" fmla="*/ 0 h 21600"/>
              <a:gd name="T2" fmla="*/ 1785655 w 18665"/>
              <a:gd name="T3" fmla="*/ 1025143 h 21600"/>
              <a:gd name="T4" fmla="*/ 0 w 18665"/>
              <a:gd name="T5" fmla="*/ 2063854 h 21600"/>
              <a:gd name="T6" fmla="*/ 0 60000 65536"/>
              <a:gd name="T7" fmla="*/ 0 60000 65536"/>
              <a:gd name="T8" fmla="*/ 0 60000 65536"/>
              <a:gd name="T9" fmla="*/ 0 w 18665"/>
              <a:gd name="T10" fmla="*/ 0 h 21600"/>
              <a:gd name="T11" fmla="*/ 18665 w 186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65" h="21600" fill="none" extrusionOk="0">
                <a:moveTo>
                  <a:pt x="-1" y="0"/>
                </a:moveTo>
                <a:cubicBezTo>
                  <a:pt x="7687" y="0"/>
                  <a:pt x="14795" y="4085"/>
                  <a:pt x="18664" y="10729"/>
                </a:cubicBezTo>
              </a:path>
              <a:path w="18665" h="21600" stroke="0" extrusionOk="0">
                <a:moveTo>
                  <a:pt x="-1" y="0"/>
                </a:moveTo>
                <a:cubicBezTo>
                  <a:pt x="7687" y="0"/>
                  <a:pt x="14795" y="4085"/>
                  <a:pt x="18664" y="10729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76"/>
          <p:cNvSpPr txBox="1">
            <a:spLocks noChangeArrowheads="1"/>
          </p:cNvSpPr>
          <p:nvPr/>
        </p:nvSpPr>
        <p:spPr bwMode="auto">
          <a:xfrm>
            <a:off x="3649663" y="2430463"/>
            <a:ext cx="2492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00"/>
              <a:t>d1</a:t>
            </a:r>
          </a:p>
        </p:txBody>
      </p:sp>
      <p:sp>
        <p:nvSpPr>
          <p:cNvPr id="45" name="Line 77"/>
          <p:cNvSpPr>
            <a:spLocks noChangeShapeType="1"/>
          </p:cNvSpPr>
          <p:nvPr/>
        </p:nvSpPr>
        <p:spPr bwMode="auto">
          <a:xfrm rot="10800000" flipH="1" flipV="1">
            <a:off x="5848350" y="3381375"/>
            <a:ext cx="633413" cy="47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Oval 78"/>
          <p:cNvSpPr>
            <a:spLocks noChangeArrowheads="1"/>
          </p:cNvSpPr>
          <p:nvPr/>
        </p:nvSpPr>
        <p:spPr bwMode="auto">
          <a:xfrm>
            <a:off x="5529263" y="2617788"/>
            <a:ext cx="330200" cy="3317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79"/>
          <p:cNvSpPr>
            <a:spLocks noChangeShapeType="1"/>
          </p:cNvSpPr>
          <p:nvPr/>
        </p:nvSpPr>
        <p:spPr bwMode="auto">
          <a:xfrm>
            <a:off x="5697538" y="2782888"/>
            <a:ext cx="0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80"/>
          <p:cNvSpPr>
            <a:spLocks noChangeArrowheads="1"/>
          </p:cNvSpPr>
          <p:nvPr/>
        </p:nvSpPr>
        <p:spPr bwMode="auto">
          <a:xfrm>
            <a:off x="5310188" y="2551113"/>
            <a:ext cx="120650" cy="1206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F2</a:t>
            </a:r>
          </a:p>
        </p:txBody>
      </p:sp>
      <p:sp>
        <p:nvSpPr>
          <p:cNvPr id="49" name="Line 81"/>
          <p:cNvSpPr>
            <a:spLocks noChangeShapeType="1"/>
          </p:cNvSpPr>
          <p:nvPr/>
        </p:nvSpPr>
        <p:spPr bwMode="auto">
          <a:xfrm flipV="1">
            <a:off x="5702300" y="2640013"/>
            <a:ext cx="271463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2"/>
          <p:cNvSpPr>
            <a:spLocks noChangeShapeType="1"/>
          </p:cNvSpPr>
          <p:nvPr/>
        </p:nvSpPr>
        <p:spPr bwMode="auto">
          <a:xfrm flipH="1" flipV="1">
            <a:off x="5427663" y="2640013"/>
            <a:ext cx="269875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Oval 85"/>
          <p:cNvSpPr>
            <a:spLocks noChangeArrowheads="1"/>
          </p:cNvSpPr>
          <p:nvPr/>
        </p:nvSpPr>
        <p:spPr bwMode="auto">
          <a:xfrm>
            <a:off x="5626100" y="2376488"/>
            <a:ext cx="120650" cy="1206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F1</a:t>
            </a:r>
          </a:p>
        </p:txBody>
      </p:sp>
      <p:sp>
        <p:nvSpPr>
          <p:cNvPr id="52" name="Line 86"/>
          <p:cNvSpPr>
            <a:spLocks noChangeShapeType="1"/>
          </p:cNvSpPr>
          <p:nvPr/>
        </p:nvSpPr>
        <p:spPr bwMode="auto">
          <a:xfrm>
            <a:off x="5683250" y="2497138"/>
            <a:ext cx="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87"/>
          <p:cNvSpPr>
            <a:spLocks noChangeArrowheads="1"/>
          </p:cNvSpPr>
          <p:nvPr/>
        </p:nvSpPr>
        <p:spPr bwMode="auto">
          <a:xfrm>
            <a:off x="5348288" y="3009900"/>
            <a:ext cx="90487" cy="90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H3</a:t>
            </a:r>
          </a:p>
        </p:txBody>
      </p:sp>
      <p:sp>
        <p:nvSpPr>
          <p:cNvPr id="54" name="Oval 88"/>
          <p:cNvSpPr>
            <a:spLocks noChangeArrowheads="1"/>
          </p:cNvSpPr>
          <p:nvPr/>
        </p:nvSpPr>
        <p:spPr bwMode="auto">
          <a:xfrm>
            <a:off x="5935663" y="3009900"/>
            <a:ext cx="90487" cy="90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H1</a:t>
            </a:r>
          </a:p>
        </p:txBody>
      </p:sp>
      <p:sp>
        <p:nvSpPr>
          <p:cNvPr id="55" name="Line 89"/>
          <p:cNvSpPr>
            <a:spLocks noChangeShapeType="1"/>
          </p:cNvSpPr>
          <p:nvPr/>
        </p:nvSpPr>
        <p:spPr bwMode="auto">
          <a:xfrm flipH="1">
            <a:off x="5422900" y="2897188"/>
            <a:ext cx="150813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90"/>
          <p:cNvSpPr>
            <a:spLocks noChangeShapeType="1"/>
          </p:cNvSpPr>
          <p:nvPr/>
        </p:nvSpPr>
        <p:spPr bwMode="auto">
          <a:xfrm>
            <a:off x="5826125" y="2892425"/>
            <a:ext cx="12065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Arc 91"/>
          <p:cNvSpPr>
            <a:spLocks/>
          </p:cNvSpPr>
          <p:nvPr/>
        </p:nvSpPr>
        <p:spPr bwMode="auto">
          <a:xfrm>
            <a:off x="5480050" y="2576513"/>
            <a:ext cx="422275" cy="422275"/>
          </a:xfrm>
          <a:custGeom>
            <a:avLst/>
            <a:gdLst>
              <a:gd name="T0" fmla="*/ 2063849 w 43200"/>
              <a:gd name="T1" fmla="*/ 0 h 43200"/>
              <a:gd name="T2" fmla="*/ 204667 w 43200"/>
              <a:gd name="T3" fmla="*/ 1167698 h 43200"/>
              <a:gd name="T4" fmla="*/ 2063849 w 43200"/>
              <a:gd name="T5" fmla="*/ 2063849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8352"/>
                  <a:pt x="732" y="15146"/>
                  <a:pt x="2142" y="12221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8352"/>
                  <a:pt x="732" y="15146"/>
                  <a:pt x="2142" y="1222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92"/>
          <p:cNvSpPr txBox="1">
            <a:spLocks noChangeArrowheads="1"/>
          </p:cNvSpPr>
          <p:nvPr/>
        </p:nvSpPr>
        <p:spPr bwMode="auto">
          <a:xfrm>
            <a:off x="5834063" y="2760663"/>
            <a:ext cx="2492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00"/>
              <a:t>d1</a:t>
            </a:r>
          </a:p>
        </p:txBody>
      </p:sp>
      <p:sp>
        <p:nvSpPr>
          <p:cNvPr id="59" name="Oval 93"/>
          <p:cNvSpPr>
            <a:spLocks noChangeArrowheads="1"/>
          </p:cNvSpPr>
          <p:nvPr/>
        </p:nvSpPr>
        <p:spPr bwMode="auto">
          <a:xfrm>
            <a:off x="5961063" y="2576513"/>
            <a:ext cx="90487" cy="90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H2</a:t>
            </a:r>
          </a:p>
        </p:txBody>
      </p:sp>
      <p:sp>
        <p:nvSpPr>
          <p:cNvPr id="60" name="Oval 94"/>
          <p:cNvSpPr>
            <a:spLocks noChangeArrowheads="1"/>
          </p:cNvSpPr>
          <p:nvPr/>
        </p:nvSpPr>
        <p:spPr bwMode="auto">
          <a:xfrm>
            <a:off x="5646738" y="3095625"/>
            <a:ext cx="90487" cy="90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39797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4"/>
          <p:cNvSpPr>
            <a:spLocks noChangeArrowheads="1"/>
          </p:cNvSpPr>
          <p:nvPr/>
        </p:nvSpPr>
        <p:spPr bwMode="auto">
          <a:xfrm>
            <a:off x="2667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C1</a:t>
            </a:r>
          </a:p>
        </p:txBody>
      </p:sp>
      <p:sp>
        <p:nvSpPr>
          <p:cNvPr id="17411" name="Oval 5"/>
          <p:cNvSpPr>
            <a:spLocks noChangeArrowheads="1"/>
          </p:cNvSpPr>
          <p:nvPr/>
        </p:nvSpPr>
        <p:spPr bwMode="auto">
          <a:xfrm>
            <a:off x="39624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C2</a:t>
            </a:r>
          </a:p>
        </p:txBody>
      </p:sp>
      <p:cxnSp>
        <p:nvCxnSpPr>
          <p:cNvPr id="17412" name="AutoShape 6"/>
          <p:cNvCxnSpPr>
            <a:cxnSpLocks noChangeShapeType="1"/>
            <a:stCxn id="17410" idx="6"/>
            <a:endCxn id="17411" idx="2"/>
          </p:cNvCxnSpPr>
          <p:nvPr/>
        </p:nvCxnSpPr>
        <p:spPr bwMode="auto">
          <a:xfrm>
            <a:off x="2971800" y="32766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13" name="Oval 8"/>
          <p:cNvSpPr>
            <a:spLocks noChangeArrowheads="1"/>
          </p:cNvSpPr>
          <p:nvPr/>
        </p:nvSpPr>
        <p:spPr bwMode="auto">
          <a:xfrm>
            <a:off x="2133600" y="2209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F1</a:t>
            </a:r>
          </a:p>
        </p:txBody>
      </p:sp>
      <p:sp>
        <p:nvSpPr>
          <p:cNvPr id="17414" name="Oval 9"/>
          <p:cNvSpPr>
            <a:spLocks noChangeArrowheads="1"/>
          </p:cNvSpPr>
          <p:nvPr/>
        </p:nvSpPr>
        <p:spPr bwMode="auto">
          <a:xfrm>
            <a:off x="4572000" y="4038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F2</a:t>
            </a:r>
          </a:p>
        </p:txBody>
      </p:sp>
      <p:cxnSp>
        <p:nvCxnSpPr>
          <p:cNvPr id="17415" name="AutoShape 10"/>
          <p:cNvCxnSpPr>
            <a:cxnSpLocks noChangeShapeType="1"/>
            <a:stCxn id="17413" idx="5"/>
            <a:endCxn id="17410" idx="1"/>
          </p:cNvCxnSpPr>
          <p:nvPr/>
        </p:nvCxnSpPr>
        <p:spPr bwMode="auto">
          <a:xfrm>
            <a:off x="2393950" y="2470150"/>
            <a:ext cx="3175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AutoShape 11"/>
          <p:cNvCxnSpPr>
            <a:cxnSpLocks noChangeShapeType="1"/>
            <a:stCxn id="17411" idx="5"/>
            <a:endCxn id="17414" idx="1"/>
          </p:cNvCxnSpPr>
          <p:nvPr/>
        </p:nvCxnSpPr>
        <p:spPr bwMode="auto">
          <a:xfrm>
            <a:off x="4222750" y="3384550"/>
            <a:ext cx="3937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17" name="Oval 12"/>
          <p:cNvSpPr>
            <a:spLocks noChangeArrowheads="1"/>
          </p:cNvSpPr>
          <p:nvPr/>
        </p:nvSpPr>
        <p:spPr bwMode="auto">
          <a:xfrm>
            <a:off x="2209800" y="4038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H1</a:t>
            </a:r>
          </a:p>
        </p:txBody>
      </p:sp>
      <p:sp>
        <p:nvSpPr>
          <p:cNvPr id="17418" name="Oval 14"/>
          <p:cNvSpPr>
            <a:spLocks noChangeArrowheads="1"/>
          </p:cNvSpPr>
          <p:nvPr/>
        </p:nvSpPr>
        <p:spPr bwMode="auto">
          <a:xfrm>
            <a:off x="1981200" y="3657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H3</a:t>
            </a:r>
          </a:p>
        </p:txBody>
      </p:sp>
      <p:cxnSp>
        <p:nvCxnSpPr>
          <p:cNvPr id="17419" name="AutoShape 15"/>
          <p:cNvCxnSpPr>
            <a:cxnSpLocks noChangeShapeType="1"/>
            <a:stCxn id="17410" idx="4"/>
            <a:endCxn id="17417" idx="7"/>
          </p:cNvCxnSpPr>
          <p:nvPr/>
        </p:nvCxnSpPr>
        <p:spPr bwMode="auto">
          <a:xfrm flipH="1">
            <a:off x="2405063" y="3429000"/>
            <a:ext cx="414337" cy="642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6"/>
          <p:cNvCxnSpPr>
            <a:cxnSpLocks noChangeShapeType="1"/>
            <a:stCxn id="17410" idx="3"/>
            <a:endCxn id="17418" idx="7"/>
          </p:cNvCxnSpPr>
          <p:nvPr/>
        </p:nvCxnSpPr>
        <p:spPr bwMode="auto">
          <a:xfrm flipH="1">
            <a:off x="2176463" y="3384550"/>
            <a:ext cx="534987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21" name="Text Box 17"/>
          <p:cNvSpPr txBox="1">
            <a:spLocks noChangeArrowheads="1"/>
          </p:cNvSpPr>
          <p:nvPr/>
        </p:nvSpPr>
        <p:spPr bwMode="auto">
          <a:xfrm>
            <a:off x="3260725" y="3032125"/>
            <a:ext cx="314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r1</a:t>
            </a:r>
          </a:p>
        </p:txBody>
      </p:sp>
      <p:sp>
        <p:nvSpPr>
          <p:cNvPr id="17422" name="Text Box 18"/>
          <p:cNvSpPr txBox="1">
            <a:spLocks noChangeArrowheads="1"/>
          </p:cNvSpPr>
          <p:nvPr/>
        </p:nvSpPr>
        <p:spPr bwMode="auto">
          <a:xfrm>
            <a:off x="2209800" y="2667000"/>
            <a:ext cx="314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r2</a:t>
            </a:r>
          </a:p>
        </p:txBody>
      </p:sp>
      <p:sp>
        <p:nvSpPr>
          <p:cNvPr id="17423" name="Text Box 19"/>
          <p:cNvSpPr txBox="1">
            <a:spLocks noChangeArrowheads="1"/>
          </p:cNvSpPr>
          <p:nvPr/>
        </p:nvSpPr>
        <p:spPr bwMode="auto">
          <a:xfrm>
            <a:off x="4162425" y="3648075"/>
            <a:ext cx="314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r2</a:t>
            </a:r>
          </a:p>
        </p:txBody>
      </p:sp>
      <p:sp>
        <p:nvSpPr>
          <p:cNvPr id="17424" name="Text Box 20"/>
          <p:cNvSpPr txBox="1">
            <a:spLocks noChangeArrowheads="1"/>
          </p:cNvSpPr>
          <p:nvPr/>
        </p:nvSpPr>
        <p:spPr bwMode="auto">
          <a:xfrm>
            <a:off x="2590800" y="3657600"/>
            <a:ext cx="314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r3</a:t>
            </a:r>
          </a:p>
        </p:txBody>
      </p:sp>
      <p:sp>
        <p:nvSpPr>
          <p:cNvPr id="17425" name="Text Box 21"/>
          <p:cNvSpPr txBox="1">
            <a:spLocks noChangeArrowheads="1"/>
          </p:cNvSpPr>
          <p:nvPr/>
        </p:nvSpPr>
        <p:spPr bwMode="auto">
          <a:xfrm>
            <a:off x="2133600" y="3352800"/>
            <a:ext cx="314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r3</a:t>
            </a:r>
          </a:p>
        </p:txBody>
      </p:sp>
      <p:sp>
        <p:nvSpPr>
          <p:cNvPr id="17426" name="Oval 22"/>
          <p:cNvSpPr>
            <a:spLocks noChangeArrowheads="1"/>
          </p:cNvSpPr>
          <p:nvPr/>
        </p:nvSpPr>
        <p:spPr bwMode="auto">
          <a:xfrm>
            <a:off x="4343400" y="2362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H2</a:t>
            </a:r>
          </a:p>
        </p:txBody>
      </p:sp>
      <p:sp>
        <p:nvSpPr>
          <p:cNvPr id="17427" name="Oval 23"/>
          <p:cNvSpPr>
            <a:spLocks noChangeArrowheads="1"/>
          </p:cNvSpPr>
          <p:nvPr/>
        </p:nvSpPr>
        <p:spPr bwMode="auto">
          <a:xfrm>
            <a:off x="4724400" y="2590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H4</a:t>
            </a:r>
          </a:p>
        </p:txBody>
      </p:sp>
      <p:cxnSp>
        <p:nvCxnSpPr>
          <p:cNvPr id="17428" name="AutoShape 24"/>
          <p:cNvCxnSpPr>
            <a:cxnSpLocks noChangeShapeType="1"/>
            <a:stCxn id="17427" idx="3"/>
            <a:endCxn id="17411" idx="7"/>
          </p:cNvCxnSpPr>
          <p:nvPr/>
        </p:nvCxnSpPr>
        <p:spPr bwMode="auto">
          <a:xfrm flipH="1">
            <a:off x="4222750" y="2786063"/>
            <a:ext cx="534988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25"/>
          <p:cNvCxnSpPr>
            <a:cxnSpLocks noChangeShapeType="1"/>
            <a:stCxn id="17426" idx="3"/>
            <a:endCxn id="17411" idx="0"/>
          </p:cNvCxnSpPr>
          <p:nvPr/>
        </p:nvCxnSpPr>
        <p:spPr bwMode="auto">
          <a:xfrm flipH="1">
            <a:off x="4114800" y="2557463"/>
            <a:ext cx="261938" cy="56673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30" name="Text Box 26"/>
          <p:cNvSpPr txBox="1">
            <a:spLocks noChangeArrowheads="1"/>
          </p:cNvSpPr>
          <p:nvPr/>
        </p:nvSpPr>
        <p:spPr bwMode="auto">
          <a:xfrm>
            <a:off x="3962400" y="2590800"/>
            <a:ext cx="314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r3</a:t>
            </a:r>
          </a:p>
        </p:txBody>
      </p:sp>
      <p:sp>
        <p:nvSpPr>
          <p:cNvPr id="17431" name="Text Box 27"/>
          <p:cNvSpPr txBox="1">
            <a:spLocks noChangeArrowheads="1"/>
          </p:cNvSpPr>
          <p:nvPr/>
        </p:nvSpPr>
        <p:spPr bwMode="auto">
          <a:xfrm>
            <a:off x="4324350" y="2697163"/>
            <a:ext cx="314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r3</a:t>
            </a:r>
          </a:p>
        </p:txBody>
      </p:sp>
      <p:sp>
        <p:nvSpPr>
          <p:cNvPr id="17432" name="Arc 28"/>
          <p:cNvSpPr>
            <a:spLocks/>
          </p:cNvSpPr>
          <p:nvPr/>
        </p:nvSpPr>
        <p:spPr bwMode="auto">
          <a:xfrm>
            <a:off x="2590800" y="2895600"/>
            <a:ext cx="609600" cy="381000"/>
          </a:xfrm>
          <a:custGeom>
            <a:avLst/>
            <a:gdLst>
              <a:gd name="T0" fmla="*/ 0 w 21600"/>
              <a:gd name="T1" fmla="*/ 0 h 21600"/>
              <a:gd name="T2" fmla="*/ 17204267 w 21600"/>
              <a:gd name="T3" fmla="*/ 6720416 h 21600"/>
              <a:gd name="T4" fmla="*/ 0 w 21600"/>
              <a:gd name="T5" fmla="*/ 672041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Text Box 29"/>
          <p:cNvSpPr txBox="1">
            <a:spLocks noChangeArrowheads="1"/>
          </p:cNvSpPr>
          <p:nvPr/>
        </p:nvSpPr>
        <p:spPr bwMode="auto">
          <a:xfrm>
            <a:off x="2819400" y="2743200"/>
            <a:ext cx="334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a1</a:t>
            </a:r>
          </a:p>
        </p:txBody>
      </p:sp>
      <p:sp>
        <p:nvSpPr>
          <p:cNvPr id="17434" name="Arc 31"/>
          <p:cNvSpPr>
            <a:spLocks/>
          </p:cNvSpPr>
          <p:nvPr/>
        </p:nvSpPr>
        <p:spPr bwMode="auto">
          <a:xfrm flipV="1">
            <a:off x="2667000" y="3276600"/>
            <a:ext cx="457200" cy="381000"/>
          </a:xfrm>
          <a:custGeom>
            <a:avLst/>
            <a:gdLst>
              <a:gd name="T0" fmla="*/ 0 w 21600"/>
              <a:gd name="T1" fmla="*/ 0 h 21600"/>
              <a:gd name="T2" fmla="*/ 9677399 w 21600"/>
              <a:gd name="T3" fmla="*/ 6720416 h 21600"/>
              <a:gd name="T4" fmla="*/ 0 w 21600"/>
              <a:gd name="T5" fmla="*/ 672041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32"/>
          <p:cNvSpPr txBox="1">
            <a:spLocks noChangeArrowheads="1"/>
          </p:cNvSpPr>
          <p:nvPr/>
        </p:nvSpPr>
        <p:spPr bwMode="auto">
          <a:xfrm>
            <a:off x="2971800" y="3429000"/>
            <a:ext cx="334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a2</a:t>
            </a:r>
          </a:p>
        </p:txBody>
      </p:sp>
      <p:sp>
        <p:nvSpPr>
          <p:cNvPr id="17436" name="Arc 33"/>
          <p:cNvSpPr>
            <a:spLocks/>
          </p:cNvSpPr>
          <p:nvPr/>
        </p:nvSpPr>
        <p:spPr bwMode="auto">
          <a:xfrm rot="20302608" flipV="1">
            <a:off x="4210050" y="2990850"/>
            <a:ext cx="457200" cy="444500"/>
          </a:xfrm>
          <a:custGeom>
            <a:avLst/>
            <a:gdLst>
              <a:gd name="T0" fmla="*/ 0 w 21600"/>
              <a:gd name="T1" fmla="*/ 0 h 25226"/>
              <a:gd name="T2" fmla="*/ 9540303 w 21600"/>
              <a:gd name="T3" fmla="*/ 7832405 h 25226"/>
              <a:gd name="T4" fmla="*/ 0 w 21600"/>
              <a:gd name="T5" fmla="*/ 6706565 h 25226"/>
              <a:gd name="T6" fmla="*/ 0 60000 65536"/>
              <a:gd name="T7" fmla="*/ 0 60000 65536"/>
              <a:gd name="T8" fmla="*/ 0 60000 65536"/>
              <a:gd name="T9" fmla="*/ 0 w 21600"/>
              <a:gd name="T10" fmla="*/ 0 h 25226"/>
              <a:gd name="T11" fmla="*/ 21600 w 21600"/>
              <a:gd name="T12" fmla="*/ 25226 h 252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522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15"/>
                  <a:pt x="21497" y="24028"/>
                  <a:pt x="21293" y="25225"/>
                </a:cubicBezTo>
              </a:path>
              <a:path w="21600" h="2522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15"/>
                  <a:pt x="21497" y="24028"/>
                  <a:pt x="21293" y="25225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Text Box 34"/>
          <p:cNvSpPr txBox="1">
            <a:spLocks noChangeArrowheads="1"/>
          </p:cNvSpPr>
          <p:nvPr/>
        </p:nvSpPr>
        <p:spPr bwMode="auto">
          <a:xfrm>
            <a:off x="4572000" y="3124200"/>
            <a:ext cx="334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a2</a:t>
            </a:r>
          </a:p>
        </p:txBody>
      </p:sp>
      <p:sp>
        <p:nvSpPr>
          <p:cNvPr id="17438" name="Oval 35"/>
          <p:cNvSpPr>
            <a:spLocks noChangeArrowheads="1"/>
          </p:cNvSpPr>
          <p:nvPr/>
        </p:nvSpPr>
        <p:spPr bwMode="auto">
          <a:xfrm>
            <a:off x="6115050" y="2895600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Line 37"/>
          <p:cNvSpPr>
            <a:spLocks noChangeShapeType="1"/>
          </p:cNvSpPr>
          <p:nvPr/>
        </p:nvSpPr>
        <p:spPr bwMode="auto">
          <a:xfrm>
            <a:off x="6543675" y="33147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Oval 38"/>
          <p:cNvSpPr>
            <a:spLocks noChangeArrowheads="1"/>
          </p:cNvSpPr>
          <p:nvPr/>
        </p:nvSpPr>
        <p:spPr bwMode="auto">
          <a:xfrm>
            <a:off x="6391275" y="4124325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F2</a:t>
            </a:r>
          </a:p>
        </p:txBody>
      </p:sp>
      <p:sp>
        <p:nvSpPr>
          <p:cNvPr id="17441" name="Line 39"/>
          <p:cNvSpPr>
            <a:spLocks noChangeShapeType="1"/>
          </p:cNvSpPr>
          <p:nvPr/>
        </p:nvSpPr>
        <p:spPr bwMode="auto">
          <a:xfrm flipV="1">
            <a:off x="6553200" y="295275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Line 40"/>
          <p:cNvSpPr>
            <a:spLocks noChangeShapeType="1"/>
          </p:cNvSpPr>
          <p:nvPr/>
        </p:nvSpPr>
        <p:spPr bwMode="auto">
          <a:xfrm flipH="1" flipV="1">
            <a:off x="5857875" y="295275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Oval 41"/>
          <p:cNvSpPr>
            <a:spLocks noChangeArrowheads="1"/>
          </p:cNvSpPr>
          <p:nvPr/>
        </p:nvSpPr>
        <p:spPr bwMode="auto">
          <a:xfrm>
            <a:off x="5638800" y="27813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H2</a:t>
            </a:r>
          </a:p>
        </p:txBody>
      </p:sp>
      <p:sp>
        <p:nvSpPr>
          <p:cNvPr id="17444" name="Oval 42"/>
          <p:cNvSpPr>
            <a:spLocks noChangeArrowheads="1"/>
          </p:cNvSpPr>
          <p:nvPr/>
        </p:nvSpPr>
        <p:spPr bwMode="auto">
          <a:xfrm>
            <a:off x="7191375" y="2828925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H4</a:t>
            </a:r>
          </a:p>
        </p:txBody>
      </p:sp>
      <p:sp>
        <p:nvSpPr>
          <p:cNvPr id="17445" name="Oval 43"/>
          <p:cNvSpPr>
            <a:spLocks noChangeArrowheads="1"/>
          </p:cNvSpPr>
          <p:nvPr/>
        </p:nvSpPr>
        <p:spPr bwMode="auto">
          <a:xfrm>
            <a:off x="6362700" y="2286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F1</a:t>
            </a:r>
          </a:p>
        </p:txBody>
      </p:sp>
      <p:sp>
        <p:nvSpPr>
          <p:cNvPr id="17446" name="Line 44"/>
          <p:cNvSpPr>
            <a:spLocks noChangeShapeType="1"/>
          </p:cNvSpPr>
          <p:nvPr/>
        </p:nvSpPr>
        <p:spPr bwMode="auto">
          <a:xfrm>
            <a:off x="6505575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7" name="Oval 46"/>
          <p:cNvSpPr>
            <a:spLocks noChangeArrowheads="1"/>
          </p:cNvSpPr>
          <p:nvPr/>
        </p:nvSpPr>
        <p:spPr bwMode="auto">
          <a:xfrm>
            <a:off x="5657850" y="3886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H3</a:t>
            </a:r>
          </a:p>
        </p:txBody>
      </p:sp>
      <p:sp>
        <p:nvSpPr>
          <p:cNvPr id="17448" name="Oval 47"/>
          <p:cNvSpPr>
            <a:spLocks noChangeArrowheads="1"/>
          </p:cNvSpPr>
          <p:nvPr/>
        </p:nvSpPr>
        <p:spPr bwMode="auto">
          <a:xfrm>
            <a:off x="7143750" y="3886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H1</a:t>
            </a:r>
          </a:p>
        </p:txBody>
      </p:sp>
      <p:sp>
        <p:nvSpPr>
          <p:cNvPr id="17449" name="Line 48"/>
          <p:cNvSpPr>
            <a:spLocks noChangeShapeType="1"/>
          </p:cNvSpPr>
          <p:nvPr/>
        </p:nvSpPr>
        <p:spPr bwMode="auto">
          <a:xfrm flipH="1">
            <a:off x="5848350" y="36004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0" name="Line 49"/>
          <p:cNvSpPr>
            <a:spLocks noChangeShapeType="1"/>
          </p:cNvSpPr>
          <p:nvPr/>
        </p:nvSpPr>
        <p:spPr bwMode="auto">
          <a:xfrm>
            <a:off x="6867525" y="359092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1" name="Arc 50"/>
          <p:cNvSpPr>
            <a:spLocks/>
          </p:cNvSpPr>
          <p:nvPr/>
        </p:nvSpPr>
        <p:spPr bwMode="auto">
          <a:xfrm>
            <a:off x="6524625" y="2790825"/>
            <a:ext cx="533400" cy="1066800"/>
          </a:xfrm>
          <a:custGeom>
            <a:avLst/>
            <a:gdLst>
              <a:gd name="T0" fmla="*/ 0 w 21600"/>
              <a:gd name="T1" fmla="*/ 0 h 43162"/>
              <a:gd name="T2" fmla="*/ 783011 w 21600"/>
              <a:gd name="T3" fmla="*/ 26367230 h 43162"/>
              <a:gd name="T4" fmla="*/ 0 w 21600"/>
              <a:gd name="T5" fmla="*/ 13195231 h 43162"/>
              <a:gd name="T6" fmla="*/ 0 60000 65536"/>
              <a:gd name="T7" fmla="*/ 0 60000 65536"/>
              <a:gd name="T8" fmla="*/ 0 60000 65536"/>
              <a:gd name="T9" fmla="*/ 0 w 21600"/>
              <a:gd name="T10" fmla="*/ 0 h 43162"/>
              <a:gd name="T11" fmla="*/ 21600 w 21600"/>
              <a:gd name="T12" fmla="*/ 43162 h 43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16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030"/>
                  <a:pt x="12694" y="42482"/>
                  <a:pt x="1283" y="43161"/>
                </a:cubicBezTo>
              </a:path>
              <a:path w="21600" h="4316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030"/>
                  <a:pt x="12694" y="42482"/>
                  <a:pt x="1283" y="4316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2" name="Text Box 51"/>
          <p:cNvSpPr txBox="1">
            <a:spLocks noChangeArrowheads="1"/>
          </p:cNvSpPr>
          <p:nvPr/>
        </p:nvSpPr>
        <p:spPr bwMode="auto">
          <a:xfrm>
            <a:off x="7029450" y="3200400"/>
            <a:ext cx="3413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409700"/>
            <a:ext cx="571023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Line 5"/>
          <p:cNvSpPr>
            <a:spLocks noChangeShapeType="1"/>
          </p:cNvSpPr>
          <p:nvPr/>
        </p:nvSpPr>
        <p:spPr bwMode="auto">
          <a:xfrm flipV="1">
            <a:off x="5072063" y="3614738"/>
            <a:ext cx="871537" cy="10144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4391025" y="4114800"/>
            <a:ext cx="109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 flipH="1" flipV="1">
            <a:off x="2819400" y="3614738"/>
            <a:ext cx="871538" cy="10144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 flipH="1">
            <a:off x="3276600" y="4114800"/>
            <a:ext cx="109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2270125" y="2170113"/>
            <a:ext cx="454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E</a:t>
            </a:r>
            <a:r>
              <a:rPr lang="en-US" baseline="-25000">
                <a:latin typeface="Times New Roman" charset="0"/>
              </a:rPr>
              <a:t>PES</a:t>
            </a:r>
          </a:p>
        </p:txBody>
      </p:sp>
      <p:graphicFrame>
        <p:nvGraphicFramePr>
          <p:cNvPr id="4098" name="Object 10"/>
          <p:cNvGraphicFramePr>
            <a:graphicFrameLocks noChangeAspect="1"/>
          </p:cNvGraphicFramePr>
          <p:nvPr/>
        </p:nvGraphicFramePr>
        <p:xfrm>
          <a:off x="2286000" y="3937000"/>
          <a:ext cx="863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5" imgW="634680" imgH="495000" progId="Equation.DSMT4">
                  <p:embed/>
                </p:oleObj>
              </mc:Choice>
              <mc:Fallback>
                <p:oleObj name="Equation" r:id="rId5" imgW="634680" imgH="495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37000"/>
                        <a:ext cx="863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3657600" y="3810000"/>
            <a:ext cx="346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−</a:t>
            </a:r>
            <a:r>
              <a:rPr lang="en-US" i="1">
                <a:latin typeface="Times New Roman" charset="0"/>
              </a:rPr>
              <a:t>h</a:t>
            </a:r>
            <a:endParaRPr lang="en-US">
              <a:latin typeface="Times New Roman" charset="0"/>
            </a:endParaRPr>
          </a:p>
        </p:txBody>
      </p:sp>
      <p:graphicFrame>
        <p:nvGraphicFramePr>
          <p:cNvPr id="4099" name="Object 12"/>
          <p:cNvGraphicFramePr>
            <a:graphicFrameLocks noChangeAspect="1"/>
          </p:cNvGraphicFramePr>
          <p:nvPr/>
        </p:nvGraphicFramePr>
        <p:xfrm>
          <a:off x="5629275" y="4029075"/>
          <a:ext cx="7937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7" imgW="583920" imgH="495000" progId="Equation.DSMT4">
                  <p:embed/>
                </p:oleObj>
              </mc:Choice>
              <mc:Fallback>
                <p:oleObj name="Equation" r:id="rId7" imgW="583920" imgH="495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4029075"/>
                        <a:ext cx="7937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4648200" y="38100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h</a:t>
            </a:r>
            <a:endParaRPr lang="en-US">
              <a:latin typeface="Times New Roman" charset="0"/>
            </a:endParaRPr>
          </a:p>
        </p:txBody>
      </p:sp>
      <p:graphicFrame>
        <p:nvGraphicFramePr>
          <p:cNvPr id="4100" name="Object 14"/>
          <p:cNvGraphicFramePr>
            <a:graphicFrameLocks noChangeAspect="1"/>
          </p:cNvGraphicFramePr>
          <p:nvPr/>
        </p:nvGraphicFramePr>
        <p:xfrm>
          <a:off x="2971800" y="1905000"/>
          <a:ext cx="257016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9" imgW="1892160" imgH="685800" progId="Equation.DSMT4">
                  <p:embed/>
                </p:oleObj>
              </mc:Choice>
              <mc:Fallback>
                <p:oleObj name="Equation" r:id="rId9" imgW="1892160" imgH="685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05000"/>
                        <a:ext cx="2570163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Line 16"/>
          <p:cNvSpPr>
            <a:spLocks noChangeShapeType="1"/>
          </p:cNvSpPr>
          <p:nvPr/>
        </p:nvSpPr>
        <p:spPr bwMode="auto">
          <a:xfrm rot="16200000" flipH="1">
            <a:off x="3438525" y="4562475"/>
            <a:ext cx="533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1143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609600" y="2971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Arc 6"/>
          <p:cNvSpPr>
            <a:spLocks/>
          </p:cNvSpPr>
          <p:nvPr/>
        </p:nvSpPr>
        <p:spPr bwMode="auto">
          <a:xfrm flipH="1" flipV="1">
            <a:off x="762000" y="1309688"/>
            <a:ext cx="1535113" cy="1295400"/>
          </a:xfrm>
          <a:custGeom>
            <a:avLst/>
            <a:gdLst>
              <a:gd name="T0" fmla="*/ 0 w 36278"/>
              <a:gd name="T1" fmla="*/ 20691616 h 21600"/>
              <a:gd name="T2" fmla="*/ 64958699 w 36278"/>
              <a:gd name="T3" fmla="*/ 77688019 h 21600"/>
              <a:gd name="T4" fmla="*/ 26282134 w 36278"/>
              <a:gd name="T5" fmla="*/ 77688019 h 21600"/>
              <a:gd name="T6" fmla="*/ 0 60000 65536"/>
              <a:gd name="T7" fmla="*/ 0 60000 65536"/>
              <a:gd name="T8" fmla="*/ 0 60000 65536"/>
              <a:gd name="T9" fmla="*/ 0 w 36278"/>
              <a:gd name="T10" fmla="*/ 0 h 21600"/>
              <a:gd name="T11" fmla="*/ 36278 w 3627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278" h="21600" fill="none" extrusionOk="0">
                <a:moveTo>
                  <a:pt x="0" y="5753"/>
                </a:moveTo>
                <a:cubicBezTo>
                  <a:pt x="3993" y="2054"/>
                  <a:pt x="9235" y="-1"/>
                  <a:pt x="14678" y="0"/>
                </a:cubicBezTo>
                <a:cubicBezTo>
                  <a:pt x="26607" y="0"/>
                  <a:pt x="36278" y="9670"/>
                  <a:pt x="36278" y="21600"/>
                </a:cubicBezTo>
              </a:path>
              <a:path w="36278" h="21600" stroke="0" extrusionOk="0">
                <a:moveTo>
                  <a:pt x="0" y="5753"/>
                </a:moveTo>
                <a:cubicBezTo>
                  <a:pt x="3993" y="2054"/>
                  <a:pt x="9235" y="-1"/>
                  <a:pt x="14678" y="0"/>
                </a:cubicBezTo>
                <a:cubicBezTo>
                  <a:pt x="26607" y="0"/>
                  <a:pt x="36278" y="9670"/>
                  <a:pt x="36278" y="21600"/>
                </a:cubicBezTo>
                <a:lnTo>
                  <a:pt x="14678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990600" y="2971800"/>
            <a:ext cx="263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q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676400" y="2590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565275" y="2971800"/>
            <a:ext cx="307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q´</a:t>
            </a:r>
          </a:p>
        </p:txBody>
      </p:sp>
      <p:graphicFrame>
        <p:nvGraphicFramePr>
          <p:cNvPr id="5122" name="Object 10"/>
          <p:cNvGraphicFramePr>
            <a:graphicFrameLocks noChangeAspect="1"/>
          </p:cNvGraphicFramePr>
          <p:nvPr/>
        </p:nvGraphicFramePr>
        <p:xfrm>
          <a:off x="2362200" y="1333500"/>
          <a:ext cx="24511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4" imgW="2450880" imgH="1244520" progId="Equation.DSMT4">
                  <p:embed/>
                </p:oleObj>
              </mc:Choice>
              <mc:Fallback>
                <p:oleObj name="Equation" r:id="rId4" imgW="2450880" imgH="12445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33500"/>
                        <a:ext cx="24511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304800" y="609600"/>
            <a:ext cx="44084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Newton</a:t>
            </a:r>
            <a:r>
              <a:rPr lang="ja-JP" altLang="en-US"/>
              <a:t>’</a:t>
            </a:r>
            <a:r>
              <a:rPr lang="en-US"/>
              <a:t>s method for finding a minimum at </a:t>
            </a:r>
            <a:r>
              <a:rPr lang="en-US" i="1"/>
              <a:t>q</a:t>
            </a:r>
            <a:r>
              <a:rPr lang="en-US"/>
              <a:t>´ from information at </a:t>
            </a:r>
            <a:r>
              <a:rPr lang="en-US" i="1"/>
              <a:t>q</a:t>
            </a:r>
            <a:endParaRPr lang="en-US"/>
          </a:p>
        </p:txBody>
      </p:sp>
      <p:sp>
        <p:nvSpPr>
          <p:cNvPr id="5131" name="Text Box 12"/>
          <p:cNvSpPr txBox="1">
            <a:spLocks noChangeArrowheads="1"/>
          </p:cNvSpPr>
          <p:nvPr/>
        </p:nvSpPr>
        <p:spPr bwMode="auto">
          <a:xfrm>
            <a:off x="2286000" y="914400"/>
            <a:ext cx="16097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Taylor expand about </a:t>
            </a:r>
            <a:r>
              <a:rPr lang="en-US" i="1"/>
              <a:t>q</a:t>
            </a:r>
            <a:r>
              <a:rPr lang="en-US"/>
              <a:t>:</a:t>
            </a:r>
          </a:p>
        </p:txBody>
      </p:sp>
      <p:sp>
        <p:nvSpPr>
          <p:cNvPr id="5132" name="Line 14"/>
          <p:cNvSpPr>
            <a:spLocks noChangeShapeType="1"/>
          </p:cNvSpPr>
          <p:nvPr/>
        </p:nvSpPr>
        <p:spPr bwMode="auto">
          <a:xfrm flipH="1">
            <a:off x="2867025" y="4600575"/>
            <a:ext cx="533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Text Box 17"/>
          <p:cNvSpPr txBox="1">
            <a:spLocks noChangeArrowheads="1"/>
          </p:cNvSpPr>
          <p:nvPr/>
        </p:nvSpPr>
        <p:spPr bwMode="auto">
          <a:xfrm>
            <a:off x="2593975" y="5073650"/>
            <a:ext cx="404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H</a:t>
            </a:r>
            <a:r>
              <a:rPr lang="en-US" sz="1800" baseline="-25000"/>
              <a:t>1</a:t>
            </a:r>
          </a:p>
        </p:txBody>
      </p:sp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3892550" y="5048250"/>
            <a:ext cx="404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H</a:t>
            </a:r>
            <a:r>
              <a:rPr lang="en-US" sz="1800" baseline="-25000"/>
              <a:t>2</a:t>
            </a:r>
          </a:p>
        </p:txBody>
      </p:sp>
      <p:sp>
        <p:nvSpPr>
          <p:cNvPr id="5135" name="Line 19"/>
          <p:cNvSpPr>
            <a:spLocks noChangeShapeType="1"/>
          </p:cNvSpPr>
          <p:nvPr/>
        </p:nvSpPr>
        <p:spPr bwMode="auto">
          <a:xfrm flipV="1">
            <a:off x="3425825" y="40100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20"/>
          <p:cNvSpPr>
            <a:spLocks noChangeShapeType="1"/>
          </p:cNvSpPr>
          <p:nvPr/>
        </p:nvSpPr>
        <p:spPr bwMode="auto">
          <a:xfrm rot="5400000" flipV="1">
            <a:off x="3730625" y="431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3305175" y="3784600"/>
            <a:ext cx="252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y</a:t>
            </a:r>
          </a:p>
        </p:txBody>
      </p:sp>
      <p:sp>
        <p:nvSpPr>
          <p:cNvPr id="5138" name="Text Box 22"/>
          <p:cNvSpPr txBox="1">
            <a:spLocks noChangeArrowheads="1"/>
          </p:cNvSpPr>
          <p:nvPr/>
        </p:nvSpPr>
        <p:spPr bwMode="auto">
          <a:xfrm>
            <a:off x="3978275" y="4467225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x</a:t>
            </a:r>
          </a:p>
        </p:txBody>
      </p:sp>
      <p:sp>
        <p:nvSpPr>
          <p:cNvPr id="5139" name="Text Box 23"/>
          <p:cNvSpPr txBox="1">
            <a:spLocks noChangeArrowheads="1"/>
          </p:cNvSpPr>
          <p:nvPr/>
        </p:nvSpPr>
        <p:spPr bwMode="auto">
          <a:xfrm>
            <a:off x="3255963" y="4419600"/>
            <a:ext cx="334962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</a:t>
            </a:r>
            <a:endParaRPr lang="en-US" sz="1800" baseline="-25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657350" y="1947863"/>
            <a:ext cx="361315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r>
              <a:rPr lang="en-US"/>
              <a:t>Choose basis and make initial guess for MO coefficients	</a:t>
            </a:r>
          </a:p>
          <a:p>
            <a:endParaRPr lang="en-US" sz="100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600200" y="2514600"/>
            <a:ext cx="367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600200" y="3024188"/>
            <a:ext cx="3670300" cy="555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600200" y="3759200"/>
            <a:ext cx="36703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544638" y="4383088"/>
            <a:ext cx="3725862" cy="5000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544638" y="5062538"/>
            <a:ext cx="3725862" cy="5000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544638" y="5741988"/>
            <a:ext cx="3725862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2122488" y="2527300"/>
            <a:ext cx="2351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/>
              <a:t>Calculate energy and gradient</a:t>
            </a:r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2179638" y="3036888"/>
            <a:ext cx="25860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400"/>
              <a:t>Minimize along line between </a:t>
            </a:r>
          </a:p>
          <a:p>
            <a:pPr eaLnBrk="0" hangingPunct="0"/>
            <a:r>
              <a:rPr lang="en-US" sz="1400"/>
              <a:t>current and previous point</a:t>
            </a:r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1895475" y="3775075"/>
            <a:ext cx="27749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70000"/>
              </a:lnSpc>
            </a:pPr>
            <a:r>
              <a:rPr lang="en-US" sz="1400"/>
              <a:t>                Update Hessian </a:t>
            </a:r>
          </a:p>
          <a:p>
            <a:pPr eaLnBrk="0" hangingPunct="0">
              <a:lnSpc>
                <a:spcPct val="70000"/>
              </a:lnSpc>
            </a:pPr>
            <a:r>
              <a:rPr lang="en-US" sz="1400"/>
              <a:t>(Powell, DFP, MS, BFGS, Berny, etc.)</a:t>
            </a:r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1838325" y="4321175"/>
            <a:ext cx="2898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/>
              <a:t>     Take a step using the Hessian</a:t>
            </a:r>
          </a:p>
          <a:p>
            <a:pPr eaLnBrk="0" hangingPunct="0"/>
            <a:r>
              <a:rPr lang="en-US" sz="1400"/>
              <a:t>(Newton, RFO, Eigenvector following)</a:t>
            </a:r>
          </a:p>
        </p:txBody>
      </p:sp>
      <p:sp>
        <p:nvSpPr>
          <p:cNvPr id="18445" name="Rectangle 14"/>
          <p:cNvSpPr>
            <a:spLocks noChangeArrowheads="1"/>
          </p:cNvSpPr>
          <p:nvPr/>
        </p:nvSpPr>
        <p:spPr bwMode="auto">
          <a:xfrm>
            <a:off x="2122488" y="5002213"/>
            <a:ext cx="2628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/>
              <a:t>        Check for convergence </a:t>
            </a:r>
          </a:p>
          <a:p>
            <a:pPr eaLnBrk="0" hangingPunct="0"/>
            <a:r>
              <a:rPr lang="en-US" sz="1400"/>
              <a:t>on the gradient and displacement</a:t>
            </a:r>
          </a:p>
        </p:txBody>
      </p:sp>
      <p:sp>
        <p:nvSpPr>
          <p:cNvPr id="18446" name="Rectangle 15"/>
          <p:cNvSpPr>
            <a:spLocks noChangeArrowheads="1"/>
          </p:cNvSpPr>
          <p:nvPr/>
        </p:nvSpPr>
        <p:spPr bwMode="auto">
          <a:xfrm>
            <a:off x="1895475" y="5680075"/>
            <a:ext cx="292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400"/>
              <a:t>            Update the geometry</a:t>
            </a:r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3406775" y="2284413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>
            <a:off x="3406775" y="2849563"/>
            <a:ext cx="0" cy="169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>
            <a:off x="3463925" y="3586163"/>
            <a:ext cx="0" cy="168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>
            <a:off x="3463925" y="4152900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20"/>
          <p:cNvSpPr>
            <a:spLocks noChangeShapeType="1"/>
          </p:cNvSpPr>
          <p:nvPr/>
        </p:nvSpPr>
        <p:spPr bwMode="auto">
          <a:xfrm>
            <a:off x="3463925" y="4887913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1"/>
          <p:cNvSpPr>
            <a:spLocks noChangeShapeType="1"/>
          </p:cNvSpPr>
          <p:nvPr/>
        </p:nvSpPr>
        <p:spPr bwMode="auto">
          <a:xfrm>
            <a:off x="3463925" y="5567363"/>
            <a:ext cx="0" cy="169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2"/>
          <p:cNvSpPr>
            <a:spLocks noChangeShapeType="1"/>
          </p:cNvSpPr>
          <p:nvPr/>
        </p:nvSpPr>
        <p:spPr bwMode="auto">
          <a:xfrm flipH="1">
            <a:off x="1144588" y="5907088"/>
            <a:ext cx="395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3"/>
          <p:cNvSpPr>
            <a:spLocks noChangeShapeType="1"/>
          </p:cNvSpPr>
          <p:nvPr/>
        </p:nvSpPr>
        <p:spPr bwMode="auto">
          <a:xfrm flipV="1">
            <a:off x="1143000" y="2679700"/>
            <a:ext cx="0" cy="322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4"/>
          <p:cNvSpPr>
            <a:spLocks noChangeShapeType="1"/>
          </p:cNvSpPr>
          <p:nvPr/>
        </p:nvSpPr>
        <p:spPr bwMode="auto">
          <a:xfrm>
            <a:off x="1144588" y="2679700"/>
            <a:ext cx="45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5"/>
          <p:cNvSpPr>
            <a:spLocks noChangeShapeType="1"/>
          </p:cNvSpPr>
          <p:nvPr/>
        </p:nvSpPr>
        <p:spPr bwMode="auto">
          <a:xfrm>
            <a:off x="5276850" y="534035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Rectangle 26"/>
          <p:cNvSpPr>
            <a:spLocks noChangeArrowheads="1"/>
          </p:cNvSpPr>
          <p:nvPr/>
        </p:nvSpPr>
        <p:spPr bwMode="auto">
          <a:xfrm>
            <a:off x="5434013" y="5159375"/>
            <a:ext cx="423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/>
              <a:t>yes</a:t>
            </a:r>
          </a:p>
        </p:txBody>
      </p:sp>
      <p:sp>
        <p:nvSpPr>
          <p:cNvPr id="18458" name="Line 27"/>
          <p:cNvSpPr>
            <a:spLocks noChangeShapeType="1"/>
          </p:cNvSpPr>
          <p:nvPr/>
        </p:nvSpPr>
        <p:spPr bwMode="auto">
          <a:xfrm>
            <a:off x="5786438" y="534035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6016625" y="5175250"/>
            <a:ext cx="612775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460" name="Rectangle 29"/>
          <p:cNvSpPr>
            <a:spLocks noChangeArrowheads="1"/>
          </p:cNvSpPr>
          <p:nvPr/>
        </p:nvSpPr>
        <p:spPr bwMode="auto">
          <a:xfrm>
            <a:off x="6056313" y="5226050"/>
            <a:ext cx="4587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900"/>
              <a:t>DONE</a:t>
            </a:r>
          </a:p>
        </p:txBody>
      </p:sp>
      <p:sp>
        <p:nvSpPr>
          <p:cNvPr id="18461" name="Rectangle 30"/>
          <p:cNvSpPr>
            <a:spLocks noChangeArrowheads="1"/>
          </p:cNvSpPr>
          <p:nvPr/>
        </p:nvSpPr>
        <p:spPr bwMode="auto">
          <a:xfrm>
            <a:off x="3622675" y="5491163"/>
            <a:ext cx="317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000"/>
              <a:t>no</a:t>
            </a:r>
          </a:p>
        </p:txBody>
      </p:sp>
      <p:sp>
        <p:nvSpPr>
          <p:cNvPr id="18462" name="Rectangle 2"/>
          <p:cNvSpPr>
            <a:spLocks noChangeArrowheads="1"/>
          </p:cNvSpPr>
          <p:nvPr/>
        </p:nvSpPr>
        <p:spPr bwMode="auto">
          <a:xfrm>
            <a:off x="1676400" y="1371600"/>
            <a:ext cx="361315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463" name="Rectangle 9"/>
          <p:cNvSpPr>
            <a:spLocks noChangeArrowheads="1"/>
          </p:cNvSpPr>
          <p:nvPr/>
        </p:nvSpPr>
        <p:spPr bwMode="auto">
          <a:xfrm>
            <a:off x="1887538" y="1373188"/>
            <a:ext cx="292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/>
              <a:t>Initial guess for geometry &amp; Hessian	</a:t>
            </a:r>
          </a:p>
        </p:txBody>
      </p:sp>
      <p:sp>
        <p:nvSpPr>
          <p:cNvPr id="18464" name="Line 16"/>
          <p:cNvSpPr>
            <a:spLocks noChangeShapeType="1"/>
          </p:cNvSpPr>
          <p:nvPr/>
        </p:nvSpPr>
        <p:spPr bwMode="auto">
          <a:xfrm>
            <a:off x="3425825" y="1708150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11338"/>
            <a:ext cx="67056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9"/>
          <a:stretch>
            <a:fillRect/>
          </a:stretch>
        </p:blipFill>
        <p:spPr bwMode="auto">
          <a:xfrm>
            <a:off x="6324600" y="2286000"/>
            <a:ext cx="9509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3706813"/>
            <a:ext cx="98742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800"/>
            <a:ext cx="3721100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371600" y="3048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3352800" y="3048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4"/>
          <p:cNvSpPr>
            <a:spLocks noChangeShapeType="1"/>
          </p:cNvSpPr>
          <p:nvPr/>
        </p:nvSpPr>
        <p:spPr bwMode="auto">
          <a:xfrm>
            <a:off x="2362200" y="3886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2362200" y="2057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1676400" y="2362200"/>
            <a:ext cx="990600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151" idx="1"/>
            <a:endCxn id="6149" idx="0"/>
          </p:cNvCxnSpPr>
          <p:nvPr/>
        </p:nvCxnSpPr>
        <p:spPr>
          <a:xfrm rot="16200000" flipH="1">
            <a:off x="2667000" y="2362200"/>
            <a:ext cx="990600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150" idx="1"/>
          </p:cNvCxnSpPr>
          <p:nvPr/>
        </p:nvCxnSpPr>
        <p:spPr>
          <a:xfrm rot="5400000">
            <a:off x="2743200" y="3276600"/>
            <a:ext cx="838200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1752600" y="3276600"/>
            <a:ext cx="838200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362200" y="4038600"/>
            <a:ext cx="381000" cy="381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67000" y="4038600"/>
            <a:ext cx="381000" cy="3810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8" name="TextBox 15"/>
          <p:cNvSpPr txBox="1">
            <a:spLocks noChangeArrowheads="1"/>
          </p:cNvSpPr>
          <p:nvPr/>
        </p:nvSpPr>
        <p:spPr bwMode="auto">
          <a:xfrm>
            <a:off x="1524000" y="3048000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1s</a:t>
            </a:r>
            <a:r>
              <a:rPr lang="en-US" baseline="-25000"/>
              <a:t>A</a:t>
            </a:r>
          </a:p>
        </p:txBody>
      </p:sp>
      <p:sp>
        <p:nvSpPr>
          <p:cNvPr id="6159" name="TextBox 16"/>
          <p:cNvSpPr txBox="1">
            <a:spLocks noChangeArrowheads="1"/>
          </p:cNvSpPr>
          <p:nvPr/>
        </p:nvSpPr>
        <p:spPr bwMode="auto">
          <a:xfrm>
            <a:off x="3429000" y="3048000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1s</a:t>
            </a:r>
            <a:r>
              <a:rPr lang="en-US" baseline="-2500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286000" y="1524000"/>
            <a:ext cx="381000" cy="381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743200" y="1524000"/>
            <a:ext cx="381000" cy="381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62" name="TextBox 19"/>
          <p:cNvSpPr txBox="1">
            <a:spLocks noChangeArrowheads="1"/>
          </p:cNvSpPr>
          <p:nvPr/>
        </p:nvSpPr>
        <p:spPr bwMode="auto">
          <a:xfrm>
            <a:off x="2133600" y="4495800"/>
            <a:ext cx="12652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>
                <a:latin typeface="Times New Roman" charset="0"/>
                <a:cs typeface="Times New Roman" charset="0"/>
              </a:rPr>
              <a:t>ψ</a:t>
            </a:r>
            <a:r>
              <a:rPr lang="en-US" i="1" baseline="-25000">
                <a:latin typeface="Times New Roman" charset="0"/>
                <a:cs typeface="Times New Roman" charset="0"/>
              </a:rPr>
              <a:t>+</a:t>
            </a:r>
            <a:r>
              <a:rPr lang="en-US" i="1">
                <a:latin typeface="Times New Roman" charset="0"/>
                <a:cs typeface="Times New Roman" charset="0"/>
              </a:rPr>
              <a:t>= </a:t>
            </a:r>
            <a:r>
              <a:rPr lang="en-US" i="1"/>
              <a:t>N</a:t>
            </a:r>
            <a:r>
              <a:rPr lang="en-US" baseline="-25000"/>
              <a:t>+</a:t>
            </a:r>
            <a:r>
              <a:rPr lang="en-US"/>
              <a:t>(1s</a:t>
            </a:r>
            <a:r>
              <a:rPr lang="en-US" baseline="-25000"/>
              <a:t>A </a:t>
            </a:r>
            <a:r>
              <a:rPr lang="en-US"/>
              <a:t>+ 1s</a:t>
            </a:r>
            <a:r>
              <a:rPr lang="en-US" baseline="-25000"/>
              <a:t>B</a:t>
            </a:r>
            <a:r>
              <a:rPr lang="en-US"/>
              <a:t>)</a:t>
            </a:r>
          </a:p>
        </p:txBody>
      </p:sp>
      <p:sp>
        <p:nvSpPr>
          <p:cNvPr id="6163" name="TextBox 20"/>
          <p:cNvSpPr txBox="1">
            <a:spLocks noChangeArrowheads="1"/>
          </p:cNvSpPr>
          <p:nvPr/>
        </p:nvSpPr>
        <p:spPr bwMode="auto">
          <a:xfrm>
            <a:off x="2057400" y="1143000"/>
            <a:ext cx="1277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>
                <a:latin typeface="Times New Roman" charset="0"/>
                <a:cs typeface="Times New Roman" charset="0"/>
              </a:rPr>
              <a:t>ψ</a:t>
            </a:r>
            <a:r>
              <a:rPr lang="el-GR" i="1" baseline="-25000">
                <a:latin typeface="Times New Roman" charset="0"/>
                <a:cs typeface="Times New Roman" charset="0"/>
              </a:rPr>
              <a:t>−</a:t>
            </a:r>
            <a:r>
              <a:rPr lang="en-US" i="1">
                <a:latin typeface="Times New Roman" charset="0"/>
                <a:cs typeface="Times New Roman" charset="0"/>
              </a:rPr>
              <a:t>=</a:t>
            </a:r>
            <a:r>
              <a:rPr lang="en-US" i="1"/>
              <a:t>N</a:t>
            </a:r>
            <a:r>
              <a:rPr lang="en-US" baseline="-25000">
                <a:latin typeface="Times New Roman" charset="0"/>
                <a:cs typeface="Times New Roman" charset="0"/>
              </a:rPr>
              <a:t>−</a:t>
            </a:r>
            <a:r>
              <a:rPr lang="en-US"/>
              <a:t>(1s</a:t>
            </a:r>
            <a:r>
              <a:rPr lang="en-US" baseline="-25000"/>
              <a:t>A </a:t>
            </a:r>
            <a:r>
              <a:rPr lang="en-US">
                <a:latin typeface="Times New Roman" charset="0"/>
                <a:cs typeface="Times New Roman" charset="0"/>
              </a:rPr>
              <a:t>−</a:t>
            </a:r>
            <a:r>
              <a:rPr lang="en-US"/>
              <a:t> 1s</a:t>
            </a:r>
            <a:r>
              <a:rPr lang="en-US" baseline="-25000"/>
              <a:t>B</a:t>
            </a:r>
            <a:r>
              <a:rPr lang="en-US"/>
              <a:t>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2400301" y="3778250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2552701" y="3816350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3657600" y="3581400"/>
          <a:ext cx="4064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4" imgW="4063680" imgH="736560" progId="Equation.DSMT4">
                  <p:embed/>
                </p:oleObj>
              </mc:Choice>
              <mc:Fallback>
                <p:oleObj name="Equation" r:id="rId4" imgW="4063680" imgH="736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81400"/>
                        <a:ext cx="4064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517900" y="1447800"/>
          <a:ext cx="4191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6" imgW="4190760" imgH="736560" progId="Equation.DSMT4">
                  <p:embed/>
                </p:oleObj>
              </mc:Choice>
              <mc:Fallback>
                <p:oleObj name="Equation" r:id="rId6" imgW="419076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1447800"/>
                        <a:ext cx="4191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26"/>
          <p:cNvSpPr/>
          <p:nvPr/>
        </p:nvSpPr>
        <p:spPr>
          <a:xfrm>
            <a:off x="4419600" y="4495800"/>
            <a:ext cx="381000" cy="381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24400" y="4495800"/>
            <a:ext cx="381000" cy="3810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4502944" y="4669631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806950" y="4686300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257800" y="4495800"/>
            <a:ext cx="381000" cy="381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62600" y="4495800"/>
            <a:ext cx="381000" cy="3810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5645150" y="4678363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5342732" y="4685506"/>
            <a:ext cx="228600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172200" y="4495800"/>
            <a:ext cx="381000" cy="381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77000" y="4495800"/>
            <a:ext cx="381000" cy="3810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6209507" y="4669631"/>
            <a:ext cx="228600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6287294" y="4685506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010400" y="4495800"/>
            <a:ext cx="381000" cy="381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315200" y="4495800"/>
            <a:ext cx="381000" cy="3810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7351713" y="4670425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7428707" y="4685506"/>
            <a:ext cx="228600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/>
          <p:cNvSpPr/>
          <p:nvPr/>
        </p:nvSpPr>
        <p:spPr>
          <a:xfrm rot="16200000">
            <a:off x="5067300" y="4381500"/>
            <a:ext cx="228600" cy="15240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Left Brace 44"/>
          <p:cNvSpPr/>
          <p:nvPr/>
        </p:nvSpPr>
        <p:spPr>
          <a:xfrm rot="16200000">
            <a:off x="6819900" y="4381500"/>
            <a:ext cx="228600" cy="15240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84" name="TextBox 45"/>
          <p:cNvSpPr txBox="1">
            <a:spLocks noChangeArrowheads="1"/>
          </p:cNvSpPr>
          <p:nvPr/>
        </p:nvSpPr>
        <p:spPr bwMode="auto">
          <a:xfrm>
            <a:off x="4359275" y="5362575"/>
            <a:ext cx="1655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Covalent configurations</a:t>
            </a:r>
          </a:p>
        </p:txBody>
      </p:sp>
      <p:sp>
        <p:nvSpPr>
          <p:cNvPr id="6185" name="TextBox 46"/>
          <p:cNvSpPr txBox="1">
            <a:spLocks noChangeArrowheads="1"/>
          </p:cNvSpPr>
          <p:nvPr/>
        </p:nvSpPr>
        <p:spPr bwMode="auto">
          <a:xfrm>
            <a:off x="6232525" y="5357813"/>
            <a:ext cx="141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Ionic configurations</a:t>
            </a:r>
          </a:p>
        </p:txBody>
      </p:sp>
      <p:sp>
        <p:nvSpPr>
          <p:cNvPr id="6186" name="TextBox 47"/>
          <p:cNvSpPr txBox="1">
            <a:spLocks noChangeArrowheads="1"/>
          </p:cNvSpPr>
          <p:nvPr/>
        </p:nvSpPr>
        <p:spPr bwMode="auto">
          <a:xfrm>
            <a:off x="2133600" y="5072063"/>
            <a:ext cx="1228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H</a:t>
            </a:r>
            <a:r>
              <a:rPr lang="en-US" sz="1600" baseline="-25000"/>
              <a:t>2</a:t>
            </a:r>
            <a:r>
              <a:rPr lang="en-US" sz="1600"/>
              <a:t> molecule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1371600" y="3048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3352800" y="3048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4"/>
          <p:cNvSpPr>
            <a:spLocks noChangeShapeType="1"/>
          </p:cNvSpPr>
          <p:nvPr/>
        </p:nvSpPr>
        <p:spPr bwMode="auto">
          <a:xfrm>
            <a:off x="2362200" y="424338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4"/>
          <p:cNvSpPr>
            <a:spLocks noChangeShapeType="1"/>
          </p:cNvSpPr>
          <p:nvPr/>
        </p:nvSpPr>
        <p:spPr bwMode="auto">
          <a:xfrm>
            <a:off x="2362200" y="1524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1447800" y="2057400"/>
            <a:ext cx="1447800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8" name="Straight Connector 8"/>
          <p:cNvCxnSpPr>
            <a:cxnSpLocks noChangeShapeType="1"/>
            <a:stCxn id="7176" idx="1"/>
            <a:endCxn id="7174" idx="0"/>
          </p:cNvCxnSpPr>
          <p:nvPr/>
        </p:nvCxnSpPr>
        <p:spPr bwMode="auto">
          <a:xfrm>
            <a:off x="2971800" y="1538288"/>
            <a:ext cx="381000" cy="1495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0"/>
          <p:cNvCxnSpPr>
            <a:endCxn id="4" idx="1"/>
          </p:cNvCxnSpPr>
          <p:nvPr/>
        </p:nvCxnSpPr>
        <p:spPr>
          <a:xfrm rot="5400000">
            <a:off x="2514600" y="3429000"/>
            <a:ext cx="1295400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1535906" y="3417094"/>
            <a:ext cx="1271588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15"/>
          <p:cNvSpPr txBox="1">
            <a:spLocks noChangeArrowheads="1"/>
          </p:cNvSpPr>
          <p:nvPr/>
        </p:nvSpPr>
        <p:spPr bwMode="auto">
          <a:xfrm>
            <a:off x="1371600" y="3048000"/>
            <a:ext cx="615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2p</a:t>
            </a:r>
            <a:r>
              <a:rPr lang="en-US" baseline="-25000"/>
              <a:t>x,y,z</a:t>
            </a:r>
            <a:r>
              <a:rPr lang="en-US"/>
              <a:t> </a:t>
            </a:r>
            <a:r>
              <a:rPr lang="en-US" baseline="-25000"/>
              <a:t>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2401888" y="3427412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2554288" y="3465512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4" name="TextBox 47"/>
          <p:cNvSpPr txBox="1">
            <a:spLocks noChangeArrowheads="1"/>
          </p:cNvSpPr>
          <p:nvPr/>
        </p:nvSpPr>
        <p:spPr bwMode="auto">
          <a:xfrm>
            <a:off x="2133600" y="4692650"/>
            <a:ext cx="1190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N</a:t>
            </a:r>
            <a:r>
              <a:rPr lang="en-US" sz="1600" baseline="-25000"/>
              <a:t>2</a:t>
            </a:r>
            <a:r>
              <a:rPr lang="en-US" sz="1600"/>
              <a:t> molecule</a:t>
            </a:r>
          </a:p>
        </p:txBody>
      </p:sp>
      <p:grpSp>
        <p:nvGrpSpPr>
          <p:cNvPr id="7185" name="Group 30"/>
          <p:cNvGrpSpPr>
            <a:grpSpLocks/>
          </p:cNvGrpSpPr>
          <p:nvPr/>
        </p:nvGrpSpPr>
        <p:grpSpPr bwMode="auto">
          <a:xfrm>
            <a:off x="2133600" y="4419600"/>
            <a:ext cx="609600" cy="152400"/>
            <a:chOff x="2592" y="3888"/>
            <a:chExt cx="576" cy="144"/>
          </a:xfrm>
        </p:grpSpPr>
        <p:sp>
          <p:nvSpPr>
            <p:cNvPr id="7240" name="Oval 23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41" name="Oval 24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7186" name="Line 4"/>
          <p:cNvSpPr>
            <a:spLocks noChangeShapeType="1"/>
          </p:cNvSpPr>
          <p:nvPr/>
        </p:nvSpPr>
        <p:spPr bwMode="auto">
          <a:xfrm>
            <a:off x="1371600" y="2971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4"/>
          <p:cNvSpPr>
            <a:spLocks noChangeShapeType="1"/>
          </p:cNvSpPr>
          <p:nvPr/>
        </p:nvSpPr>
        <p:spPr bwMode="auto">
          <a:xfrm>
            <a:off x="1371600" y="2895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4"/>
          <p:cNvSpPr>
            <a:spLocks noChangeShapeType="1"/>
          </p:cNvSpPr>
          <p:nvPr/>
        </p:nvSpPr>
        <p:spPr bwMode="auto">
          <a:xfrm>
            <a:off x="3352800" y="2971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4"/>
          <p:cNvSpPr>
            <a:spLocks noChangeShapeType="1"/>
          </p:cNvSpPr>
          <p:nvPr/>
        </p:nvSpPr>
        <p:spPr bwMode="auto">
          <a:xfrm>
            <a:off x="3352800" y="2895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TextBox 15"/>
          <p:cNvSpPr txBox="1">
            <a:spLocks noChangeArrowheads="1"/>
          </p:cNvSpPr>
          <p:nvPr/>
        </p:nvSpPr>
        <p:spPr bwMode="auto">
          <a:xfrm>
            <a:off x="3352800" y="3048000"/>
            <a:ext cx="612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2p</a:t>
            </a:r>
            <a:r>
              <a:rPr lang="en-US" baseline="-25000"/>
              <a:t>x,y,z</a:t>
            </a:r>
            <a:r>
              <a:rPr lang="en-US"/>
              <a:t> </a:t>
            </a:r>
            <a:r>
              <a:rPr lang="en-US" baseline="-25000"/>
              <a:t>B</a:t>
            </a:r>
          </a:p>
        </p:txBody>
      </p:sp>
      <p:grpSp>
        <p:nvGrpSpPr>
          <p:cNvPr id="7191" name="Group 31"/>
          <p:cNvGrpSpPr>
            <a:grpSpLocks/>
          </p:cNvGrpSpPr>
          <p:nvPr/>
        </p:nvGrpSpPr>
        <p:grpSpPr bwMode="auto">
          <a:xfrm rot="10800000">
            <a:off x="2667000" y="4419600"/>
            <a:ext cx="609600" cy="152400"/>
            <a:chOff x="2592" y="3888"/>
            <a:chExt cx="576" cy="144"/>
          </a:xfrm>
        </p:grpSpPr>
        <p:sp>
          <p:nvSpPr>
            <p:cNvPr id="7238" name="Oval 32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39" name="Oval 33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7192" name="Line 4"/>
          <p:cNvSpPr>
            <a:spLocks noChangeShapeType="1"/>
          </p:cNvSpPr>
          <p:nvPr/>
        </p:nvSpPr>
        <p:spPr bwMode="auto">
          <a:xfrm>
            <a:off x="2362200" y="3505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4"/>
          <p:cNvSpPr>
            <a:spLocks noChangeShapeType="1"/>
          </p:cNvSpPr>
          <p:nvPr/>
        </p:nvSpPr>
        <p:spPr bwMode="auto">
          <a:xfrm>
            <a:off x="2362200" y="3429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4"/>
          <p:cNvSpPr>
            <a:spLocks noChangeShapeType="1"/>
          </p:cNvSpPr>
          <p:nvPr/>
        </p:nvSpPr>
        <p:spPr bwMode="auto">
          <a:xfrm>
            <a:off x="2362200" y="251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4"/>
          <p:cNvSpPr>
            <a:spLocks noChangeShapeType="1"/>
          </p:cNvSpPr>
          <p:nvPr/>
        </p:nvSpPr>
        <p:spPr bwMode="auto">
          <a:xfrm>
            <a:off x="2362200" y="2438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96" name="Group 39"/>
          <p:cNvGrpSpPr>
            <a:grpSpLocks/>
          </p:cNvGrpSpPr>
          <p:nvPr/>
        </p:nvGrpSpPr>
        <p:grpSpPr bwMode="auto">
          <a:xfrm rot="-5400000">
            <a:off x="3140075" y="3657600"/>
            <a:ext cx="609600" cy="152400"/>
            <a:chOff x="2592" y="3888"/>
            <a:chExt cx="576" cy="144"/>
          </a:xfrm>
        </p:grpSpPr>
        <p:sp>
          <p:nvSpPr>
            <p:cNvPr id="7236" name="Oval 40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37" name="Oval 41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7197" name="Group 42"/>
          <p:cNvGrpSpPr>
            <a:grpSpLocks/>
          </p:cNvGrpSpPr>
          <p:nvPr/>
        </p:nvGrpSpPr>
        <p:grpSpPr bwMode="auto">
          <a:xfrm rot="-5400000">
            <a:off x="3673475" y="3657600"/>
            <a:ext cx="609600" cy="152400"/>
            <a:chOff x="2592" y="3888"/>
            <a:chExt cx="576" cy="144"/>
          </a:xfrm>
        </p:grpSpPr>
        <p:sp>
          <p:nvSpPr>
            <p:cNvPr id="7234" name="Oval 43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35" name="Oval 44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7198" name="Line 45"/>
          <p:cNvSpPr>
            <a:spLocks noChangeShapeType="1"/>
          </p:cNvSpPr>
          <p:nvPr/>
        </p:nvSpPr>
        <p:spPr bwMode="auto">
          <a:xfrm>
            <a:off x="3444875" y="3733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Text Box 46"/>
          <p:cNvSpPr txBox="1">
            <a:spLocks noChangeArrowheads="1"/>
          </p:cNvSpPr>
          <p:nvPr/>
        </p:nvSpPr>
        <p:spPr bwMode="auto">
          <a:xfrm>
            <a:off x="2514600" y="3962400"/>
            <a:ext cx="315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σ</a:t>
            </a:r>
            <a:r>
              <a:rPr lang="en-US" baseline="-25000"/>
              <a:t>+</a:t>
            </a:r>
            <a:endParaRPr lang="el-GR" baseline="-25000"/>
          </a:p>
        </p:txBody>
      </p:sp>
      <p:cxnSp>
        <p:nvCxnSpPr>
          <p:cNvPr id="2" name="Straight Connector 12"/>
          <p:cNvCxnSpPr/>
          <p:nvPr/>
        </p:nvCxnSpPr>
        <p:spPr>
          <a:xfrm rot="16200000" flipH="1">
            <a:off x="1905000" y="3048000"/>
            <a:ext cx="533400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1" name="Text Box 48"/>
          <p:cNvSpPr txBox="1">
            <a:spLocks noChangeArrowheads="1"/>
          </p:cNvSpPr>
          <p:nvPr/>
        </p:nvSpPr>
        <p:spPr bwMode="auto">
          <a:xfrm>
            <a:off x="2500313" y="2971800"/>
            <a:ext cx="3190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π</a:t>
            </a:r>
            <a:r>
              <a:rPr lang="en-US" baseline="-25000"/>
              <a:t>+</a:t>
            </a:r>
            <a:endParaRPr lang="el-GR" baseline="-25000"/>
          </a:p>
        </p:txBody>
      </p:sp>
      <p:grpSp>
        <p:nvGrpSpPr>
          <p:cNvPr id="7202" name="Group 51"/>
          <p:cNvGrpSpPr>
            <a:grpSpLocks/>
          </p:cNvGrpSpPr>
          <p:nvPr/>
        </p:nvGrpSpPr>
        <p:grpSpPr bwMode="auto">
          <a:xfrm rot="-5400000">
            <a:off x="3124200" y="2286000"/>
            <a:ext cx="609600" cy="152400"/>
            <a:chOff x="2592" y="3888"/>
            <a:chExt cx="576" cy="144"/>
          </a:xfrm>
        </p:grpSpPr>
        <p:sp>
          <p:nvSpPr>
            <p:cNvPr id="7232" name="Oval 52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33" name="Oval 53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7203" name="Group 54"/>
          <p:cNvGrpSpPr>
            <a:grpSpLocks/>
          </p:cNvGrpSpPr>
          <p:nvPr/>
        </p:nvGrpSpPr>
        <p:grpSpPr bwMode="auto">
          <a:xfrm rot="-5400000">
            <a:off x="3657600" y="2286000"/>
            <a:ext cx="609600" cy="152400"/>
            <a:chOff x="2592" y="3888"/>
            <a:chExt cx="576" cy="144"/>
          </a:xfrm>
        </p:grpSpPr>
        <p:sp>
          <p:nvSpPr>
            <p:cNvPr id="7230" name="Oval 55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31" name="Oval 56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7204" name="Line 57"/>
          <p:cNvSpPr>
            <a:spLocks noChangeShapeType="1"/>
          </p:cNvSpPr>
          <p:nvPr/>
        </p:nvSpPr>
        <p:spPr bwMode="auto">
          <a:xfrm>
            <a:off x="34290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05" name="Group 58"/>
          <p:cNvGrpSpPr>
            <a:grpSpLocks/>
          </p:cNvGrpSpPr>
          <p:nvPr/>
        </p:nvGrpSpPr>
        <p:grpSpPr bwMode="auto">
          <a:xfrm rot="-5400000">
            <a:off x="3124200" y="2286000"/>
            <a:ext cx="609600" cy="152400"/>
            <a:chOff x="2592" y="3888"/>
            <a:chExt cx="576" cy="144"/>
          </a:xfrm>
        </p:grpSpPr>
        <p:sp>
          <p:nvSpPr>
            <p:cNvPr id="7228" name="Oval 59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29" name="Oval 60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7206" name="Group 61"/>
          <p:cNvGrpSpPr>
            <a:grpSpLocks/>
          </p:cNvGrpSpPr>
          <p:nvPr/>
        </p:nvGrpSpPr>
        <p:grpSpPr bwMode="auto">
          <a:xfrm rot="5400000">
            <a:off x="3657600" y="2286000"/>
            <a:ext cx="609600" cy="152400"/>
            <a:chOff x="2592" y="3888"/>
            <a:chExt cx="576" cy="144"/>
          </a:xfrm>
        </p:grpSpPr>
        <p:sp>
          <p:nvSpPr>
            <p:cNvPr id="7226" name="Oval 62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27" name="Oval 63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7207" name="Line 64"/>
          <p:cNvSpPr>
            <a:spLocks noChangeShapeType="1"/>
          </p:cNvSpPr>
          <p:nvPr/>
        </p:nvSpPr>
        <p:spPr bwMode="auto">
          <a:xfrm>
            <a:off x="34290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Text Box 65"/>
          <p:cNvSpPr txBox="1">
            <a:spLocks noChangeArrowheads="1"/>
          </p:cNvSpPr>
          <p:nvPr/>
        </p:nvSpPr>
        <p:spPr bwMode="auto">
          <a:xfrm>
            <a:off x="2514600" y="2133600"/>
            <a:ext cx="3190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π</a:t>
            </a:r>
            <a:r>
              <a:rPr lang="en-US" baseline="-25000"/>
              <a:t>−</a:t>
            </a:r>
          </a:p>
        </p:txBody>
      </p:sp>
      <p:sp>
        <p:nvSpPr>
          <p:cNvPr id="7209" name="Text Box 66"/>
          <p:cNvSpPr txBox="1">
            <a:spLocks noChangeArrowheads="1"/>
          </p:cNvSpPr>
          <p:nvPr/>
        </p:nvSpPr>
        <p:spPr bwMode="auto">
          <a:xfrm>
            <a:off x="2514600" y="1524000"/>
            <a:ext cx="315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σ</a:t>
            </a:r>
            <a:r>
              <a:rPr lang="en-US" baseline="-25000"/>
              <a:t>−</a:t>
            </a:r>
          </a:p>
        </p:txBody>
      </p:sp>
      <p:grpSp>
        <p:nvGrpSpPr>
          <p:cNvPr id="7210" name="Group 67"/>
          <p:cNvGrpSpPr>
            <a:grpSpLocks/>
          </p:cNvGrpSpPr>
          <p:nvPr/>
        </p:nvGrpSpPr>
        <p:grpSpPr bwMode="auto">
          <a:xfrm>
            <a:off x="2133600" y="1219200"/>
            <a:ext cx="609600" cy="152400"/>
            <a:chOff x="2592" y="3888"/>
            <a:chExt cx="576" cy="144"/>
          </a:xfrm>
        </p:grpSpPr>
        <p:sp>
          <p:nvSpPr>
            <p:cNvPr id="7224" name="Oval 68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25" name="Oval 69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7211" name="Group 70"/>
          <p:cNvGrpSpPr>
            <a:grpSpLocks/>
          </p:cNvGrpSpPr>
          <p:nvPr/>
        </p:nvGrpSpPr>
        <p:grpSpPr bwMode="auto">
          <a:xfrm>
            <a:off x="2670175" y="1217613"/>
            <a:ext cx="609600" cy="152400"/>
            <a:chOff x="2592" y="3888"/>
            <a:chExt cx="576" cy="144"/>
          </a:xfrm>
        </p:grpSpPr>
        <p:sp>
          <p:nvSpPr>
            <p:cNvPr id="7222" name="Oval 71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23" name="Oval 72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cxnSp>
        <p:nvCxnSpPr>
          <p:cNvPr id="3" name="Straight Arrow Connector 22"/>
          <p:cNvCxnSpPr/>
          <p:nvPr/>
        </p:nvCxnSpPr>
        <p:spPr>
          <a:xfrm rot="5400000" flipH="1" flipV="1">
            <a:off x="1335088" y="2932112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22"/>
          <p:cNvCxnSpPr/>
          <p:nvPr/>
        </p:nvCxnSpPr>
        <p:spPr>
          <a:xfrm rot="5400000" flipH="1" flipV="1">
            <a:off x="1487488" y="2932112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22"/>
          <p:cNvCxnSpPr/>
          <p:nvPr/>
        </p:nvCxnSpPr>
        <p:spPr>
          <a:xfrm rot="5400000" flipH="1" flipV="1">
            <a:off x="1639888" y="2932112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2"/>
          <p:cNvCxnSpPr/>
          <p:nvPr/>
        </p:nvCxnSpPr>
        <p:spPr>
          <a:xfrm rot="5400000" flipH="1" flipV="1">
            <a:off x="3316288" y="2932112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2"/>
          <p:cNvCxnSpPr/>
          <p:nvPr/>
        </p:nvCxnSpPr>
        <p:spPr>
          <a:xfrm rot="5400000" flipH="1" flipV="1">
            <a:off x="3468688" y="2932112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2"/>
          <p:cNvCxnSpPr/>
          <p:nvPr/>
        </p:nvCxnSpPr>
        <p:spPr>
          <a:xfrm rot="5400000" flipH="1" flipV="1">
            <a:off x="3621088" y="2932112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4648200" y="4572000"/>
          <a:ext cx="2578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4" imgW="2577960" imgH="279360" progId="Equation.DSMT4">
                  <p:embed/>
                </p:oleObj>
              </mc:Choice>
              <mc:Fallback>
                <p:oleObj name="Equation" r:id="rId4" imgW="257796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572000"/>
                        <a:ext cx="2578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8" name="Text Box 80"/>
          <p:cNvSpPr txBox="1">
            <a:spLocks noChangeArrowheads="1"/>
          </p:cNvSpPr>
          <p:nvPr/>
        </p:nvSpPr>
        <p:spPr bwMode="auto">
          <a:xfrm>
            <a:off x="4572000" y="27432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MCSCF:</a:t>
            </a:r>
            <a:r>
              <a:rPr lang="en-US"/>
              <a:t> selectively include a few excited determinants</a:t>
            </a:r>
          </a:p>
        </p:txBody>
      </p:sp>
      <p:sp>
        <p:nvSpPr>
          <p:cNvPr id="7219" name="Text Box 81"/>
          <p:cNvSpPr txBox="1">
            <a:spLocks noChangeArrowheads="1"/>
          </p:cNvSpPr>
          <p:nvPr/>
        </p:nvSpPr>
        <p:spPr bwMode="auto">
          <a:xfrm>
            <a:off x="4572000" y="1295400"/>
            <a:ext cx="2667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Complete active space (CAS):</a:t>
            </a:r>
            <a:r>
              <a:rPr lang="en-US"/>
              <a:t> consider all excitations within some space of </a:t>
            </a:r>
            <a:r>
              <a:rPr lang="ja-JP" altLang="en-US"/>
              <a:t>“</a:t>
            </a:r>
            <a:r>
              <a:rPr lang="en-US"/>
              <a:t>active</a:t>
            </a:r>
            <a:r>
              <a:rPr lang="ja-JP" altLang="en-US"/>
              <a:t>”</a:t>
            </a:r>
            <a:r>
              <a:rPr lang="en-US"/>
              <a:t> orbitals</a:t>
            </a:r>
          </a:p>
        </p:txBody>
      </p:sp>
      <p:graphicFrame>
        <p:nvGraphicFramePr>
          <p:cNvPr id="7171" name="Object 82"/>
          <p:cNvGraphicFramePr>
            <a:graphicFrameLocks noChangeAspect="1"/>
          </p:cNvGraphicFramePr>
          <p:nvPr/>
        </p:nvGraphicFramePr>
        <p:xfrm>
          <a:off x="4559300" y="3200400"/>
          <a:ext cx="2603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6" imgW="2603160" imgH="863280" progId="Equation.DSMT4">
                  <p:embed/>
                </p:oleObj>
              </mc:Choice>
              <mc:Fallback>
                <p:oleObj name="Equation" r:id="rId6" imgW="2603160" imgH="86328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3200400"/>
                        <a:ext cx="2603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0" name="Text Box 83"/>
          <p:cNvSpPr txBox="1">
            <a:spLocks noChangeArrowheads="1"/>
          </p:cNvSpPr>
          <p:nvPr/>
        </p:nvSpPr>
        <p:spPr bwMode="auto">
          <a:xfrm>
            <a:off x="4572000" y="4322763"/>
            <a:ext cx="22463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Hartree-Fock:</a:t>
            </a:r>
            <a:r>
              <a:rPr lang="en-US"/>
              <a:t> single determinant</a:t>
            </a:r>
          </a:p>
        </p:txBody>
      </p:sp>
      <p:graphicFrame>
        <p:nvGraphicFramePr>
          <p:cNvPr id="7172" name="Object 84"/>
          <p:cNvGraphicFramePr>
            <a:graphicFrameLocks noChangeAspect="1"/>
          </p:cNvGraphicFramePr>
          <p:nvPr/>
        </p:nvGraphicFramePr>
        <p:xfrm>
          <a:off x="4527550" y="1892300"/>
          <a:ext cx="269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8" imgW="2692080" imgH="279360" progId="Equation.DSMT4">
                  <p:embed/>
                </p:oleObj>
              </mc:Choice>
              <mc:Fallback>
                <p:oleObj name="Equation" r:id="rId8" imgW="2692080" imgH="27936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1892300"/>
                        <a:ext cx="2692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1" name="Line 85"/>
          <p:cNvSpPr>
            <a:spLocks noChangeShapeType="1"/>
          </p:cNvSpPr>
          <p:nvPr/>
        </p:nvSpPr>
        <p:spPr bwMode="auto">
          <a:xfrm flipV="1">
            <a:off x="4495800" y="1447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48" name="Group 244"/>
          <p:cNvGraphicFramePr>
            <a:graphicFrameLocks noGrp="1"/>
          </p:cNvGraphicFramePr>
          <p:nvPr/>
        </p:nvGraphicFramePr>
        <p:xfrm>
          <a:off x="1524000" y="685800"/>
          <a:ext cx="5664200" cy="4839209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very sparse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really sparse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very sparse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really sparse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194" name="Object 182"/>
          <p:cNvGraphicFramePr>
            <a:graphicFrameLocks noChangeAspect="1"/>
          </p:cNvGraphicFramePr>
          <p:nvPr/>
        </p:nvGraphicFramePr>
        <p:xfrm>
          <a:off x="2590800" y="889000"/>
          <a:ext cx="4572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4" imgW="279360" imgH="203040" progId="Equation.DSMT4">
                  <p:embed/>
                </p:oleObj>
              </mc:Choice>
              <mc:Fallback>
                <p:oleObj name="Equation" r:id="rId4" imgW="279360" imgH="203040" progId="Equation.DSMT4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889000"/>
                        <a:ext cx="4572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83"/>
          <p:cNvGraphicFramePr>
            <a:graphicFrameLocks noChangeAspect="1"/>
          </p:cNvGraphicFramePr>
          <p:nvPr/>
        </p:nvGraphicFramePr>
        <p:xfrm>
          <a:off x="1905000" y="1422400"/>
          <a:ext cx="4572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6" imgW="279360" imgH="203040" progId="Equation.DSMT4">
                  <p:embed/>
                </p:oleObj>
              </mc:Choice>
              <mc:Fallback>
                <p:oleObj name="Equation" r:id="rId6" imgW="279360" imgH="203040" progId="Equation.DSMT4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22400"/>
                        <a:ext cx="4572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84"/>
          <p:cNvGraphicFramePr>
            <a:graphicFrameLocks noChangeAspect="1"/>
          </p:cNvGraphicFramePr>
          <p:nvPr/>
        </p:nvGraphicFramePr>
        <p:xfrm>
          <a:off x="3708400" y="879475"/>
          <a:ext cx="3540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7" imgW="215640" imgH="215640" progId="Equation.DSMT4">
                  <p:embed/>
                </p:oleObj>
              </mc:Choice>
              <mc:Fallback>
                <p:oleObj name="Equation" r:id="rId7" imgW="215640" imgH="215640" progId="Equation.DSMT4">
                  <p:embed/>
                  <p:pic>
                    <p:nvPicPr>
                      <p:cNvPr id="0" name="Object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879475"/>
                        <a:ext cx="3540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85"/>
          <p:cNvGraphicFramePr>
            <a:graphicFrameLocks noChangeAspect="1"/>
          </p:cNvGraphicFramePr>
          <p:nvPr/>
        </p:nvGraphicFramePr>
        <p:xfrm>
          <a:off x="1905000" y="2260600"/>
          <a:ext cx="3540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9" imgW="215640" imgH="215640" progId="Equation.DSMT4">
                  <p:embed/>
                </p:oleObj>
              </mc:Choice>
              <mc:Fallback>
                <p:oleObj name="Equation" r:id="rId9" imgW="215640" imgH="215640" progId="Equation.DSMT4">
                  <p:embed/>
                  <p:pic>
                    <p:nvPicPr>
                      <p:cNvPr id="0" name="Object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60600"/>
                        <a:ext cx="3540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219"/>
          <p:cNvGraphicFramePr>
            <a:graphicFrameLocks noChangeAspect="1"/>
          </p:cNvGraphicFramePr>
          <p:nvPr/>
        </p:nvGraphicFramePr>
        <p:xfrm>
          <a:off x="5029200" y="889000"/>
          <a:ext cx="415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10" imgW="253800" imgH="241200" progId="Equation.DSMT4">
                  <p:embed/>
                </p:oleObj>
              </mc:Choice>
              <mc:Fallback>
                <p:oleObj name="Equation" r:id="rId10" imgW="253800" imgH="241200" progId="Equation.DSMT4">
                  <p:embed/>
                  <p:pic>
                    <p:nvPicPr>
                      <p:cNvPr id="0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889000"/>
                        <a:ext cx="4159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220"/>
          <p:cNvGraphicFramePr>
            <a:graphicFrameLocks noChangeAspect="1"/>
          </p:cNvGraphicFramePr>
          <p:nvPr/>
        </p:nvGraphicFramePr>
        <p:xfrm>
          <a:off x="1905000" y="3251200"/>
          <a:ext cx="415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12" imgW="253800" imgH="241200" progId="Equation.DSMT4">
                  <p:embed/>
                </p:oleObj>
              </mc:Choice>
              <mc:Fallback>
                <p:oleObj name="Equation" r:id="rId12" imgW="253800" imgH="241200" progId="Equation.DSMT4">
                  <p:embed/>
                  <p:pic>
                    <p:nvPicPr>
                      <p:cNvPr id="0" name="Object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51200"/>
                        <a:ext cx="4159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238"/>
          <p:cNvGraphicFramePr>
            <a:graphicFrameLocks noChangeAspect="1"/>
          </p:cNvGraphicFramePr>
          <p:nvPr/>
        </p:nvGraphicFramePr>
        <p:xfrm>
          <a:off x="6597650" y="889000"/>
          <a:ext cx="479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13" imgW="291960" imgH="241200" progId="Equation.DSMT4">
                  <p:embed/>
                </p:oleObj>
              </mc:Choice>
              <mc:Fallback>
                <p:oleObj name="Equation" r:id="rId13" imgW="291960" imgH="241200" progId="Equation.DSMT4">
                  <p:embed/>
                  <p:pic>
                    <p:nvPicPr>
                      <p:cNvPr id="0" name="Object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889000"/>
                        <a:ext cx="4794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239"/>
          <p:cNvGraphicFramePr>
            <a:graphicFrameLocks noChangeAspect="1"/>
          </p:cNvGraphicFramePr>
          <p:nvPr/>
        </p:nvGraphicFramePr>
        <p:xfrm>
          <a:off x="1905000" y="5003800"/>
          <a:ext cx="479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Equation" r:id="rId15" imgW="291960" imgH="241200" progId="Equation.DSMT4">
                  <p:embed/>
                </p:oleObj>
              </mc:Choice>
              <mc:Fallback>
                <p:oleObj name="Equation" r:id="rId15" imgW="291960" imgH="241200" progId="Equation.DSMT4">
                  <p:embed/>
                  <p:pic>
                    <p:nvPicPr>
                      <p:cNvPr id="0" name="Object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03800"/>
                        <a:ext cx="4794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Line 4"/>
          <p:cNvSpPr>
            <a:spLocks noChangeShapeType="1"/>
          </p:cNvSpPr>
          <p:nvPr/>
        </p:nvSpPr>
        <p:spPr bwMode="auto">
          <a:xfrm>
            <a:off x="1231900" y="3886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4"/>
          <p:cNvSpPr>
            <a:spLocks noChangeShapeType="1"/>
          </p:cNvSpPr>
          <p:nvPr/>
        </p:nvSpPr>
        <p:spPr bwMode="auto">
          <a:xfrm>
            <a:off x="1231900" y="233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TextBox 19"/>
          <p:cNvSpPr txBox="1">
            <a:spLocks noChangeArrowheads="1"/>
          </p:cNvSpPr>
          <p:nvPr/>
        </p:nvSpPr>
        <p:spPr bwMode="auto">
          <a:xfrm>
            <a:off x="927100" y="4038600"/>
            <a:ext cx="1254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>
                <a:latin typeface="Times New Roman" charset="0"/>
                <a:cs typeface="Times New Roman" charset="0"/>
              </a:rPr>
              <a:t>ψ</a:t>
            </a:r>
            <a:r>
              <a:rPr lang="en-US" i="1" baseline="-25000">
                <a:latin typeface="Times New Roman" charset="0"/>
                <a:cs typeface="Times New Roman" charset="0"/>
              </a:rPr>
              <a:t>+</a:t>
            </a:r>
            <a:r>
              <a:rPr lang="en-US" i="1">
                <a:latin typeface="Times New Roman" charset="0"/>
                <a:cs typeface="Times New Roman" charset="0"/>
              </a:rPr>
              <a:t>= </a:t>
            </a:r>
            <a:r>
              <a:rPr lang="en-US" i="1"/>
              <a:t>N</a:t>
            </a:r>
            <a:r>
              <a:rPr lang="en-US" baseline="-25000"/>
              <a:t>+</a:t>
            </a:r>
            <a:r>
              <a:rPr lang="en-US"/>
              <a:t>(1s</a:t>
            </a:r>
            <a:r>
              <a:rPr lang="en-US" baseline="-25000"/>
              <a:t>A </a:t>
            </a:r>
            <a:r>
              <a:rPr lang="en-US"/>
              <a:t>+ 1s</a:t>
            </a:r>
            <a:r>
              <a:rPr lang="en-US" baseline="-25000"/>
              <a:t>B</a:t>
            </a:r>
            <a:r>
              <a:rPr lang="en-US"/>
              <a:t>)</a:t>
            </a:r>
          </a:p>
        </p:txBody>
      </p:sp>
      <p:sp>
        <p:nvSpPr>
          <p:cNvPr id="9227" name="TextBox 20"/>
          <p:cNvSpPr txBox="1">
            <a:spLocks noChangeArrowheads="1"/>
          </p:cNvSpPr>
          <p:nvPr/>
        </p:nvSpPr>
        <p:spPr bwMode="auto">
          <a:xfrm>
            <a:off x="927100" y="2438400"/>
            <a:ext cx="1231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>
                <a:latin typeface="Times New Roman" charset="0"/>
                <a:cs typeface="Times New Roman" charset="0"/>
              </a:rPr>
              <a:t>ψ</a:t>
            </a:r>
            <a:r>
              <a:rPr lang="el-GR" i="1" baseline="-25000">
                <a:latin typeface="Times New Roman" charset="0"/>
                <a:cs typeface="Times New Roman" charset="0"/>
              </a:rPr>
              <a:t>−</a:t>
            </a:r>
            <a:r>
              <a:rPr lang="en-US" i="1">
                <a:latin typeface="Times New Roman" charset="0"/>
                <a:cs typeface="Times New Roman" charset="0"/>
              </a:rPr>
              <a:t>=</a:t>
            </a:r>
            <a:r>
              <a:rPr lang="en-US" i="1"/>
              <a:t>N</a:t>
            </a:r>
            <a:r>
              <a:rPr lang="en-US" baseline="-25000">
                <a:latin typeface="Times New Roman" charset="0"/>
                <a:cs typeface="Times New Roman" charset="0"/>
              </a:rPr>
              <a:t>−</a:t>
            </a:r>
            <a:r>
              <a:rPr lang="en-US"/>
              <a:t>(1s</a:t>
            </a:r>
            <a:r>
              <a:rPr lang="en-US" baseline="-25000"/>
              <a:t>A </a:t>
            </a:r>
            <a:r>
              <a:rPr lang="en-US">
                <a:latin typeface="Times New Roman" charset="0"/>
                <a:cs typeface="Times New Roman" charset="0"/>
              </a:rPr>
              <a:t>−</a:t>
            </a:r>
            <a:r>
              <a:rPr lang="en-US"/>
              <a:t> 1s</a:t>
            </a:r>
            <a:r>
              <a:rPr lang="en-US" baseline="-25000"/>
              <a:t>B</a:t>
            </a:r>
            <a:r>
              <a:rPr lang="en-US"/>
              <a:t>)</a:t>
            </a:r>
          </a:p>
        </p:txBody>
      </p:sp>
      <p:cxnSp>
        <p:nvCxnSpPr>
          <p:cNvPr id="9228" name="Straight Arrow Connector 22"/>
          <p:cNvCxnSpPr>
            <a:cxnSpLocks noChangeShapeType="1"/>
          </p:cNvCxnSpPr>
          <p:nvPr/>
        </p:nvCxnSpPr>
        <p:spPr bwMode="auto">
          <a:xfrm flipV="1">
            <a:off x="1458913" y="3589338"/>
            <a:ext cx="3175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29" name="Straight Arrow Connector 23"/>
          <p:cNvCxnSpPr>
            <a:cxnSpLocks noChangeShapeType="1"/>
          </p:cNvCxnSpPr>
          <p:nvPr/>
        </p:nvCxnSpPr>
        <p:spPr bwMode="auto">
          <a:xfrm>
            <a:off x="1611313" y="3627438"/>
            <a:ext cx="3175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774700" y="1524000"/>
          <a:ext cx="149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4" imgW="1498320" imgH="253800" progId="Equation.DSMT4">
                  <p:embed/>
                </p:oleObj>
              </mc:Choice>
              <mc:Fallback>
                <p:oleObj name="Equation" r:id="rId4" imgW="149832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524000"/>
                        <a:ext cx="1498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Box 47"/>
          <p:cNvSpPr txBox="1">
            <a:spLocks noChangeArrowheads="1"/>
          </p:cNvSpPr>
          <p:nvPr/>
        </p:nvSpPr>
        <p:spPr bwMode="auto">
          <a:xfrm>
            <a:off x="927100" y="4495800"/>
            <a:ext cx="1185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H</a:t>
            </a:r>
            <a:r>
              <a:rPr lang="en-US" sz="1600" baseline="-25000"/>
              <a:t>2</a:t>
            </a:r>
            <a:r>
              <a:rPr lang="en-US" sz="1600"/>
              <a:t> molecule</a:t>
            </a:r>
          </a:p>
        </p:txBody>
      </p:sp>
      <p:graphicFrame>
        <p:nvGraphicFramePr>
          <p:cNvPr id="9219" name="Object 45"/>
          <p:cNvGraphicFramePr>
            <a:graphicFrameLocks noChangeAspect="1"/>
          </p:cNvGraphicFramePr>
          <p:nvPr/>
        </p:nvGraphicFramePr>
        <p:xfrm>
          <a:off x="584200" y="1143000"/>
          <a:ext cx="198278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6" imgW="1384200" imgH="215640" progId="Equation.DSMT4">
                  <p:embed/>
                </p:oleObj>
              </mc:Choice>
              <mc:Fallback>
                <p:oleObj name="Equation" r:id="rId6" imgW="1384200" imgH="21564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143000"/>
                        <a:ext cx="1982788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46"/>
          <p:cNvSpPr>
            <a:spLocks noChangeArrowheads="1"/>
          </p:cNvSpPr>
          <p:nvPr/>
        </p:nvSpPr>
        <p:spPr bwMode="auto">
          <a:xfrm>
            <a:off x="850900" y="2133600"/>
            <a:ext cx="1371600" cy="2209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4"/>
          <p:cNvSpPr>
            <a:spLocks noChangeShapeType="1"/>
          </p:cNvSpPr>
          <p:nvPr/>
        </p:nvSpPr>
        <p:spPr bwMode="auto">
          <a:xfrm>
            <a:off x="7315200" y="3886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4"/>
          <p:cNvSpPr>
            <a:spLocks noChangeShapeType="1"/>
          </p:cNvSpPr>
          <p:nvPr/>
        </p:nvSpPr>
        <p:spPr bwMode="auto">
          <a:xfrm>
            <a:off x="7315200" y="233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TextBox 19"/>
          <p:cNvSpPr txBox="1">
            <a:spLocks noChangeArrowheads="1"/>
          </p:cNvSpPr>
          <p:nvPr/>
        </p:nvSpPr>
        <p:spPr bwMode="auto">
          <a:xfrm>
            <a:off x="7010400" y="4038600"/>
            <a:ext cx="1254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>
                <a:latin typeface="Times New Roman" charset="0"/>
                <a:cs typeface="Times New Roman" charset="0"/>
              </a:rPr>
              <a:t>ψ</a:t>
            </a:r>
            <a:r>
              <a:rPr lang="en-US" i="1" baseline="-25000">
                <a:latin typeface="Times New Roman" charset="0"/>
                <a:cs typeface="Times New Roman" charset="0"/>
              </a:rPr>
              <a:t>+</a:t>
            </a:r>
            <a:r>
              <a:rPr lang="en-US" i="1">
                <a:latin typeface="Times New Roman" charset="0"/>
                <a:cs typeface="Times New Roman" charset="0"/>
              </a:rPr>
              <a:t>= </a:t>
            </a:r>
            <a:r>
              <a:rPr lang="en-US" i="1"/>
              <a:t>N</a:t>
            </a:r>
            <a:r>
              <a:rPr lang="en-US" baseline="-25000"/>
              <a:t>+</a:t>
            </a:r>
            <a:r>
              <a:rPr lang="en-US"/>
              <a:t>(1s</a:t>
            </a:r>
            <a:r>
              <a:rPr lang="en-US" baseline="-25000"/>
              <a:t>A </a:t>
            </a:r>
            <a:r>
              <a:rPr lang="en-US"/>
              <a:t>+ 1s</a:t>
            </a:r>
            <a:r>
              <a:rPr lang="en-US" baseline="-25000"/>
              <a:t>B</a:t>
            </a:r>
            <a:r>
              <a:rPr lang="en-US"/>
              <a:t>)</a:t>
            </a:r>
          </a:p>
        </p:txBody>
      </p:sp>
      <p:sp>
        <p:nvSpPr>
          <p:cNvPr id="9235" name="TextBox 20"/>
          <p:cNvSpPr txBox="1">
            <a:spLocks noChangeArrowheads="1"/>
          </p:cNvSpPr>
          <p:nvPr/>
        </p:nvSpPr>
        <p:spPr bwMode="auto">
          <a:xfrm>
            <a:off x="7010400" y="2438400"/>
            <a:ext cx="1231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>
                <a:latin typeface="Times New Roman" charset="0"/>
                <a:cs typeface="Times New Roman" charset="0"/>
              </a:rPr>
              <a:t>ψ</a:t>
            </a:r>
            <a:r>
              <a:rPr lang="el-GR" i="1" baseline="-25000">
                <a:latin typeface="Times New Roman" charset="0"/>
                <a:cs typeface="Times New Roman" charset="0"/>
              </a:rPr>
              <a:t>−</a:t>
            </a:r>
            <a:r>
              <a:rPr lang="en-US" i="1">
                <a:latin typeface="Times New Roman" charset="0"/>
                <a:cs typeface="Times New Roman" charset="0"/>
              </a:rPr>
              <a:t>=</a:t>
            </a:r>
            <a:r>
              <a:rPr lang="en-US" i="1"/>
              <a:t>N</a:t>
            </a:r>
            <a:r>
              <a:rPr lang="en-US" baseline="-25000">
                <a:latin typeface="Times New Roman" charset="0"/>
                <a:cs typeface="Times New Roman" charset="0"/>
              </a:rPr>
              <a:t>−</a:t>
            </a:r>
            <a:r>
              <a:rPr lang="en-US"/>
              <a:t>(1s</a:t>
            </a:r>
            <a:r>
              <a:rPr lang="en-US" baseline="-25000"/>
              <a:t>A </a:t>
            </a:r>
            <a:r>
              <a:rPr lang="en-US">
                <a:latin typeface="Times New Roman" charset="0"/>
                <a:cs typeface="Times New Roman" charset="0"/>
              </a:rPr>
              <a:t>−</a:t>
            </a:r>
            <a:r>
              <a:rPr lang="en-US"/>
              <a:t> 1s</a:t>
            </a:r>
            <a:r>
              <a:rPr lang="en-US" baseline="-25000"/>
              <a:t>B</a:t>
            </a:r>
            <a:r>
              <a:rPr lang="en-US"/>
              <a:t>)</a:t>
            </a:r>
          </a:p>
        </p:txBody>
      </p:sp>
      <p:cxnSp>
        <p:nvCxnSpPr>
          <p:cNvPr id="9236" name="Straight Arrow Connector 22"/>
          <p:cNvCxnSpPr>
            <a:cxnSpLocks noChangeShapeType="1"/>
          </p:cNvCxnSpPr>
          <p:nvPr/>
        </p:nvCxnSpPr>
        <p:spPr bwMode="auto">
          <a:xfrm flipV="1">
            <a:off x="7542213" y="3589338"/>
            <a:ext cx="3175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7" name="Straight Arrow Connector 23"/>
          <p:cNvCxnSpPr>
            <a:cxnSpLocks noChangeShapeType="1"/>
          </p:cNvCxnSpPr>
          <p:nvPr/>
        </p:nvCxnSpPr>
        <p:spPr bwMode="auto">
          <a:xfrm>
            <a:off x="7694613" y="3627438"/>
            <a:ext cx="3175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8" name="TextBox 47"/>
          <p:cNvSpPr txBox="1">
            <a:spLocks noChangeArrowheads="1"/>
          </p:cNvSpPr>
          <p:nvPr/>
        </p:nvSpPr>
        <p:spPr bwMode="auto">
          <a:xfrm>
            <a:off x="6108700" y="4495800"/>
            <a:ext cx="1981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Two H</a:t>
            </a:r>
            <a:r>
              <a:rPr lang="en-US" sz="1600" baseline="-25000"/>
              <a:t>2</a:t>
            </a:r>
            <a:r>
              <a:rPr lang="en-US" sz="1600"/>
              <a:t> calculated at very large separation</a:t>
            </a:r>
          </a:p>
        </p:txBody>
      </p:sp>
      <p:graphicFrame>
        <p:nvGraphicFramePr>
          <p:cNvPr id="9220" name="Object 56"/>
          <p:cNvGraphicFramePr>
            <a:graphicFrameLocks noChangeAspect="1"/>
          </p:cNvGraphicFramePr>
          <p:nvPr/>
        </p:nvGraphicFramePr>
        <p:xfrm>
          <a:off x="5454650" y="1143000"/>
          <a:ext cx="28924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8" imgW="2019240" imgH="215640" progId="Equation.DSMT4">
                  <p:embed/>
                </p:oleObj>
              </mc:Choice>
              <mc:Fallback>
                <p:oleObj name="Equation" r:id="rId8" imgW="2019240" imgH="21564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143000"/>
                        <a:ext cx="2892425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Rectangle 57"/>
          <p:cNvSpPr>
            <a:spLocks noChangeArrowheads="1"/>
          </p:cNvSpPr>
          <p:nvPr/>
        </p:nvSpPr>
        <p:spPr bwMode="auto">
          <a:xfrm>
            <a:off x="6934200" y="2133600"/>
            <a:ext cx="1371600" cy="2209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4"/>
          <p:cNvSpPr>
            <a:spLocks noChangeShapeType="1"/>
          </p:cNvSpPr>
          <p:nvPr/>
        </p:nvSpPr>
        <p:spPr bwMode="auto">
          <a:xfrm>
            <a:off x="5803900" y="3886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Line 4"/>
          <p:cNvSpPr>
            <a:spLocks noChangeShapeType="1"/>
          </p:cNvSpPr>
          <p:nvPr/>
        </p:nvSpPr>
        <p:spPr bwMode="auto">
          <a:xfrm>
            <a:off x="5803900" y="233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TextBox 19"/>
          <p:cNvSpPr txBox="1">
            <a:spLocks noChangeArrowheads="1"/>
          </p:cNvSpPr>
          <p:nvPr/>
        </p:nvSpPr>
        <p:spPr bwMode="auto">
          <a:xfrm>
            <a:off x="5499100" y="4038600"/>
            <a:ext cx="1254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>
                <a:latin typeface="Times New Roman" charset="0"/>
                <a:cs typeface="Times New Roman" charset="0"/>
              </a:rPr>
              <a:t>ψ</a:t>
            </a:r>
            <a:r>
              <a:rPr lang="en-US" i="1" baseline="-25000">
                <a:latin typeface="Times New Roman" charset="0"/>
                <a:cs typeface="Times New Roman" charset="0"/>
              </a:rPr>
              <a:t>+</a:t>
            </a:r>
            <a:r>
              <a:rPr lang="en-US" i="1">
                <a:latin typeface="Times New Roman" charset="0"/>
                <a:cs typeface="Times New Roman" charset="0"/>
              </a:rPr>
              <a:t>= </a:t>
            </a:r>
            <a:r>
              <a:rPr lang="en-US" i="1"/>
              <a:t>N</a:t>
            </a:r>
            <a:r>
              <a:rPr lang="en-US" baseline="-25000"/>
              <a:t>+</a:t>
            </a:r>
            <a:r>
              <a:rPr lang="en-US"/>
              <a:t>(1s</a:t>
            </a:r>
            <a:r>
              <a:rPr lang="en-US" baseline="-25000"/>
              <a:t>A </a:t>
            </a:r>
            <a:r>
              <a:rPr lang="en-US"/>
              <a:t>+ 1s</a:t>
            </a:r>
            <a:r>
              <a:rPr lang="en-US" baseline="-25000"/>
              <a:t>B</a:t>
            </a:r>
            <a:r>
              <a:rPr lang="en-US"/>
              <a:t>)</a:t>
            </a:r>
          </a:p>
        </p:txBody>
      </p:sp>
      <p:sp>
        <p:nvSpPr>
          <p:cNvPr id="9243" name="TextBox 20"/>
          <p:cNvSpPr txBox="1">
            <a:spLocks noChangeArrowheads="1"/>
          </p:cNvSpPr>
          <p:nvPr/>
        </p:nvSpPr>
        <p:spPr bwMode="auto">
          <a:xfrm>
            <a:off x="5499100" y="2438400"/>
            <a:ext cx="1231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>
                <a:latin typeface="Times New Roman" charset="0"/>
                <a:cs typeface="Times New Roman" charset="0"/>
              </a:rPr>
              <a:t>ψ</a:t>
            </a:r>
            <a:r>
              <a:rPr lang="el-GR" i="1" baseline="-25000">
                <a:latin typeface="Times New Roman" charset="0"/>
                <a:cs typeface="Times New Roman" charset="0"/>
              </a:rPr>
              <a:t>−</a:t>
            </a:r>
            <a:r>
              <a:rPr lang="en-US" i="1">
                <a:latin typeface="Times New Roman" charset="0"/>
                <a:cs typeface="Times New Roman" charset="0"/>
              </a:rPr>
              <a:t>=</a:t>
            </a:r>
            <a:r>
              <a:rPr lang="en-US" i="1"/>
              <a:t>N</a:t>
            </a:r>
            <a:r>
              <a:rPr lang="en-US" baseline="-25000">
                <a:latin typeface="Times New Roman" charset="0"/>
                <a:cs typeface="Times New Roman" charset="0"/>
              </a:rPr>
              <a:t>−</a:t>
            </a:r>
            <a:r>
              <a:rPr lang="en-US"/>
              <a:t>(1s</a:t>
            </a:r>
            <a:r>
              <a:rPr lang="en-US" baseline="-25000"/>
              <a:t>A </a:t>
            </a:r>
            <a:r>
              <a:rPr lang="en-US">
                <a:latin typeface="Times New Roman" charset="0"/>
                <a:cs typeface="Times New Roman" charset="0"/>
              </a:rPr>
              <a:t>−</a:t>
            </a:r>
            <a:r>
              <a:rPr lang="en-US"/>
              <a:t> 1s</a:t>
            </a:r>
            <a:r>
              <a:rPr lang="en-US" baseline="-25000"/>
              <a:t>B</a:t>
            </a:r>
            <a:r>
              <a:rPr lang="en-US"/>
              <a:t>)</a:t>
            </a:r>
          </a:p>
        </p:txBody>
      </p:sp>
      <p:cxnSp>
        <p:nvCxnSpPr>
          <p:cNvPr id="9244" name="Straight Arrow Connector 22"/>
          <p:cNvCxnSpPr>
            <a:cxnSpLocks noChangeShapeType="1"/>
          </p:cNvCxnSpPr>
          <p:nvPr/>
        </p:nvCxnSpPr>
        <p:spPr bwMode="auto">
          <a:xfrm flipV="1">
            <a:off x="6030913" y="3589338"/>
            <a:ext cx="3175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5" name="Straight Arrow Connector 23"/>
          <p:cNvCxnSpPr>
            <a:cxnSpLocks noChangeShapeType="1"/>
          </p:cNvCxnSpPr>
          <p:nvPr/>
        </p:nvCxnSpPr>
        <p:spPr bwMode="auto">
          <a:xfrm>
            <a:off x="6183313" y="3627438"/>
            <a:ext cx="3175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6" name="Rectangle 64"/>
          <p:cNvSpPr>
            <a:spLocks noChangeArrowheads="1"/>
          </p:cNvSpPr>
          <p:nvPr/>
        </p:nvSpPr>
        <p:spPr bwMode="auto">
          <a:xfrm>
            <a:off x="5422900" y="2133600"/>
            <a:ext cx="1371600" cy="2209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TextBox 47"/>
          <p:cNvSpPr txBox="1">
            <a:spLocks noChangeArrowheads="1"/>
          </p:cNvSpPr>
          <p:nvPr/>
        </p:nvSpPr>
        <p:spPr bwMode="auto">
          <a:xfrm>
            <a:off x="2819400" y="4495800"/>
            <a:ext cx="15367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Two H</a:t>
            </a:r>
            <a:r>
              <a:rPr lang="en-US" sz="1600" baseline="-25000"/>
              <a:t>2</a:t>
            </a:r>
            <a:r>
              <a:rPr lang="en-US" sz="1600"/>
              <a:t> calculated separately</a:t>
            </a:r>
          </a:p>
        </p:txBody>
      </p:sp>
      <p:graphicFrame>
        <p:nvGraphicFramePr>
          <p:cNvPr id="9221" name="Object 66"/>
          <p:cNvGraphicFramePr>
            <a:graphicFrameLocks noChangeAspect="1"/>
          </p:cNvGraphicFramePr>
          <p:nvPr/>
        </p:nvGraphicFramePr>
        <p:xfrm>
          <a:off x="2441575" y="2470150"/>
          <a:ext cx="21907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10" imgW="1650960" imgH="545760" progId="Equation.DSMT4">
                  <p:embed/>
                </p:oleObj>
              </mc:Choice>
              <mc:Fallback>
                <p:oleObj name="Equation" r:id="rId10" imgW="1650960" imgH="54576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2470150"/>
                        <a:ext cx="21907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TextBox 47"/>
          <p:cNvSpPr txBox="1">
            <a:spLocks noChangeArrowheads="1"/>
          </p:cNvSpPr>
          <p:nvPr/>
        </p:nvSpPr>
        <p:spPr bwMode="auto">
          <a:xfrm>
            <a:off x="2768600" y="3232150"/>
            <a:ext cx="1536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includes </a:t>
            </a:r>
            <a:r>
              <a:rPr lang="ja-JP" altLang="en-US" sz="1400"/>
              <a:t>“</a:t>
            </a:r>
            <a:r>
              <a:rPr lang="en-US" sz="1400"/>
              <a:t>quadruple</a:t>
            </a:r>
            <a:r>
              <a:rPr lang="ja-JP" altLang="en-US" sz="1400"/>
              <a:t>”</a:t>
            </a:r>
            <a:r>
              <a:rPr lang="en-US" sz="1400"/>
              <a:t> excitation</a:t>
            </a:r>
          </a:p>
        </p:txBody>
      </p:sp>
      <p:sp>
        <p:nvSpPr>
          <p:cNvPr id="9249" name="TextBox 47"/>
          <p:cNvSpPr txBox="1">
            <a:spLocks noChangeArrowheads="1"/>
          </p:cNvSpPr>
          <p:nvPr/>
        </p:nvSpPr>
        <p:spPr bwMode="auto">
          <a:xfrm>
            <a:off x="5207000" y="1447800"/>
            <a:ext cx="3035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excludes </a:t>
            </a:r>
            <a:r>
              <a:rPr lang="ja-JP" altLang="en-US" sz="1400"/>
              <a:t>“</a:t>
            </a:r>
            <a:r>
              <a:rPr lang="en-US" sz="1400"/>
              <a:t>quadruple</a:t>
            </a:r>
            <a:r>
              <a:rPr lang="ja-JP" altLang="en-US" sz="1400"/>
              <a:t>”</a:t>
            </a:r>
            <a:r>
              <a:rPr lang="en-US" sz="1400"/>
              <a:t> excitation</a:t>
            </a:r>
          </a:p>
        </p:txBody>
      </p:sp>
      <p:graphicFrame>
        <p:nvGraphicFramePr>
          <p:cNvPr id="9222" name="Object 72"/>
          <p:cNvGraphicFramePr>
            <a:graphicFrameLocks noChangeAspect="1"/>
          </p:cNvGraphicFramePr>
          <p:nvPr/>
        </p:nvGraphicFramePr>
        <p:xfrm>
          <a:off x="2851150" y="2089150"/>
          <a:ext cx="13716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12" imgW="876240" imgH="203040" progId="Equation.DSMT4">
                  <p:embed/>
                </p:oleObj>
              </mc:Choice>
              <mc:Fallback>
                <p:oleObj name="Equation" r:id="rId12" imgW="876240" imgH="20304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2089150"/>
                        <a:ext cx="13716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3"/>
          <p:cNvGraphicFramePr>
            <a:graphicFrameLocks noChangeAspect="1"/>
          </p:cNvGraphicFramePr>
          <p:nvPr/>
        </p:nvGraphicFramePr>
        <p:xfrm>
          <a:off x="6096000" y="1752600"/>
          <a:ext cx="13716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14" imgW="876240" imgH="203040" progId="Equation.DSMT4">
                  <p:embed/>
                </p:oleObj>
              </mc:Choice>
              <mc:Fallback>
                <p:oleObj name="Equation" r:id="rId14" imgW="876240" imgH="20304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52600"/>
                        <a:ext cx="13716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5400000" flipH="1" flipV="1">
            <a:off x="114301" y="3313112"/>
            <a:ext cx="3886200" cy="31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09600" y="3048000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4" imgW="1079280" imgH="431640" progId="Equation.DSMT4">
                  <p:embed/>
                </p:oleObj>
              </mc:Choice>
              <mc:Fallback>
                <p:oleObj name="Equation" r:id="rId4" imgW="107928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1079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438400" y="46482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6"/>
          <p:cNvSpPr txBox="1">
            <a:spLocks noChangeArrowheads="1"/>
          </p:cNvSpPr>
          <p:nvPr/>
        </p:nvSpPr>
        <p:spPr bwMode="auto">
          <a:xfrm>
            <a:off x="2362200" y="4649788"/>
            <a:ext cx="558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(1,1,1)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435225" y="41910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2362200" y="4191000"/>
            <a:ext cx="55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(2,1,1)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0075" y="41910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"/>
          <p:cNvSpPr txBox="1">
            <a:spLocks noChangeArrowheads="1"/>
          </p:cNvSpPr>
          <p:nvPr/>
        </p:nvSpPr>
        <p:spPr bwMode="auto">
          <a:xfrm>
            <a:off x="3067050" y="4191000"/>
            <a:ext cx="55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(1,2,1)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844925" y="41910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2"/>
          <p:cNvSpPr txBox="1">
            <a:spLocks noChangeArrowheads="1"/>
          </p:cNvSpPr>
          <p:nvPr/>
        </p:nvSpPr>
        <p:spPr bwMode="auto">
          <a:xfrm>
            <a:off x="3771900" y="4191000"/>
            <a:ext cx="55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(1,1,2)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435225" y="353377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4"/>
          <p:cNvSpPr txBox="1">
            <a:spLocks noChangeArrowheads="1"/>
          </p:cNvSpPr>
          <p:nvPr/>
        </p:nvSpPr>
        <p:spPr bwMode="auto">
          <a:xfrm>
            <a:off x="2362200" y="3533775"/>
            <a:ext cx="558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(2,2,1)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140075" y="353377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6"/>
          <p:cNvSpPr txBox="1">
            <a:spLocks noChangeArrowheads="1"/>
          </p:cNvSpPr>
          <p:nvPr/>
        </p:nvSpPr>
        <p:spPr bwMode="auto">
          <a:xfrm>
            <a:off x="3067050" y="3533775"/>
            <a:ext cx="558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(1,2,2)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844925" y="353377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8"/>
          <p:cNvSpPr txBox="1">
            <a:spLocks noChangeArrowheads="1"/>
          </p:cNvSpPr>
          <p:nvPr/>
        </p:nvSpPr>
        <p:spPr bwMode="auto">
          <a:xfrm>
            <a:off x="3771900" y="3533775"/>
            <a:ext cx="558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(2,1,2)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435225" y="322897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20"/>
          <p:cNvSpPr txBox="1">
            <a:spLocks noChangeArrowheads="1"/>
          </p:cNvSpPr>
          <p:nvPr/>
        </p:nvSpPr>
        <p:spPr bwMode="auto">
          <a:xfrm>
            <a:off x="2362200" y="3228975"/>
            <a:ext cx="558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(3,1,1)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140075" y="322897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22"/>
          <p:cNvSpPr txBox="1">
            <a:spLocks noChangeArrowheads="1"/>
          </p:cNvSpPr>
          <p:nvPr/>
        </p:nvSpPr>
        <p:spPr bwMode="auto">
          <a:xfrm>
            <a:off x="3067050" y="3228975"/>
            <a:ext cx="558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(1,3,1)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44925" y="322897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24"/>
          <p:cNvSpPr txBox="1">
            <a:spLocks noChangeArrowheads="1"/>
          </p:cNvSpPr>
          <p:nvPr/>
        </p:nvSpPr>
        <p:spPr bwMode="auto">
          <a:xfrm>
            <a:off x="3771900" y="3228975"/>
            <a:ext cx="558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(1,1,3)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438400" y="2998788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26"/>
          <p:cNvSpPr txBox="1">
            <a:spLocks noChangeArrowheads="1"/>
          </p:cNvSpPr>
          <p:nvPr/>
        </p:nvSpPr>
        <p:spPr bwMode="auto">
          <a:xfrm>
            <a:off x="2362200" y="3000375"/>
            <a:ext cx="558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(2,2,2)</a:t>
            </a:r>
          </a:p>
        </p:txBody>
      </p:sp>
      <p:sp>
        <p:nvSpPr>
          <p:cNvPr id="1050" name="TextBox 27"/>
          <p:cNvSpPr txBox="1">
            <a:spLocks noChangeArrowheads="1"/>
          </p:cNvSpPr>
          <p:nvPr/>
        </p:nvSpPr>
        <p:spPr bwMode="auto">
          <a:xfrm>
            <a:off x="1811338" y="5097463"/>
            <a:ext cx="276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/>
              <a:t>0</a:t>
            </a:r>
          </a:p>
        </p:txBody>
      </p:sp>
      <p:sp>
        <p:nvSpPr>
          <p:cNvPr id="1051" name="TextBox 28"/>
          <p:cNvSpPr txBox="1">
            <a:spLocks noChangeArrowheads="1"/>
          </p:cNvSpPr>
          <p:nvPr/>
        </p:nvSpPr>
        <p:spPr bwMode="auto">
          <a:xfrm>
            <a:off x="1827213" y="4191000"/>
            <a:ext cx="274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/>
              <a:t>5</a:t>
            </a:r>
          </a:p>
        </p:txBody>
      </p:sp>
      <p:sp>
        <p:nvSpPr>
          <p:cNvPr id="1052" name="TextBox 29"/>
          <p:cNvSpPr txBox="1">
            <a:spLocks noChangeArrowheads="1"/>
          </p:cNvSpPr>
          <p:nvPr/>
        </p:nvSpPr>
        <p:spPr bwMode="auto">
          <a:xfrm>
            <a:off x="1752600" y="3284538"/>
            <a:ext cx="366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/>
              <a:t>10</a:t>
            </a:r>
          </a:p>
        </p:txBody>
      </p:sp>
      <p:sp>
        <p:nvSpPr>
          <p:cNvPr id="1053" name="TextBox 30"/>
          <p:cNvSpPr txBox="1">
            <a:spLocks noChangeArrowheads="1"/>
          </p:cNvSpPr>
          <p:nvPr/>
        </p:nvSpPr>
        <p:spPr bwMode="auto">
          <a:xfrm>
            <a:off x="1752600" y="2378075"/>
            <a:ext cx="366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/>
              <a:t>15</a:t>
            </a:r>
          </a:p>
        </p:txBody>
      </p:sp>
      <p:sp>
        <p:nvSpPr>
          <p:cNvPr id="1054" name="TextBox 31"/>
          <p:cNvSpPr txBox="1">
            <a:spLocks noChangeArrowheads="1"/>
          </p:cNvSpPr>
          <p:nvPr/>
        </p:nvSpPr>
        <p:spPr bwMode="auto">
          <a:xfrm>
            <a:off x="1752600" y="1471613"/>
            <a:ext cx="366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/>
              <a:t>20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435225" y="2633663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33"/>
          <p:cNvSpPr txBox="1">
            <a:spLocks noChangeArrowheads="1"/>
          </p:cNvSpPr>
          <p:nvPr/>
        </p:nvSpPr>
        <p:spPr bwMode="auto">
          <a:xfrm>
            <a:off x="2362200" y="2633663"/>
            <a:ext cx="558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(3,2,1)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140075" y="2633663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TextBox 35"/>
          <p:cNvSpPr txBox="1">
            <a:spLocks noChangeArrowheads="1"/>
          </p:cNvSpPr>
          <p:nvPr/>
        </p:nvSpPr>
        <p:spPr bwMode="auto">
          <a:xfrm>
            <a:off x="3067050" y="2633663"/>
            <a:ext cx="558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(2,3,1)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44925" y="2633663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TextBox 37"/>
          <p:cNvSpPr txBox="1">
            <a:spLocks noChangeArrowheads="1"/>
          </p:cNvSpPr>
          <p:nvPr/>
        </p:nvSpPr>
        <p:spPr bwMode="auto">
          <a:xfrm>
            <a:off x="3771900" y="2633663"/>
            <a:ext cx="558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(1,2,3)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505325" y="263842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TextBox 39"/>
          <p:cNvSpPr txBox="1">
            <a:spLocks noChangeArrowheads="1"/>
          </p:cNvSpPr>
          <p:nvPr/>
        </p:nvSpPr>
        <p:spPr bwMode="auto">
          <a:xfrm>
            <a:off x="4432300" y="2638425"/>
            <a:ext cx="55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(3,1,2)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210175" y="263842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TextBox 41"/>
          <p:cNvSpPr txBox="1">
            <a:spLocks noChangeArrowheads="1"/>
          </p:cNvSpPr>
          <p:nvPr/>
        </p:nvSpPr>
        <p:spPr bwMode="auto">
          <a:xfrm>
            <a:off x="5137150" y="2638425"/>
            <a:ext cx="55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(2,1,3)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915025" y="263842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TextBox 43"/>
          <p:cNvSpPr txBox="1">
            <a:spLocks noChangeArrowheads="1"/>
          </p:cNvSpPr>
          <p:nvPr/>
        </p:nvSpPr>
        <p:spPr bwMode="auto">
          <a:xfrm>
            <a:off x="5842000" y="2638425"/>
            <a:ext cx="55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(1,3,2)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435225" y="18288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47"/>
          <p:cNvSpPr txBox="1">
            <a:spLocks noChangeArrowheads="1"/>
          </p:cNvSpPr>
          <p:nvPr/>
        </p:nvSpPr>
        <p:spPr bwMode="auto">
          <a:xfrm>
            <a:off x="2362200" y="1828800"/>
            <a:ext cx="55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(4,1,1)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3140075" y="18288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TextBox 49"/>
          <p:cNvSpPr txBox="1">
            <a:spLocks noChangeArrowheads="1"/>
          </p:cNvSpPr>
          <p:nvPr/>
        </p:nvSpPr>
        <p:spPr bwMode="auto">
          <a:xfrm>
            <a:off x="3067050" y="1828800"/>
            <a:ext cx="55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(1,4,1)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3844925" y="18288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TextBox 51"/>
          <p:cNvSpPr txBox="1">
            <a:spLocks noChangeArrowheads="1"/>
          </p:cNvSpPr>
          <p:nvPr/>
        </p:nvSpPr>
        <p:spPr bwMode="auto">
          <a:xfrm>
            <a:off x="3771900" y="1828800"/>
            <a:ext cx="55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(1,1,4)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2435225" y="2014538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TextBox 53"/>
          <p:cNvSpPr txBox="1">
            <a:spLocks noChangeArrowheads="1"/>
          </p:cNvSpPr>
          <p:nvPr/>
        </p:nvSpPr>
        <p:spPr bwMode="auto">
          <a:xfrm>
            <a:off x="2362200" y="2014538"/>
            <a:ext cx="558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(3,2,2)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3140075" y="2014538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TextBox 55"/>
          <p:cNvSpPr txBox="1">
            <a:spLocks noChangeArrowheads="1"/>
          </p:cNvSpPr>
          <p:nvPr/>
        </p:nvSpPr>
        <p:spPr bwMode="auto">
          <a:xfrm>
            <a:off x="3067050" y="2014538"/>
            <a:ext cx="558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(2,3,2)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3844925" y="2014538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TextBox 57"/>
          <p:cNvSpPr txBox="1">
            <a:spLocks noChangeArrowheads="1"/>
          </p:cNvSpPr>
          <p:nvPr/>
        </p:nvSpPr>
        <p:spPr bwMode="auto">
          <a:xfrm>
            <a:off x="3771900" y="2014538"/>
            <a:ext cx="558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(2,2,3)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3048001" y="4953000"/>
            <a:ext cx="609600" cy="31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TextBox 60"/>
          <p:cNvSpPr txBox="1">
            <a:spLocks noChangeArrowheads="1"/>
          </p:cNvSpPr>
          <p:nvPr/>
        </p:nvSpPr>
        <p:spPr bwMode="auto">
          <a:xfrm>
            <a:off x="3294063" y="4800600"/>
            <a:ext cx="1265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zero point energy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5400000">
            <a:off x="-189706" y="3391694"/>
            <a:ext cx="3124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3"/>
          <p:cNvSpPr txBox="1">
            <a:spLocks noChangeArrowheads="1"/>
          </p:cNvSpPr>
          <p:nvPr/>
        </p:nvSpPr>
        <p:spPr bwMode="auto">
          <a:xfrm rot="-5400000">
            <a:off x="816769" y="3178969"/>
            <a:ext cx="70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Basis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6705600" cy="392843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MP2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CCSD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CCSD(T)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FCI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FCI/SZ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DZP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TZ2P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CCSD(T)/TZ2P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FCI/TZ2P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Complete basis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HF limit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MP2 limit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exact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963988" y="1143000"/>
            <a:ext cx="38084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7" name="TextBox 6"/>
          <p:cNvSpPr txBox="1">
            <a:spLocks noChangeArrowheads="1"/>
          </p:cNvSpPr>
          <p:nvPr/>
        </p:nvSpPr>
        <p:spPr bwMode="auto">
          <a:xfrm>
            <a:off x="5257800" y="609600"/>
            <a:ext cx="1355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Correlation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2" name="AutoShape 14"/>
          <p:cNvSpPr>
            <a:spLocks noChangeArrowheads="1"/>
          </p:cNvSpPr>
          <p:nvPr/>
        </p:nvSpPr>
        <p:spPr bwMode="auto">
          <a:xfrm>
            <a:off x="685800" y="609600"/>
            <a:ext cx="2209800" cy="19812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Oval 16"/>
          <p:cNvSpPr>
            <a:spLocks noChangeArrowheads="1"/>
          </p:cNvSpPr>
          <p:nvPr/>
        </p:nvSpPr>
        <p:spPr bwMode="auto">
          <a:xfrm flipH="1">
            <a:off x="1066800" y="1371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sp>
        <p:nvSpPr>
          <p:cNvPr id="53264" name="Oval 16"/>
          <p:cNvSpPr>
            <a:spLocks noChangeArrowheads="1"/>
          </p:cNvSpPr>
          <p:nvPr/>
        </p:nvSpPr>
        <p:spPr bwMode="auto">
          <a:xfrm flipH="1">
            <a:off x="1066800" y="1600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sp>
        <p:nvSpPr>
          <p:cNvPr id="53265" name="Oval 16"/>
          <p:cNvSpPr>
            <a:spLocks noChangeArrowheads="1"/>
          </p:cNvSpPr>
          <p:nvPr/>
        </p:nvSpPr>
        <p:spPr bwMode="auto">
          <a:xfrm flipH="1">
            <a:off x="1524000" y="1676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sp>
        <p:nvSpPr>
          <p:cNvPr id="53266" name="Oval 16"/>
          <p:cNvSpPr>
            <a:spLocks noChangeArrowheads="1"/>
          </p:cNvSpPr>
          <p:nvPr/>
        </p:nvSpPr>
        <p:spPr bwMode="auto">
          <a:xfrm flipH="1">
            <a:off x="2438400" y="1447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sp>
        <p:nvSpPr>
          <p:cNvPr id="53267" name="Oval 16"/>
          <p:cNvSpPr>
            <a:spLocks noChangeArrowheads="1"/>
          </p:cNvSpPr>
          <p:nvPr/>
        </p:nvSpPr>
        <p:spPr bwMode="auto">
          <a:xfrm flipH="1">
            <a:off x="1905000" y="1295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sp>
        <p:nvSpPr>
          <p:cNvPr id="53268" name="Oval 16"/>
          <p:cNvSpPr>
            <a:spLocks noChangeArrowheads="1"/>
          </p:cNvSpPr>
          <p:nvPr/>
        </p:nvSpPr>
        <p:spPr bwMode="auto">
          <a:xfrm flipH="1">
            <a:off x="1676400" y="2133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sp>
        <p:nvSpPr>
          <p:cNvPr id="53269" name="Oval 16"/>
          <p:cNvSpPr>
            <a:spLocks noChangeArrowheads="1"/>
          </p:cNvSpPr>
          <p:nvPr/>
        </p:nvSpPr>
        <p:spPr bwMode="auto">
          <a:xfrm flipH="1">
            <a:off x="914400" y="2209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sp>
        <p:nvSpPr>
          <p:cNvPr id="53270" name="Oval 16"/>
          <p:cNvSpPr>
            <a:spLocks noChangeArrowheads="1"/>
          </p:cNvSpPr>
          <p:nvPr/>
        </p:nvSpPr>
        <p:spPr bwMode="auto">
          <a:xfrm flipH="1">
            <a:off x="1600200" y="1143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sp>
        <p:nvSpPr>
          <p:cNvPr id="53271" name="Oval 16"/>
          <p:cNvSpPr>
            <a:spLocks noChangeArrowheads="1"/>
          </p:cNvSpPr>
          <p:nvPr/>
        </p:nvSpPr>
        <p:spPr bwMode="auto">
          <a:xfrm flipH="1">
            <a:off x="2514600" y="1981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sp>
        <p:nvSpPr>
          <p:cNvPr id="53272" name="Oval 16"/>
          <p:cNvSpPr>
            <a:spLocks noChangeArrowheads="1"/>
          </p:cNvSpPr>
          <p:nvPr/>
        </p:nvSpPr>
        <p:spPr bwMode="auto">
          <a:xfrm flipH="1">
            <a:off x="1905000" y="1752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graphicFrame>
        <p:nvGraphicFramePr>
          <p:cNvPr id="53273" name="Object 25"/>
          <p:cNvGraphicFramePr>
            <a:graphicFrameLocks noChangeAspect="1"/>
          </p:cNvGraphicFramePr>
          <p:nvPr/>
        </p:nvGraphicFramePr>
        <p:xfrm>
          <a:off x="3048000" y="1143000"/>
          <a:ext cx="1130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4" name="Equation" r:id="rId4" imgW="1130040" imgH="660240" progId="Equation.DSMT4">
                  <p:embed/>
                </p:oleObj>
              </mc:Choice>
              <mc:Fallback>
                <p:oleObj name="Equation" r:id="rId4" imgW="1130040" imgH="6602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43000"/>
                        <a:ext cx="1130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4" name="Line 26"/>
          <p:cNvSpPr>
            <a:spLocks noChangeShapeType="1"/>
          </p:cNvSpPr>
          <p:nvPr/>
        </p:nvSpPr>
        <p:spPr bwMode="auto">
          <a:xfrm flipH="1" flipV="1">
            <a:off x="4419600" y="3429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>
            <a:off x="4419600" y="5105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5181600" y="5105400"/>
            <a:ext cx="25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/>
              <a:t>λ</a:t>
            </a:r>
          </a:p>
        </p:txBody>
      </p:sp>
      <p:graphicFrame>
        <p:nvGraphicFramePr>
          <p:cNvPr id="53277" name="Object 29"/>
          <p:cNvGraphicFramePr>
            <a:graphicFrameLocks noChangeAspect="1"/>
          </p:cNvGraphicFramePr>
          <p:nvPr/>
        </p:nvGraphicFramePr>
        <p:xfrm>
          <a:off x="3886200" y="4114800"/>
          <a:ext cx="30480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5" name="Equation" r:id="rId6" imgW="253800" imgH="215640" progId="Equation.DSMT4">
                  <p:embed/>
                </p:oleObj>
              </mc:Choice>
              <mc:Fallback>
                <p:oleObj name="Equation" r:id="rId6" imgW="253800" imgH="2156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114800"/>
                        <a:ext cx="30480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4327525" y="5070475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5943600" y="5075238"/>
            <a:ext cx="2619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3282" name="Freeform 34"/>
          <p:cNvSpPr>
            <a:spLocks/>
          </p:cNvSpPr>
          <p:nvPr/>
        </p:nvSpPr>
        <p:spPr bwMode="auto">
          <a:xfrm>
            <a:off x="4416425" y="3732213"/>
            <a:ext cx="1657350" cy="468312"/>
          </a:xfrm>
          <a:custGeom>
            <a:avLst/>
            <a:gdLst>
              <a:gd name="T0" fmla="*/ 0 w 1044"/>
              <a:gd name="T1" fmla="*/ 295 h 295"/>
              <a:gd name="T2" fmla="*/ 103 w 1044"/>
              <a:gd name="T3" fmla="*/ 262 h 295"/>
              <a:gd name="T4" fmla="*/ 145 w 1044"/>
              <a:gd name="T5" fmla="*/ 243 h 295"/>
              <a:gd name="T6" fmla="*/ 196 w 1044"/>
              <a:gd name="T7" fmla="*/ 201 h 295"/>
              <a:gd name="T8" fmla="*/ 262 w 1044"/>
              <a:gd name="T9" fmla="*/ 182 h 295"/>
              <a:gd name="T10" fmla="*/ 482 w 1044"/>
              <a:gd name="T11" fmla="*/ 164 h 295"/>
              <a:gd name="T12" fmla="*/ 552 w 1044"/>
              <a:gd name="T13" fmla="*/ 140 h 295"/>
              <a:gd name="T14" fmla="*/ 594 w 1044"/>
              <a:gd name="T15" fmla="*/ 117 h 295"/>
              <a:gd name="T16" fmla="*/ 651 w 1044"/>
              <a:gd name="T17" fmla="*/ 79 h 295"/>
              <a:gd name="T18" fmla="*/ 829 w 1044"/>
              <a:gd name="T19" fmla="*/ 47 h 295"/>
              <a:gd name="T20" fmla="*/ 866 w 1044"/>
              <a:gd name="T21" fmla="*/ 42 h 295"/>
              <a:gd name="T22" fmla="*/ 918 w 1044"/>
              <a:gd name="T23" fmla="*/ 33 h 295"/>
              <a:gd name="T24" fmla="*/ 1006 w 1044"/>
              <a:gd name="T25" fmla="*/ 14 h 295"/>
              <a:gd name="T26" fmla="*/ 1044 w 1044"/>
              <a:gd name="T27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44" h="295">
                <a:moveTo>
                  <a:pt x="0" y="295"/>
                </a:moveTo>
                <a:cubicBezTo>
                  <a:pt x="33" y="290"/>
                  <a:pt x="72" y="277"/>
                  <a:pt x="103" y="262"/>
                </a:cubicBezTo>
                <a:cubicBezTo>
                  <a:pt x="117" y="255"/>
                  <a:pt x="145" y="243"/>
                  <a:pt x="145" y="243"/>
                </a:cubicBezTo>
                <a:cubicBezTo>
                  <a:pt x="164" y="215"/>
                  <a:pt x="165" y="212"/>
                  <a:pt x="196" y="201"/>
                </a:cubicBezTo>
                <a:cubicBezTo>
                  <a:pt x="214" y="185"/>
                  <a:pt x="239" y="187"/>
                  <a:pt x="262" y="182"/>
                </a:cubicBezTo>
                <a:cubicBezTo>
                  <a:pt x="335" y="165"/>
                  <a:pt x="407" y="166"/>
                  <a:pt x="482" y="164"/>
                </a:cubicBezTo>
                <a:cubicBezTo>
                  <a:pt x="508" y="157"/>
                  <a:pt x="527" y="149"/>
                  <a:pt x="552" y="140"/>
                </a:cubicBezTo>
                <a:cubicBezTo>
                  <a:pt x="565" y="128"/>
                  <a:pt x="579" y="126"/>
                  <a:pt x="594" y="117"/>
                </a:cubicBezTo>
                <a:cubicBezTo>
                  <a:pt x="602" y="78"/>
                  <a:pt x="615" y="92"/>
                  <a:pt x="651" y="79"/>
                </a:cubicBezTo>
                <a:cubicBezTo>
                  <a:pt x="711" y="57"/>
                  <a:pt x="765" y="51"/>
                  <a:pt x="829" y="47"/>
                </a:cubicBezTo>
                <a:cubicBezTo>
                  <a:pt x="841" y="45"/>
                  <a:pt x="854" y="44"/>
                  <a:pt x="866" y="42"/>
                </a:cubicBezTo>
                <a:cubicBezTo>
                  <a:pt x="883" y="39"/>
                  <a:pt x="918" y="33"/>
                  <a:pt x="918" y="33"/>
                </a:cubicBezTo>
                <a:cubicBezTo>
                  <a:pt x="946" y="18"/>
                  <a:pt x="975" y="19"/>
                  <a:pt x="1006" y="14"/>
                </a:cubicBezTo>
                <a:cubicBezTo>
                  <a:pt x="1012" y="13"/>
                  <a:pt x="1044" y="11"/>
                  <a:pt x="10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 flipV="1">
            <a:off x="6088063" y="3429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285" name="Object 37"/>
          <p:cNvGraphicFramePr>
            <a:graphicFrameLocks noChangeAspect="1"/>
          </p:cNvGraphicFramePr>
          <p:nvPr/>
        </p:nvGraphicFramePr>
        <p:xfrm>
          <a:off x="4419600" y="4191000"/>
          <a:ext cx="3206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6" name="Equation" r:id="rId8" imgW="266400" imgH="215640" progId="Equation.DSMT4">
                  <p:embed/>
                </p:oleObj>
              </mc:Choice>
              <mc:Fallback>
                <p:oleObj name="Equation" r:id="rId8" imgW="266400" imgH="2156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91000"/>
                        <a:ext cx="320675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6" name="Object 38"/>
          <p:cNvGraphicFramePr>
            <a:graphicFrameLocks noChangeAspect="1"/>
          </p:cNvGraphicFramePr>
          <p:nvPr/>
        </p:nvGraphicFramePr>
        <p:xfrm>
          <a:off x="6186488" y="3605213"/>
          <a:ext cx="1128712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7" name="Equation" r:id="rId10" imgW="939600" imgH="215640" progId="Equation.DSMT4">
                  <p:embed/>
                </p:oleObj>
              </mc:Choice>
              <mc:Fallback>
                <p:oleObj name="Equation" r:id="rId10" imgW="939600" imgH="2156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3605213"/>
                        <a:ext cx="1128712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7" name="Object 39"/>
          <p:cNvGraphicFramePr>
            <a:graphicFrameLocks noChangeAspect="1"/>
          </p:cNvGraphicFramePr>
          <p:nvPr/>
        </p:nvGraphicFramePr>
        <p:xfrm>
          <a:off x="6318250" y="4124325"/>
          <a:ext cx="21478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8" name="Equation" r:id="rId12" imgW="1726920" imgH="495000" progId="Equation.DSMT4">
                  <p:embed/>
                </p:oleObj>
              </mc:Choice>
              <mc:Fallback>
                <p:oleObj name="Equation" r:id="rId12" imgW="1726920" imgH="4950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4124325"/>
                        <a:ext cx="21478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Line 26"/>
          <p:cNvSpPr>
            <a:spLocks noChangeShapeType="1"/>
          </p:cNvSpPr>
          <p:nvPr/>
        </p:nvSpPr>
        <p:spPr bwMode="auto">
          <a:xfrm flipV="1">
            <a:off x="2057400" y="1905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Line 27"/>
          <p:cNvSpPr>
            <a:spLocks noChangeShapeType="1"/>
          </p:cNvSpPr>
          <p:nvPr/>
        </p:nvSpPr>
        <p:spPr bwMode="auto">
          <a:xfrm>
            <a:off x="2057400" y="2362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Text Box 30"/>
          <p:cNvSpPr txBox="1">
            <a:spLocks noChangeArrowheads="1"/>
          </p:cNvSpPr>
          <p:nvPr/>
        </p:nvSpPr>
        <p:spPr bwMode="auto">
          <a:xfrm rot="-5400000">
            <a:off x="1670050" y="2657475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/>
              <a:t>E</a:t>
            </a:r>
            <a:r>
              <a:rPr lang="en-US" sz="1400" baseline="-25000"/>
              <a:t>PES</a:t>
            </a:r>
          </a:p>
        </p:txBody>
      </p:sp>
      <p:sp>
        <p:nvSpPr>
          <p:cNvPr id="55304" name="Text Box 31"/>
          <p:cNvSpPr txBox="1">
            <a:spLocks noChangeArrowheads="1"/>
          </p:cNvSpPr>
          <p:nvPr/>
        </p:nvSpPr>
        <p:spPr bwMode="auto">
          <a:xfrm>
            <a:off x="5029200" y="2209800"/>
            <a:ext cx="361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{R}</a:t>
            </a:r>
          </a:p>
        </p:txBody>
      </p:sp>
      <p:pic>
        <p:nvPicPr>
          <p:cNvPr id="55307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95300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9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572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0" name="Freeform 14"/>
          <p:cNvSpPr>
            <a:spLocks/>
          </p:cNvSpPr>
          <p:nvPr/>
        </p:nvSpPr>
        <p:spPr bwMode="auto">
          <a:xfrm>
            <a:off x="2362200" y="2209800"/>
            <a:ext cx="2209800" cy="1562100"/>
          </a:xfrm>
          <a:custGeom>
            <a:avLst/>
            <a:gdLst>
              <a:gd name="T0" fmla="*/ 0 w 816"/>
              <a:gd name="T1" fmla="*/ 0 h 840"/>
              <a:gd name="T2" fmla="*/ 192 w 816"/>
              <a:gd name="T3" fmla="*/ 480 h 840"/>
              <a:gd name="T4" fmla="*/ 384 w 816"/>
              <a:gd name="T5" fmla="*/ 192 h 840"/>
              <a:gd name="T6" fmla="*/ 624 w 816"/>
              <a:gd name="T7" fmla="*/ 816 h 840"/>
              <a:gd name="T8" fmla="*/ 816 w 816"/>
              <a:gd name="T9" fmla="*/ 48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" h="840">
                <a:moveTo>
                  <a:pt x="0" y="0"/>
                </a:moveTo>
                <a:cubicBezTo>
                  <a:pt x="64" y="224"/>
                  <a:pt x="128" y="448"/>
                  <a:pt x="192" y="480"/>
                </a:cubicBezTo>
                <a:cubicBezTo>
                  <a:pt x="256" y="512"/>
                  <a:pt x="312" y="136"/>
                  <a:pt x="384" y="192"/>
                </a:cubicBezTo>
                <a:cubicBezTo>
                  <a:pt x="456" y="248"/>
                  <a:pt x="552" y="840"/>
                  <a:pt x="624" y="816"/>
                </a:cubicBezTo>
                <a:cubicBezTo>
                  <a:pt x="696" y="792"/>
                  <a:pt x="756" y="420"/>
                  <a:pt x="816" y="4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2736850" y="2971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3810000" y="33972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2590800" y="31115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2578100" y="37274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2743200" y="31115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2689225" y="3276600"/>
            <a:ext cx="512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/>
              <a:t>Δ</a:t>
            </a:r>
            <a:r>
              <a:rPr lang="en-US" i="1"/>
              <a:t>E</a:t>
            </a:r>
            <a:r>
              <a:rPr lang="en-US" baseline="30000"/>
              <a:t>elec</a:t>
            </a:r>
            <a:endParaRPr lang="el-GR" baseline="30000"/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2743200" y="1905000"/>
            <a:ext cx="27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3924300" y="1905000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2971800" y="20447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3041650" y="2971800"/>
            <a:ext cx="11493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3810000" y="3048000"/>
            <a:ext cx="538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/>
              <a:t>Δ</a:t>
            </a:r>
            <a:r>
              <a:rPr lang="en-US" i="1"/>
              <a:t>U</a:t>
            </a:r>
            <a:r>
              <a:rPr lang="en-US"/>
              <a:t>(0)</a:t>
            </a:r>
            <a:endParaRPr lang="el-GR" baseline="30000"/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>
            <a:off x="3886200" y="296227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355725" y="1925638"/>
            <a:ext cx="1263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 (s, 298 K, 1 bar)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971800" y="1925638"/>
            <a:ext cx="14398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H</a:t>
            </a:r>
            <a:r>
              <a:rPr lang="en-US" baseline="-25000"/>
              <a:t>2 </a:t>
            </a:r>
            <a:r>
              <a:rPr lang="en-US"/>
              <a:t>(g, 298 K, 1 bar)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2651125" y="19256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505325" y="20637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5410200" y="1925638"/>
            <a:ext cx="14081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CH</a:t>
            </a:r>
            <a:r>
              <a:rPr lang="en-US" baseline="-25000"/>
              <a:t>4 </a:t>
            </a:r>
            <a:r>
              <a:rPr lang="en-US"/>
              <a:t>(g, 298 K, 1 bar)</a:t>
            </a:r>
          </a:p>
        </p:txBody>
      </p:sp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4343400" y="1722438"/>
          <a:ext cx="9842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8" name="Equation" r:id="rId4" imgW="774360" imgH="241200" progId="Equation.DSMT4">
                  <p:embed/>
                </p:oleObj>
              </mc:Choice>
              <mc:Fallback>
                <p:oleObj name="Equation" r:id="rId4" imgW="77436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22438"/>
                        <a:ext cx="98425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Line 11"/>
          <p:cNvSpPr>
            <a:spLocks noChangeShapeType="1"/>
          </p:cNvSpPr>
          <p:nvPr/>
        </p:nvSpPr>
        <p:spPr bwMode="auto">
          <a:xfrm flipV="1">
            <a:off x="1981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371600" y="2962275"/>
            <a:ext cx="1108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 (s, 0 K, 1 bar)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3048000" y="4038600"/>
            <a:ext cx="1284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H</a:t>
            </a:r>
            <a:r>
              <a:rPr lang="en-US" baseline="-25000"/>
              <a:t>2 </a:t>
            </a:r>
            <a:r>
              <a:rPr lang="en-US"/>
              <a:t>(g, 0 K, 1 bar)</a:t>
            </a:r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V="1">
            <a:off x="3657600" y="2209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2133600" y="2514600"/>
          <a:ext cx="14478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9" name="Equation" r:id="rId6" imgW="1282680" imgH="215640" progId="Equation.DSMT4">
                  <p:embed/>
                </p:oleObj>
              </mc:Choice>
              <mc:Fallback>
                <p:oleObj name="Equation" r:id="rId6" imgW="1282680" imgH="215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1447800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2295525" y="264795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Exp</a:t>
            </a:r>
            <a:r>
              <a:rPr lang="ja-JP" altLang="en-US" b="1"/>
              <a:t>’</a:t>
            </a:r>
            <a:r>
              <a:rPr lang="en-US" b="1"/>
              <a:t>t or calc.</a:t>
            </a:r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 flipV="1">
            <a:off x="1981200" y="3276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1425575" y="5073650"/>
            <a:ext cx="1119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 (g, 0 K, 1 bar)</a:t>
            </a:r>
          </a:p>
        </p:txBody>
      </p:sp>
      <p:graphicFrame>
        <p:nvGraphicFramePr>
          <p:cNvPr id="57364" name="Object 20"/>
          <p:cNvGraphicFramePr>
            <a:graphicFrameLocks noChangeAspect="1"/>
          </p:cNvGraphicFramePr>
          <p:nvPr/>
        </p:nvGraphicFramePr>
        <p:xfrm>
          <a:off x="1146175" y="3556000"/>
          <a:ext cx="787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0" name="Equation" r:id="rId8" imgW="711000" imgH="241200" progId="Equation.DSMT4">
                  <p:embed/>
                </p:oleObj>
              </mc:Choice>
              <mc:Fallback>
                <p:oleObj name="Equation" r:id="rId8" imgW="711000" imgH="24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3556000"/>
                        <a:ext cx="7874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7" name="Object 23"/>
          <p:cNvGraphicFramePr>
            <a:graphicFrameLocks noChangeAspect="1"/>
          </p:cNvGraphicFramePr>
          <p:nvPr/>
        </p:nvGraphicFramePr>
        <p:xfrm>
          <a:off x="4648200" y="2667000"/>
          <a:ext cx="14478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1" name="Equation" r:id="rId10" imgW="1282680" imgH="215640" progId="Equation.DSMT4">
                  <p:embed/>
                </p:oleObj>
              </mc:Choice>
              <mc:Fallback>
                <p:oleObj name="Equation" r:id="rId10" imgW="1282680" imgH="215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667000"/>
                        <a:ext cx="1447800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5472113" y="4038600"/>
            <a:ext cx="12525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CH</a:t>
            </a:r>
            <a:r>
              <a:rPr lang="en-US" baseline="-25000"/>
              <a:t>4 </a:t>
            </a:r>
            <a:r>
              <a:rPr lang="en-US"/>
              <a:t>(g, 0 K, 1 bar)</a:t>
            </a:r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 flipV="1">
            <a:off x="6096000" y="2209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4941888" y="28194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Exp</a:t>
            </a:r>
            <a:r>
              <a:rPr lang="ja-JP" altLang="en-US" b="1"/>
              <a:t>’</a:t>
            </a:r>
            <a:r>
              <a:rPr lang="en-US" b="1"/>
              <a:t>t or calc.</a:t>
            </a: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1981200" y="35052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Exp</a:t>
            </a:r>
            <a:r>
              <a:rPr lang="ja-JP" altLang="en-US" b="1"/>
              <a:t>’</a:t>
            </a:r>
            <a:r>
              <a:rPr lang="en-US" b="1"/>
              <a:t>t or calc.</a:t>
            </a:r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 flipV="1">
            <a:off x="3667125" y="43529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3114675" y="5073650"/>
            <a:ext cx="10953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H</a:t>
            </a:r>
            <a:r>
              <a:rPr lang="en-US" baseline="-25000"/>
              <a:t>2 </a:t>
            </a:r>
            <a:r>
              <a:rPr lang="en-US"/>
              <a:t>(0 K, rigid)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3219450" y="4602163"/>
            <a:ext cx="495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ZPVE</a:t>
            </a:r>
          </a:p>
        </p:txBody>
      </p:sp>
      <p:sp>
        <p:nvSpPr>
          <p:cNvPr id="57375" name="Line 31"/>
          <p:cNvSpPr>
            <a:spLocks noChangeShapeType="1"/>
          </p:cNvSpPr>
          <p:nvPr/>
        </p:nvSpPr>
        <p:spPr bwMode="auto">
          <a:xfrm flipV="1">
            <a:off x="6086475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5556250" y="5072063"/>
            <a:ext cx="1063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CH</a:t>
            </a:r>
            <a:r>
              <a:rPr lang="en-US" baseline="-25000"/>
              <a:t>4 </a:t>
            </a:r>
            <a:r>
              <a:rPr lang="en-US"/>
              <a:t>(0 K, rigid)</a:t>
            </a: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5638800" y="4592638"/>
            <a:ext cx="495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ZPVE</a:t>
            </a: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2635250" y="50720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57379" name="Line 35"/>
          <p:cNvSpPr>
            <a:spLocks noChangeShapeType="1"/>
          </p:cNvSpPr>
          <p:nvPr/>
        </p:nvSpPr>
        <p:spPr bwMode="auto">
          <a:xfrm>
            <a:off x="4533900" y="52101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7380" name="Object 36"/>
          <p:cNvGraphicFramePr>
            <a:graphicFrameLocks noChangeAspect="1"/>
          </p:cNvGraphicFramePr>
          <p:nvPr/>
        </p:nvGraphicFramePr>
        <p:xfrm>
          <a:off x="4602163" y="4892675"/>
          <a:ext cx="4667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2" name="Equation" r:id="rId11" imgW="368280" imgH="215640" progId="Equation.DSMT4">
                  <p:embed/>
                </p:oleObj>
              </mc:Choice>
              <mc:Fallback>
                <p:oleObj name="Equation" r:id="rId11" imgW="368280" imgH="2156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4892675"/>
                        <a:ext cx="46672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4564063" y="5181600"/>
            <a:ext cx="4651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calc.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Line 2"/>
          <p:cNvSpPr>
            <a:spLocks noChangeShapeType="1"/>
          </p:cNvSpPr>
          <p:nvPr/>
        </p:nvSpPr>
        <p:spPr bwMode="auto">
          <a:xfrm flipV="1">
            <a:off x="6985000" y="1447800"/>
            <a:ext cx="0" cy="189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395" name="AutoShape 3" descr="5%"/>
          <p:cNvSpPr>
            <a:spLocks noChangeArrowheads="1"/>
          </p:cNvSpPr>
          <p:nvPr/>
        </p:nvSpPr>
        <p:spPr bwMode="auto">
          <a:xfrm flipV="1">
            <a:off x="5657850" y="3348038"/>
            <a:ext cx="1600200" cy="179387"/>
          </a:xfrm>
          <a:prstGeom prst="parallelogram">
            <a:avLst>
              <a:gd name="adj" fmla="val 15395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chemeClr val="accent2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47700" y="3810000"/>
            <a:ext cx="2547938" cy="2228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ja-JP" altLang="en-US" sz="1400" u="sng">
                <a:latin typeface="Corbel" panose="020B0503020204020204" pitchFamily="34" charset="0"/>
                <a:cs typeface="Arial" panose="020B0604020202020204" pitchFamily="34" charset="0"/>
              </a:rPr>
              <a:t>“</a:t>
            </a:r>
            <a:r>
              <a:rPr lang="en-US" sz="1400" u="sng">
                <a:latin typeface="Corbel" panose="020B0503020204020204" pitchFamily="34" charset="0"/>
                <a:cs typeface="Arial" panose="020B0604020202020204" pitchFamily="34" charset="0"/>
              </a:rPr>
              <a:t>cluster</a:t>
            </a:r>
            <a:r>
              <a:rPr lang="ja-JP" altLang="en-US" sz="1400" u="sng">
                <a:latin typeface="Corbel" panose="020B0503020204020204" pitchFamily="34" charset="0"/>
                <a:cs typeface="Arial" panose="020B0604020202020204" pitchFamily="34" charset="0"/>
              </a:rPr>
              <a:t>”</a:t>
            </a:r>
            <a:r>
              <a:rPr lang="en-US" sz="1400" u="sng">
                <a:latin typeface="Corbel" panose="020B0503020204020204" pitchFamily="34" charset="0"/>
                <a:cs typeface="Arial" panose="020B0604020202020204" pitchFamily="34" charset="0"/>
              </a:rPr>
              <a:t> models</a:t>
            </a:r>
          </a:p>
          <a:p>
            <a:pPr algn="ctr"/>
            <a:r>
              <a:rPr lang="en-US" sz="1400">
                <a:latin typeface="Corbel" panose="020B0503020204020204" pitchFamily="34" charset="0"/>
                <a:cs typeface="Arial" panose="020B0604020202020204" pitchFamily="34" charset="0"/>
              </a:rPr>
              <a:t>Isolated molecule in vacuum </a:t>
            </a:r>
          </a:p>
          <a:p>
            <a:pPr algn="ctr"/>
            <a:r>
              <a:rPr lang="en-US" sz="1400">
                <a:latin typeface="Corbel" panose="020B0503020204020204" pitchFamily="34" charset="0"/>
                <a:cs typeface="Arial" panose="020B0604020202020204" pitchFamily="34" charset="0"/>
              </a:rPr>
              <a:t>(or dielectric continuum)</a:t>
            </a:r>
          </a:p>
          <a:p>
            <a:pPr algn="ctr"/>
            <a:endParaRPr lang="en-US" sz="140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>
                <a:latin typeface="Corbel" panose="020B0503020204020204" pitchFamily="34" charset="0"/>
                <a:cs typeface="Arial" panose="020B0604020202020204" pitchFamily="34" charset="0"/>
              </a:rPr>
              <a:t>Gas-phase</a:t>
            </a:r>
          </a:p>
          <a:p>
            <a:pPr algn="ctr"/>
            <a:r>
              <a:rPr lang="en-US" sz="1400">
                <a:latin typeface="Corbel" panose="020B0503020204020204" pitchFamily="34" charset="0"/>
                <a:cs typeface="Arial" panose="020B0604020202020204" pitchFamily="34" charset="0"/>
              </a:rPr>
              <a:t>Solution-phase</a:t>
            </a:r>
          </a:p>
          <a:p>
            <a:pPr algn="ctr"/>
            <a:r>
              <a:rPr lang="ja-JP" altLang="en-US" sz="1400">
                <a:latin typeface="Corbel" panose="020B0503020204020204" pitchFamily="34" charset="0"/>
                <a:cs typeface="Arial" panose="020B0604020202020204" pitchFamily="34" charset="0"/>
              </a:rPr>
              <a:t>“</a:t>
            </a:r>
            <a:r>
              <a:rPr lang="en-US" sz="1400">
                <a:latin typeface="Corbel" panose="020B0503020204020204" pitchFamily="34" charset="0"/>
                <a:cs typeface="Arial" panose="020B0604020202020204" pitchFamily="34" charset="0"/>
              </a:rPr>
              <a:t>Localized</a:t>
            </a:r>
            <a:r>
              <a:rPr lang="ja-JP" altLang="en-US" sz="1400">
                <a:latin typeface="Corbel" panose="020B0503020204020204" pitchFamily="34" charset="0"/>
                <a:cs typeface="Arial" panose="020B0604020202020204" pitchFamily="34" charset="0"/>
              </a:rPr>
              <a:t>”</a:t>
            </a:r>
            <a:r>
              <a:rPr lang="en-US" sz="1400">
                <a:latin typeface="Corbel" panose="020B0503020204020204" pitchFamily="34" charset="0"/>
                <a:cs typeface="Arial" panose="020B0604020202020204" pitchFamily="34" charset="0"/>
              </a:rPr>
              <a:t> chemistry</a:t>
            </a:r>
          </a:p>
          <a:p>
            <a:pPr algn="ctr"/>
            <a:endParaRPr lang="en-US" sz="140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>
                <a:latin typeface="Corbel" panose="020B0503020204020204" pitchFamily="34" charset="0"/>
                <a:cs typeface="Arial" panose="020B0604020202020204" pitchFamily="34" charset="0"/>
              </a:rPr>
              <a:t>Amenable to highly </a:t>
            </a:r>
          </a:p>
          <a:p>
            <a:pPr algn="ctr"/>
            <a:r>
              <a:rPr lang="en-US" sz="1400">
                <a:latin typeface="Corbel" panose="020B0503020204020204" pitchFamily="34" charset="0"/>
                <a:cs typeface="Arial" panose="020B0604020202020204" pitchFamily="34" charset="0"/>
              </a:rPr>
              <a:t>accurate calculations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3997325" y="3801730"/>
            <a:ext cx="4613275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ja-JP" altLang="en-US" sz="1400" u="sng">
                <a:latin typeface="Corbel" panose="020B0503020204020204" pitchFamily="34" charset="0"/>
                <a:cs typeface="Arial" panose="020B0604020202020204" pitchFamily="34" charset="0"/>
              </a:rPr>
              <a:t>“</a:t>
            </a:r>
            <a:r>
              <a:rPr lang="en-US" sz="1400" u="sng" dirty="0">
                <a:latin typeface="Corbel" panose="020B0503020204020204" pitchFamily="34" charset="0"/>
                <a:cs typeface="Arial" panose="020B0604020202020204" pitchFamily="34" charset="0"/>
              </a:rPr>
              <a:t>supercell</a:t>
            </a:r>
            <a:r>
              <a:rPr lang="ja-JP" altLang="en-US" sz="1400" u="sng">
                <a:latin typeface="Corbel" panose="020B0503020204020204" pitchFamily="34" charset="0"/>
                <a:cs typeface="Arial" panose="020B0604020202020204" pitchFamily="34" charset="0"/>
              </a:rPr>
              <a:t>”</a:t>
            </a:r>
            <a:r>
              <a:rPr lang="en-US" sz="1400" u="sng" dirty="0">
                <a:latin typeface="Corbel" panose="020B0503020204020204" pitchFamily="34" charset="0"/>
                <a:cs typeface="Arial" panose="020B0604020202020204" pitchFamily="34" charset="0"/>
              </a:rPr>
              <a:t> models</a:t>
            </a:r>
          </a:p>
          <a:p>
            <a:pPr algn="ctr"/>
            <a:r>
              <a:rPr lang="en-US" sz="1400" dirty="0">
                <a:latin typeface="Corbel" panose="020B0503020204020204" pitchFamily="34" charset="0"/>
                <a:cs typeface="Arial" panose="020B0604020202020204" pitchFamily="34" charset="0"/>
              </a:rPr>
              <a:t>3-D periodic boundary conditions applied to atomic configuration</a:t>
            </a:r>
          </a:p>
          <a:p>
            <a:pPr algn="ctr"/>
            <a:endParaRPr lang="en-US" sz="14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Corbel" panose="020B0503020204020204" pitchFamily="34" charset="0"/>
                <a:cs typeface="Arial" panose="020B0604020202020204" pitchFamily="34" charset="0"/>
              </a:rPr>
              <a:t>Bulk solids</a:t>
            </a:r>
          </a:p>
          <a:p>
            <a:pPr algn="ctr"/>
            <a:r>
              <a:rPr lang="en-US" sz="1400" dirty="0">
                <a:latin typeface="Corbel" panose="020B0503020204020204" pitchFamily="34" charset="0"/>
                <a:cs typeface="Arial" panose="020B0604020202020204" pitchFamily="34" charset="0"/>
              </a:rPr>
              <a:t>Bulk liquids</a:t>
            </a:r>
          </a:p>
          <a:p>
            <a:pPr algn="ctr"/>
            <a:r>
              <a:rPr lang="en-US" sz="1400" dirty="0">
                <a:latin typeface="Corbel" panose="020B0503020204020204" pitchFamily="34" charset="0"/>
                <a:cs typeface="Arial" panose="020B0604020202020204" pitchFamily="34" charset="0"/>
              </a:rPr>
              <a:t>Surfaces and Interfaces</a:t>
            </a:r>
          </a:p>
          <a:p>
            <a:pPr algn="ctr"/>
            <a:r>
              <a:rPr lang="ja-JP" altLang="en-US" sz="1400">
                <a:latin typeface="Corbel" panose="020B0503020204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>
                <a:latin typeface="Corbel" panose="020B0503020204020204" pitchFamily="34" charset="0"/>
                <a:cs typeface="Arial" panose="020B0604020202020204" pitchFamily="34" charset="0"/>
              </a:rPr>
              <a:t>Delocalized</a:t>
            </a:r>
            <a:r>
              <a:rPr lang="ja-JP" altLang="en-US" sz="1400">
                <a:latin typeface="Corbel" panose="020B0503020204020204" pitchFamily="34" charset="0"/>
                <a:cs typeface="Arial" panose="020B0604020202020204" pitchFamily="34" charset="0"/>
              </a:rPr>
              <a:t>”</a:t>
            </a:r>
            <a:r>
              <a:rPr lang="en-US" sz="1400" dirty="0">
                <a:latin typeface="Corbel" panose="020B0503020204020204" pitchFamily="34" charset="0"/>
                <a:cs typeface="Arial" panose="020B0604020202020204" pitchFamily="34" charset="0"/>
              </a:rPr>
              <a:t> chemistry</a:t>
            </a:r>
          </a:p>
          <a:p>
            <a:pPr algn="ctr"/>
            <a:endParaRPr lang="en-US" sz="14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Corbel" panose="020B0503020204020204" pitchFamily="34" charset="0"/>
                <a:cs typeface="Arial" panose="020B0604020202020204" pitchFamily="34" charset="0"/>
              </a:rPr>
              <a:t>Amenable to highly efficient calculations</a:t>
            </a:r>
          </a:p>
        </p:txBody>
      </p:sp>
      <p:pic>
        <p:nvPicPr>
          <p:cNvPr id="59399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8" t="12854" r="33868" b="21828"/>
          <a:stretch>
            <a:fillRect/>
          </a:stretch>
        </p:blipFill>
        <p:spPr bwMode="auto">
          <a:xfrm>
            <a:off x="838200" y="2133600"/>
            <a:ext cx="21780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838200" y="1752600"/>
            <a:ext cx="17825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Corbel" panose="020B0503020204020204" pitchFamily="34" charset="0"/>
                <a:cs typeface="Arial" panose="020B0604020202020204" pitchFamily="34" charset="0"/>
              </a:rPr>
              <a:t>(peroxyacetyl nitrate)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3929062" y="1752600"/>
            <a:ext cx="10214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Corbel" panose="020B0503020204020204" pitchFamily="34" charset="0"/>
                <a:cs typeface="Arial" panose="020B0604020202020204" pitchFamily="34" charset="0"/>
              </a:rPr>
              <a:t>(MgO bulk)</a:t>
            </a:r>
          </a:p>
        </p:txBody>
      </p:sp>
      <p:sp>
        <p:nvSpPr>
          <p:cNvPr id="59402" name="AutoShape 10" descr="5%"/>
          <p:cNvSpPr>
            <a:spLocks noChangeArrowheads="1"/>
          </p:cNvSpPr>
          <p:nvPr/>
        </p:nvSpPr>
        <p:spPr bwMode="auto">
          <a:xfrm flipV="1">
            <a:off x="3783012" y="3386138"/>
            <a:ext cx="893763" cy="98425"/>
          </a:xfrm>
          <a:prstGeom prst="parallelogram">
            <a:avLst>
              <a:gd name="adj" fmla="val 22701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chemeClr val="accent2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9403" name="Picture 11" descr="m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7" y="2197100"/>
            <a:ext cx="1293813" cy="1235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04" name="AutoShape 12" descr="5%"/>
          <p:cNvSpPr>
            <a:spLocks noChangeArrowheads="1"/>
          </p:cNvSpPr>
          <p:nvPr/>
        </p:nvSpPr>
        <p:spPr bwMode="auto">
          <a:xfrm flipV="1">
            <a:off x="3783012" y="2805113"/>
            <a:ext cx="893763" cy="98425"/>
          </a:xfrm>
          <a:prstGeom prst="parallelogram">
            <a:avLst>
              <a:gd name="adj" fmla="val 22701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chemeClr val="accent2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 flipV="1">
            <a:off x="3784600" y="2798763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 flipV="1">
            <a:off x="3997325" y="2898775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flipV="1">
            <a:off x="4676775" y="2901950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4102100" y="3429000"/>
            <a:ext cx="24878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latin typeface="Corbel" panose="020B05030202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4032250" y="3514725"/>
            <a:ext cx="1492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H="1" flipV="1">
            <a:off x="3843337" y="3463925"/>
            <a:ext cx="111125" cy="50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3657600" y="3368675"/>
            <a:ext cx="25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latin typeface="Corbel" panose="020B05030202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 flipV="1">
            <a:off x="3983037" y="3300413"/>
            <a:ext cx="0" cy="1492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3789362" y="3171825"/>
            <a:ext cx="2492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latin typeface="Corbel" panose="020B0503020204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59414" name="Picture 22" descr="mgo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2590800"/>
            <a:ext cx="2441575" cy="889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6116637" y="3497263"/>
            <a:ext cx="24878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latin typeface="Corbel" panose="020B05030202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5983287" y="3570288"/>
            <a:ext cx="2000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H="1" flipV="1">
            <a:off x="5749925" y="3462338"/>
            <a:ext cx="155575" cy="952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5570537" y="3373438"/>
            <a:ext cx="2587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latin typeface="Corbel" panose="020B05030202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 flipV="1">
            <a:off x="5883275" y="2414588"/>
            <a:ext cx="0" cy="1492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5689600" y="2286000"/>
            <a:ext cx="249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latin typeface="Corbel" panose="020B05030202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 flipV="1">
            <a:off x="5657850" y="1447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 flipV="1">
            <a:off x="5937250" y="1625600"/>
            <a:ext cx="0" cy="189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423" name="Line 31"/>
          <p:cNvSpPr>
            <a:spLocks noChangeShapeType="1"/>
          </p:cNvSpPr>
          <p:nvPr/>
        </p:nvSpPr>
        <p:spPr bwMode="auto">
          <a:xfrm flipV="1">
            <a:off x="7251700" y="1625600"/>
            <a:ext cx="0" cy="189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424" name="AutoShape 32" descr="5%"/>
          <p:cNvSpPr>
            <a:spLocks noChangeArrowheads="1"/>
          </p:cNvSpPr>
          <p:nvPr/>
        </p:nvSpPr>
        <p:spPr bwMode="auto">
          <a:xfrm flipV="1">
            <a:off x="5657850" y="1447800"/>
            <a:ext cx="1600200" cy="179388"/>
          </a:xfrm>
          <a:prstGeom prst="parallelogram">
            <a:avLst>
              <a:gd name="adj" fmla="val 15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chemeClr val="accent2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7486650" y="1905000"/>
            <a:ext cx="997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Corbel" panose="020B0503020204020204" pitchFamily="34" charset="0"/>
                <a:cs typeface="Arial" panose="020B0604020202020204" pitchFamily="34" charset="0"/>
              </a:rPr>
              <a:t>(MgO slab)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2" name="Rectangle 172"/>
          <p:cNvSpPr>
            <a:spLocks noChangeArrowheads="1"/>
          </p:cNvSpPr>
          <p:nvPr/>
        </p:nvSpPr>
        <p:spPr bwMode="auto">
          <a:xfrm>
            <a:off x="304800" y="4629150"/>
            <a:ext cx="76962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654175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111375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568575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01148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46868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392588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433863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479583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525303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5692775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1747838" y="4889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1900238" y="228600"/>
            <a:ext cx="269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6378575" y="642938"/>
            <a:ext cx="468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PBC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1577975" y="1166813"/>
            <a:ext cx="4572000" cy="381000"/>
            <a:chOff x="1008" y="1536"/>
            <a:chExt cx="3098" cy="240"/>
          </a:xfrm>
        </p:grpSpPr>
        <p:grpSp>
          <p:nvGrpSpPr>
            <p:cNvPr id="61458" name="Group 18"/>
            <p:cNvGrpSpPr>
              <a:grpSpLocks/>
            </p:cNvGrpSpPr>
            <p:nvPr/>
          </p:nvGrpSpPr>
          <p:grpSpPr bwMode="auto">
            <a:xfrm>
              <a:off x="1008" y="1536"/>
              <a:ext cx="310" cy="240"/>
              <a:chOff x="1104" y="1392"/>
              <a:chExt cx="240" cy="240"/>
            </a:xfrm>
          </p:grpSpPr>
          <p:sp>
            <p:nvSpPr>
              <p:cNvPr id="61459" name="Arc 19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0" name="Arc 20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461" name="Group 21"/>
            <p:cNvGrpSpPr>
              <a:grpSpLocks/>
            </p:cNvGrpSpPr>
            <p:nvPr/>
          </p:nvGrpSpPr>
          <p:grpSpPr bwMode="auto">
            <a:xfrm>
              <a:off x="1318" y="1536"/>
              <a:ext cx="310" cy="240"/>
              <a:chOff x="1104" y="1392"/>
              <a:chExt cx="240" cy="240"/>
            </a:xfrm>
          </p:grpSpPr>
          <p:sp>
            <p:nvSpPr>
              <p:cNvPr id="61462" name="Arc 22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3" name="Arc 23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464" name="Group 24"/>
            <p:cNvGrpSpPr>
              <a:grpSpLocks/>
            </p:cNvGrpSpPr>
            <p:nvPr/>
          </p:nvGrpSpPr>
          <p:grpSpPr bwMode="auto">
            <a:xfrm>
              <a:off x="1628" y="1536"/>
              <a:ext cx="309" cy="240"/>
              <a:chOff x="1104" y="1392"/>
              <a:chExt cx="240" cy="240"/>
            </a:xfrm>
          </p:grpSpPr>
          <p:sp>
            <p:nvSpPr>
              <p:cNvPr id="61465" name="Arc 25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6" name="Arc 26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467" name="Group 27"/>
            <p:cNvGrpSpPr>
              <a:grpSpLocks/>
            </p:cNvGrpSpPr>
            <p:nvPr/>
          </p:nvGrpSpPr>
          <p:grpSpPr bwMode="auto">
            <a:xfrm>
              <a:off x="1937" y="1536"/>
              <a:ext cx="310" cy="240"/>
              <a:chOff x="1104" y="1392"/>
              <a:chExt cx="240" cy="240"/>
            </a:xfrm>
          </p:grpSpPr>
          <p:sp>
            <p:nvSpPr>
              <p:cNvPr id="61468" name="Arc 28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9" name="Arc 29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470" name="Group 30"/>
            <p:cNvGrpSpPr>
              <a:grpSpLocks/>
            </p:cNvGrpSpPr>
            <p:nvPr/>
          </p:nvGrpSpPr>
          <p:grpSpPr bwMode="auto">
            <a:xfrm>
              <a:off x="2247" y="1536"/>
              <a:ext cx="310" cy="240"/>
              <a:chOff x="1104" y="1392"/>
              <a:chExt cx="240" cy="240"/>
            </a:xfrm>
          </p:grpSpPr>
          <p:sp>
            <p:nvSpPr>
              <p:cNvPr id="61471" name="Arc 31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2" name="Arc 32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473" name="Group 33"/>
            <p:cNvGrpSpPr>
              <a:grpSpLocks/>
            </p:cNvGrpSpPr>
            <p:nvPr/>
          </p:nvGrpSpPr>
          <p:grpSpPr bwMode="auto">
            <a:xfrm>
              <a:off x="2557" y="1536"/>
              <a:ext cx="310" cy="240"/>
              <a:chOff x="1104" y="1392"/>
              <a:chExt cx="240" cy="240"/>
            </a:xfrm>
          </p:grpSpPr>
          <p:sp>
            <p:nvSpPr>
              <p:cNvPr id="61474" name="Arc 34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5" name="Arc 35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476" name="Group 36"/>
            <p:cNvGrpSpPr>
              <a:grpSpLocks/>
            </p:cNvGrpSpPr>
            <p:nvPr/>
          </p:nvGrpSpPr>
          <p:grpSpPr bwMode="auto">
            <a:xfrm>
              <a:off x="2867" y="1536"/>
              <a:ext cx="310" cy="240"/>
              <a:chOff x="1104" y="1392"/>
              <a:chExt cx="240" cy="240"/>
            </a:xfrm>
          </p:grpSpPr>
          <p:sp>
            <p:nvSpPr>
              <p:cNvPr id="61477" name="Arc 37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8" name="Arc 38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479" name="Group 39"/>
            <p:cNvGrpSpPr>
              <a:grpSpLocks/>
            </p:cNvGrpSpPr>
            <p:nvPr/>
          </p:nvGrpSpPr>
          <p:grpSpPr bwMode="auto">
            <a:xfrm>
              <a:off x="3177" y="1536"/>
              <a:ext cx="310" cy="240"/>
              <a:chOff x="1104" y="1392"/>
              <a:chExt cx="240" cy="240"/>
            </a:xfrm>
          </p:grpSpPr>
          <p:sp>
            <p:nvSpPr>
              <p:cNvPr id="61480" name="Arc 40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1" name="Arc 41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482" name="Group 42"/>
            <p:cNvGrpSpPr>
              <a:grpSpLocks/>
            </p:cNvGrpSpPr>
            <p:nvPr/>
          </p:nvGrpSpPr>
          <p:grpSpPr bwMode="auto">
            <a:xfrm>
              <a:off x="3487" y="1536"/>
              <a:ext cx="309" cy="240"/>
              <a:chOff x="1104" y="1392"/>
              <a:chExt cx="240" cy="240"/>
            </a:xfrm>
          </p:grpSpPr>
          <p:sp>
            <p:nvSpPr>
              <p:cNvPr id="61483" name="Arc 43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4" name="Arc 44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485" name="Group 45"/>
            <p:cNvGrpSpPr>
              <a:grpSpLocks/>
            </p:cNvGrpSpPr>
            <p:nvPr/>
          </p:nvGrpSpPr>
          <p:grpSpPr bwMode="auto">
            <a:xfrm>
              <a:off x="3796" y="1536"/>
              <a:ext cx="310" cy="240"/>
              <a:chOff x="1104" y="1392"/>
              <a:chExt cx="240" cy="240"/>
            </a:xfrm>
          </p:grpSpPr>
          <p:sp>
            <p:nvSpPr>
              <p:cNvPr id="61486" name="Arc 46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7" name="Arc 47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489" name="Text Box 49"/>
          <p:cNvSpPr txBox="1">
            <a:spLocks noChangeArrowheads="1"/>
          </p:cNvSpPr>
          <p:nvPr/>
        </p:nvSpPr>
        <p:spPr bwMode="auto">
          <a:xfrm>
            <a:off x="5286375" y="990600"/>
            <a:ext cx="30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e</a:t>
            </a:r>
            <a:r>
              <a:rPr lang="en-US" sz="1400" baseline="300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1490" name="Text Box 50"/>
          <p:cNvSpPr txBox="1">
            <a:spLocks noChangeArrowheads="1"/>
          </p:cNvSpPr>
          <p:nvPr/>
        </p:nvSpPr>
        <p:spPr bwMode="auto">
          <a:xfrm>
            <a:off x="2187575" y="1016000"/>
            <a:ext cx="30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e</a:t>
            </a:r>
            <a:r>
              <a:rPr lang="en-US" sz="1400" baseline="300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1491" name="Text Box 51"/>
          <p:cNvSpPr txBox="1">
            <a:spLocks noChangeArrowheads="1"/>
          </p:cNvSpPr>
          <p:nvPr/>
        </p:nvSpPr>
        <p:spPr bwMode="auto">
          <a:xfrm>
            <a:off x="3711575" y="939800"/>
            <a:ext cx="30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e</a:t>
            </a:r>
            <a:r>
              <a:rPr lang="en-US" sz="1400" baseline="300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1492" name="Arc 52"/>
          <p:cNvSpPr>
            <a:spLocks/>
          </p:cNvSpPr>
          <p:nvPr/>
        </p:nvSpPr>
        <p:spPr bwMode="auto">
          <a:xfrm flipH="1">
            <a:off x="2441575" y="9763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3" name="Arc 53"/>
          <p:cNvSpPr>
            <a:spLocks/>
          </p:cNvSpPr>
          <p:nvPr/>
        </p:nvSpPr>
        <p:spPr bwMode="auto">
          <a:xfrm>
            <a:off x="2022475" y="9636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4" name="Arc 54"/>
          <p:cNvSpPr>
            <a:spLocks/>
          </p:cNvSpPr>
          <p:nvPr/>
        </p:nvSpPr>
        <p:spPr bwMode="auto">
          <a:xfrm flipH="1">
            <a:off x="3965575" y="9255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5" name="Arc 55"/>
          <p:cNvSpPr>
            <a:spLocks/>
          </p:cNvSpPr>
          <p:nvPr/>
        </p:nvSpPr>
        <p:spPr bwMode="auto">
          <a:xfrm>
            <a:off x="3546475" y="9128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6" name="Arc 56"/>
          <p:cNvSpPr>
            <a:spLocks/>
          </p:cNvSpPr>
          <p:nvPr/>
        </p:nvSpPr>
        <p:spPr bwMode="auto">
          <a:xfrm flipH="1">
            <a:off x="5514975" y="9382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7" name="Arc 57"/>
          <p:cNvSpPr>
            <a:spLocks/>
          </p:cNvSpPr>
          <p:nvPr/>
        </p:nvSpPr>
        <p:spPr bwMode="auto">
          <a:xfrm>
            <a:off x="5095875" y="9255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8" name="Oval 58"/>
          <p:cNvSpPr>
            <a:spLocks noChangeArrowheads="1"/>
          </p:cNvSpPr>
          <p:nvPr/>
        </p:nvSpPr>
        <p:spPr bwMode="auto">
          <a:xfrm>
            <a:off x="16922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9" name="Line 59"/>
          <p:cNvSpPr>
            <a:spLocks noChangeShapeType="1"/>
          </p:cNvSpPr>
          <p:nvPr/>
        </p:nvSpPr>
        <p:spPr bwMode="auto">
          <a:xfrm>
            <a:off x="19335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0" name="Line 60"/>
          <p:cNvSpPr>
            <a:spLocks noChangeShapeType="1"/>
          </p:cNvSpPr>
          <p:nvPr/>
        </p:nvSpPr>
        <p:spPr bwMode="auto">
          <a:xfrm>
            <a:off x="23780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1" name="Line 61"/>
          <p:cNvSpPr>
            <a:spLocks noChangeShapeType="1"/>
          </p:cNvSpPr>
          <p:nvPr/>
        </p:nvSpPr>
        <p:spPr bwMode="auto">
          <a:xfrm>
            <a:off x="28352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2" name="Line 62"/>
          <p:cNvSpPr>
            <a:spLocks noChangeShapeType="1"/>
          </p:cNvSpPr>
          <p:nvPr/>
        </p:nvSpPr>
        <p:spPr bwMode="auto">
          <a:xfrm>
            <a:off x="32797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3" name="Line 63"/>
          <p:cNvSpPr>
            <a:spLocks noChangeShapeType="1"/>
          </p:cNvSpPr>
          <p:nvPr/>
        </p:nvSpPr>
        <p:spPr bwMode="auto">
          <a:xfrm>
            <a:off x="37242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4" name="Line 64"/>
          <p:cNvSpPr>
            <a:spLocks noChangeShapeType="1"/>
          </p:cNvSpPr>
          <p:nvPr/>
        </p:nvSpPr>
        <p:spPr bwMode="auto">
          <a:xfrm>
            <a:off x="41687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5" name="Line 65"/>
          <p:cNvSpPr>
            <a:spLocks noChangeShapeType="1"/>
          </p:cNvSpPr>
          <p:nvPr/>
        </p:nvSpPr>
        <p:spPr bwMode="auto">
          <a:xfrm>
            <a:off x="46259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6" name="Line 66"/>
          <p:cNvSpPr>
            <a:spLocks noChangeShapeType="1"/>
          </p:cNvSpPr>
          <p:nvPr/>
        </p:nvSpPr>
        <p:spPr bwMode="auto">
          <a:xfrm>
            <a:off x="50704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7" name="Line 67"/>
          <p:cNvSpPr>
            <a:spLocks noChangeShapeType="1"/>
          </p:cNvSpPr>
          <p:nvPr/>
        </p:nvSpPr>
        <p:spPr bwMode="auto">
          <a:xfrm>
            <a:off x="55149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8" name="Line 68"/>
          <p:cNvSpPr>
            <a:spLocks noChangeShapeType="1"/>
          </p:cNvSpPr>
          <p:nvPr/>
        </p:nvSpPr>
        <p:spPr bwMode="auto">
          <a:xfrm>
            <a:off x="59721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9" name="Line 69"/>
          <p:cNvSpPr>
            <a:spLocks noChangeShapeType="1"/>
          </p:cNvSpPr>
          <p:nvPr/>
        </p:nvSpPr>
        <p:spPr bwMode="auto">
          <a:xfrm>
            <a:off x="14255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0" name="Oval 70"/>
          <p:cNvSpPr>
            <a:spLocks noChangeArrowheads="1"/>
          </p:cNvSpPr>
          <p:nvPr/>
        </p:nvSpPr>
        <p:spPr bwMode="auto">
          <a:xfrm>
            <a:off x="21494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1" name="Oval 71"/>
          <p:cNvSpPr>
            <a:spLocks noChangeArrowheads="1"/>
          </p:cNvSpPr>
          <p:nvPr/>
        </p:nvSpPr>
        <p:spPr bwMode="auto">
          <a:xfrm>
            <a:off x="26066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2" name="Oval 72"/>
          <p:cNvSpPr>
            <a:spLocks noChangeArrowheads="1"/>
          </p:cNvSpPr>
          <p:nvPr/>
        </p:nvSpPr>
        <p:spPr bwMode="auto">
          <a:xfrm>
            <a:off x="30511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3" name="Oval 73"/>
          <p:cNvSpPr>
            <a:spLocks noChangeArrowheads="1"/>
          </p:cNvSpPr>
          <p:nvPr/>
        </p:nvSpPr>
        <p:spPr bwMode="auto">
          <a:xfrm>
            <a:off x="35083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4" name="Oval 74"/>
          <p:cNvSpPr>
            <a:spLocks noChangeArrowheads="1"/>
          </p:cNvSpPr>
          <p:nvPr/>
        </p:nvSpPr>
        <p:spPr bwMode="auto">
          <a:xfrm>
            <a:off x="39655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5" name="Oval 75"/>
          <p:cNvSpPr>
            <a:spLocks noChangeArrowheads="1"/>
          </p:cNvSpPr>
          <p:nvPr/>
        </p:nvSpPr>
        <p:spPr bwMode="auto">
          <a:xfrm>
            <a:off x="44100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6" name="Oval 76"/>
          <p:cNvSpPr>
            <a:spLocks noChangeArrowheads="1"/>
          </p:cNvSpPr>
          <p:nvPr/>
        </p:nvSpPr>
        <p:spPr bwMode="auto">
          <a:xfrm>
            <a:off x="48672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7" name="Oval 77"/>
          <p:cNvSpPr>
            <a:spLocks noChangeArrowheads="1"/>
          </p:cNvSpPr>
          <p:nvPr/>
        </p:nvSpPr>
        <p:spPr bwMode="auto">
          <a:xfrm>
            <a:off x="53244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8" name="Oval 78"/>
          <p:cNvSpPr>
            <a:spLocks noChangeArrowheads="1"/>
          </p:cNvSpPr>
          <p:nvPr/>
        </p:nvSpPr>
        <p:spPr bwMode="auto">
          <a:xfrm>
            <a:off x="57689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9" name="Line 79"/>
          <p:cNvSpPr>
            <a:spLocks noChangeShapeType="1"/>
          </p:cNvSpPr>
          <p:nvPr/>
        </p:nvSpPr>
        <p:spPr bwMode="auto">
          <a:xfrm>
            <a:off x="19589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0" name="Line 80"/>
          <p:cNvSpPr>
            <a:spLocks noChangeShapeType="1"/>
          </p:cNvSpPr>
          <p:nvPr/>
        </p:nvSpPr>
        <p:spPr bwMode="auto">
          <a:xfrm>
            <a:off x="24034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1" name="Line 81"/>
          <p:cNvSpPr>
            <a:spLocks noChangeShapeType="1"/>
          </p:cNvSpPr>
          <p:nvPr/>
        </p:nvSpPr>
        <p:spPr bwMode="auto">
          <a:xfrm>
            <a:off x="28606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2" name="Line 82"/>
          <p:cNvSpPr>
            <a:spLocks noChangeShapeType="1"/>
          </p:cNvSpPr>
          <p:nvPr/>
        </p:nvSpPr>
        <p:spPr bwMode="auto">
          <a:xfrm>
            <a:off x="33051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3" name="Line 83"/>
          <p:cNvSpPr>
            <a:spLocks noChangeShapeType="1"/>
          </p:cNvSpPr>
          <p:nvPr/>
        </p:nvSpPr>
        <p:spPr bwMode="auto">
          <a:xfrm>
            <a:off x="37496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4" name="Line 84"/>
          <p:cNvSpPr>
            <a:spLocks noChangeShapeType="1"/>
          </p:cNvSpPr>
          <p:nvPr/>
        </p:nvSpPr>
        <p:spPr bwMode="auto">
          <a:xfrm>
            <a:off x="41941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5" name="Line 85"/>
          <p:cNvSpPr>
            <a:spLocks noChangeShapeType="1"/>
          </p:cNvSpPr>
          <p:nvPr/>
        </p:nvSpPr>
        <p:spPr bwMode="auto">
          <a:xfrm>
            <a:off x="46513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6" name="Line 86"/>
          <p:cNvSpPr>
            <a:spLocks noChangeShapeType="1"/>
          </p:cNvSpPr>
          <p:nvPr/>
        </p:nvSpPr>
        <p:spPr bwMode="auto">
          <a:xfrm>
            <a:off x="50958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7" name="Line 87"/>
          <p:cNvSpPr>
            <a:spLocks noChangeShapeType="1"/>
          </p:cNvSpPr>
          <p:nvPr/>
        </p:nvSpPr>
        <p:spPr bwMode="auto">
          <a:xfrm>
            <a:off x="55403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8" name="Line 88"/>
          <p:cNvSpPr>
            <a:spLocks noChangeShapeType="1"/>
          </p:cNvSpPr>
          <p:nvPr/>
        </p:nvSpPr>
        <p:spPr bwMode="auto">
          <a:xfrm>
            <a:off x="59975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9" name="Line 89"/>
          <p:cNvSpPr>
            <a:spLocks noChangeShapeType="1"/>
          </p:cNvSpPr>
          <p:nvPr/>
        </p:nvSpPr>
        <p:spPr bwMode="auto">
          <a:xfrm>
            <a:off x="1438275" y="28384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1" name="Oval 91"/>
          <p:cNvSpPr>
            <a:spLocks noChangeArrowheads="1"/>
          </p:cNvSpPr>
          <p:nvPr/>
        </p:nvSpPr>
        <p:spPr bwMode="auto">
          <a:xfrm>
            <a:off x="1692275" y="418623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2" name="Oval 92"/>
          <p:cNvSpPr>
            <a:spLocks noChangeArrowheads="1"/>
          </p:cNvSpPr>
          <p:nvPr/>
        </p:nvSpPr>
        <p:spPr bwMode="auto">
          <a:xfrm>
            <a:off x="2149475" y="4186238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3" name="Oval 93"/>
          <p:cNvSpPr>
            <a:spLocks noChangeArrowheads="1"/>
          </p:cNvSpPr>
          <p:nvPr/>
        </p:nvSpPr>
        <p:spPr bwMode="auto">
          <a:xfrm>
            <a:off x="2606675" y="418623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4" name="Oval 94"/>
          <p:cNvSpPr>
            <a:spLocks noChangeArrowheads="1"/>
          </p:cNvSpPr>
          <p:nvPr/>
        </p:nvSpPr>
        <p:spPr bwMode="auto">
          <a:xfrm>
            <a:off x="3051175" y="4186238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5" name="Oval 95"/>
          <p:cNvSpPr>
            <a:spLocks noChangeArrowheads="1"/>
          </p:cNvSpPr>
          <p:nvPr/>
        </p:nvSpPr>
        <p:spPr bwMode="auto">
          <a:xfrm>
            <a:off x="3508375" y="418623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6" name="Oval 96"/>
          <p:cNvSpPr>
            <a:spLocks noChangeArrowheads="1"/>
          </p:cNvSpPr>
          <p:nvPr/>
        </p:nvSpPr>
        <p:spPr bwMode="auto">
          <a:xfrm>
            <a:off x="3965575" y="4186238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7" name="Oval 97"/>
          <p:cNvSpPr>
            <a:spLocks noChangeArrowheads="1"/>
          </p:cNvSpPr>
          <p:nvPr/>
        </p:nvSpPr>
        <p:spPr bwMode="auto">
          <a:xfrm>
            <a:off x="4410075" y="418623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8" name="Oval 98"/>
          <p:cNvSpPr>
            <a:spLocks noChangeArrowheads="1"/>
          </p:cNvSpPr>
          <p:nvPr/>
        </p:nvSpPr>
        <p:spPr bwMode="auto">
          <a:xfrm>
            <a:off x="4867275" y="4186238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9" name="Oval 99"/>
          <p:cNvSpPr>
            <a:spLocks noChangeArrowheads="1"/>
          </p:cNvSpPr>
          <p:nvPr/>
        </p:nvSpPr>
        <p:spPr bwMode="auto">
          <a:xfrm>
            <a:off x="5324475" y="418623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0" name="Oval 100"/>
          <p:cNvSpPr>
            <a:spLocks noChangeArrowheads="1"/>
          </p:cNvSpPr>
          <p:nvPr/>
        </p:nvSpPr>
        <p:spPr bwMode="auto">
          <a:xfrm>
            <a:off x="5768975" y="4186238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1" name="Line 101"/>
          <p:cNvSpPr>
            <a:spLocks noChangeShapeType="1"/>
          </p:cNvSpPr>
          <p:nvPr/>
        </p:nvSpPr>
        <p:spPr bwMode="auto">
          <a:xfrm>
            <a:off x="19589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2" name="Line 102"/>
          <p:cNvSpPr>
            <a:spLocks noChangeShapeType="1"/>
          </p:cNvSpPr>
          <p:nvPr/>
        </p:nvSpPr>
        <p:spPr bwMode="auto">
          <a:xfrm>
            <a:off x="24034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3" name="Line 103"/>
          <p:cNvSpPr>
            <a:spLocks noChangeShapeType="1"/>
          </p:cNvSpPr>
          <p:nvPr/>
        </p:nvSpPr>
        <p:spPr bwMode="auto">
          <a:xfrm>
            <a:off x="28606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" name="Line 104"/>
          <p:cNvSpPr>
            <a:spLocks noChangeShapeType="1"/>
          </p:cNvSpPr>
          <p:nvPr/>
        </p:nvSpPr>
        <p:spPr bwMode="auto">
          <a:xfrm>
            <a:off x="33051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" name="Line 105"/>
          <p:cNvSpPr>
            <a:spLocks noChangeShapeType="1"/>
          </p:cNvSpPr>
          <p:nvPr/>
        </p:nvSpPr>
        <p:spPr bwMode="auto">
          <a:xfrm>
            <a:off x="37496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6" name="Line 106"/>
          <p:cNvSpPr>
            <a:spLocks noChangeShapeType="1"/>
          </p:cNvSpPr>
          <p:nvPr/>
        </p:nvSpPr>
        <p:spPr bwMode="auto">
          <a:xfrm>
            <a:off x="41941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7" name="Line 107"/>
          <p:cNvSpPr>
            <a:spLocks noChangeShapeType="1"/>
          </p:cNvSpPr>
          <p:nvPr/>
        </p:nvSpPr>
        <p:spPr bwMode="auto">
          <a:xfrm>
            <a:off x="46513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8" name="Line 108"/>
          <p:cNvSpPr>
            <a:spLocks noChangeShapeType="1"/>
          </p:cNvSpPr>
          <p:nvPr/>
        </p:nvSpPr>
        <p:spPr bwMode="auto">
          <a:xfrm>
            <a:off x="50958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9" name="Line 109"/>
          <p:cNvSpPr>
            <a:spLocks noChangeShapeType="1"/>
          </p:cNvSpPr>
          <p:nvPr/>
        </p:nvSpPr>
        <p:spPr bwMode="auto">
          <a:xfrm>
            <a:off x="55403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0" name="Line 110"/>
          <p:cNvSpPr>
            <a:spLocks noChangeShapeType="1"/>
          </p:cNvSpPr>
          <p:nvPr/>
        </p:nvSpPr>
        <p:spPr bwMode="auto">
          <a:xfrm>
            <a:off x="59975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1" name="Line 111"/>
          <p:cNvSpPr>
            <a:spLocks noChangeShapeType="1"/>
          </p:cNvSpPr>
          <p:nvPr/>
        </p:nvSpPr>
        <p:spPr bwMode="auto">
          <a:xfrm>
            <a:off x="14255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3" name="Text Box 113"/>
          <p:cNvSpPr txBox="1">
            <a:spLocks noChangeArrowheads="1"/>
          </p:cNvSpPr>
          <p:nvPr/>
        </p:nvSpPr>
        <p:spPr bwMode="auto">
          <a:xfrm>
            <a:off x="3711575" y="2967038"/>
            <a:ext cx="2317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</p:txBody>
      </p:sp>
      <p:sp>
        <p:nvSpPr>
          <p:cNvPr id="61554" name="Text Box 114"/>
          <p:cNvSpPr txBox="1">
            <a:spLocks noChangeArrowheads="1"/>
          </p:cNvSpPr>
          <p:nvPr/>
        </p:nvSpPr>
        <p:spPr bwMode="auto">
          <a:xfrm>
            <a:off x="304800" y="566738"/>
            <a:ext cx="700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Atoms:</a:t>
            </a:r>
          </a:p>
        </p:txBody>
      </p:sp>
      <p:sp>
        <p:nvSpPr>
          <p:cNvPr id="61555" name="Text Box 115"/>
          <p:cNvSpPr txBox="1">
            <a:spLocks noChangeArrowheads="1"/>
          </p:cNvSpPr>
          <p:nvPr/>
        </p:nvSpPr>
        <p:spPr bwMode="auto">
          <a:xfrm>
            <a:off x="304800" y="116840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Potential:</a:t>
            </a:r>
          </a:p>
        </p:txBody>
      </p:sp>
      <p:sp>
        <p:nvSpPr>
          <p:cNvPr id="61556" name="Text Box 116"/>
          <p:cNvSpPr txBox="1">
            <a:spLocks noChangeArrowheads="1"/>
          </p:cNvSpPr>
          <p:nvPr/>
        </p:nvSpPr>
        <p:spPr bwMode="auto">
          <a:xfrm>
            <a:off x="304800" y="2360613"/>
            <a:ext cx="132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Wavefunctions:</a:t>
            </a:r>
          </a:p>
        </p:txBody>
      </p:sp>
      <p:sp>
        <p:nvSpPr>
          <p:cNvPr id="61558" name="Text Box 118"/>
          <p:cNvSpPr txBox="1">
            <a:spLocks noChangeArrowheads="1"/>
          </p:cNvSpPr>
          <p:nvPr/>
        </p:nvSpPr>
        <p:spPr bwMode="auto">
          <a:xfrm>
            <a:off x="5181600" y="4878388"/>
            <a:ext cx="2647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(recall e</a:t>
            </a:r>
            <a:r>
              <a:rPr lang="en-US" sz="1400" baseline="30000"/>
              <a:t>ikr</a:t>
            </a:r>
            <a:r>
              <a:rPr lang="en-US" sz="1400"/>
              <a:t> is like a cosine function)</a:t>
            </a:r>
          </a:p>
        </p:txBody>
      </p:sp>
      <p:graphicFrame>
        <p:nvGraphicFramePr>
          <p:cNvPr id="61559" name="Object 119"/>
          <p:cNvGraphicFramePr>
            <a:graphicFrameLocks noChangeAspect="1"/>
          </p:cNvGraphicFramePr>
          <p:nvPr/>
        </p:nvGraphicFramePr>
        <p:xfrm>
          <a:off x="6454775" y="1036638"/>
          <a:ext cx="13144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2" name="Equation" r:id="rId4" imgW="990360" imgH="406080" progId="Equation.DSMT4">
                  <p:embed/>
                </p:oleObj>
              </mc:Choice>
              <mc:Fallback>
                <p:oleObj name="Equation" r:id="rId4" imgW="990360" imgH="406080" progId="Equation.DSMT4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1036638"/>
                        <a:ext cx="13144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0" name="Object 120"/>
          <p:cNvGraphicFramePr>
            <a:graphicFrameLocks noChangeAspect="1"/>
          </p:cNvGraphicFramePr>
          <p:nvPr/>
        </p:nvGraphicFramePr>
        <p:xfrm>
          <a:off x="2209800" y="4619625"/>
          <a:ext cx="23622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3" name="Equation" r:id="rId6" imgW="1346040" imgH="406080" progId="Equation.DSMT4">
                  <p:embed/>
                </p:oleObj>
              </mc:Choice>
              <mc:Fallback>
                <p:oleObj name="Equation" r:id="rId6" imgW="1346040" imgH="406080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19625"/>
                        <a:ext cx="23622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1" name="Text Box 121"/>
          <p:cNvSpPr txBox="1">
            <a:spLocks noChangeArrowheads="1"/>
          </p:cNvSpPr>
          <p:nvPr/>
        </p:nvSpPr>
        <p:spPr bwMode="auto">
          <a:xfrm>
            <a:off x="325438" y="1600200"/>
            <a:ext cx="5953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br>
              <a:rPr lang="en-US" sz="1400">
                <a:solidFill>
                  <a:schemeClr val="accent2"/>
                </a:solidFill>
              </a:rPr>
            </a:br>
            <a:r>
              <a:rPr lang="en-US" sz="1400">
                <a:solidFill>
                  <a:schemeClr val="accent2"/>
                </a:solidFill>
              </a:rPr>
              <a:t>Basis:</a:t>
            </a:r>
          </a:p>
        </p:txBody>
      </p:sp>
      <p:sp>
        <p:nvSpPr>
          <p:cNvPr id="61562" name="Oval 122"/>
          <p:cNvSpPr>
            <a:spLocks noChangeArrowheads="1"/>
          </p:cNvSpPr>
          <p:nvPr/>
        </p:nvSpPr>
        <p:spPr bwMode="auto">
          <a:xfrm>
            <a:off x="1692275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3" name="Oval 123"/>
          <p:cNvSpPr>
            <a:spLocks noChangeArrowheads="1"/>
          </p:cNvSpPr>
          <p:nvPr/>
        </p:nvSpPr>
        <p:spPr bwMode="auto">
          <a:xfrm>
            <a:off x="2159000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4" name="Oval 124"/>
          <p:cNvSpPr>
            <a:spLocks noChangeArrowheads="1"/>
          </p:cNvSpPr>
          <p:nvPr/>
        </p:nvSpPr>
        <p:spPr bwMode="auto">
          <a:xfrm>
            <a:off x="2625725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5" name="Oval 125"/>
          <p:cNvSpPr>
            <a:spLocks noChangeArrowheads="1"/>
          </p:cNvSpPr>
          <p:nvPr/>
        </p:nvSpPr>
        <p:spPr bwMode="auto">
          <a:xfrm>
            <a:off x="3054350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6" name="Oval 126"/>
          <p:cNvSpPr>
            <a:spLocks noChangeArrowheads="1"/>
          </p:cNvSpPr>
          <p:nvPr/>
        </p:nvSpPr>
        <p:spPr bwMode="auto">
          <a:xfrm>
            <a:off x="3521075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7" name="Oval 127"/>
          <p:cNvSpPr>
            <a:spLocks noChangeArrowheads="1"/>
          </p:cNvSpPr>
          <p:nvPr/>
        </p:nvSpPr>
        <p:spPr bwMode="auto">
          <a:xfrm>
            <a:off x="3968750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8" name="Oval 128"/>
          <p:cNvSpPr>
            <a:spLocks noChangeArrowheads="1"/>
          </p:cNvSpPr>
          <p:nvPr/>
        </p:nvSpPr>
        <p:spPr bwMode="auto">
          <a:xfrm>
            <a:off x="4435475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9" name="Oval 129"/>
          <p:cNvSpPr>
            <a:spLocks noChangeArrowheads="1"/>
          </p:cNvSpPr>
          <p:nvPr/>
        </p:nvSpPr>
        <p:spPr bwMode="auto">
          <a:xfrm>
            <a:off x="4902200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0" name="Oval 130"/>
          <p:cNvSpPr>
            <a:spLocks noChangeArrowheads="1"/>
          </p:cNvSpPr>
          <p:nvPr/>
        </p:nvSpPr>
        <p:spPr bwMode="auto">
          <a:xfrm>
            <a:off x="5368925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1" name="Oval 131"/>
          <p:cNvSpPr>
            <a:spLocks noChangeArrowheads="1"/>
          </p:cNvSpPr>
          <p:nvPr/>
        </p:nvSpPr>
        <p:spPr bwMode="auto">
          <a:xfrm>
            <a:off x="5826125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72" name="Object 132"/>
          <p:cNvGraphicFramePr>
            <a:graphicFrameLocks noChangeAspect="1"/>
          </p:cNvGraphicFramePr>
          <p:nvPr/>
        </p:nvGraphicFramePr>
        <p:xfrm>
          <a:off x="1644650" y="205581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4" name="Equation" r:id="rId8" imgW="215640" imgH="215640" progId="Equation.DSMT4">
                  <p:embed/>
                </p:oleObj>
              </mc:Choice>
              <mc:Fallback>
                <p:oleObj name="Equation" r:id="rId8" imgW="215640" imgH="215640" progId="Equation.DSMT4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205581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3" name="Object 133"/>
          <p:cNvGraphicFramePr>
            <a:graphicFrameLocks noChangeAspect="1"/>
          </p:cNvGraphicFramePr>
          <p:nvPr/>
        </p:nvGraphicFramePr>
        <p:xfrm>
          <a:off x="2120900" y="206216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5" name="Equation" r:id="rId10" imgW="215640" imgH="215640" progId="Equation.DSMT4">
                  <p:embed/>
                </p:oleObj>
              </mc:Choice>
              <mc:Fallback>
                <p:oleObj name="Equation" r:id="rId10" imgW="215640" imgH="215640" progId="Equation.DSMT4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206216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4" name="Object 134"/>
          <p:cNvGraphicFramePr>
            <a:graphicFrameLocks noChangeAspect="1"/>
          </p:cNvGraphicFramePr>
          <p:nvPr/>
        </p:nvGraphicFramePr>
        <p:xfrm>
          <a:off x="2606675" y="206216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6" name="Equation" r:id="rId12" imgW="215640" imgH="215640" progId="Equation.DSMT4">
                  <p:embed/>
                </p:oleObj>
              </mc:Choice>
              <mc:Fallback>
                <p:oleObj name="Equation" r:id="rId12" imgW="215640" imgH="21564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206216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5" name="Object 135"/>
          <p:cNvGraphicFramePr>
            <a:graphicFrameLocks noChangeAspect="1"/>
          </p:cNvGraphicFramePr>
          <p:nvPr/>
        </p:nvGraphicFramePr>
        <p:xfrm>
          <a:off x="2997200" y="206216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7" name="Equation" r:id="rId14" imgW="215640" imgH="215640" progId="Equation.DSMT4">
                  <p:embed/>
                </p:oleObj>
              </mc:Choice>
              <mc:Fallback>
                <p:oleObj name="Equation" r:id="rId14" imgW="215640" imgH="21564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06216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6" name="Object 136"/>
          <p:cNvGraphicFramePr>
            <a:graphicFrameLocks noChangeAspect="1"/>
          </p:cNvGraphicFramePr>
          <p:nvPr/>
        </p:nvGraphicFramePr>
        <p:xfrm>
          <a:off x="3521075" y="206216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8" name="Equation" r:id="rId16" imgW="215640" imgH="215640" progId="Equation.DSMT4">
                  <p:embed/>
                </p:oleObj>
              </mc:Choice>
              <mc:Fallback>
                <p:oleObj name="Equation" r:id="rId16" imgW="215640" imgH="215640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206216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7" name="Object 137"/>
          <p:cNvGraphicFramePr>
            <a:graphicFrameLocks noChangeAspect="1"/>
          </p:cNvGraphicFramePr>
          <p:nvPr/>
        </p:nvGraphicFramePr>
        <p:xfrm>
          <a:off x="3949700" y="206216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9" name="Equation" r:id="rId18" imgW="215640" imgH="215640" progId="Equation.DSMT4">
                  <p:embed/>
                </p:oleObj>
              </mc:Choice>
              <mc:Fallback>
                <p:oleObj name="Equation" r:id="rId18" imgW="215640" imgH="215640" progId="Equation.DSMT4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206216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8" name="Object 138"/>
          <p:cNvGraphicFramePr>
            <a:graphicFrameLocks noChangeAspect="1"/>
          </p:cNvGraphicFramePr>
          <p:nvPr/>
        </p:nvGraphicFramePr>
        <p:xfrm>
          <a:off x="4397375" y="206216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0" name="Equation" r:id="rId20" imgW="215640" imgH="215640" progId="Equation.DSMT4">
                  <p:embed/>
                </p:oleObj>
              </mc:Choice>
              <mc:Fallback>
                <p:oleObj name="Equation" r:id="rId20" imgW="215640" imgH="21564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206216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9" name="Object 139"/>
          <p:cNvGraphicFramePr>
            <a:graphicFrameLocks noChangeAspect="1"/>
          </p:cNvGraphicFramePr>
          <p:nvPr/>
        </p:nvGraphicFramePr>
        <p:xfrm>
          <a:off x="4873625" y="206216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1" name="Equation" r:id="rId22" imgW="215640" imgH="215640" progId="Equation.DSMT4">
                  <p:embed/>
                </p:oleObj>
              </mc:Choice>
              <mc:Fallback>
                <p:oleObj name="Equation" r:id="rId22" imgW="215640" imgH="21564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206216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0" name="Object 140"/>
          <p:cNvGraphicFramePr>
            <a:graphicFrameLocks noChangeAspect="1"/>
          </p:cNvGraphicFramePr>
          <p:nvPr/>
        </p:nvGraphicFramePr>
        <p:xfrm>
          <a:off x="5340350" y="206216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2" name="Equation" r:id="rId24" imgW="215640" imgH="215640" progId="Equation.DSMT4">
                  <p:embed/>
                </p:oleObj>
              </mc:Choice>
              <mc:Fallback>
                <p:oleObj name="Equation" r:id="rId24" imgW="215640" imgH="215640" progId="Equation.DSMT4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206216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1" name="Object 141"/>
          <p:cNvGraphicFramePr>
            <a:graphicFrameLocks noChangeAspect="1"/>
          </p:cNvGraphicFramePr>
          <p:nvPr/>
        </p:nvGraphicFramePr>
        <p:xfrm>
          <a:off x="5807075" y="206216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3" name="Equation" r:id="rId26" imgW="215640" imgH="215640" progId="Equation.DSMT4">
                  <p:embed/>
                </p:oleObj>
              </mc:Choice>
              <mc:Fallback>
                <p:oleObj name="Equation" r:id="rId26" imgW="215640" imgH="215640" progId="Equation.DSMT4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206216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2" name="Object 142"/>
          <p:cNvGraphicFramePr>
            <a:graphicFrameLocks noChangeAspect="1"/>
          </p:cNvGraphicFramePr>
          <p:nvPr/>
        </p:nvGraphicFramePr>
        <p:xfrm>
          <a:off x="6454775" y="2651125"/>
          <a:ext cx="1828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4" name="Equation" r:id="rId28" imgW="1282680" imgH="317160" progId="Equation.DSMT4">
                  <p:embed/>
                </p:oleObj>
              </mc:Choice>
              <mc:Fallback>
                <p:oleObj name="Equation" r:id="rId28" imgW="1282680" imgH="317160" progId="Equation.DSMT4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2651125"/>
                        <a:ext cx="1828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3" name="Text Box 143"/>
          <p:cNvSpPr txBox="1">
            <a:spLocks noChangeArrowheads="1"/>
          </p:cNvSpPr>
          <p:nvPr/>
        </p:nvSpPr>
        <p:spPr bwMode="auto">
          <a:xfrm>
            <a:off x="365125" y="4892675"/>
            <a:ext cx="1463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</a:rPr>
              <a:t>Bloch</a:t>
            </a:r>
            <a:r>
              <a:rPr lang="ja-JP" altLang="en-US" sz="1400" b="1">
                <a:solidFill>
                  <a:schemeClr val="accent2"/>
                </a:solidFill>
              </a:rPr>
              <a:t>’</a:t>
            </a:r>
            <a:r>
              <a:rPr lang="en-US" sz="1400" b="1">
                <a:solidFill>
                  <a:schemeClr val="accent2"/>
                </a:solidFill>
              </a:rPr>
              <a:t>s Theorem:</a:t>
            </a:r>
          </a:p>
        </p:txBody>
      </p:sp>
      <p:graphicFrame>
        <p:nvGraphicFramePr>
          <p:cNvPr id="61584" name="Object 144"/>
          <p:cNvGraphicFramePr>
            <a:graphicFrameLocks noChangeAspect="1"/>
          </p:cNvGraphicFramePr>
          <p:nvPr/>
        </p:nvGraphicFramePr>
        <p:xfrm>
          <a:off x="6357938" y="4114800"/>
          <a:ext cx="24812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5" name="Equation" r:id="rId30" imgW="1739880" imgH="317160" progId="Equation.DSMT4">
                  <p:embed/>
                </p:oleObj>
              </mc:Choice>
              <mc:Fallback>
                <p:oleObj name="Equation" r:id="rId30" imgW="1739880" imgH="317160" progId="Equation.DSMT4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4114800"/>
                        <a:ext cx="24812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6" name="Object 146"/>
          <p:cNvGraphicFramePr>
            <a:graphicFrameLocks noChangeAspect="1"/>
          </p:cNvGraphicFramePr>
          <p:nvPr/>
        </p:nvGraphicFramePr>
        <p:xfrm>
          <a:off x="6553200" y="3352800"/>
          <a:ext cx="15398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6" name="Equation" r:id="rId32" imgW="1079280" imgH="317160" progId="Equation.DSMT4">
                  <p:embed/>
                </p:oleObj>
              </mc:Choice>
              <mc:Fallback>
                <p:oleObj name="Equation" r:id="rId32" imgW="1079280" imgH="317160" progId="Equation.DSMT4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352800"/>
                        <a:ext cx="15398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7" name="Oval 147"/>
          <p:cNvSpPr>
            <a:spLocks noChangeArrowheads="1"/>
          </p:cNvSpPr>
          <p:nvPr/>
        </p:nvSpPr>
        <p:spPr bwMode="auto">
          <a:xfrm>
            <a:off x="1695450" y="3429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8" name="Oval 148"/>
          <p:cNvSpPr>
            <a:spLocks noChangeArrowheads="1"/>
          </p:cNvSpPr>
          <p:nvPr/>
        </p:nvSpPr>
        <p:spPr bwMode="auto">
          <a:xfrm>
            <a:off x="2609850" y="34290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1" name="Oval 151"/>
          <p:cNvSpPr>
            <a:spLocks noChangeArrowheads="1"/>
          </p:cNvSpPr>
          <p:nvPr/>
        </p:nvSpPr>
        <p:spPr bwMode="auto">
          <a:xfrm>
            <a:off x="3511550" y="3429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2" name="Oval 152"/>
          <p:cNvSpPr>
            <a:spLocks noChangeArrowheads="1"/>
          </p:cNvSpPr>
          <p:nvPr/>
        </p:nvSpPr>
        <p:spPr bwMode="auto">
          <a:xfrm>
            <a:off x="4419600" y="34290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5" name="Oval 155"/>
          <p:cNvSpPr>
            <a:spLocks noChangeArrowheads="1"/>
          </p:cNvSpPr>
          <p:nvPr/>
        </p:nvSpPr>
        <p:spPr bwMode="auto">
          <a:xfrm>
            <a:off x="5327650" y="3429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7" name="Line 157"/>
          <p:cNvSpPr>
            <a:spLocks noChangeShapeType="1"/>
          </p:cNvSpPr>
          <p:nvPr/>
        </p:nvSpPr>
        <p:spPr bwMode="auto">
          <a:xfrm>
            <a:off x="19621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8" name="Line 158"/>
          <p:cNvSpPr>
            <a:spLocks noChangeShapeType="1"/>
          </p:cNvSpPr>
          <p:nvPr/>
        </p:nvSpPr>
        <p:spPr bwMode="auto">
          <a:xfrm>
            <a:off x="24066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9" name="Line 159"/>
          <p:cNvSpPr>
            <a:spLocks noChangeShapeType="1"/>
          </p:cNvSpPr>
          <p:nvPr/>
        </p:nvSpPr>
        <p:spPr bwMode="auto">
          <a:xfrm>
            <a:off x="28638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0" name="Line 160"/>
          <p:cNvSpPr>
            <a:spLocks noChangeShapeType="1"/>
          </p:cNvSpPr>
          <p:nvPr/>
        </p:nvSpPr>
        <p:spPr bwMode="auto">
          <a:xfrm>
            <a:off x="33083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1" name="Line 161"/>
          <p:cNvSpPr>
            <a:spLocks noChangeShapeType="1"/>
          </p:cNvSpPr>
          <p:nvPr/>
        </p:nvSpPr>
        <p:spPr bwMode="auto">
          <a:xfrm>
            <a:off x="37528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2" name="Line 162"/>
          <p:cNvSpPr>
            <a:spLocks noChangeShapeType="1"/>
          </p:cNvSpPr>
          <p:nvPr/>
        </p:nvSpPr>
        <p:spPr bwMode="auto">
          <a:xfrm>
            <a:off x="41973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3" name="Line 163"/>
          <p:cNvSpPr>
            <a:spLocks noChangeShapeType="1"/>
          </p:cNvSpPr>
          <p:nvPr/>
        </p:nvSpPr>
        <p:spPr bwMode="auto">
          <a:xfrm>
            <a:off x="46545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4" name="Line 164"/>
          <p:cNvSpPr>
            <a:spLocks noChangeShapeType="1"/>
          </p:cNvSpPr>
          <p:nvPr/>
        </p:nvSpPr>
        <p:spPr bwMode="auto">
          <a:xfrm>
            <a:off x="50990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5" name="Line 165"/>
          <p:cNvSpPr>
            <a:spLocks noChangeShapeType="1"/>
          </p:cNvSpPr>
          <p:nvPr/>
        </p:nvSpPr>
        <p:spPr bwMode="auto">
          <a:xfrm>
            <a:off x="55435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6" name="Line 166"/>
          <p:cNvSpPr>
            <a:spLocks noChangeShapeType="1"/>
          </p:cNvSpPr>
          <p:nvPr/>
        </p:nvSpPr>
        <p:spPr bwMode="auto">
          <a:xfrm>
            <a:off x="60007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7" name="Line 167"/>
          <p:cNvSpPr>
            <a:spLocks noChangeShapeType="1"/>
          </p:cNvSpPr>
          <p:nvPr/>
        </p:nvSpPr>
        <p:spPr bwMode="auto">
          <a:xfrm>
            <a:off x="14287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8" name="Text Box 168"/>
          <p:cNvSpPr txBox="1">
            <a:spLocks noChangeArrowheads="1"/>
          </p:cNvSpPr>
          <p:nvPr/>
        </p:nvSpPr>
        <p:spPr bwMode="auto">
          <a:xfrm>
            <a:off x="3711575" y="3613150"/>
            <a:ext cx="2317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</p:txBody>
      </p:sp>
      <p:graphicFrame>
        <p:nvGraphicFramePr>
          <p:cNvPr id="61609" name="Object 169"/>
          <p:cNvGraphicFramePr>
            <a:graphicFrameLocks noChangeAspect="1"/>
          </p:cNvGraphicFramePr>
          <p:nvPr/>
        </p:nvGraphicFramePr>
        <p:xfrm>
          <a:off x="152400" y="2714625"/>
          <a:ext cx="11541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7" name="Equation" r:id="rId34" imgW="774360" imgH="190440" progId="Equation.DSMT4">
                  <p:embed/>
                </p:oleObj>
              </mc:Choice>
              <mc:Fallback>
                <p:oleObj name="Equation" r:id="rId34" imgW="774360" imgH="190440" progId="Equation.DSMT4">
                  <p:embed/>
                  <p:pic>
                    <p:nvPicPr>
                      <p:cNvPr id="0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714625"/>
                        <a:ext cx="115411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0" name="Object 170"/>
          <p:cNvGraphicFramePr>
            <a:graphicFrameLocks noChangeAspect="1"/>
          </p:cNvGraphicFramePr>
          <p:nvPr/>
        </p:nvGraphicFramePr>
        <p:xfrm>
          <a:off x="152400" y="3233738"/>
          <a:ext cx="1238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8" name="Equation" r:id="rId36" imgW="888840" imgH="368280" progId="Equation.DSMT4">
                  <p:embed/>
                </p:oleObj>
              </mc:Choice>
              <mc:Fallback>
                <p:oleObj name="Equation" r:id="rId36" imgW="888840" imgH="368280" progId="Equation.DSMT4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233738"/>
                        <a:ext cx="12382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1" name="Object 171"/>
          <p:cNvGraphicFramePr>
            <a:graphicFrameLocks noChangeAspect="1"/>
          </p:cNvGraphicFramePr>
          <p:nvPr/>
        </p:nvGraphicFramePr>
        <p:xfrm>
          <a:off x="219075" y="4048125"/>
          <a:ext cx="11112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9" name="Equation" r:id="rId38" imgW="825480" imgH="368280" progId="Equation.DSMT4">
                  <p:embed/>
                </p:oleObj>
              </mc:Choice>
              <mc:Fallback>
                <p:oleObj name="Equation" r:id="rId38" imgW="825480" imgH="368280" progId="Equation.DSMT4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4048125"/>
                        <a:ext cx="11112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352800" y="762000"/>
            <a:ext cx="5334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457200" y="762000"/>
            <a:ext cx="2286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048125"/>
            <a:ext cx="8229600" cy="20780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u="sng">
                <a:latin typeface="Arial" charset="0"/>
              </a:rPr>
              <a:t>Discrete</a:t>
            </a:r>
            <a:r>
              <a:rPr lang="en-US" sz="1800">
                <a:latin typeface="Arial" charset="0"/>
              </a:rPr>
              <a:t> orbital energies become </a:t>
            </a:r>
            <a:r>
              <a:rPr lang="en-US" sz="1800" u="sng">
                <a:latin typeface="Arial" charset="0"/>
              </a:rPr>
              <a:t>continuous band</a:t>
            </a:r>
            <a:r>
              <a:rPr lang="en-US" sz="1800">
                <a:latin typeface="Arial" charset="0"/>
              </a:rPr>
              <a:t> of energies, indexed by k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rial" charset="0"/>
              </a:rPr>
              <a:t>Width (</a:t>
            </a:r>
            <a:r>
              <a:rPr lang="ja-JP" altLang="en-US" sz="1800">
                <a:latin typeface="Arial" charset="0"/>
              </a:rPr>
              <a:t>“</a:t>
            </a:r>
            <a:r>
              <a:rPr lang="en-US" sz="1800">
                <a:latin typeface="Arial" charset="0"/>
              </a:rPr>
              <a:t>dispersion</a:t>
            </a:r>
            <a:r>
              <a:rPr lang="ja-JP" altLang="en-US" sz="1800">
                <a:latin typeface="Arial" charset="0"/>
              </a:rPr>
              <a:t>”</a:t>
            </a:r>
            <a:r>
              <a:rPr lang="en-US" sz="1800">
                <a:latin typeface="Arial" charset="0"/>
              </a:rPr>
              <a:t>) of band determined by overlaps between neighboring cells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Larger supercells </a:t>
            </a:r>
            <a:r>
              <a:rPr lang="en-US" sz="1600">
                <a:latin typeface="Arial" charset="0"/>
                <a:sym typeface="Wingdings" charset="0"/>
              </a:rPr>
              <a:t> smaller dispersion</a:t>
            </a:r>
            <a:endParaRPr lang="en-US" sz="160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1800">
                <a:latin typeface="Arial" charset="0"/>
              </a:rPr>
              <a:t>In practice, sufficient to determine orbitals at a discrete number of k points</a:t>
            </a:r>
          </a:p>
          <a:p>
            <a:pPr lvl="1">
              <a:lnSpc>
                <a:spcPct val="90000"/>
              </a:lnSpc>
            </a:pPr>
            <a:r>
              <a:rPr lang="ja-JP" altLang="en-US" sz="1600">
                <a:latin typeface="Arial" charset="0"/>
              </a:rPr>
              <a:t>“</a:t>
            </a:r>
            <a:r>
              <a:rPr lang="en-US" sz="1600">
                <a:latin typeface="Arial" charset="0"/>
              </a:rPr>
              <a:t>k-point</a:t>
            </a:r>
            <a:r>
              <a:rPr lang="ja-JP" altLang="en-US" sz="1600">
                <a:latin typeface="Arial" charset="0"/>
              </a:rPr>
              <a:t>”</a:t>
            </a:r>
            <a:r>
              <a:rPr lang="en-US" sz="1600">
                <a:latin typeface="Arial" charset="0"/>
              </a:rPr>
              <a:t> sampling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Monkhorst-Pack algorithm used for choosing efficient k-point mesh</a:t>
            </a: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1800">
              <a:latin typeface="Arial" charset="0"/>
            </a:endParaRP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1838325" y="2181225"/>
            <a:ext cx="584200" cy="180975"/>
            <a:chOff x="592" y="2592"/>
            <a:chExt cx="464" cy="144"/>
          </a:xfrm>
        </p:grpSpPr>
        <p:sp>
          <p:nvSpPr>
            <p:cNvPr id="63495" name="Oval 7"/>
            <p:cNvSpPr>
              <a:spLocks noChangeArrowheads="1"/>
            </p:cNvSpPr>
            <p:nvPr/>
          </p:nvSpPr>
          <p:spPr bwMode="auto">
            <a:xfrm>
              <a:off x="592" y="25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6" name="Oval 8"/>
            <p:cNvSpPr>
              <a:spLocks noChangeArrowheads="1"/>
            </p:cNvSpPr>
            <p:nvPr/>
          </p:nvSpPr>
          <p:spPr bwMode="auto">
            <a:xfrm>
              <a:off x="912" y="259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752" y="26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736725" y="25161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2193925" y="25161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2003425" y="264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1127125" y="2286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1127125" y="1168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flipV="1">
            <a:off x="1266825" y="2171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 flipV="1">
            <a:off x="1419225" y="215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Oval 17"/>
          <p:cNvSpPr>
            <a:spLocks noChangeArrowheads="1"/>
          </p:cNvSpPr>
          <p:nvPr/>
        </p:nvSpPr>
        <p:spPr bwMode="auto">
          <a:xfrm>
            <a:off x="6702425" y="2292350"/>
            <a:ext cx="179388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Oval 18"/>
          <p:cNvSpPr>
            <a:spLocks noChangeArrowheads="1"/>
          </p:cNvSpPr>
          <p:nvPr/>
        </p:nvSpPr>
        <p:spPr bwMode="auto">
          <a:xfrm>
            <a:off x="7051675" y="2292350"/>
            <a:ext cx="179388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Oval 19"/>
          <p:cNvSpPr>
            <a:spLocks noChangeArrowheads="1"/>
          </p:cNvSpPr>
          <p:nvPr/>
        </p:nvSpPr>
        <p:spPr bwMode="auto">
          <a:xfrm>
            <a:off x="7412038" y="2292350"/>
            <a:ext cx="179387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Oval 20"/>
          <p:cNvSpPr>
            <a:spLocks noChangeArrowheads="1"/>
          </p:cNvSpPr>
          <p:nvPr/>
        </p:nvSpPr>
        <p:spPr bwMode="auto">
          <a:xfrm>
            <a:off x="7770813" y="2292350"/>
            <a:ext cx="179387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Oval 21"/>
          <p:cNvSpPr>
            <a:spLocks noChangeArrowheads="1"/>
          </p:cNvSpPr>
          <p:nvPr/>
        </p:nvSpPr>
        <p:spPr bwMode="auto">
          <a:xfrm>
            <a:off x="8120063" y="2292350"/>
            <a:ext cx="180975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>
            <a:off x="6462713" y="2381250"/>
            <a:ext cx="1793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6902450" y="2381250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>
            <a:off x="7251700" y="2381250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>
            <a:off x="7600950" y="2381250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7950200" y="2381250"/>
            <a:ext cx="180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>
            <a:off x="8310563" y="2381250"/>
            <a:ext cx="1793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Oval 28"/>
          <p:cNvSpPr>
            <a:spLocks noChangeArrowheads="1"/>
          </p:cNvSpPr>
          <p:nvPr/>
        </p:nvSpPr>
        <p:spPr bwMode="auto">
          <a:xfrm>
            <a:off x="6702425" y="990600"/>
            <a:ext cx="179388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7" name="Oval 29"/>
          <p:cNvSpPr>
            <a:spLocks noChangeArrowheads="1"/>
          </p:cNvSpPr>
          <p:nvPr/>
        </p:nvSpPr>
        <p:spPr bwMode="auto">
          <a:xfrm>
            <a:off x="7051675" y="990600"/>
            <a:ext cx="179388" cy="1793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8" name="Oval 30"/>
          <p:cNvSpPr>
            <a:spLocks noChangeArrowheads="1"/>
          </p:cNvSpPr>
          <p:nvPr/>
        </p:nvSpPr>
        <p:spPr bwMode="auto">
          <a:xfrm>
            <a:off x="7412038" y="990600"/>
            <a:ext cx="179387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9" name="Oval 31"/>
          <p:cNvSpPr>
            <a:spLocks noChangeArrowheads="1"/>
          </p:cNvSpPr>
          <p:nvPr/>
        </p:nvSpPr>
        <p:spPr bwMode="auto">
          <a:xfrm>
            <a:off x="7770813" y="990600"/>
            <a:ext cx="179387" cy="1793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0" name="Oval 32"/>
          <p:cNvSpPr>
            <a:spLocks noChangeArrowheads="1"/>
          </p:cNvSpPr>
          <p:nvPr/>
        </p:nvSpPr>
        <p:spPr bwMode="auto">
          <a:xfrm>
            <a:off x="8120063" y="990600"/>
            <a:ext cx="180975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6462713" y="1081088"/>
            <a:ext cx="1793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6902450" y="1081088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>
            <a:off x="7251700" y="1081088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6"/>
          <p:cNvSpPr>
            <a:spLocks noChangeShapeType="1"/>
          </p:cNvSpPr>
          <p:nvPr/>
        </p:nvSpPr>
        <p:spPr bwMode="auto">
          <a:xfrm>
            <a:off x="7600950" y="1081088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37"/>
          <p:cNvSpPr>
            <a:spLocks noChangeShapeType="1"/>
          </p:cNvSpPr>
          <p:nvPr/>
        </p:nvSpPr>
        <p:spPr bwMode="auto">
          <a:xfrm>
            <a:off x="7950200" y="1081088"/>
            <a:ext cx="180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Line 38"/>
          <p:cNvSpPr>
            <a:spLocks noChangeShapeType="1"/>
          </p:cNvSpPr>
          <p:nvPr/>
        </p:nvSpPr>
        <p:spPr bwMode="auto">
          <a:xfrm>
            <a:off x="8310563" y="1081088"/>
            <a:ext cx="1793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7391400" y="1433513"/>
            <a:ext cx="2317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6672263" y="2592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3529" name="Text Box 41"/>
          <p:cNvSpPr txBox="1">
            <a:spLocks noChangeArrowheads="1"/>
          </p:cNvSpPr>
          <p:nvPr/>
        </p:nvSpPr>
        <p:spPr bwMode="auto">
          <a:xfrm>
            <a:off x="7021513" y="2592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3530" name="Text Box 42"/>
          <p:cNvSpPr txBox="1">
            <a:spLocks noChangeArrowheads="1"/>
          </p:cNvSpPr>
          <p:nvPr/>
        </p:nvSpPr>
        <p:spPr bwMode="auto">
          <a:xfrm>
            <a:off x="7380288" y="2592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3531" name="Text Box 43"/>
          <p:cNvSpPr txBox="1">
            <a:spLocks noChangeArrowheads="1"/>
          </p:cNvSpPr>
          <p:nvPr/>
        </p:nvSpPr>
        <p:spPr bwMode="auto">
          <a:xfrm>
            <a:off x="7739063" y="2592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3532" name="Text Box 44"/>
          <p:cNvSpPr txBox="1">
            <a:spLocks noChangeArrowheads="1"/>
          </p:cNvSpPr>
          <p:nvPr/>
        </p:nvSpPr>
        <p:spPr bwMode="auto">
          <a:xfrm>
            <a:off x="8064500" y="2592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>
            <a:off x="6900863" y="2728913"/>
            <a:ext cx="1793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>
            <a:off x="7250113" y="2728913"/>
            <a:ext cx="180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7600950" y="2728913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7950200" y="2728913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>
            <a:off x="8308975" y="2728913"/>
            <a:ext cx="180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>
            <a:off x="6542088" y="2719388"/>
            <a:ext cx="1793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1"/>
          <p:cNvSpPr>
            <a:spLocks noChangeShapeType="1"/>
          </p:cNvSpPr>
          <p:nvPr/>
        </p:nvSpPr>
        <p:spPr bwMode="auto">
          <a:xfrm flipV="1">
            <a:off x="898525" y="1066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Text Box 52"/>
          <p:cNvSpPr txBox="1">
            <a:spLocks noChangeArrowheads="1"/>
          </p:cNvSpPr>
          <p:nvPr/>
        </p:nvSpPr>
        <p:spPr bwMode="auto">
          <a:xfrm rot="-5400000">
            <a:off x="404812" y="1697038"/>
            <a:ext cx="68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energy</a:t>
            </a:r>
          </a:p>
        </p:txBody>
      </p:sp>
      <p:sp>
        <p:nvSpPr>
          <p:cNvPr id="63541" name="Line 53"/>
          <p:cNvSpPr>
            <a:spLocks noChangeShapeType="1"/>
          </p:cNvSpPr>
          <p:nvPr/>
        </p:nvSpPr>
        <p:spPr bwMode="auto">
          <a:xfrm>
            <a:off x="5624513" y="2413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54"/>
          <p:cNvSpPr>
            <a:spLocks noChangeShapeType="1"/>
          </p:cNvSpPr>
          <p:nvPr/>
        </p:nvSpPr>
        <p:spPr bwMode="auto">
          <a:xfrm>
            <a:off x="5624513" y="1117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55"/>
          <p:cNvSpPr>
            <a:spLocks noChangeShapeType="1"/>
          </p:cNvSpPr>
          <p:nvPr/>
        </p:nvSpPr>
        <p:spPr bwMode="auto">
          <a:xfrm>
            <a:off x="5624513" y="2336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56"/>
          <p:cNvSpPr>
            <a:spLocks noChangeShapeType="1"/>
          </p:cNvSpPr>
          <p:nvPr/>
        </p:nvSpPr>
        <p:spPr bwMode="auto">
          <a:xfrm>
            <a:off x="5624513" y="2260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57"/>
          <p:cNvSpPr>
            <a:spLocks noChangeShapeType="1"/>
          </p:cNvSpPr>
          <p:nvPr/>
        </p:nvSpPr>
        <p:spPr bwMode="auto">
          <a:xfrm>
            <a:off x="5624513" y="2108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58"/>
          <p:cNvSpPr>
            <a:spLocks noChangeShapeType="1"/>
          </p:cNvSpPr>
          <p:nvPr/>
        </p:nvSpPr>
        <p:spPr bwMode="auto">
          <a:xfrm>
            <a:off x="5624513" y="1879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59"/>
          <p:cNvSpPr>
            <a:spLocks noChangeShapeType="1"/>
          </p:cNvSpPr>
          <p:nvPr/>
        </p:nvSpPr>
        <p:spPr bwMode="auto">
          <a:xfrm>
            <a:off x="5624513" y="1193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0"/>
          <p:cNvSpPr>
            <a:spLocks noChangeShapeType="1"/>
          </p:cNvSpPr>
          <p:nvPr/>
        </p:nvSpPr>
        <p:spPr bwMode="auto">
          <a:xfrm>
            <a:off x="5624513" y="1270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1"/>
          <p:cNvSpPr>
            <a:spLocks noChangeShapeType="1"/>
          </p:cNvSpPr>
          <p:nvPr/>
        </p:nvSpPr>
        <p:spPr bwMode="auto">
          <a:xfrm>
            <a:off x="5624513" y="1422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2"/>
          <p:cNvSpPr>
            <a:spLocks noChangeShapeType="1"/>
          </p:cNvSpPr>
          <p:nvPr/>
        </p:nvSpPr>
        <p:spPr bwMode="auto">
          <a:xfrm>
            <a:off x="5624513" y="1651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Oval 63"/>
          <p:cNvSpPr>
            <a:spLocks noChangeArrowheads="1"/>
          </p:cNvSpPr>
          <p:nvPr/>
        </p:nvSpPr>
        <p:spPr bwMode="auto">
          <a:xfrm>
            <a:off x="1838325" y="1066800"/>
            <a:ext cx="180975" cy="180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2" name="Oval 64"/>
          <p:cNvSpPr>
            <a:spLocks noChangeArrowheads="1"/>
          </p:cNvSpPr>
          <p:nvPr/>
        </p:nvSpPr>
        <p:spPr bwMode="auto">
          <a:xfrm>
            <a:off x="2241550" y="1066800"/>
            <a:ext cx="180975" cy="1809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3" name="Line 65"/>
          <p:cNvSpPr>
            <a:spLocks noChangeShapeType="1"/>
          </p:cNvSpPr>
          <p:nvPr/>
        </p:nvSpPr>
        <p:spPr bwMode="auto">
          <a:xfrm>
            <a:off x="2039938" y="1157288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54" name="Group 66"/>
          <p:cNvGrpSpPr>
            <a:grpSpLocks/>
          </p:cNvGrpSpPr>
          <p:nvPr/>
        </p:nvGrpSpPr>
        <p:grpSpPr bwMode="auto">
          <a:xfrm>
            <a:off x="3886200" y="1143000"/>
            <a:ext cx="1219200" cy="1219200"/>
            <a:chOff x="1824" y="1968"/>
            <a:chExt cx="768" cy="720"/>
          </a:xfrm>
        </p:grpSpPr>
        <p:sp>
          <p:nvSpPr>
            <p:cNvPr id="63555" name="Arc 67"/>
            <p:cNvSpPr>
              <a:spLocks/>
            </p:cNvSpPr>
            <p:nvPr/>
          </p:nvSpPr>
          <p:spPr bwMode="auto">
            <a:xfrm flipV="1">
              <a:off x="1824" y="2304"/>
              <a:ext cx="384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6" name="Arc 68"/>
            <p:cNvSpPr>
              <a:spLocks/>
            </p:cNvSpPr>
            <p:nvPr/>
          </p:nvSpPr>
          <p:spPr bwMode="auto">
            <a:xfrm flipH="1">
              <a:off x="2208" y="1968"/>
              <a:ext cx="384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557" name="Text Box 69"/>
          <p:cNvSpPr txBox="1">
            <a:spLocks noChangeArrowheads="1"/>
          </p:cNvSpPr>
          <p:nvPr/>
        </p:nvSpPr>
        <p:spPr bwMode="auto">
          <a:xfrm rot="-5400000">
            <a:off x="3165475" y="1695451"/>
            <a:ext cx="68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energy</a:t>
            </a:r>
          </a:p>
        </p:txBody>
      </p:sp>
      <p:sp>
        <p:nvSpPr>
          <p:cNvPr id="63558" name="Line 70"/>
          <p:cNvSpPr>
            <a:spLocks noChangeShapeType="1"/>
          </p:cNvSpPr>
          <p:nvPr/>
        </p:nvSpPr>
        <p:spPr bwMode="auto">
          <a:xfrm flipV="1">
            <a:off x="3657600" y="1066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1"/>
          <p:cNvSpPr>
            <a:spLocks noChangeShapeType="1"/>
          </p:cNvSpPr>
          <p:nvPr/>
        </p:nvSpPr>
        <p:spPr bwMode="auto">
          <a:xfrm>
            <a:off x="3810000" y="2514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Text Box 72"/>
          <p:cNvSpPr txBox="1">
            <a:spLocks noChangeArrowheads="1"/>
          </p:cNvSpPr>
          <p:nvPr/>
        </p:nvSpPr>
        <p:spPr bwMode="auto">
          <a:xfrm>
            <a:off x="4343400" y="2643188"/>
            <a:ext cx="265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k</a:t>
            </a:r>
          </a:p>
        </p:txBody>
      </p:sp>
      <p:sp>
        <p:nvSpPr>
          <p:cNvPr id="63561" name="Text Box 73"/>
          <p:cNvSpPr txBox="1">
            <a:spLocks noChangeArrowheads="1"/>
          </p:cNvSpPr>
          <p:nvPr/>
        </p:nvSpPr>
        <p:spPr bwMode="auto">
          <a:xfrm>
            <a:off x="3657600" y="2592388"/>
            <a:ext cx="274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63562" name="Text Box 74"/>
          <p:cNvSpPr txBox="1">
            <a:spLocks noChangeArrowheads="1"/>
          </p:cNvSpPr>
          <p:nvPr/>
        </p:nvSpPr>
        <p:spPr bwMode="auto">
          <a:xfrm>
            <a:off x="5029200" y="2592388"/>
            <a:ext cx="436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π/a</a:t>
            </a:r>
          </a:p>
        </p:txBody>
      </p:sp>
      <p:sp>
        <p:nvSpPr>
          <p:cNvPr id="63563" name="Text Box 75"/>
          <p:cNvSpPr txBox="1">
            <a:spLocks noChangeArrowheads="1"/>
          </p:cNvSpPr>
          <p:nvPr/>
        </p:nvSpPr>
        <p:spPr bwMode="auto">
          <a:xfrm>
            <a:off x="533400" y="3048000"/>
            <a:ext cx="2068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Molecular orbital diagram</a:t>
            </a:r>
          </a:p>
        </p:txBody>
      </p:sp>
      <p:sp>
        <p:nvSpPr>
          <p:cNvPr id="63564" name="Text Box 76"/>
          <p:cNvSpPr txBox="1">
            <a:spLocks noChangeArrowheads="1"/>
          </p:cNvSpPr>
          <p:nvPr/>
        </p:nvSpPr>
        <p:spPr bwMode="auto">
          <a:xfrm>
            <a:off x="4648200" y="3048000"/>
            <a:ext cx="1892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Band structure diagram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654175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2111375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2568575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301148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346868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392588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433863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479583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525303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5692775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2043113" y="488950"/>
            <a:ext cx="919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2305050" y="228600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2a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6378575" y="642938"/>
            <a:ext cx="468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PBC</a:t>
            </a:r>
          </a:p>
        </p:txBody>
      </p:sp>
      <p:grpSp>
        <p:nvGrpSpPr>
          <p:cNvPr id="77841" name="Group 17"/>
          <p:cNvGrpSpPr>
            <a:grpSpLocks/>
          </p:cNvGrpSpPr>
          <p:nvPr/>
        </p:nvGrpSpPr>
        <p:grpSpPr bwMode="auto">
          <a:xfrm>
            <a:off x="1577975" y="1166813"/>
            <a:ext cx="4572000" cy="381000"/>
            <a:chOff x="1008" y="1536"/>
            <a:chExt cx="3098" cy="240"/>
          </a:xfrm>
        </p:grpSpPr>
        <p:grpSp>
          <p:nvGrpSpPr>
            <p:cNvPr id="77842" name="Group 18"/>
            <p:cNvGrpSpPr>
              <a:grpSpLocks/>
            </p:cNvGrpSpPr>
            <p:nvPr/>
          </p:nvGrpSpPr>
          <p:grpSpPr bwMode="auto">
            <a:xfrm>
              <a:off x="1008" y="1536"/>
              <a:ext cx="310" cy="240"/>
              <a:chOff x="1104" y="1392"/>
              <a:chExt cx="240" cy="240"/>
            </a:xfrm>
          </p:grpSpPr>
          <p:sp>
            <p:nvSpPr>
              <p:cNvPr id="77843" name="Arc 19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4" name="Arc 20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45" name="Group 21"/>
            <p:cNvGrpSpPr>
              <a:grpSpLocks/>
            </p:cNvGrpSpPr>
            <p:nvPr/>
          </p:nvGrpSpPr>
          <p:grpSpPr bwMode="auto">
            <a:xfrm>
              <a:off x="1318" y="1536"/>
              <a:ext cx="310" cy="240"/>
              <a:chOff x="1104" y="1392"/>
              <a:chExt cx="240" cy="240"/>
            </a:xfrm>
          </p:grpSpPr>
          <p:sp>
            <p:nvSpPr>
              <p:cNvPr id="77846" name="Arc 22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7" name="Arc 23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48" name="Group 24"/>
            <p:cNvGrpSpPr>
              <a:grpSpLocks/>
            </p:cNvGrpSpPr>
            <p:nvPr/>
          </p:nvGrpSpPr>
          <p:grpSpPr bwMode="auto">
            <a:xfrm>
              <a:off x="1628" y="1536"/>
              <a:ext cx="309" cy="240"/>
              <a:chOff x="1104" y="1392"/>
              <a:chExt cx="240" cy="240"/>
            </a:xfrm>
          </p:grpSpPr>
          <p:sp>
            <p:nvSpPr>
              <p:cNvPr id="77849" name="Arc 25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0" name="Arc 26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51" name="Group 27"/>
            <p:cNvGrpSpPr>
              <a:grpSpLocks/>
            </p:cNvGrpSpPr>
            <p:nvPr/>
          </p:nvGrpSpPr>
          <p:grpSpPr bwMode="auto">
            <a:xfrm>
              <a:off x="1937" y="1536"/>
              <a:ext cx="310" cy="240"/>
              <a:chOff x="1104" y="1392"/>
              <a:chExt cx="240" cy="240"/>
            </a:xfrm>
          </p:grpSpPr>
          <p:sp>
            <p:nvSpPr>
              <p:cNvPr id="77852" name="Arc 28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3" name="Arc 29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54" name="Group 30"/>
            <p:cNvGrpSpPr>
              <a:grpSpLocks/>
            </p:cNvGrpSpPr>
            <p:nvPr/>
          </p:nvGrpSpPr>
          <p:grpSpPr bwMode="auto">
            <a:xfrm>
              <a:off x="2247" y="1536"/>
              <a:ext cx="310" cy="240"/>
              <a:chOff x="1104" y="1392"/>
              <a:chExt cx="240" cy="240"/>
            </a:xfrm>
          </p:grpSpPr>
          <p:sp>
            <p:nvSpPr>
              <p:cNvPr id="77855" name="Arc 31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6" name="Arc 32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57" name="Group 33"/>
            <p:cNvGrpSpPr>
              <a:grpSpLocks/>
            </p:cNvGrpSpPr>
            <p:nvPr/>
          </p:nvGrpSpPr>
          <p:grpSpPr bwMode="auto">
            <a:xfrm>
              <a:off x="2557" y="1536"/>
              <a:ext cx="310" cy="240"/>
              <a:chOff x="1104" y="1392"/>
              <a:chExt cx="240" cy="240"/>
            </a:xfrm>
          </p:grpSpPr>
          <p:sp>
            <p:nvSpPr>
              <p:cNvPr id="77858" name="Arc 34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9" name="Arc 35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60" name="Group 36"/>
            <p:cNvGrpSpPr>
              <a:grpSpLocks/>
            </p:cNvGrpSpPr>
            <p:nvPr/>
          </p:nvGrpSpPr>
          <p:grpSpPr bwMode="auto">
            <a:xfrm>
              <a:off x="2867" y="1536"/>
              <a:ext cx="310" cy="240"/>
              <a:chOff x="1104" y="1392"/>
              <a:chExt cx="240" cy="240"/>
            </a:xfrm>
          </p:grpSpPr>
          <p:sp>
            <p:nvSpPr>
              <p:cNvPr id="77861" name="Arc 37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2" name="Arc 38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63" name="Group 39"/>
            <p:cNvGrpSpPr>
              <a:grpSpLocks/>
            </p:cNvGrpSpPr>
            <p:nvPr/>
          </p:nvGrpSpPr>
          <p:grpSpPr bwMode="auto">
            <a:xfrm>
              <a:off x="3177" y="1536"/>
              <a:ext cx="310" cy="240"/>
              <a:chOff x="1104" y="1392"/>
              <a:chExt cx="240" cy="240"/>
            </a:xfrm>
          </p:grpSpPr>
          <p:sp>
            <p:nvSpPr>
              <p:cNvPr id="77864" name="Arc 40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5" name="Arc 41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66" name="Group 42"/>
            <p:cNvGrpSpPr>
              <a:grpSpLocks/>
            </p:cNvGrpSpPr>
            <p:nvPr/>
          </p:nvGrpSpPr>
          <p:grpSpPr bwMode="auto">
            <a:xfrm>
              <a:off x="3487" y="1536"/>
              <a:ext cx="309" cy="240"/>
              <a:chOff x="1104" y="1392"/>
              <a:chExt cx="240" cy="240"/>
            </a:xfrm>
          </p:grpSpPr>
          <p:sp>
            <p:nvSpPr>
              <p:cNvPr id="77867" name="Arc 43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8" name="Arc 44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69" name="Group 45"/>
            <p:cNvGrpSpPr>
              <a:grpSpLocks/>
            </p:cNvGrpSpPr>
            <p:nvPr/>
          </p:nvGrpSpPr>
          <p:grpSpPr bwMode="auto">
            <a:xfrm>
              <a:off x="3796" y="1536"/>
              <a:ext cx="310" cy="240"/>
              <a:chOff x="1104" y="1392"/>
              <a:chExt cx="240" cy="240"/>
            </a:xfrm>
          </p:grpSpPr>
          <p:sp>
            <p:nvSpPr>
              <p:cNvPr id="77870" name="Arc 46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1" name="Arc 47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7872" name="Text Box 48"/>
          <p:cNvSpPr txBox="1">
            <a:spLocks noChangeArrowheads="1"/>
          </p:cNvSpPr>
          <p:nvPr/>
        </p:nvSpPr>
        <p:spPr bwMode="auto">
          <a:xfrm>
            <a:off x="5286375" y="990600"/>
            <a:ext cx="30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e</a:t>
            </a:r>
            <a:r>
              <a:rPr lang="en-US" sz="1400" baseline="300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7873" name="Text Box 49"/>
          <p:cNvSpPr txBox="1">
            <a:spLocks noChangeArrowheads="1"/>
          </p:cNvSpPr>
          <p:nvPr/>
        </p:nvSpPr>
        <p:spPr bwMode="auto">
          <a:xfrm>
            <a:off x="2187575" y="1016000"/>
            <a:ext cx="30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e</a:t>
            </a:r>
            <a:r>
              <a:rPr lang="en-US" sz="1400" baseline="300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7874" name="Text Box 50"/>
          <p:cNvSpPr txBox="1">
            <a:spLocks noChangeArrowheads="1"/>
          </p:cNvSpPr>
          <p:nvPr/>
        </p:nvSpPr>
        <p:spPr bwMode="auto">
          <a:xfrm>
            <a:off x="3711575" y="939800"/>
            <a:ext cx="30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e</a:t>
            </a:r>
            <a:r>
              <a:rPr lang="en-US" sz="1400" baseline="300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7875" name="Arc 51"/>
          <p:cNvSpPr>
            <a:spLocks/>
          </p:cNvSpPr>
          <p:nvPr/>
        </p:nvSpPr>
        <p:spPr bwMode="auto">
          <a:xfrm flipH="1">
            <a:off x="2441575" y="9763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6" name="Arc 52"/>
          <p:cNvSpPr>
            <a:spLocks/>
          </p:cNvSpPr>
          <p:nvPr/>
        </p:nvSpPr>
        <p:spPr bwMode="auto">
          <a:xfrm>
            <a:off x="2022475" y="9636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7" name="Arc 53"/>
          <p:cNvSpPr>
            <a:spLocks/>
          </p:cNvSpPr>
          <p:nvPr/>
        </p:nvSpPr>
        <p:spPr bwMode="auto">
          <a:xfrm flipH="1">
            <a:off x="3965575" y="9255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8" name="Arc 54"/>
          <p:cNvSpPr>
            <a:spLocks/>
          </p:cNvSpPr>
          <p:nvPr/>
        </p:nvSpPr>
        <p:spPr bwMode="auto">
          <a:xfrm>
            <a:off x="3546475" y="9128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9" name="Arc 55"/>
          <p:cNvSpPr>
            <a:spLocks/>
          </p:cNvSpPr>
          <p:nvPr/>
        </p:nvSpPr>
        <p:spPr bwMode="auto">
          <a:xfrm flipH="1">
            <a:off x="5514975" y="9382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0" name="Arc 56"/>
          <p:cNvSpPr>
            <a:spLocks/>
          </p:cNvSpPr>
          <p:nvPr/>
        </p:nvSpPr>
        <p:spPr bwMode="auto">
          <a:xfrm>
            <a:off x="5095875" y="9255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1" name="Oval 57"/>
          <p:cNvSpPr>
            <a:spLocks noChangeArrowheads="1"/>
          </p:cNvSpPr>
          <p:nvPr/>
        </p:nvSpPr>
        <p:spPr bwMode="auto">
          <a:xfrm>
            <a:off x="1616075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2" name="Line 58"/>
          <p:cNvSpPr>
            <a:spLocks noChangeShapeType="1"/>
          </p:cNvSpPr>
          <p:nvPr/>
        </p:nvSpPr>
        <p:spPr bwMode="auto">
          <a:xfrm>
            <a:off x="19335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3" name="Line 59"/>
          <p:cNvSpPr>
            <a:spLocks noChangeShapeType="1"/>
          </p:cNvSpPr>
          <p:nvPr/>
        </p:nvSpPr>
        <p:spPr bwMode="auto">
          <a:xfrm>
            <a:off x="23780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4" name="Line 60"/>
          <p:cNvSpPr>
            <a:spLocks noChangeShapeType="1"/>
          </p:cNvSpPr>
          <p:nvPr/>
        </p:nvSpPr>
        <p:spPr bwMode="auto">
          <a:xfrm>
            <a:off x="28352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5" name="Line 61"/>
          <p:cNvSpPr>
            <a:spLocks noChangeShapeType="1"/>
          </p:cNvSpPr>
          <p:nvPr/>
        </p:nvSpPr>
        <p:spPr bwMode="auto">
          <a:xfrm>
            <a:off x="32797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6" name="Line 62"/>
          <p:cNvSpPr>
            <a:spLocks noChangeShapeType="1"/>
          </p:cNvSpPr>
          <p:nvPr/>
        </p:nvSpPr>
        <p:spPr bwMode="auto">
          <a:xfrm>
            <a:off x="37242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7" name="Line 63"/>
          <p:cNvSpPr>
            <a:spLocks noChangeShapeType="1"/>
          </p:cNvSpPr>
          <p:nvPr/>
        </p:nvSpPr>
        <p:spPr bwMode="auto">
          <a:xfrm>
            <a:off x="41687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8" name="Line 64"/>
          <p:cNvSpPr>
            <a:spLocks noChangeShapeType="1"/>
          </p:cNvSpPr>
          <p:nvPr/>
        </p:nvSpPr>
        <p:spPr bwMode="auto">
          <a:xfrm>
            <a:off x="46259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9" name="Line 65"/>
          <p:cNvSpPr>
            <a:spLocks noChangeShapeType="1"/>
          </p:cNvSpPr>
          <p:nvPr/>
        </p:nvSpPr>
        <p:spPr bwMode="auto">
          <a:xfrm>
            <a:off x="50704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0" name="Line 66"/>
          <p:cNvSpPr>
            <a:spLocks noChangeShapeType="1"/>
          </p:cNvSpPr>
          <p:nvPr/>
        </p:nvSpPr>
        <p:spPr bwMode="auto">
          <a:xfrm>
            <a:off x="55149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1" name="Line 67"/>
          <p:cNvSpPr>
            <a:spLocks noChangeShapeType="1"/>
          </p:cNvSpPr>
          <p:nvPr/>
        </p:nvSpPr>
        <p:spPr bwMode="auto">
          <a:xfrm>
            <a:off x="59721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2" name="Line 68"/>
          <p:cNvSpPr>
            <a:spLocks noChangeShapeType="1"/>
          </p:cNvSpPr>
          <p:nvPr/>
        </p:nvSpPr>
        <p:spPr bwMode="auto">
          <a:xfrm>
            <a:off x="14255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3" name="Oval 69"/>
          <p:cNvSpPr>
            <a:spLocks noChangeArrowheads="1"/>
          </p:cNvSpPr>
          <p:nvPr/>
        </p:nvSpPr>
        <p:spPr bwMode="auto">
          <a:xfrm>
            <a:off x="2073275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4" name="Oval 70"/>
          <p:cNvSpPr>
            <a:spLocks noChangeArrowheads="1"/>
          </p:cNvSpPr>
          <p:nvPr/>
        </p:nvSpPr>
        <p:spPr bwMode="auto">
          <a:xfrm>
            <a:off x="2530475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5" name="Oval 71"/>
          <p:cNvSpPr>
            <a:spLocks noChangeArrowheads="1"/>
          </p:cNvSpPr>
          <p:nvPr/>
        </p:nvSpPr>
        <p:spPr bwMode="auto">
          <a:xfrm>
            <a:off x="2974975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6" name="Oval 72"/>
          <p:cNvSpPr>
            <a:spLocks noChangeArrowheads="1"/>
          </p:cNvSpPr>
          <p:nvPr/>
        </p:nvSpPr>
        <p:spPr bwMode="auto">
          <a:xfrm>
            <a:off x="3432175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7" name="Oval 73"/>
          <p:cNvSpPr>
            <a:spLocks noChangeArrowheads="1"/>
          </p:cNvSpPr>
          <p:nvPr/>
        </p:nvSpPr>
        <p:spPr bwMode="auto">
          <a:xfrm>
            <a:off x="3889375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02" name="Line 78"/>
          <p:cNvSpPr>
            <a:spLocks noChangeShapeType="1"/>
          </p:cNvSpPr>
          <p:nvPr/>
        </p:nvSpPr>
        <p:spPr bwMode="auto">
          <a:xfrm>
            <a:off x="1882775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3" name="Line 79"/>
          <p:cNvSpPr>
            <a:spLocks noChangeShapeType="1"/>
          </p:cNvSpPr>
          <p:nvPr/>
        </p:nvSpPr>
        <p:spPr bwMode="auto">
          <a:xfrm>
            <a:off x="2327275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4" name="Line 80"/>
          <p:cNvSpPr>
            <a:spLocks noChangeShapeType="1"/>
          </p:cNvSpPr>
          <p:nvPr/>
        </p:nvSpPr>
        <p:spPr bwMode="auto">
          <a:xfrm>
            <a:off x="2784475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5" name="Line 81"/>
          <p:cNvSpPr>
            <a:spLocks noChangeShapeType="1"/>
          </p:cNvSpPr>
          <p:nvPr/>
        </p:nvSpPr>
        <p:spPr bwMode="auto">
          <a:xfrm>
            <a:off x="3228975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6" name="Line 82"/>
          <p:cNvSpPr>
            <a:spLocks noChangeShapeType="1"/>
          </p:cNvSpPr>
          <p:nvPr/>
        </p:nvSpPr>
        <p:spPr bwMode="auto">
          <a:xfrm>
            <a:off x="3673475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7" name="Line 83"/>
          <p:cNvSpPr>
            <a:spLocks noChangeShapeType="1"/>
          </p:cNvSpPr>
          <p:nvPr/>
        </p:nvSpPr>
        <p:spPr bwMode="auto">
          <a:xfrm>
            <a:off x="4117975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12" name="Line 88"/>
          <p:cNvSpPr>
            <a:spLocks noChangeShapeType="1"/>
          </p:cNvSpPr>
          <p:nvPr/>
        </p:nvSpPr>
        <p:spPr bwMode="auto">
          <a:xfrm>
            <a:off x="1362075" y="32258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35" name="Text Box 111"/>
          <p:cNvSpPr txBox="1">
            <a:spLocks noChangeArrowheads="1"/>
          </p:cNvSpPr>
          <p:nvPr/>
        </p:nvSpPr>
        <p:spPr bwMode="auto">
          <a:xfrm>
            <a:off x="304800" y="5667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Diatoms:</a:t>
            </a:r>
          </a:p>
        </p:txBody>
      </p:sp>
      <p:sp>
        <p:nvSpPr>
          <p:cNvPr id="77936" name="Text Box 112"/>
          <p:cNvSpPr txBox="1">
            <a:spLocks noChangeArrowheads="1"/>
          </p:cNvSpPr>
          <p:nvPr/>
        </p:nvSpPr>
        <p:spPr bwMode="auto">
          <a:xfrm>
            <a:off x="304800" y="116840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Potential:</a:t>
            </a:r>
          </a:p>
        </p:txBody>
      </p:sp>
      <p:sp>
        <p:nvSpPr>
          <p:cNvPr id="77937" name="Text Box 113"/>
          <p:cNvSpPr txBox="1">
            <a:spLocks noChangeArrowheads="1"/>
          </p:cNvSpPr>
          <p:nvPr/>
        </p:nvSpPr>
        <p:spPr bwMode="auto">
          <a:xfrm>
            <a:off x="304800" y="2743200"/>
            <a:ext cx="132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Wavefunctions:</a:t>
            </a:r>
          </a:p>
        </p:txBody>
      </p:sp>
      <p:graphicFrame>
        <p:nvGraphicFramePr>
          <p:cNvPr id="77939" name="Object 115"/>
          <p:cNvGraphicFramePr>
            <a:graphicFrameLocks noChangeAspect="1"/>
          </p:cNvGraphicFramePr>
          <p:nvPr/>
        </p:nvGraphicFramePr>
        <p:xfrm>
          <a:off x="6454775" y="1036638"/>
          <a:ext cx="13144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9" name="Equation" r:id="rId4" imgW="990360" imgH="406080" progId="Equation.DSMT4">
                  <p:embed/>
                </p:oleObj>
              </mc:Choice>
              <mc:Fallback>
                <p:oleObj name="Equation" r:id="rId4" imgW="990360" imgH="406080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1036638"/>
                        <a:ext cx="13144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41" name="Text Box 117"/>
          <p:cNvSpPr txBox="1">
            <a:spLocks noChangeArrowheads="1"/>
          </p:cNvSpPr>
          <p:nvPr/>
        </p:nvSpPr>
        <p:spPr bwMode="auto">
          <a:xfrm>
            <a:off x="325438" y="1600200"/>
            <a:ext cx="5953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br>
              <a:rPr lang="en-US" sz="1400">
                <a:solidFill>
                  <a:schemeClr val="accent2"/>
                </a:solidFill>
              </a:rPr>
            </a:br>
            <a:r>
              <a:rPr lang="en-US" sz="1400">
                <a:solidFill>
                  <a:schemeClr val="accent2"/>
                </a:solidFill>
              </a:rPr>
              <a:t>Basis:</a:t>
            </a:r>
          </a:p>
        </p:txBody>
      </p:sp>
      <p:sp>
        <p:nvSpPr>
          <p:cNvPr id="77942" name="Oval 118"/>
          <p:cNvSpPr>
            <a:spLocks noChangeArrowheads="1"/>
          </p:cNvSpPr>
          <p:nvPr/>
        </p:nvSpPr>
        <p:spPr bwMode="auto">
          <a:xfrm>
            <a:off x="2152650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43" name="Oval 119"/>
          <p:cNvSpPr>
            <a:spLocks noChangeArrowheads="1"/>
          </p:cNvSpPr>
          <p:nvPr/>
        </p:nvSpPr>
        <p:spPr bwMode="auto">
          <a:xfrm>
            <a:off x="2619375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952" name="Object 128"/>
          <p:cNvGraphicFramePr>
            <a:graphicFrameLocks noChangeAspect="1"/>
          </p:cNvGraphicFramePr>
          <p:nvPr/>
        </p:nvGraphicFramePr>
        <p:xfrm>
          <a:off x="3019425" y="1771650"/>
          <a:ext cx="109537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0" name="Equation" r:id="rId6" imgW="825480" imgH="215640" progId="Equation.DSMT4">
                  <p:embed/>
                </p:oleObj>
              </mc:Choice>
              <mc:Fallback>
                <p:oleObj name="Equation" r:id="rId6" imgW="825480" imgH="215640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1771650"/>
                        <a:ext cx="1095375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83" name="Object 159"/>
          <p:cNvGraphicFramePr>
            <a:graphicFrameLocks noChangeAspect="1"/>
          </p:cNvGraphicFramePr>
          <p:nvPr/>
        </p:nvGraphicFramePr>
        <p:xfrm>
          <a:off x="2514600" y="2743200"/>
          <a:ext cx="49212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1" name="Equation" r:id="rId8" imgW="330120" imgH="164880" progId="Equation.DSMT4">
                  <p:embed/>
                </p:oleObj>
              </mc:Choice>
              <mc:Fallback>
                <p:oleObj name="Equation" r:id="rId8" imgW="330120" imgH="164880" progId="Equation.DSMT4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492125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84" name="Object 160"/>
          <p:cNvGraphicFramePr>
            <a:graphicFrameLocks noChangeAspect="1"/>
          </p:cNvGraphicFramePr>
          <p:nvPr/>
        </p:nvGraphicFramePr>
        <p:xfrm>
          <a:off x="6638925" y="2514600"/>
          <a:ext cx="6000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2" name="Equation" r:id="rId10" imgW="431640" imgH="368280" progId="Equation.DSMT4">
                  <p:embed/>
                </p:oleObj>
              </mc:Choice>
              <mc:Fallback>
                <p:oleObj name="Equation" r:id="rId10" imgW="431640" imgH="368280" progId="Equation.DSMT4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2514600"/>
                        <a:ext cx="6000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87" name="Line 163"/>
          <p:cNvSpPr>
            <a:spLocks noChangeShapeType="1"/>
          </p:cNvSpPr>
          <p:nvPr/>
        </p:nvSpPr>
        <p:spPr bwMode="auto">
          <a:xfrm>
            <a:off x="2047875" y="15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88" name="Line 164"/>
          <p:cNvSpPr>
            <a:spLocks noChangeShapeType="1"/>
          </p:cNvSpPr>
          <p:nvPr/>
        </p:nvSpPr>
        <p:spPr bwMode="auto">
          <a:xfrm>
            <a:off x="2962275" y="15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89" name="Oval 165"/>
          <p:cNvSpPr>
            <a:spLocks noChangeArrowheads="1"/>
          </p:cNvSpPr>
          <p:nvPr/>
        </p:nvSpPr>
        <p:spPr bwMode="auto">
          <a:xfrm>
            <a:off x="2155825" y="2200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90" name="Oval 166"/>
          <p:cNvSpPr>
            <a:spLocks noChangeArrowheads="1"/>
          </p:cNvSpPr>
          <p:nvPr/>
        </p:nvSpPr>
        <p:spPr bwMode="auto">
          <a:xfrm>
            <a:off x="2622550" y="2200275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991" name="Object 167"/>
          <p:cNvGraphicFramePr>
            <a:graphicFrameLocks noChangeAspect="1"/>
          </p:cNvGraphicFramePr>
          <p:nvPr/>
        </p:nvGraphicFramePr>
        <p:xfrm>
          <a:off x="3019425" y="2171700"/>
          <a:ext cx="109537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3" name="Equation" r:id="rId12" imgW="825480" imgH="215640" progId="Equation.DSMT4">
                  <p:embed/>
                </p:oleObj>
              </mc:Choice>
              <mc:Fallback>
                <p:oleObj name="Equation" r:id="rId12" imgW="825480" imgH="215640" progId="Equation.DSMT4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2171700"/>
                        <a:ext cx="1095375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92" name="Object 168"/>
          <p:cNvGraphicFramePr>
            <a:graphicFrameLocks noChangeAspect="1"/>
          </p:cNvGraphicFramePr>
          <p:nvPr/>
        </p:nvGraphicFramePr>
        <p:xfrm>
          <a:off x="4462463" y="1752600"/>
          <a:ext cx="7683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4" name="Equation" r:id="rId14" imgW="469800" imgH="406080" progId="Equation.DSMT4">
                  <p:embed/>
                </p:oleObj>
              </mc:Choice>
              <mc:Fallback>
                <p:oleObj name="Equation" r:id="rId14" imgW="469800" imgH="406080" progId="Equation.DSMT4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1752600"/>
                        <a:ext cx="7683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93" name="Text Box 169"/>
          <p:cNvSpPr txBox="1">
            <a:spLocks noChangeArrowheads="1"/>
          </p:cNvSpPr>
          <p:nvPr/>
        </p:nvSpPr>
        <p:spPr bwMode="auto">
          <a:xfrm>
            <a:off x="5360988" y="1909763"/>
            <a:ext cx="2182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Brillouin zone halved in size</a:t>
            </a:r>
          </a:p>
        </p:txBody>
      </p:sp>
      <p:sp>
        <p:nvSpPr>
          <p:cNvPr id="77994" name="Oval 170"/>
          <p:cNvSpPr>
            <a:spLocks noChangeArrowheads="1"/>
          </p:cNvSpPr>
          <p:nvPr/>
        </p:nvSpPr>
        <p:spPr bwMode="auto">
          <a:xfrm>
            <a:off x="1612900" y="35433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95" name="Oval 171"/>
          <p:cNvSpPr>
            <a:spLocks noChangeArrowheads="1"/>
          </p:cNvSpPr>
          <p:nvPr/>
        </p:nvSpPr>
        <p:spPr bwMode="auto">
          <a:xfrm>
            <a:off x="2070100" y="35433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96" name="Oval 172"/>
          <p:cNvSpPr>
            <a:spLocks noChangeArrowheads="1"/>
          </p:cNvSpPr>
          <p:nvPr/>
        </p:nvSpPr>
        <p:spPr bwMode="auto">
          <a:xfrm>
            <a:off x="2527300" y="35433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97" name="Oval 173"/>
          <p:cNvSpPr>
            <a:spLocks noChangeArrowheads="1"/>
          </p:cNvSpPr>
          <p:nvPr/>
        </p:nvSpPr>
        <p:spPr bwMode="auto">
          <a:xfrm>
            <a:off x="2971800" y="35433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98" name="Oval 174"/>
          <p:cNvSpPr>
            <a:spLocks noChangeArrowheads="1"/>
          </p:cNvSpPr>
          <p:nvPr/>
        </p:nvSpPr>
        <p:spPr bwMode="auto">
          <a:xfrm>
            <a:off x="3429000" y="35433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99" name="Oval 175"/>
          <p:cNvSpPr>
            <a:spLocks noChangeArrowheads="1"/>
          </p:cNvSpPr>
          <p:nvPr/>
        </p:nvSpPr>
        <p:spPr bwMode="auto">
          <a:xfrm>
            <a:off x="3886200" y="35433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00" name="Line 176"/>
          <p:cNvSpPr>
            <a:spLocks noChangeShapeType="1"/>
          </p:cNvSpPr>
          <p:nvPr/>
        </p:nvSpPr>
        <p:spPr bwMode="auto">
          <a:xfrm>
            <a:off x="1879600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01" name="Line 177"/>
          <p:cNvSpPr>
            <a:spLocks noChangeShapeType="1"/>
          </p:cNvSpPr>
          <p:nvPr/>
        </p:nvSpPr>
        <p:spPr bwMode="auto">
          <a:xfrm>
            <a:off x="2324100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02" name="Line 178"/>
          <p:cNvSpPr>
            <a:spLocks noChangeShapeType="1"/>
          </p:cNvSpPr>
          <p:nvPr/>
        </p:nvSpPr>
        <p:spPr bwMode="auto">
          <a:xfrm>
            <a:off x="2781300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03" name="Line 179"/>
          <p:cNvSpPr>
            <a:spLocks noChangeShapeType="1"/>
          </p:cNvSpPr>
          <p:nvPr/>
        </p:nvSpPr>
        <p:spPr bwMode="auto">
          <a:xfrm>
            <a:off x="3225800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04" name="Line 180"/>
          <p:cNvSpPr>
            <a:spLocks noChangeShapeType="1"/>
          </p:cNvSpPr>
          <p:nvPr/>
        </p:nvSpPr>
        <p:spPr bwMode="auto">
          <a:xfrm>
            <a:off x="3670300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05" name="Line 181"/>
          <p:cNvSpPr>
            <a:spLocks noChangeShapeType="1"/>
          </p:cNvSpPr>
          <p:nvPr/>
        </p:nvSpPr>
        <p:spPr bwMode="auto">
          <a:xfrm>
            <a:off x="4114800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06" name="Line 182"/>
          <p:cNvSpPr>
            <a:spLocks noChangeShapeType="1"/>
          </p:cNvSpPr>
          <p:nvPr/>
        </p:nvSpPr>
        <p:spPr bwMode="auto">
          <a:xfrm>
            <a:off x="1346200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07" name="Oval 183"/>
          <p:cNvSpPr>
            <a:spLocks noChangeArrowheads="1"/>
          </p:cNvSpPr>
          <p:nvPr/>
        </p:nvSpPr>
        <p:spPr bwMode="auto">
          <a:xfrm>
            <a:off x="5676900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08" name="Oval 184"/>
          <p:cNvSpPr>
            <a:spLocks noChangeArrowheads="1"/>
          </p:cNvSpPr>
          <p:nvPr/>
        </p:nvSpPr>
        <p:spPr bwMode="auto">
          <a:xfrm>
            <a:off x="6134100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09" name="Oval 185"/>
          <p:cNvSpPr>
            <a:spLocks noChangeArrowheads="1"/>
          </p:cNvSpPr>
          <p:nvPr/>
        </p:nvSpPr>
        <p:spPr bwMode="auto">
          <a:xfrm>
            <a:off x="6591300" y="31242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10" name="Oval 186"/>
          <p:cNvSpPr>
            <a:spLocks noChangeArrowheads="1"/>
          </p:cNvSpPr>
          <p:nvPr/>
        </p:nvSpPr>
        <p:spPr bwMode="auto">
          <a:xfrm>
            <a:off x="7035800" y="31242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11" name="Oval 187"/>
          <p:cNvSpPr>
            <a:spLocks noChangeArrowheads="1"/>
          </p:cNvSpPr>
          <p:nvPr/>
        </p:nvSpPr>
        <p:spPr bwMode="auto">
          <a:xfrm>
            <a:off x="7493000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12" name="Oval 188"/>
          <p:cNvSpPr>
            <a:spLocks noChangeArrowheads="1"/>
          </p:cNvSpPr>
          <p:nvPr/>
        </p:nvSpPr>
        <p:spPr bwMode="auto">
          <a:xfrm>
            <a:off x="7950200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13" name="Line 189"/>
          <p:cNvSpPr>
            <a:spLocks noChangeShapeType="1"/>
          </p:cNvSpPr>
          <p:nvPr/>
        </p:nvSpPr>
        <p:spPr bwMode="auto">
          <a:xfrm>
            <a:off x="5943600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14" name="Line 190"/>
          <p:cNvSpPr>
            <a:spLocks noChangeShapeType="1"/>
          </p:cNvSpPr>
          <p:nvPr/>
        </p:nvSpPr>
        <p:spPr bwMode="auto">
          <a:xfrm>
            <a:off x="6388100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15" name="Line 191"/>
          <p:cNvSpPr>
            <a:spLocks noChangeShapeType="1"/>
          </p:cNvSpPr>
          <p:nvPr/>
        </p:nvSpPr>
        <p:spPr bwMode="auto">
          <a:xfrm>
            <a:off x="6845300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16" name="Line 192"/>
          <p:cNvSpPr>
            <a:spLocks noChangeShapeType="1"/>
          </p:cNvSpPr>
          <p:nvPr/>
        </p:nvSpPr>
        <p:spPr bwMode="auto">
          <a:xfrm>
            <a:off x="7289800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17" name="Line 193"/>
          <p:cNvSpPr>
            <a:spLocks noChangeShapeType="1"/>
          </p:cNvSpPr>
          <p:nvPr/>
        </p:nvSpPr>
        <p:spPr bwMode="auto">
          <a:xfrm>
            <a:off x="7734300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18" name="Line 194"/>
          <p:cNvSpPr>
            <a:spLocks noChangeShapeType="1"/>
          </p:cNvSpPr>
          <p:nvPr/>
        </p:nvSpPr>
        <p:spPr bwMode="auto">
          <a:xfrm>
            <a:off x="8178800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19" name="Line 195"/>
          <p:cNvSpPr>
            <a:spLocks noChangeShapeType="1"/>
          </p:cNvSpPr>
          <p:nvPr/>
        </p:nvSpPr>
        <p:spPr bwMode="auto">
          <a:xfrm>
            <a:off x="5410200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20" name="Oval 196"/>
          <p:cNvSpPr>
            <a:spLocks noChangeArrowheads="1"/>
          </p:cNvSpPr>
          <p:nvPr/>
        </p:nvSpPr>
        <p:spPr bwMode="auto">
          <a:xfrm>
            <a:off x="5680075" y="35433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1" name="Oval 197"/>
          <p:cNvSpPr>
            <a:spLocks noChangeArrowheads="1"/>
          </p:cNvSpPr>
          <p:nvPr/>
        </p:nvSpPr>
        <p:spPr bwMode="auto">
          <a:xfrm>
            <a:off x="6137275" y="35433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2" name="Oval 198"/>
          <p:cNvSpPr>
            <a:spLocks noChangeArrowheads="1"/>
          </p:cNvSpPr>
          <p:nvPr/>
        </p:nvSpPr>
        <p:spPr bwMode="auto">
          <a:xfrm>
            <a:off x="6594475" y="35433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3" name="Oval 199"/>
          <p:cNvSpPr>
            <a:spLocks noChangeArrowheads="1"/>
          </p:cNvSpPr>
          <p:nvPr/>
        </p:nvSpPr>
        <p:spPr bwMode="auto">
          <a:xfrm>
            <a:off x="7038975" y="35433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4" name="Oval 200"/>
          <p:cNvSpPr>
            <a:spLocks noChangeArrowheads="1"/>
          </p:cNvSpPr>
          <p:nvPr/>
        </p:nvSpPr>
        <p:spPr bwMode="auto">
          <a:xfrm>
            <a:off x="7496175" y="35433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5" name="Oval 201"/>
          <p:cNvSpPr>
            <a:spLocks noChangeArrowheads="1"/>
          </p:cNvSpPr>
          <p:nvPr/>
        </p:nvSpPr>
        <p:spPr bwMode="auto">
          <a:xfrm>
            <a:off x="7953375" y="35433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6" name="Line 202"/>
          <p:cNvSpPr>
            <a:spLocks noChangeShapeType="1"/>
          </p:cNvSpPr>
          <p:nvPr/>
        </p:nvSpPr>
        <p:spPr bwMode="auto">
          <a:xfrm>
            <a:off x="5946775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27" name="Line 203"/>
          <p:cNvSpPr>
            <a:spLocks noChangeShapeType="1"/>
          </p:cNvSpPr>
          <p:nvPr/>
        </p:nvSpPr>
        <p:spPr bwMode="auto">
          <a:xfrm>
            <a:off x="6391275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28" name="Line 204"/>
          <p:cNvSpPr>
            <a:spLocks noChangeShapeType="1"/>
          </p:cNvSpPr>
          <p:nvPr/>
        </p:nvSpPr>
        <p:spPr bwMode="auto">
          <a:xfrm>
            <a:off x="6848475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29" name="Line 205"/>
          <p:cNvSpPr>
            <a:spLocks noChangeShapeType="1"/>
          </p:cNvSpPr>
          <p:nvPr/>
        </p:nvSpPr>
        <p:spPr bwMode="auto">
          <a:xfrm>
            <a:off x="7292975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30" name="Line 206"/>
          <p:cNvSpPr>
            <a:spLocks noChangeShapeType="1"/>
          </p:cNvSpPr>
          <p:nvPr/>
        </p:nvSpPr>
        <p:spPr bwMode="auto">
          <a:xfrm>
            <a:off x="7737475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31" name="Line 207"/>
          <p:cNvSpPr>
            <a:spLocks noChangeShapeType="1"/>
          </p:cNvSpPr>
          <p:nvPr/>
        </p:nvSpPr>
        <p:spPr bwMode="auto">
          <a:xfrm>
            <a:off x="8181975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32" name="Line 208"/>
          <p:cNvSpPr>
            <a:spLocks noChangeShapeType="1"/>
          </p:cNvSpPr>
          <p:nvPr/>
        </p:nvSpPr>
        <p:spPr bwMode="auto">
          <a:xfrm>
            <a:off x="5413375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8034" name="Object 210"/>
          <p:cNvGraphicFramePr>
            <a:graphicFrameLocks noChangeAspect="1"/>
          </p:cNvGraphicFramePr>
          <p:nvPr/>
        </p:nvGraphicFramePr>
        <p:xfrm>
          <a:off x="914400" y="3048000"/>
          <a:ext cx="2794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5" name="Equation" r:id="rId16" imgW="190440" imgH="203040" progId="Equation.DSMT4">
                  <p:embed/>
                </p:oleObj>
              </mc:Choice>
              <mc:Fallback>
                <p:oleObj name="Equation" r:id="rId16" imgW="190440" imgH="203040" progId="Equation.DSMT4">
                  <p:embed/>
                  <p:pic>
                    <p:nvPicPr>
                      <p:cNvPr id="0" name="Object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2794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5" name="Object 211"/>
          <p:cNvGraphicFramePr>
            <a:graphicFrameLocks noChangeAspect="1"/>
          </p:cNvGraphicFramePr>
          <p:nvPr/>
        </p:nvGraphicFramePr>
        <p:xfrm>
          <a:off x="914400" y="3505200"/>
          <a:ext cx="2794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6" name="Equation" r:id="rId18" imgW="190440" imgH="203040" progId="Equation.DSMT4">
                  <p:embed/>
                </p:oleObj>
              </mc:Choice>
              <mc:Fallback>
                <p:oleObj name="Equation" r:id="rId18" imgW="190440" imgH="203040" progId="Equation.DSMT4">
                  <p:embed/>
                  <p:pic>
                    <p:nvPicPr>
                      <p:cNvPr id="0" name="Object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2794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6" name="Object 212"/>
          <p:cNvGraphicFramePr>
            <a:graphicFrameLocks noChangeAspect="1"/>
          </p:cNvGraphicFramePr>
          <p:nvPr/>
        </p:nvGraphicFramePr>
        <p:xfrm>
          <a:off x="5029200" y="3048000"/>
          <a:ext cx="2794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7" name="Equation" r:id="rId20" imgW="190440" imgH="203040" progId="Equation.DSMT4">
                  <p:embed/>
                </p:oleObj>
              </mc:Choice>
              <mc:Fallback>
                <p:oleObj name="Equation" r:id="rId20" imgW="190440" imgH="203040" progId="Equation.DSMT4">
                  <p:embed/>
                  <p:pic>
                    <p:nvPicPr>
                      <p:cNvPr id="0" name="Object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048000"/>
                        <a:ext cx="2794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7" name="Object 213"/>
          <p:cNvGraphicFramePr>
            <a:graphicFrameLocks noChangeAspect="1"/>
          </p:cNvGraphicFramePr>
          <p:nvPr/>
        </p:nvGraphicFramePr>
        <p:xfrm>
          <a:off x="5029200" y="3505200"/>
          <a:ext cx="2794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8" name="Equation" r:id="rId21" imgW="190440" imgH="203040" progId="Equation.DSMT4">
                  <p:embed/>
                </p:oleObj>
              </mc:Choice>
              <mc:Fallback>
                <p:oleObj name="Equation" r:id="rId21" imgW="190440" imgH="203040" progId="Equation.DSMT4">
                  <p:embed/>
                  <p:pic>
                    <p:nvPicPr>
                      <p:cNvPr id="0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05200"/>
                        <a:ext cx="2794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2152650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2638425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2266950" y="1447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>
            <a:off x="2743200" y="1447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>
            <a:off x="3219450" y="1447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>
            <a:off x="3695700" y="1447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>
            <a:off x="1981200" y="1524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1981200" y="2092325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1981200" y="262255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1981200" y="309245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>
            <a:off x="4191000" y="1447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9889" name="Object 17"/>
          <p:cNvGraphicFramePr>
            <a:graphicFrameLocks noChangeAspect="1"/>
          </p:cNvGraphicFramePr>
          <p:nvPr/>
        </p:nvGraphicFramePr>
        <p:xfrm>
          <a:off x="2133600" y="914400"/>
          <a:ext cx="7397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8" name="Equation" r:id="rId4" imgW="431640" imgH="203040" progId="Equation.DSMT4">
                  <p:embed/>
                </p:oleObj>
              </mc:Choice>
              <mc:Fallback>
                <p:oleObj name="Equation" r:id="rId4" imgW="43164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14400"/>
                        <a:ext cx="7397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0" name="Line 18"/>
          <p:cNvSpPr>
            <a:spLocks noChangeShapeType="1"/>
          </p:cNvSpPr>
          <p:nvPr/>
        </p:nvSpPr>
        <p:spPr bwMode="auto">
          <a:xfrm>
            <a:off x="2268538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9891" name="Object 19"/>
          <p:cNvGraphicFramePr>
            <a:graphicFrameLocks noChangeAspect="1"/>
          </p:cNvGraphicFramePr>
          <p:nvPr/>
        </p:nvGraphicFramePr>
        <p:xfrm>
          <a:off x="990600" y="1676400"/>
          <a:ext cx="7842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9" name="Equation" r:id="rId6" imgW="457200" imgH="203040" progId="Equation.DSMT4">
                  <p:embed/>
                </p:oleObj>
              </mc:Choice>
              <mc:Fallback>
                <p:oleObj name="Equation" r:id="rId6" imgW="45720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78422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3105150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3571875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Oval 22"/>
          <p:cNvSpPr>
            <a:spLocks noChangeArrowheads="1"/>
          </p:cNvSpPr>
          <p:nvPr/>
        </p:nvSpPr>
        <p:spPr bwMode="auto">
          <a:xfrm>
            <a:off x="4067175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Oval 23"/>
          <p:cNvSpPr>
            <a:spLocks noChangeArrowheads="1"/>
          </p:cNvSpPr>
          <p:nvPr/>
        </p:nvSpPr>
        <p:spPr bwMode="auto">
          <a:xfrm>
            <a:off x="2152650" y="19780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Oval 24"/>
          <p:cNvSpPr>
            <a:spLocks noChangeArrowheads="1"/>
          </p:cNvSpPr>
          <p:nvPr/>
        </p:nvSpPr>
        <p:spPr bwMode="auto">
          <a:xfrm>
            <a:off x="2638425" y="19780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7" name="Oval 25"/>
          <p:cNvSpPr>
            <a:spLocks noChangeArrowheads="1"/>
          </p:cNvSpPr>
          <p:nvPr/>
        </p:nvSpPr>
        <p:spPr bwMode="auto">
          <a:xfrm>
            <a:off x="3105150" y="19780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Oval 26"/>
          <p:cNvSpPr>
            <a:spLocks noChangeArrowheads="1"/>
          </p:cNvSpPr>
          <p:nvPr/>
        </p:nvSpPr>
        <p:spPr bwMode="auto">
          <a:xfrm>
            <a:off x="3571875" y="19780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9" name="Oval 27"/>
          <p:cNvSpPr>
            <a:spLocks noChangeArrowheads="1"/>
          </p:cNvSpPr>
          <p:nvPr/>
        </p:nvSpPr>
        <p:spPr bwMode="auto">
          <a:xfrm>
            <a:off x="4067175" y="19780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0" name="Oval 28"/>
          <p:cNvSpPr>
            <a:spLocks noChangeArrowheads="1"/>
          </p:cNvSpPr>
          <p:nvPr/>
        </p:nvSpPr>
        <p:spPr bwMode="auto">
          <a:xfrm>
            <a:off x="2152650" y="24955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1" name="Oval 29"/>
          <p:cNvSpPr>
            <a:spLocks noChangeArrowheads="1"/>
          </p:cNvSpPr>
          <p:nvPr/>
        </p:nvSpPr>
        <p:spPr bwMode="auto">
          <a:xfrm>
            <a:off x="2638425" y="24955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Oval 30"/>
          <p:cNvSpPr>
            <a:spLocks noChangeArrowheads="1"/>
          </p:cNvSpPr>
          <p:nvPr/>
        </p:nvSpPr>
        <p:spPr bwMode="auto">
          <a:xfrm>
            <a:off x="3105150" y="24955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3" name="Oval 31"/>
          <p:cNvSpPr>
            <a:spLocks noChangeArrowheads="1"/>
          </p:cNvSpPr>
          <p:nvPr/>
        </p:nvSpPr>
        <p:spPr bwMode="auto">
          <a:xfrm>
            <a:off x="3571875" y="24955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4" name="Oval 32"/>
          <p:cNvSpPr>
            <a:spLocks noChangeArrowheads="1"/>
          </p:cNvSpPr>
          <p:nvPr/>
        </p:nvSpPr>
        <p:spPr bwMode="auto">
          <a:xfrm>
            <a:off x="4067175" y="24955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5" name="Oval 33"/>
          <p:cNvSpPr>
            <a:spLocks noChangeArrowheads="1"/>
          </p:cNvSpPr>
          <p:nvPr/>
        </p:nvSpPr>
        <p:spPr bwMode="auto">
          <a:xfrm>
            <a:off x="2152650" y="29813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6" name="Oval 34"/>
          <p:cNvSpPr>
            <a:spLocks noChangeArrowheads="1"/>
          </p:cNvSpPr>
          <p:nvPr/>
        </p:nvSpPr>
        <p:spPr bwMode="auto">
          <a:xfrm>
            <a:off x="2638425" y="29813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7" name="Oval 35"/>
          <p:cNvSpPr>
            <a:spLocks noChangeArrowheads="1"/>
          </p:cNvSpPr>
          <p:nvPr/>
        </p:nvSpPr>
        <p:spPr bwMode="auto">
          <a:xfrm>
            <a:off x="3105150" y="29813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8" name="Oval 36"/>
          <p:cNvSpPr>
            <a:spLocks noChangeArrowheads="1"/>
          </p:cNvSpPr>
          <p:nvPr/>
        </p:nvSpPr>
        <p:spPr bwMode="auto">
          <a:xfrm>
            <a:off x="3571875" y="29813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9" name="Oval 37"/>
          <p:cNvSpPr>
            <a:spLocks noChangeArrowheads="1"/>
          </p:cNvSpPr>
          <p:nvPr/>
        </p:nvSpPr>
        <p:spPr bwMode="auto">
          <a:xfrm>
            <a:off x="4067175" y="29813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0" name="Line 38"/>
          <p:cNvSpPr>
            <a:spLocks noChangeShapeType="1"/>
          </p:cNvSpPr>
          <p:nvPr/>
        </p:nvSpPr>
        <p:spPr bwMode="auto">
          <a:xfrm flipV="1">
            <a:off x="18288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9912" name="Object 40"/>
          <p:cNvGraphicFramePr>
            <a:graphicFrameLocks noChangeAspect="1"/>
          </p:cNvGraphicFramePr>
          <p:nvPr/>
        </p:nvGraphicFramePr>
        <p:xfrm>
          <a:off x="3898900" y="264795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0" name="Equation" r:id="rId8" imgW="914400" imgH="190080" progId="Equation.DSMT4">
                  <p:embed/>
                </p:oleObj>
              </mc:Choice>
              <mc:Fallback>
                <p:oleObj name="Equation" r:id="rId8" imgW="914400" imgH="19008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264795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3" name="Object 41"/>
          <p:cNvGraphicFramePr>
            <a:graphicFrameLocks noChangeAspect="1"/>
          </p:cNvGraphicFramePr>
          <p:nvPr/>
        </p:nvGraphicFramePr>
        <p:xfrm>
          <a:off x="1752600" y="4495800"/>
          <a:ext cx="38100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1" name="Equation" r:id="rId10" imgW="2336760" imgH="419040" progId="Equation.DSMT4">
                  <p:embed/>
                </p:oleObj>
              </mc:Choice>
              <mc:Fallback>
                <p:oleObj name="Equation" r:id="rId10" imgW="2336760" imgH="41904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38100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4" name="Line 42"/>
          <p:cNvSpPr>
            <a:spLocks noChangeShapeType="1"/>
          </p:cNvSpPr>
          <p:nvPr/>
        </p:nvSpPr>
        <p:spPr bwMode="auto">
          <a:xfrm>
            <a:off x="2286000" y="1524000"/>
            <a:ext cx="457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15" name="Text Box 43"/>
          <p:cNvSpPr txBox="1">
            <a:spLocks noChangeArrowheads="1"/>
          </p:cNvSpPr>
          <p:nvPr/>
        </p:nvSpPr>
        <p:spPr bwMode="auto">
          <a:xfrm>
            <a:off x="2381250" y="1752600"/>
            <a:ext cx="349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a</a:t>
            </a:r>
            <a:r>
              <a:rPr lang="en-US" sz="1600" i="1" baseline="-25000"/>
              <a:t>ij</a:t>
            </a:r>
          </a:p>
        </p:txBody>
      </p:sp>
      <p:sp>
        <p:nvSpPr>
          <p:cNvPr id="79921" name="Rectangle 49"/>
          <p:cNvSpPr>
            <a:spLocks noChangeArrowheads="1"/>
          </p:cNvSpPr>
          <p:nvPr/>
        </p:nvSpPr>
        <p:spPr bwMode="auto">
          <a:xfrm>
            <a:off x="5867400" y="1504950"/>
            <a:ext cx="1447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22" name="Line 50"/>
          <p:cNvSpPr>
            <a:spLocks noChangeShapeType="1"/>
          </p:cNvSpPr>
          <p:nvPr/>
        </p:nvSpPr>
        <p:spPr bwMode="auto">
          <a:xfrm flipV="1">
            <a:off x="6610350" y="1143000"/>
            <a:ext cx="0" cy="1123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>
            <a:off x="6619875" y="22669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24" name="Text Box 52"/>
          <p:cNvSpPr txBox="1">
            <a:spLocks noChangeArrowheads="1"/>
          </p:cNvSpPr>
          <p:nvPr/>
        </p:nvSpPr>
        <p:spPr bwMode="auto">
          <a:xfrm>
            <a:off x="6315075" y="2162175"/>
            <a:ext cx="247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/>
              <a:t>Γ</a:t>
            </a:r>
          </a:p>
        </p:txBody>
      </p:sp>
      <p:sp>
        <p:nvSpPr>
          <p:cNvPr id="79925" name="Text Box 53"/>
          <p:cNvSpPr txBox="1">
            <a:spLocks noChangeArrowheads="1"/>
          </p:cNvSpPr>
          <p:nvPr/>
        </p:nvSpPr>
        <p:spPr bwMode="auto">
          <a:xfrm>
            <a:off x="6384925" y="2974975"/>
            <a:ext cx="298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k</a:t>
            </a:r>
            <a:r>
              <a:rPr lang="en-US" i="1" baseline="-25000"/>
              <a:t>x</a:t>
            </a:r>
          </a:p>
        </p:txBody>
      </p:sp>
      <p:sp>
        <p:nvSpPr>
          <p:cNvPr id="79926" name="Text Box 54"/>
          <p:cNvSpPr txBox="1">
            <a:spLocks noChangeArrowheads="1"/>
          </p:cNvSpPr>
          <p:nvPr/>
        </p:nvSpPr>
        <p:spPr bwMode="auto">
          <a:xfrm>
            <a:off x="5562600" y="2114550"/>
            <a:ext cx="298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k</a:t>
            </a:r>
            <a:r>
              <a:rPr lang="en-US" i="1" baseline="-25000"/>
              <a:t>y</a:t>
            </a:r>
          </a:p>
        </p:txBody>
      </p:sp>
      <p:sp>
        <p:nvSpPr>
          <p:cNvPr id="79927" name="Text Box 55"/>
          <p:cNvSpPr txBox="1">
            <a:spLocks noChangeArrowheads="1"/>
          </p:cNvSpPr>
          <p:nvPr/>
        </p:nvSpPr>
        <p:spPr bwMode="auto">
          <a:xfrm>
            <a:off x="7289800" y="2260600"/>
            <a:ext cx="263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9928" name="Text Box 56"/>
          <p:cNvSpPr txBox="1">
            <a:spLocks noChangeArrowheads="1"/>
          </p:cNvSpPr>
          <p:nvPr/>
        </p:nvSpPr>
        <p:spPr bwMode="auto">
          <a:xfrm>
            <a:off x="6584950" y="1257300"/>
            <a:ext cx="263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9929" name="Text Box 57"/>
          <p:cNvSpPr txBox="1">
            <a:spLocks noChangeArrowheads="1"/>
          </p:cNvSpPr>
          <p:nvPr/>
        </p:nvSpPr>
        <p:spPr bwMode="auto">
          <a:xfrm>
            <a:off x="7308850" y="1352550"/>
            <a:ext cx="314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79930" name="Text Box 58"/>
          <p:cNvSpPr txBox="1">
            <a:spLocks noChangeArrowheads="1"/>
          </p:cNvSpPr>
          <p:nvPr/>
        </p:nvSpPr>
        <p:spPr bwMode="auto">
          <a:xfrm>
            <a:off x="5486400" y="533400"/>
            <a:ext cx="2320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2-D Square Brillouin zone</a:t>
            </a:r>
          </a:p>
        </p:txBody>
      </p:sp>
      <p:graphicFrame>
        <p:nvGraphicFramePr>
          <p:cNvPr id="79931" name="Object 59"/>
          <p:cNvGraphicFramePr>
            <a:graphicFrameLocks noChangeAspect="1"/>
          </p:cNvGraphicFramePr>
          <p:nvPr/>
        </p:nvGraphicFramePr>
        <p:xfrm>
          <a:off x="1752600" y="3851275"/>
          <a:ext cx="38100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2" name="Equation" r:id="rId12" imgW="2717640" imgH="406080" progId="Equation.DSMT4">
                  <p:embed/>
                </p:oleObj>
              </mc:Choice>
              <mc:Fallback>
                <p:oleObj name="Equation" r:id="rId12" imgW="2717640" imgH="40608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51275"/>
                        <a:ext cx="38100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32" name="Text Box 60"/>
          <p:cNvSpPr txBox="1">
            <a:spLocks noChangeArrowheads="1"/>
          </p:cNvSpPr>
          <p:nvPr/>
        </p:nvSpPr>
        <p:spPr bwMode="auto">
          <a:xfrm>
            <a:off x="2566988" y="533400"/>
            <a:ext cx="134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Square lattice</a:t>
            </a:r>
          </a:p>
        </p:txBody>
      </p:sp>
      <p:sp>
        <p:nvSpPr>
          <p:cNvPr id="79933" name="Text Box 61"/>
          <p:cNvSpPr txBox="1">
            <a:spLocks noChangeArrowheads="1"/>
          </p:cNvSpPr>
          <p:nvPr/>
        </p:nvSpPr>
        <p:spPr bwMode="auto">
          <a:xfrm>
            <a:off x="2057400" y="3473450"/>
            <a:ext cx="225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Reciprocal lattice vectors</a:t>
            </a:r>
          </a:p>
        </p:txBody>
      </p:sp>
      <p:sp>
        <p:nvSpPr>
          <p:cNvPr id="79934" name="Oval 62"/>
          <p:cNvSpPr>
            <a:spLocks noChangeArrowheads="1"/>
          </p:cNvSpPr>
          <p:nvPr/>
        </p:nvSpPr>
        <p:spPr bwMode="auto">
          <a:xfrm>
            <a:off x="6572250" y="22193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5" name="Oval 63"/>
          <p:cNvSpPr>
            <a:spLocks noChangeArrowheads="1"/>
          </p:cNvSpPr>
          <p:nvPr/>
        </p:nvSpPr>
        <p:spPr bwMode="auto">
          <a:xfrm>
            <a:off x="7267575" y="22193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6" name="Oval 64"/>
          <p:cNvSpPr>
            <a:spLocks noChangeArrowheads="1"/>
          </p:cNvSpPr>
          <p:nvPr/>
        </p:nvSpPr>
        <p:spPr bwMode="auto">
          <a:xfrm>
            <a:off x="6581775" y="146685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7" name="Oval 65"/>
          <p:cNvSpPr>
            <a:spLocks noChangeArrowheads="1"/>
          </p:cNvSpPr>
          <p:nvPr/>
        </p:nvSpPr>
        <p:spPr bwMode="auto">
          <a:xfrm>
            <a:off x="7277100" y="14573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9938" name="Object 66"/>
          <p:cNvGraphicFramePr>
            <a:graphicFrameLocks noChangeAspect="1"/>
          </p:cNvGraphicFramePr>
          <p:nvPr/>
        </p:nvGraphicFramePr>
        <p:xfrm>
          <a:off x="7239000" y="2971800"/>
          <a:ext cx="165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3" name="Equation" r:id="rId14" imgW="164880" imgH="368280" progId="Equation.DSMT4">
                  <p:embed/>
                </p:oleObj>
              </mc:Choice>
              <mc:Fallback>
                <p:oleObj name="Equation" r:id="rId14" imgW="164880" imgH="36828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971800"/>
                        <a:ext cx="165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9" name="Object 67"/>
          <p:cNvGraphicFramePr>
            <a:graphicFrameLocks noChangeAspect="1"/>
          </p:cNvGraphicFramePr>
          <p:nvPr/>
        </p:nvGraphicFramePr>
        <p:xfrm>
          <a:off x="5638800" y="1295400"/>
          <a:ext cx="165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4" name="Equation" r:id="rId16" imgW="164880" imgH="368280" progId="Equation.DSMT4">
                  <p:embed/>
                </p:oleObj>
              </mc:Choice>
              <mc:Fallback>
                <p:oleObj name="Equation" r:id="rId16" imgW="164880" imgH="36828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95400"/>
                        <a:ext cx="165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40" name="Object 68"/>
          <p:cNvGraphicFramePr>
            <a:graphicFrameLocks noChangeAspect="1"/>
          </p:cNvGraphicFramePr>
          <p:nvPr/>
        </p:nvGraphicFramePr>
        <p:xfrm>
          <a:off x="5562600" y="2667000"/>
          <a:ext cx="254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5" name="Equation" r:id="rId17" imgW="253800" imgH="368280" progId="Equation.DSMT4">
                  <p:embed/>
                </p:oleObj>
              </mc:Choice>
              <mc:Fallback>
                <p:oleObj name="Equation" r:id="rId17" imgW="253800" imgH="36828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667000"/>
                        <a:ext cx="254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41" name="Object 69"/>
          <p:cNvGraphicFramePr>
            <a:graphicFrameLocks noChangeAspect="1"/>
          </p:cNvGraphicFramePr>
          <p:nvPr/>
        </p:nvGraphicFramePr>
        <p:xfrm>
          <a:off x="5686425" y="2974975"/>
          <a:ext cx="254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6" name="Equation" r:id="rId19" imgW="253800" imgH="368280" progId="Equation.DSMT4">
                  <p:embed/>
                </p:oleObj>
              </mc:Choice>
              <mc:Fallback>
                <p:oleObj name="Equation" r:id="rId19" imgW="253800" imgH="36828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25" y="2974975"/>
                        <a:ext cx="254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Oval 2"/>
          <p:cNvSpPr>
            <a:spLocks noChangeArrowheads="1"/>
          </p:cNvSpPr>
          <p:nvPr/>
        </p:nvSpPr>
        <p:spPr bwMode="auto">
          <a:xfrm>
            <a:off x="742950" y="6953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1120775" y="695325"/>
            <a:ext cx="179388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831850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1203325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1574800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1944688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609600" y="774700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609600" y="1217613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609600" y="1630363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609600" y="1997075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2330450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4" name="Oval 16"/>
          <p:cNvSpPr>
            <a:spLocks noChangeArrowheads="1"/>
          </p:cNvSpPr>
          <p:nvPr/>
        </p:nvSpPr>
        <p:spPr bwMode="auto">
          <a:xfrm>
            <a:off x="1484313" y="695325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5" name="Oval 17"/>
          <p:cNvSpPr>
            <a:spLocks noChangeArrowheads="1"/>
          </p:cNvSpPr>
          <p:nvPr/>
        </p:nvSpPr>
        <p:spPr bwMode="auto">
          <a:xfrm>
            <a:off x="1847850" y="695325"/>
            <a:ext cx="179388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Oval 18"/>
          <p:cNvSpPr>
            <a:spLocks noChangeArrowheads="1"/>
          </p:cNvSpPr>
          <p:nvPr/>
        </p:nvSpPr>
        <p:spPr bwMode="auto">
          <a:xfrm>
            <a:off x="2233613" y="695325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7" name="Oval 19"/>
          <p:cNvSpPr>
            <a:spLocks noChangeArrowheads="1"/>
          </p:cNvSpPr>
          <p:nvPr/>
        </p:nvSpPr>
        <p:spPr bwMode="auto">
          <a:xfrm>
            <a:off x="742950" y="112871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8" name="Oval 20"/>
          <p:cNvSpPr>
            <a:spLocks noChangeArrowheads="1"/>
          </p:cNvSpPr>
          <p:nvPr/>
        </p:nvSpPr>
        <p:spPr bwMode="auto">
          <a:xfrm>
            <a:off x="1120775" y="1128713"/>
            <a:ext cx="179388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9" name="Oval 21"/>
          <p:cNvSpPr>
            <a:spLocks noChangeArrowheads="1"/>
          </p:cNvSpPr>
          <p:nvPr/>
        </p:nvSpPr>
        <p:spPr bwMode="auto">
          <a:xfrm>
            <a:off x="1484313" y="1128713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Oval 22"/>
          <p:cNvSpPr>
            <a:spLocks noChangeArrowheads="1"/>
          </p:cNvSpPr>
          <p:nvPr/>
        </p:nvSpPr>
        <p:spPr bwMode="auto">
          <a:xfrm>
            <a:off x="1847850" y="1128713"/>
            <a:ext cx="179388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Oval 23"/>
          <p:cNvSpPr>
            <a:spLocks noChangeArrowheads="1"/>
          </p:cNvSpPr>
          <p:nvPr/>
        </p:nvSpPr>
        <p:spPr bwMode="auto">
          <a:xfrm>
            <a:off x="2233613" y="1128713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2" name="Oval 24"/>
          <p:cNvSpPr>
            <a:spLocks noChangeArrowheads="1"/>
          </p:cNvSpPr>
          <p:nvPr/>
        </p:nvSpPr>
        <p:spPr bwMode="auto">
          <a:xfrm>
            <a:off x="742950" y="1531938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3" name="Oval 25"/>
          <p:cNvSpPr>
            <a:spLocks noChangeArrowheads="1"/>
          </p:cNvSpPr>
          <p:nvPr/>
        </p:nvSpPr>
        <p:spPr bwMode="auto">
          <a:xfrm>
            <a:off x="1120775" y="1531938"/>
            <a:ext cx="179388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4" name="Oval 26"/>
          <p:cNvSpPr>
            <a:spLocks noChangeArrowheads="1"/>
          </p:cNvSpPr>
          <p:nvPr/>
        </p:nvSpPr>
        <p:spPr bwMode="auto">
          <a:xfrm>
            <a:off x="1484313" y="1531938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1847850" y="1531938"/>
            <a:ext cx="179388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2233613" y="1531938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742950" y="190976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1120775" y="1909763"/>
            <a:ext cx="179388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1484313" y="1909763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0" name="Oval 32"/>
          <p:cNvSpPr>
            <a:spLocks noChangeArrowheads="1"/>
          </p:cNvSpPr>
          <p:nvPr/>
        </p:nvSpPr>
        <p:spPr bwMode="auto">
          <a:xfrm>
            <a:off x="1847850" y="1909763"/>
            <a:ext cx="179388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1" name="Oval 33"/>
          <p:cNvSpPr>
            <a:spLocks noChangeArrowheads="1"/>
          </p:cNvSpPr>
          <p:nvPr/>
        </p:nvSpPr>
        <p:spPr bwMode="auto">
          <a:xfrm>
            <a:off x="2233613" y="1909763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4003" name="Object 35"/>
          <p:cNvGraphicFramePr>
            <a:graphicFrameLocks noChangeAspect="1"/>
          </p:cNvGraphicFramePr>
          <p:nvPr/>
        </p:nvGraphicFramePr>
        <p:xfrm>
          <a:off x="2103438" y="1649413"/>
          <a:ext cx="712787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1" name="Equation" r:id="rId4" imgW="914400" imgH="190080" progId="Equation.DSMT4">
                  <p:embed/>
                </p:oleObj>
              </mc:Choice>
              <mc:Fallback>
                <p:oleObj name="Equation" r:id="rId4" imgW="914400" imgH="19008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1649413"/>
                        <a:ext cx="712787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8" name="Object 60"/>
          <p:cNvGraphicFramePr>
            <a:graphicFrameLocks noChangeAspect="1"/>
          </p:cNvGraphicFramePr>
          <p:nvPr/>
        </p:nvGraphicFramePr>
        <p:xfrm>
          <a:off x="1331913" y="393700"/>
          <a:ext cx="404812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2" name="Equation" r:id="rId6" imgW="330120" imgH="164880" progId="Equation.DSMT4">
                  <p:embed/>
                </p:oleObj>
              </mc:Choice>
              <mc:Fallback>
                <p:oleObj name="Equation" r:id="rId6" imgW="330120" imgH="16488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3700"/>
                        <a:ext cx="404812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29" name="Oval 61"/>
          <p:cNvSpPr>
            <a:spLocks noChangeArrowheads="1"/>
          </p:cNvSpPr>
          <p:nvPr/>
        </p:nvSpPr>
        <p:spPr bwMode="auto">
          <a:xfrm>
            <a:off x="6919913" y="6953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0" name="Oval 62"/>
          <p:cNvSpPr>
            <a:spLocks noChangeArrowheads="1"/>
          </p:cNvSpPr>
          <p:nvPr/>
        </p:nvSpPr>
        <p:spPr bwMode="auto">
          <a:xfrm>
            <a:off x="7297738" y="695325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1" name="Line 63"/>
          <p:cNvSpPr>
            <a:spLocks noChangeShapeType="1"/>
          </p:cNvSpPr>
          <p:nvPr/>
        </p:nvSpPr>
        <p:spPr bwMode="auto">
          <a:xfrm>
            <a:off x="7008813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2" name="Line 64"/>
          <p:cNvSpPr>
            <a:spLocks noChangeShapeType="1"/>
          </p:cNvSpPr>
          <p:nvPr/>
        </p:nvSpPr>
        <p:spPr bwMode="auto">
          <a:xfrm>
            <a:off x="7378700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3" name="Line 65"/>
          <p:cNvSpPr>
            <a:spLocks noChangeShapeType="1"/>
          </p:cNvSpPr>
          <p:nvPr/>
        </p:nvSpPr>
        <p:spPr bwMode="auto">
          <a:xfrm>
            <a:off x="7750175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4" name="Line 66"/>
          <p:cNvSpPr>
            <a:spLocks noChangeShapeType="1"/>
          </p:cNvSpPr>
          <p:nvPr/>
        </p:nvSpPr>
        <p:spPr bwMode="auto">
          <a:xfrm>
            <a:off x="8121650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5" name="Line 67"/>
          <p:cNvSpPr>
            <a:spLocks noChangeShapeType="1"/>
          </p:cNvSpPr>
          <p:nvPr/>
        </p:nvSpPr>
        <p:spPr bwMode="auto">
          <a:xfrm>
            <a:off x="6784975" y="774700"/>
            <a:ext cx="1900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6" name="Line 68"/>
          <p:cNvSpPr>
            <a:spLocks noChangeShapeType="1"/>
          </p:cNvSpPr>
          <p:nvPr/>
        </p:nvSpPr>
        <p:spPr bwMode="auto">
          <a:xfrm>
            <a:off x="6784975" y="1217613"/>
            <a:ext cx="1900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7" name="Line 69"/>
          <p:cNvSpPr>
            <a:spLocks noChangeShapeType="1"/>
          </p:cNvSpPr>
          <p:nvPr/>
        </p:nvSpPr>
        <p:spPr bwMode="auto">
          <a:xfrm>
            <a:off x="6784975" y="1630363"/>
            <a:ext cx="1900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8" name="Line 70"/>
          <p:cNvSpPr>
            <a:spLocks noChangeShapeType="1"/>
          </p:cNvSpPr>
          <p:nvPr/>
        </p:nvSpPr>
        <p:spPr bwMode="auto">
          <a:xfrm>
            <a:off x="6784975" y="1997075"/>
            <a:ext cx="1900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9" name="Line 71"/>
          <p:cNvSpPr>
            <a:spLocks noChangeShapeType="1"/>
          </p:cNvSpPr>
          <p:nvPr/>
        </p:nvSpPr>
        <p:spPr bwMode="auto">
          <a:xfrm>
            <a:off x="8507413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40" name="Oval 72"/>
          <p:cNvSpPr>
            <a:spLocks noChangeArrowheads="1"/>
          </p:cNvSpPr>
          <p:nvPr/>
        </p:nvSpPr>
        <p:spPr bwMode="auto">
          <a:xfrm>
            <a:off x="7661275" y="6953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1" name="Oval 73"/>
          <p:cNvSpPr>
            <a:spLocks noChangeArrowheads="1"/>
          </p:cNvSpPr>
          <p:nvPr/>
        </p:nvSpPr>
        <p:spPr bwMode="auto">
          <a:xfrm>
            <a:off x="8024813" y="695325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2" name="Oval 74"/>
          <p:cNvSpPr>
            <a:spLocks noChangeArrowheads="1"/>
          </p:cNvSpPr>
          <p:nvPr/>
        </p:nvSpPr>
        <p:spPr bwMode="auto">
          <a:xfrm>
            <a:off x="8410575" y="6953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3" name="Oval 75"/>
          <p:cNvSpPr>
            <a:spLocks noChangeArrowheads="1"/>
          </p:cNvSpPr>
          <p:nvPr/>
        </p:nvSpPr>
        <p:spPr bwMode="auto">
          <a:xfrm>
            <a:off x="6919913" y="1128713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4" name="Oval 76"/>
          <p:cNvSpPr>
            <a:spLocks noChangeArrowheads="1"/>
          </p:cNvSpPr>
          <p:nvPr/>
        </p:nvSpPr>
        <p:spPr bwMode="auto">
          <a:xfrm>
            <a:off x="7297738" y="112871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5" name="Oval 77"/>
          <p:cNvSpPr>
            <a:spLocks noChangeArrowheads="1"/>
          </p:cNvSpPr>
          <p:nvPr/>
        </p:nvSpPr>
        <p:spPr bwMode="auto">
          <a:xfrm>
            <a:off x="7661275" y="1128713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6" name="Oval 78"/>
          <p:cNvSpPr>
            <a:spLocks noChangeArrowheads="1"/>
          </p:cNvSpPr>
          <p:nvPr/>
        </p:nvSpPr>
        <p:spPr bwMode="auto">
          <a:xfrm>
            <a:off x="8024813" y="112871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7" name="Oval 79"/>
          <p:cNvSpPr>
            <a:spLocks noChangeArrowheads="1"/>
          </p:cNvSpPr>
          <p:nvPr/>
        </p:nvSpPr>
        <p:spPr bwMode="auto">
          <a:xfrm>
            <a:off x="8410575" y="1128713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8" name="Oval 80"/>
          <p:cNvSpPr>
            <a:spLocks noChangeArrowheads="1"/>
          </p:cNvSpPr>
          <p:nvPr/>
        </p:nvSpPr>
        <p:spPr bwMode="auto">
          <a:xfrm>
            <a:off x="6919913" y="1531938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9" name="Oval 81"/>
          <p:cNvSpPr>
            <a:spLocks noChangeArrowheads="1"/>
          </p:cNvSpPr>
          <p:nvPr/>
        </p:nvSpPr>
        <p:spPr bwMode="auto">
          <a:xfrm>
            <a:off x="7297738" y="1531938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50" name="Oval 82"/>
          <p:cNvSpPr>
            <a:spLocks noChangeArrowheads="1"/>
          </p:cNvSpPr>
          <p:nvPr/>
        </p:nvSpPr>
        <p:spPr bwMode="auto">
          <a:xfrm>
            <a:off x="7661275" y="1531938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51" name="Oval 83"/>
          <p:cNvSpPr>
            <a:spLocks noChangeArrowheads="1"/>
          </p:cNvSpPr>
          <p:nvPr/>
        </p:nvSpPr>
        <p:spPr bwMode="auto">
          <a:xfrm>
            <a:off x="8024813" y="1531938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52" name="Oval 84"/>
          <p:cNvSpPr>
            <a:spLocks noChangeArrowheads="1"/>
          </p:cNvSpPr>
          <p:nvPr/>
        </p:nvSpPr>
        <p:spPr bwMode="auto">
          <a:xfrm>
            <a:off x="8410575" y="1531938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53" name="Oval 85"/>
          <p:cNvSpPr>
            <a:spLocks noChangeArrowheads="1"/>
          </p:cNvSpPr>
          <p:nvPr/>
        </p:nvSpPr>
        <p:spPr bwMode="auto">
          <a:xfrm>
            <a:off x="6919913" y="1909763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54" name="Oval 86"/>
          <p:cNvSpPr>
            <a:spLocks noChangeArrowheads="1"/>
          </p:cNvSpPr>
          <p:nvPr/>
        </p:nvSpPr>
        <p:spPr bwMode="auto">
          <a:xfrm>
            <a:off x="7297738" y="190976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55" name="Oval 87"/>
          <p:cNvSpPr>
            <a:spLocks noChangeArrowheads="1"/>
          </p:cNvSpPr>
          <p:nvPr/>
        </p:nvSpPr>
        <p:spPr bwMode="auto">
          <a:xfrm>
            <a:off x="7661275" y="1909763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56" name="Oval 88"/>
          <p:cNvSpPr>
            <a:spLocks noChangeArrowheads="1"/>
          </p:cNvSpPr>
          <p:nvPr/>
        </p:nvSpPr>
        <p:spPr bwMode="auto">
          <a:xfrm>
            <a:off x="8024813" y="190976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57" name="Oval 89"/>
          <p:cNvSpPr>
            <a:spLocks noChangeArrowheads="1"/>
          </p:cNvSpPr>
          <p:nvPr/>
        </p:nvSpPr>
        <p:spPr bwMode="auto">
          <a:xfrm>
            <a:off x="8410575" y="1909763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4059" name="Object 91"/>
          <p:cNvGraphicFramePr>
            <a:graphicFrameLocks noChangeAspect="1"/>
          </p:cNvGraphicFramePr>
          <p:nvPr/>
        </p:nvGraphicFramePr>
        <p:xfrm>
          <a:off x="7319963" y="304800"/>
          <a:ext cx="8540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3" name="Equation" r:id="rId8" imgW="799920" imgH="304560" progId="Equation.DSMT4">
                  <p:embed/>
                </p:oleObj>
              </mc:Choice>
              <mc:Fallback>
                <p:oleObj name="Equation" r:id="rId8" imgW="799920" imgH="304560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304800"/>
                        <a:ext cx="85407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60" name="Oval 92"/>
          <p:cNvSpPr>
            <a:spLocks noChangeArrowheads="1"/>
          </p:cNvSpPr>
          <p:nvPr/>
        </p:nvSpPr>
        <p:spPr bwMode="auto">
          <a:xfrm>
            <a:off x="2806700" y="69691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61" name="Oval 93"/>
          <p:cNvSpPr>
            <a:spLocks noChangeArrowheads="1"/>
          </p:cNvSpPr>
          <p:nvPr/>
        </p:nvSpPr>
        <p:spPr bwMode="auto">
          <a:xfrm>
            <a:off x="3184525" y="696913"/>
            <a:ext cx="179388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62" name="Line 94"/>
          <p:cNvSpPr>
            <a:spLocks noChangeShapeType="1"/>
          </p:cNvSpPr>
          <p:nvPr/>
        </p:nvSpPr>
        <p:spPr bwMode="auto">
          <a:xfrm>
            <a:off x="2895600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63" name="Line 95"/>
          <p:cNvSpPr>
            <a:spLocks noChangeShapeType="1"/>
          </p:cNvSpPr>
          <p:nvPr/>
        </p:nvSpPr>
        <p:spPr bwMode="auto">
          <a:xfrm>
            <a:off x="3267075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64" name="Line 96"/>
          <p:cNvSpPr>
            <a:spLocks noChangeShapeType="1"/>
          </p:cNvSpPr>
          <p:nvPr/>
        </p:nvSpPr>
        <p:spPr bwMode="auto">
          <a:xfrm>
            <a:off x="3638550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65" name="Line 97"/>
          <p:cNvSpPr>
            <a:spLocks noChangeShapeType="1"/>
          </p:cNvSpPr>
          <p:nvPr/>
        </p:nvSpPr>
        <p:spPr bwMode="auto">
          <a:xfrm>
            <a:off x="4008438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66" name="Line 98"/>
          <p:cNvSpPr>
            <a:spLocks noChangeShapeType="1"/>
          </p:cNvSpPr>
          <p:nvPr/>
        </p:nvSpPr>
        <p:spPr bwMode="auto">
          <a:xfrm>
            <a:off x="2673350" y="776288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67" name="Line 99"/>
          <p:cNvSpPr>
            <a:spLocks noChangeShapeType="1"/>
          </p:cNvSpPr>
          <p:nvPr/>
        </p:nvSpPr>
        <p:spPr bwMode="auto">
          <a:xfrm>
            <a:off x="2673350" y="1219200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68" name="Line 100"/>
          <p:cNvSpPr>
            <a:spLocks noChangeShapeType="1"/>
          </p:cNvSpPr>
          <p:nvPr/>
        </p:nvSpPr>
        <p:spPr bwMode="auto">
          <a:xfrm>
            <a:off x="2673350" y="1631950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2673350" y="1998663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70" name="Line 102"/>
          <p:cNvSpPr>
            <a:spLocks noChangeShapeType="1"/>
          </p:cNvSpPr>
          <p:nvPr/>
        </p:nvSpPr>
        <p:spPr bwMode="auto">
          <a:xfrm>
            <a:off x="4394200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71" name="Oval 103"/>
          <p:cNvSpPr>
            <a:spLocks noChangeArrowheads="1"/>
          </p:cNvSpPr>
          <p:nvPr/>
        </p:nvSpPr>
        <p:spPr bwMode="auto">
          <a:xfrm>
            <a:off x="3548063" y="696913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72" name="Oval 104"/>
          <p:cNvSpPr>
            <a:spLocks noChangeArrowheads="1"/>
          </p:cNvSpPr>
          <p:nvPr/>
        </p:nvSpPr>
        <p:spPr bwMode="auto">
          <a:xfrm>
            <a:off x="3911600" y="696913"/>
            <a:ext cx="179388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73" name="Oval 105"/>
          <p:cNvSpPr>
            <a:spLocks noChangeArrowheads="1"/>
          </p:cNvSpPr>
          <p:nvPr/>
        </p:nvSpPr>
        <p:spPr bwMode="auto">
          <a:xfrm>
            <a:off x="4297363" y="696913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74" name="Oval 106"/>
          <p:cNvSpPr>
            <a:spLocks noChangeArrowheads="1"/>
          </p:cNvSpPr>
          <p:nvPr/>
        </p:nvSpPr>
        <p:spPr bwMode="auto">
          <a:xfrm>
            <a:off x="2806700" y="1130300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75" name="Oval 107"/>
          <p:cNvSpPr>
            <a:spLocks noChangeArrowheads="1"/>
          </p:cNvSpPr>
          <p:nvPr/>
        </p:nvSpPr>
        <p:spPr bwMode="auto">
          <a:xfrm>
            <a:off x="3184525" y="1130300"/>
            <a:ext cx="179388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76" name="Oval 108"/>
          <p:cNvSpPr>
            <a:spLocks noChangeArrowheads="1"/>
          </p:cNvSpPr>
          <p:nvPr/>
        </p:nvSpPr>
        <p:spPr bwMode="auto">
          <a:xfrm>
            <a:off x="3548063" y="1130300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77" name="Oval 109"/>
          <p:cNvSpPr>
            <a:spLocks noChangeArrowheads="1"/>
          </p:cNvSpPr>
          <p:nvPr/>
        </p:nvSpPr>
        <p:spPr bwMode="auto">
          <a:xfrm>
            <a:off x="3911600" y="1130300"/>
            <a:ext cx="179388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78" name="Oval 110"/>
          <p:cNvSpPr>
            <a:spLocks noChangeArrowheads="1"/>
          </p:cNvSpPr>
          <p:nvPr/>
        </p:nvSpPr>
        <p:spPr bwMode="auto">
          <a:xfrm>
            <a:off x="4297363" y="1130300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79" name="Oval 111"/>
          <p:cNvSpPr>
            <a:spLocks noChangeArrowheads="1"/>
          </p:cNvSpPr>
          <p:nvPr/>
        </p:nvSpPr>
        <p:spPr bwMode="auto">
          <a:xfrm>
            <a:off x="2806700" y="15335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0" name="Oval 112"/>
          <p:cNvSpPr>
            <a:spLocks noChangeArrowheads="1"/>
          </p:cNvSpPr>
          <p:nvPr/>
        </p:nvSpPr>
        <p:spPr bwMode="auto">
          <a:xfrm>
            <a:off x="3184525" y="1533525"/>
            <a:ext cx="179388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1" name="Oval 113"/>
          <p:cNvSpPr>
            <a:spLocks noChangeArrowheads="1"/>
          </p:cNvSpPr>
          <p:nvPr/>
        </p:nvSpPr>
        <p:spPr bwMode="auto">
          <a:xfrm>
            <a:off x="3548063" y="1533525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2" name="Oval 114"/>
          <p:cNvSpPr>
            <a:spLocks noChangeArrowheads="1"/>
          </p:cNvSpPr>
          <p:nvPr/>
        </p:nvSpPr>
        <p:spPr bwMode="auto">
          <a:xfrm>
            <a:off x="3911600" y="1533525"/>
            <a:ext cx="179388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3" name="Oval 115"/>
          <p:cNvSpPr>
            <a:spLocks noChangeArrowheads="1"/>
          </p:cNvSpPr>
          <p:nvPr/>
        </p:nvSpPr>
        <p:spPr bwMode="auto">
          <a:xfrm>
            <a:off x="4297363" y="1533525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4" name="Oval 116"/>
          <p:cNvSpPr>
            <a:spLocks noChangeArrowheads="1"/>
          </p:cNvSpPr>
          <p:nvPr/>
        </p:nvSpPr>
        <p:spPr bwMode="auto">
          <a:xfrm>
            <a:off x="2806700" y="1911350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5" name="Oval 117"/>
          <p:cNvSpPr>
            <a:spLocks noChangeArrowheads="1"/>
          </p:cNvSpPr>
          <p:nvPr/>
        </p:nvSpPr>
        <p:spPr bwMode="auto">
          <a:xfrm>
            <a:off x="3184525" y="1911350"/>
            <a:ext cx="179388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6" name="Oval 118"/>
          <p:cNvSpPr>
            <a:spLocks noChangeArrowheads="1"/>
          </p:cNvSpPr>
          <p:nvPr/>
        </p:nvSpPr>
        <p:spPr bwMode="auto">
          <a:xfrm>
            <a:off x="3548063" y="1911350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7" name="Oval 119"/>
          <p:cNvSpPr>
            <a:spLocks noChangeArrowheads="1"/>
          </p:cNvSpPr>
          <p:nvPr/>
        </p:nvSpPr>
        <p:spPr bwMode="auto">
          <a:xfrm>
            <a:off x="3911600" y="1911350"/>
            <a:ext cx="179388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8" name="Oval 120"/>
          <p:cNvSpPr>
            <a:spLocks noChangeArrowheads="1"/>
          </p:cNvSpPr>
          <p:nvPr/>
        </p:nvSpPr>
        <p:spPr bwMode="auto">
          <a:xfrm>
            <a:off x="4297363" y="1911350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4090" name="Object 122"/>
          <p:cNvGraphicFramePr>
            <a:graphicFrameLocks noChangeAspect="1"/>
          </p:cNvGraphicFramePr>
          <p:nvPr/>
        </p:nvGraphicFramePr>
        <p:xfrm>
          <a:off x="3208338" y="276225"/>
          <a:ext cx="7334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4" name="Equation" r:id="rId10" imgW="685800" imgH="304560" progId="Equation.DSMT4">
                  <p:embed/>
                </p:oleObj>
              </mc:Choice>
              <mc:Fallback>
                <p:oleObj name="Equation" r:id="rId10" imgW="685800" imgH="304560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276225"/>
                        <a:ext cx="73342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91" name="Oval 123"/>
          <p:cNvSpPr>
            <a:spLocks noChangeArrowheads="1"/>
          </p:cNvSpPr>
          <p:nvPr/>
        </p:nvSpPr>
        <p:spPr bwMode="auto">
          <a:xfrm>
            <a:off x="4887913" y="69691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92" name="Oval 124"/>
          <p:cNvSpPr>
            <a:spLocks noChangeArrowheads="1"/>
          </p:cNvSpPr>
          <p:nvPr/>
        </p:nvSpPr>
        <p:spPr bwMode="auto">
          <a:xfrm>
            <a:off x="5265738" y="69691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93" name="Line 125"/>
          <p:cNvSpPr>
            <a:spLocks noChangeShapeType="1"/>
          </p:cNvSpPr>
          <p:nvPr/>
        </p:nvSpPr>
        <p:spPr bwMode="auto">
          <a:xfrm>
            <a:off x="4976813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94" name="Line 126"/>
          <p:cNvSpPr>
            <a:spLocks noChangeShapeType="1"/>
          </p:cNvSpPr>
          <p:nvPr/>
        </p:nvSpPr>
        <p:spPr bwMode="auto">
          <a:xfrm>
            <a:off x="5346700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95" name="Line 127"/>
          <p:cNvSpPr>
            <a:spLocks noChangeShapeType="1"/>
          </p:cNvSpPr>
          <p:nvPr/>
        </p:nvSpPr>
        <p:spPr bwMode="auto">
          <a:xfrm>
            <a:off x="5718175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96" name="Line 128"/>
          <p:cNvSpPr>
            <a:spLocks noChangeShapeType="1"/>
          </p:cNvSpPr>
          <p:nvPr/>
        </p:nvSpPr>
        <p:spPr bwMode="auto">
          <a:xfrm>
            <a:off x="6089650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97" name="Line 129"/>
          <p:cNvSpPr>
            <a:spLocks noChangeShapeType="1"/>
          </p:cNvSpPr>
          <p:nvPr/>
        </p:nvSpPr>
        <p:spPr bwMode="auto">
          <a:xfrm>
            <a:off x="4752975" y="776288"/>
            <a:ext cx="1900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98" name="Line 130"/>
          <p:cNvSpPr>
            <a:spLocks noChangeShapeType="1"/>
          </p:cNvSpPr>
          <p:nvPr/>
        </p:nvSpPr>
        <p:spPr bwMode="auto">
          <a:xfrm>
            <a:off x="4752975" y="1219200"/>
            <a:ext cx="1900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99" name="Line 131"/>
          <p:cNvSpPr>
            <a:spLocks noChangeShapeType="1"/>
          </p:cNvSpPr>
          <p:nvPr/>
        </p:nvSpPr>
        <p:spPr bwMode="auto">
          <a:xfrm>
            <a:off x="4752975" y="1631950"/>
            <a:ext cx="1900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00" name="Line 132"/>
          <p:cNvSpPr>
            <a:spLocks noChangeShapeType="1"/>
          </p:cNvSpPr>
          <p:nvPr/>
        </p:nvSpPr>
        <p:spPr bwMode="auto">
          <a:xfrm>
            <a:off x="4752975" y="1998663"/>
            <a:ext cx="1900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01" name="Line 133"/>
          <p:cNvSpPr>
            <a:spLocks noChangeShapeType="1"/>
          </p:cNvSpPr>
          <p:nvPr/>
        </p:nvSpPr>
        <p:spPr bwMode="auto">
          <a:xfrm>
            <a:off x="6475413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02" name="Oval 134"/>
          <p:cNvSpPr>
            <a:spLocks noChangeArrowheads="1"/>
          </p:cNvSpPr>
          <p:nvPr/>
        </p:nvSpPr>
        <p:spPr bwMode="auto">
          <a:xfrm>
            <a:off x="5629275" y="69691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03" name="Oval 135"/>
          <p:cNvSpPr>
            <a:spLocks noChangeArrowheads="1"/>
          </p:cNvSpPr>
          <p:nvPr/>
        </p:nvSpPr>
        <p:spPr bwMode="auto">
          <a:xfrm>
            <a:off x="5992813" y="69691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04" name="Oval 136"/>
          <p:cNvSpPr>
            <a:spLocks noChangeArrowheads="1"/>
          </p:cNvSpPr>
          <p:nvPr/>
        </p:nvSpPr>
        <p:spPr bwMode="auto">
          <a:xfrm>
            <a:off x="6378575" y="69691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05" name="Oval 137"/>
          <p:cNvSpPr>
            <a:spLocks noChangeArrowheads="1"/>
          </p:cNvSpPr>
          <p:nvPr/>
        </p:nvSpPr>
        <p:spPr bwMode="auto">
          <a:xfrm>
            <a:off x="4887913" y="113030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06" name="Oval 138"/>
          <p:cNvSpPr>
            <a:spLocks noChangeArrowheads="1"/>
          </p:cNvSpPr>
          <p:nvPr/>
        </p:nvSpPr>
        <p:spPr bwMode="auto">
          <a:xfrm>
            <a:off x="5265738" y="113030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07" name="Oval 139"/>
          <p:cNvSpPr>
            <a:spLocks noChangeArrowheads="1"/>
          </p:cNvSpPr>
          <p:nvPr/>
        </p:nvSpPr>
        <p:spPr bwMode="auto">
          <a:xfrm>
            <a:off x="5629275" y="113030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08" name="Oval 140"/>
          <p:cNvSpPr>
            <a:spLocks noChangeArrowheads="1"/>
          </p:cNvSpPr>
          <p:nvPr/>
        </p:nvSpPr>
        <p:spPr bwMode="auto">
          <a:xfrm>
            <a:off x="5992813" y="113030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09" name="Oval 141"/>
          <p:cNvSpPr>
            <a:spLocks noChangeArrowheads="1"/>
          </p:cNvSpPr>
          <p:nvPr/>
        </p:nvSpPr>
        <p:spPr bwMode="auto">
          <a:xfrm>
            <a:off x="6378575" y="113030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0" name="Oval 142"/>
          <p:cNvSpPr>
            <a:spLocks noChangeArrowheads="1"/>
          </p:cNvSpPr>
          <p:nvPr/>
        </p:nvSpPr>
        <p:spPr bwMode="auto">
          <a:xfrm>
            <a:off x="4887913" y="15335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1" name="Oval 143"/>
          <p:cNvSpPr>
            <a:spLocks noChangeArrowheads="1"/>
          </p:cNvSpPr>
          <p:nvPr/>
        </p:nvSpPr>
        <p:spPr bwMode="auto">
          <a:xfrm>
            <a:off x="5265738" y="15335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2" name="Oval 144"/>
          <p:cNvSpPr>
            <a:spLocks noChangeArrowheads="1"/>
          </p:cNvSpPr>
          <p:nvPr/>
        </p:nvSpPr>
        <p:spPr bwMode="auto">
          <a:xfrm>
            <a:off x="5629275" y="15335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3" name="Oval 145"/>
          <p:cNvSpPr>
            <a:spLocks noChangeArrowheads="1"/>
          </p:cNvSpPr>
          <p:nvPr/>
        </p:nvSpPr>
        <p:spPr bwMode="auto">
          <a:xfrm>
            <a:off x="5992813" y="15335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4" name="Oval 146"/>
          <p:cNvSpPr>
            <a:spLocks noChangeArrowheads="1"/>
          </p:cNvSpPr>
          <p:nvPr/>
        </p:nvSpPr>
        <p:spPr bwMode="auto">
          <a:xfrm>
            <a:off x="6378575" y="15335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5" name="Oval 147"/>
          <p:cNvSpPr>
            <a:spLocks noChangeArrowheads="1"/>
          </p:cNvSpPr>
          <p:nvPr/>
        </p:nvSpPr>
        <p:spPr bwMode="auto">
          <a:xfrm>
            <a:off x="4887913" y="191135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6" name="Oval 148"/>
          <p:cNvSpPr>
            <a:spLocks noChangeArrowheads="1"/>
          </p:cNvSpPr>
          <p:nvPr/>
        </p:nvSpPr>
        <p:spPr bwMode="auto">
          <a:xfrm>
            <a:off x="5265738" y="191135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7" name="Oval 149"/>
          <p:cNvSpPr>
            <a:spLocks noChangeArrowheads="1"/>
          </p:cNvSpPr>
          <p:nvPr/>
        </p:nvSpPr>
        <p:spPr bwMode="auto">
          <a:xfrm>
            <a:off x="5629275" y="191135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8" name="Oval 150"/>
          <p:cNvSpPr>
            <a:spLocks noChangeArrowheads="1"/>
          </p:cNvSpPr>
          <p:nvPr/>
        </p:nvSpPr>
        <p:spPr bwMode="auto">
          <a:xfrm>
            <a:off x="5992813" y="191135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9" name="Oval 151"/>
          <p:cNvSpPr>
            <a:spLocks noChangeArrowheads="1"/>
          </p:cNvSpPr>
          <p:nvPr/>
        </p:nvSpPr>
        <p:spPr bwMode="auto">
          <a:xfrm>
            <a:off x="6378575" y="191135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4120" name="Object 152"/>
          <p:cNvGraphicFramePr>
            <a:graphicFrameLocks noChangeAspect="1"/>
          </p:cNvGraphicFramePr>
          <p:nvPr/>
        </p:nvGraphicFramePr>
        <p:xfrm>
          <a:off x="5295900" y="276225"/>
          <a:ext cx="71913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5" name="Equation" r:id="rId12" imgW="672840" imgH="304560" progId="Equation.DSMT4">
                  <p:embed/>
                </p:oleObj>
              </mc:Choice>
              <mc:Fallback>
                <p:oleObj name="Equation" r:id="rId12" imgW="672840" imgH="304560" progId="Equation.DSMT4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276225"/>
                        <a:ext cx="719138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122" name="Line 154"/>
          <p:cNvSpPr>
            <a:spLocks noChangeShapeType="1"/>
          </p:cNvSpPr>
          <p:nvPr/>
        </p:nvSpPr>
        <p:spPr bwMode="auto">
          <a:xfrm>
            <a:off x="2590800" y="3048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23" name="Line 155"/>
          <p:cNvSpPr>
            <a:spLocks noChangeShapeType="1"/>
          </p:cNvSpPr>
          <p:nvPr/>
        </p:nvSpPr>
        <p:spPr bwMode="auto">
          <a:xfrm>
            <a:off x="4648200" y="3238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24" name="Line 156"/>
          <p:cNvSpPr>
            <a:spLocks noChangeShapeType="1"/>
          </p:cNvSpPr>
          <p:nvPr/>
        </p:nvSpPr>
        <p:spPr bwMode="auto">
          <a:xfrm>
            <a:off x="6734175" y="3429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4"/>
          <p:cNvSpPr>
            <a:spLocks noChangeArrowheads="1"/>
          </p:cNvSpPr>
          <p:nvPr/>
        </p:nvSpPr>
        <p:spPr bwMode="auto">
          <a:xfrm>
            <a:off x="1673225" y="34258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p</a:t>
            </a:r>
            <a:r>
              <a:rPr lang="en-US" b="1" baseline="30000">
                <a:latin typeface="Arial" charset="0"/>
              </a:rPr>
              <a:t>+</a:t>
            </a:r>
          </a:p>
        </p:txBody>
      </p:sp>
      <p:sp>
        <p:nvSpPr>
          <p:cNvPr id="12291" name="Oval 6"/>
          <p:cNvSpPr>
            <a:spLocks noChangeArrowheads="1"/>
          </p:cNvSpPr>
          <p:nvPr/>
        </p:nvSpPr>
        <p:spPr bwMode="auto">
          <a:xfrm>
            <a:off x="2597150" y="2209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Arial" charset="0"/>
              </a:rPr>
              <a:t>e</a:t>
            </a:r>
            <a:r>
              <a:rPr lang="en-US" sz="1000" baseline="30000">
                <a:latin typeface="Arial" charset="0"/>
                <a:cs typeface="Arial" charset="0"/>
              </a:rPr>
              <a:t>−</a:t>
            </a:r>
          </a:p>
        </p:txBody>
      </p:sp>
      <p:sp>
        <p:nvSpPr>
          <p:cNvPr id="12292" name="Line 8"/>
          <p:cNvSpPr>
            <a:spLocks noChangeShapeType="1"/>
          </p:cNvSpPr>
          <p:nvPr/>
        </p:nvSpPr>
        <p:spPr bwMode="auto">
          <a:xfrm flipV="1">
            <a:off x="1858963" y="2330450"/>
            <a:ext cx="762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V="1">
            <a:off x="1827213" y="196532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V="1">
            <a:off x="1828800" y="3581400"/>
            <a:ext cx="1555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1020763" y="3581400"/>
            <a:ext cx="8064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690688" y="16557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z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92163" y="43116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x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382963" y="33972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y</a:t>
            </a:r>
          </a:p>
        </p:txBody>
      </p:sp>
      <p:sp>
        <p:nvSpPr>
          <p:cNvPr id="12299" name="Text Box 15"/>
          <p:cNvSpPr txBox="1">
            <a:spLocks noChangeArrowheads="1"/>
          </p:cNvSpPr>
          <p:nvPr/>
        </p:nvSpPr>
        <p:spPr bwMode="auto">
          <a:xfrm>
            <a:off x="2316163" y="2635250"/>
            <a:ext cx="2365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r</a:t>
            </a:r>
          </a:p>
        </p:txBody>
      </p:sp>
      <p:sp>
        <p:nvSpPr>
          <p:cNvPr id="12300" name="Line 16"/>
          <p:cNvSpPr>
            <a:spLocks noChangeShapeType="1"/>
          </p:cNvSpPr>
          <p:nvPr/>
        </p:nvSpPr>
        <p:spPr bwMode="auto">
          <a:xfrm>
            <a:off x="2620963" y="233045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7"/>
          <p:cNvSpPr>
            <a:spLocks noChangeShapeType="1"/>
          </p:cNvSpPr>
          <p:nvPr/>
        </p:nvSpPr>
        <p:spPr bwMode="auto">
          <a:xfrm>
            <a:off x="1858963" y="362585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Arc 18"/>
          <p:cNvSpPr>
            <a:spLocks/>
          </p:cNvSpPr>
          <p:nvPr/>
        </p:nvSpPr>
        <p:spPr bwMode="auto">
          <a:xfrm flipV="1">
            <a:off x="1554163" y="3625850"/>
            <a:ext cx="533400" cy="228600"/>
          </a:xfrm>
          <a:custGeom>
            <a:avLst/>
            <a:gdLst>
              <a:gd name="T0" fmla="*/ 0 w 24607"/>
              <a:gd name="T1" fmla="*/ 23572980 h 21600"/>
              <a:gd name="T2" fmla="*/ 2147483647 w 24607"/>
              <a:gd name="T3" fmla="*/ 86162420 h 21600"/>
              <a:gd name="T4" fmla="*/ 1945371590 w 24607"/>
              <a:gd name="T5" fmla="*/ 270983951 h 21600"/>
              <a:gd name="T6" fmla="*/ 0 60000 65536"/>
              <a:gd name="T7" fmla="*/ 0 60000 65536"/>
              <a:gd name="T8" fmla="*/ 0 60000 65536"/>
              <a:gd name="T9" fmla="*/ 0 w 24607"/>
              <a:gd name="T10" fmla="*/ 0 h 21600"/>
              <a:gd name="T11" fmla="*/ 24607 w 246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607" h="21600" fill="none" extrusionOk="0">
                <a:moveTo>
                  <a:pt x="-1" y="1878"/>
                </a:moveTo>
                <a:cubicBezTo>
                  <a:pt x="2772" y="640"/>
                  <a:pt x="5774" y="-1"/>
                  <a:pt x="8811" y="0"/>
                </a:cubicBezTo>
                <a:cubicBezTo>
                  <a:pt x="14800" y="0"/>
                  <a:pt x="20521" y="2487"/>
                  <a:pt x="24607" y="6867"/>
                </a:cubicBezTo>
              </a:path>
              <a:path w="24607" h="21600" stroke="0" extrusionOk="0">
                <a:moveTo>
                  <a:pt x="-1" y="1878"/>
                </a:moveTo>
                <a:cubicBezTo>
                  <a:pt x="2772" y="640"/>
                  <a:pt x="5774" y="-1"/>
                  <a:pt x="8811" y="0"/>
                </a:cubicBezTo>
                <a:cubicBezTo>
                  <a:pt x="14800" y="0"/>
                  <a:pt x="20521" y="2487"/>
                  <a:pt x="24607" y="6867"/>
                </a:cubicBezTo>
                <a:lnTo>
                  <a:pt x="881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Text Box 20"/>
          <p:cNvSpPr txBox="1">
            <a:spLocks noChangeArrowheads="1"/>
          </p:cNvSpPr>
          <p:nvPr/>
        </p:nvSpPr>
        <p:spPr bwMode="auto">
          <a:xfrm>
            <a:off x="1706563" y="3854450"/>
            <a:ext cx="269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/>
              <a:t>θ</a:t>
            </a:r>
          </a:p>
        </p:txBody>
      </p:sp>
      <p:sp>
        <p:nvSpPr>
          <p:cNvPr id="12304" name="Arc 21"/>
          <p:cNvSpPr>
            <a:spLocks/>
          </p:cNvSpPr>
          <p:nvPr/>
        </p:nvSpPr>
        <p:spPr bwMode="auto">
          <a:xfrm>
            <a:off x="1782763" y="2940050"/>
            <a:ext cx="360362" cy="304800"/>
          </a:xfrm>
          <a:custGeom>
            <a:avLst/>
            <a:gdLst>
              <a:gd name="T0" fmla="*/ 183282495 w 20402"/>
              <a:gd name="T1" fmla="*/ 0 h 21518"/>
              <a:gd name="T2" fmla="*/ 1985809561 w 20402"/>
              <a:gd name="T3" fmla="*/ 580719968 h 21518"/>
              <a:gd name="T4" fmla="*/ 0 w 20402"/>
              <a:gd name="T5" fmla="*/ 866271258 h 21518"/>
              <a:gd name="T6" fmla="*/ 0 60000 65536"/>
              <a:gd name="T7" fmla="*/ 0 60000 65536"/>
              <a:gd name="T8" fmla="*/ 0 60000 65536"/>
              <a:gd name="T9" fmla="*/ 0 w 20402"/>
              <a:gd name="T10" fmla="*/ 0 h 21518"/>
              <a:gd name="T11" fmla="*/ 20402 w 20402"/>
              <a:gd name="T12" fmla="*/ 21518 h 215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02" h="21518" fill="none" extrusionOk="0">
                <a:moveTo>
                  <a:pt x="1882" y="0"/>
                </a:moveTo>
                <a:cubicBezTo>
                  <a:pt x="10358" y="741"/>
                  <a:pt x="17608" y="6389"/>
                  <a:pt x="20402" y="14424"/>
                </a:cubicBezTo>
              </a:path>
              <a:path w="20402" h="21518" stroke="0" extrusionOk="0">
                <a:moveTo>
                  <a:pt x="1882" y="0"/>
                </a:moveTo>
                <a:cubicBezTo>
                  <a:pt x="10358" y="741"/>
                  <a:pt x="17608" y="6389"/>
                  <a:pt x="20402" y="14424"/>
                </a:cubicBezTo>
                <a:lnTo>
                  <a:pt x="0" y="2151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Text Box 22"/>
          <p:cNvSpPr txBox="1">
            <a:spLocks noChangeArrowheads="1"/>
          </p:cNvSpPr>
          <p:nvPr/>
        </p:nvSpPr>
        <p:spPr bwMode="auto">
          <a:xfrm>
            <a:off x="1858963" y="2719388"/>
            <a:ext cx="284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/>
              <a:t>φ</a:t>
            </a:r>
          </a:p>
        </p:txBody>
      </p:sp>
      <p:sp>
        <p:nvSpPr>
          <p:cNvPr id="12306" name="Oval 23"/>
          <p:cNvSpPr>
            <a:spLocks noChangeArrowheads="1"/>
          </p:cNvSpPr>
          <p:nvPr/>
        </p:nvSpPr>
        <p:spPr bwMode="auto">
          <a:xfrm>
            <a:off x="5303838" y="33623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He</a:t>
            </a:r>
            <a:r>
              <a:rPr lang="en-US" b="1" baseline="30000">
                <a:latin typeface="Arial" charset="0"/>
              </a:rPr>
              <a:t>2+</a:t>
            </a:r>
          </a:p>
        </p:txBody>
      </p:sp>
      <p:sp>
        <p:nvSpPr>
          <p:cNvPr id="12307" name="Oval 24"/>
          <p:cNvSpPr>
            <a:spLocks noChangeArrowheads="1"/>
          </p:cNvSpPr>
          <p:nvPr/>
        </p:nvSpPr>
        <p:spPr bwMode="auto">
          <a:xfrm>
            <a:off x="6335713" y="21097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Arial" charset="0"/>
              </a:rPr>
              <a:t>e</a:t>
            </a:r>
            <a:r>
              <a:rPr lang="en-US" sz="1000" baseline="30000">
                <a:latin typeface="Arial" charset="0"/>
                <a:cs typeface="Arial" charset="0"/>
              </a:rPr>
              <a:t>−</a:t>
            </a:r>
          </a:p>
        </p:txBody>
      </p:sp>
      <p:sp>
        <p:nvSpPr>
          <p:cNvPr id="12308" name="Line 25"/>
          <p:cNvSpPr>
            <a:spLocks noChangeShapeType="1"/>
          </p:cNvSpPr>
          <p:nvPr/>
        </p:nvSpPr>
        <p:spPr bwMode="auto">
          <a:xfrm flipV="1">
            <a:off x="5494338" y="2260600"/>
            <a:ext cx="854075" cy="131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5"/>
          <p:cNvSpPr>
            <a:spLocks noChangeShapeType="1"/>
          </p:cNvSpPr>
          <p:nvPr/>
        </p:nvSpPr>
        <p:spPr bwMode="auto">
          <a:xfrm flipV="1">
            <a:off x="5486400" y="196532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6"/>
          <p:cNvSpPr>
            <a:spLocks noChangeShapeType="1"/>
          </p:cNvSpPr>
          <p:nvPr/>
        </p:nvSpPr>
        <p:spPr bwMode="auto">
          <a:xfrm flipV="1">
            <a:off x="5487988" y="3581400"/>
            <a:ext cx="1555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7"/>
          <p:cNvSpPr>
            <a:spLocks noChangeShapeType="1"/>
          </p:cNvSpPr>
          <p:nvPr/>
        </p:nvSpPr>
        <p:spPr bwMode="auto">
          <a:xfrm flipH="1">
            <a:off x="4679950" y="3581400"/>
            <a:ext cx="8064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Text Box 8"/>
          <p:cNvSpPr txBox="1">
            <a:spLocks noChangeArrowheads="1"/>
          </p:cNvSpPr>
          <p:nvPr/>
        </p:nvSpPr>
        <p:spPr bwMode="auto">
          <a:xfrm>
            <a:off x="5349875" y="16557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z</a:t>
            </a:r>
          </a:p>
        </p:txBody>
      </p:sp>
      <p:sp>
        <p:nvSpPr>
          <p:cNvPr id="12313" name="Text Box 9"/>
          <p:cNvSpPr txBox="1">
            <a:spLocks noChangeArrowheads="1"/>
          </p:cNvSpPr>
          <p:nvPr/>
        </p:nvSpPr>
        <p:spPr bwMode="auto">
          <a:xfrm>
            <a:off x="4451350" y="43116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x</a:t>
            </a:r>
          </a:p>
        </p:txBody>
      </p:sp>
      <p:sp>
        <p:nvSpPr>
          <p:cNvPr id="12314" name="Text Box 10"/>
          <p:cNvSpPr txBox="1">
            <a:spLocks noChangeArrowheads="1"/>
          </p:cNvSpPr>
          <p:nvPr/>
        </p:nvSpPr>
        <p:spPr bwMode="auto">
          <a:xfrm>
            <a:off x="7042150" y="33972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y</a:t>
            </a:r>
          </a:p>
        </p:txBody>
      </p:sp>
      <p:sp>
        <p:nvSpPr>
          <p:cNvPr id="12315" name="Text Box 32"/>
          <p:cNvSpPr txBox="1">
            <a:spLocks noChangeArrowheads="1"/>
          </p:cNvSpPr>
          <p:nvPr/>
        </p:nvSpPr>
        <p:spPr bwMode="auto">
          <a:xfrm>
            <a:off x="5975350" y="2635250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r</a:t>
            </a:r>
            <a:r>
              <a:rPr lang="en-US" baseline="-25000"/>
              <a:t>1</a:t>
            </a:r>
            <a:endParaRPr lang="en-US" b="1" baseline="-25000"/>
          </a:p>
        </p:txBody>
      </p:sp>
      <p:sp>
        <p:nvSpPr>
          <p:cNvPr id="12316" name="Line 39"/>
          <p:cNvSpPr>
            <a:spLocks noChangeShapeType="1"/>
          </p:cNvSpPr>
          <p:nvPr/>
        </p:nvSpPr>
        <p:spPr bwMode="auto">
          <a:xfrm flipH="1" flipV="1">
            <a:off x="4724400" y="2743200"/>
            <a:ext cx="754063" cy="849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Text Box 40"/>
          <p:cNvSpPr txBox="1">
            <a:spLocks noChangeArrowheads="1"/>
          </p:cNvSpPr>
          <p:nvPr/>
        </p:nvSpPr>
        <p:spPr bwMode="auto">
          <a:xfrm>
            <a:off x="4800600" y="3001963"/>
            <a:ext cx="28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r</a:t>
            </a:r>
            <a:r>
              <a:rPr lang="en-US" baseline="-25000"/>
              <a:t>2</a:t>
            </a:r>
            <a:endParaRPr lang="en-US" b="1" baseline="-25000"/>
          </a:p>
        </p:txBody>
      </p:sp>
      <p:sp>
        <p:nvSpPr>
          <p:cNvPr id="12318" name="Oval 41"/>
          <p:cNvSpPr>
            <a:spLocks noChangeArrowheads="1"/>
          </p:cNvSpPr>
          <p:nvPr/>
        </p:nvSpPr>
        <p:spPr bwMode="auto">
          <a:xfrm>
            <a:off x="4495800" y="2590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Arial" charset="0"/>
              </a:rPr>
              <a:t>e</a:t>
            </a:r>
            <a:r>
              <a:rPr lang="en-US" sz="1000" baseline="30000">
                <a:latin typeface="Arial" charset="0"/>
                <a:cs typeface="Arial" charset="0"/>
              </a:rPr>
              <a:t>−</a:t>
            </a:r>
          </a:p>
        </p:txBody>
      </p:sp>
      <p:sp>
        <p:nvSpPr>
          <p:cNvPr id="12319" name="Line 42"/>
          <p:cNvSpPr>
            <a:spLocks noChangeShapeType="1"/>
          </p:cNvSpPr>
          <p:nvPr/>
        </p:nvSpPr>
        <p:spPr bwMode="auto">
          <a:xfrm flipH="1">
            <a:off x="4719638" y="2286000"/>
            <a:ext cx="1604962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Text Box 43"/>
          <p:cNvSpPr txBox="1">
            <a:spLocks noChangeArrowheads="1"/>
          </p:cNvSpPr>
          <p:nvPr/>
        </p:nvSpPr>
        <p:spPr bwMode="auto">
          <a:xfrm rot="-756010">
            <a:off x="4953000" y="2286000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r</a:t>
            </a:r>
            <a:r>
              <a:rPr lang="en-US" baseline="-25000"/>
              <a:t>2</a:t>
            </a:r>
            <a:r>
              <a:rPr lang="en-US"/>
              <a:t>−</a:t>
            </a:r>
            <a:r>
              <a:rPr lang="en-US" b="1"/>
              <a:t>r</a:t>
            </a:r>
            <a:r>
              <a:rPr lang="en-US" baseline="-25000"/>
              <a:t>1</a:t>
            </a:r>
            <a:endParaRPr lang="en-US" b="1" baseline="-25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609600" y="-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334" name="Group 318"/>
          <p:cNvGraphicFramePr>
            <a:graphicFrameLocks noGrp="1"/>
          </p:cNvGraphicFramePr>
          <p:nvPr/>
        </p:nvGraphicFramePr>
        <p:xfrm>
          <a:off x="609600" y="-2971800"/>
          <a:ext cx="5045075" cy="12523788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Crystal system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Bravais lattices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3" tooltip="Triclinic"/>
                        </a:rPr>
                        <a:t>triclinic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4" tooltip="Triclinic"/>
                        </a:rPr>
                        <a:t>  </a:t>
                      </a:r>
                      <a:r>
                        <a:rPr kumimoji="0" lang="en-US" sz="5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5" tooltip="Monoclinic"/>
                        </a:rPr>
                        <a:t>monoclinic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7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6" tooltip="Monoclinic, simple"/>
                        </a:rPr>
                        <a:t>  </a:t>
                      </a:r>
                      <a:r>
                        <a:rPr kumimoji="0" lang="en-US" sz="7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7" tooltip="Monoclinic, centered"/>
                        </a:rPr>
                        <a:t>  </a:t>
                      </a:r>
                      <a:r>
                        <a:rPr kumimoji="0" lang="en-US" sz="7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8" tooltip="Orthorhombic"/>
                        </a:rPr>
                        <a:t>orthorhombic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5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9" tooltip="Orthohombic, simple"/>
                        </a:rPr>
                        <a:t>  </a:t>
                      </a:r>
                      <a:r>
                        <a:rPr kumimoji="0" lang="en-US" sz="6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0" tooltip="Orthohombic, base-centered"/>
                        </a:rPr>
                        <a:t>  </a:t>
                      </a:r>
                      <a:r>
                        <a:rPr kumimoji="0" lang="en-US" sz="6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1" tooltip="Orthohombic, body-centered"/>
                        </a:rPr>
                        <a:t>  </a:t>
                      </a:r>
                      <a:r>
                        <a:rPr kumimoji="0" lang="en-US" sz="6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2" tooltip="Orthohombic, face-centered"/>
                        </a:rPr>
                        <a:t>  </a:t>
                      </a:r>
                      <a:r>
                        <a:rPr kumimoji="0" lang="en-US" sz="6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3" tooltip="Tetragonal"/>
                        </a:rPr>
                        <a:t>tetragonal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77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4" tooltip="Tetragonal, simple"/>
                        </a:rPr>
                        <a:t>  </a:t>
                      </a:r>
                      <a:r>
                        <a:rPr kumimoji="0" lang="en-US" sz="7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5" tooltip="Tetragonal, body-centered"/>
                        </a:rPr>
                        <a:t>  </a:t>
                      </a:r>
                      <a:r>
                        <a:rPr kumimoji="0" lang="en-US" sz="7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6" tooltip="Rhombohedral"/>
                        </a:rPr>
                        <a:t>rhombohedral</a:t>
                      </a:r>
                      <a:b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</a:b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(trigonal)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43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7" tooltip="Rhombohedral"/>
                        </a:rPr>
                        <a:t>  </a:t>
                      </a:r>
                      <a:r>
                        <a:rPr kumimoji="0" lang="en-US" sz="5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8" tooltip="Hexagonal (crystal system)"/>
                        </a:rPr>
                        <a:t>hexagonal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49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9" tooltip="Hexagonal"/>
                        </a:rPr>
                        <a:t>  </a:t>
                      </a:r>
                      <a:r>
                        <a:rPr kumimoji="0" lang="en-US" sz="6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20" tooltip="Cubic (crystal system)"/>
                        </a:rPr>
                        <a:t>cubic</a:t>
                      </a:r>
                      <a:b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</a:b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12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21" tooltip="Cubic, simple"/>
                        </a:rPr>
                        <a:t>  </a:t>
                      </a:r>
                      <a:r>
                        <a:rPr kumimoji="0" lang="en-US" sz="5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22" tooltip="Cubic, body-centered"/>
                        </a:rPr>
                        <a:t>  </a:t>
                      </a:r>
                      <a:r>
                        <a:rPr kumimoji="0" lang="en-US" sz="5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23" tooltip="Cubic, face-centered"/>
                        </a:rPr>
                        <a:t>  </a:t>
                      </a:r>
                      <a:r>
                        <a:rPr kumimoji="0" lang="en-US" sz="5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6335" name="Rectangle 319"/>
          <p:cNvSpPr>
            <a:spLocks noChangeArrowheads="1"/>
          </p:cNvSpPr>
          <p:nvPr/>
        </p:nvSpPr>
        <p:spPr bwMode="auto">
          <a:xfrm>
            <a:off x="609600" y="95519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br>
              <a:rPr lang="en-US"/>
            </a:br>
            <a:endParaRPr lang="en-US"/>
          </a:p>
        </p:txBody>
      </p:sp>
      <p:pic>
        <p:nvPicPr>
          <p:cNvPr id="86026" name="Picture 10" descr="Triclinic">
            <a:hlinkClick r:id="rId4" tooltip="Triclinic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2133600"/>
            <a:ext cx="7620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31" name="Picture 15" descr="Monoclinic, simple">
            <a:hlinkClick r:id="rId6" tooltip="Monoclinic, simpl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473075"/>
            <a:ext cx="762000" cy="1190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33" name="Picture 17" descr="Monoclinic, centered">
            <a:hlinkClick r:id="rId7" tooltip="Monoclinic, center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-473075"/>
            <a:ext cx="762000" cy="1190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40" name="Picture 24" descr="Orthohombic, simple">
            <a:hlinkClick r:id="rId9" tooltip="Orthohombic, simpl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219200"/>
            <a:ext cx="762000" cy="1104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42" name="Picture 26" descr="Orthohombic, base-centered">
            <a:hlinkClick r:id="rId10" tooltip="Orthohombic, base-center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0"/>
            <a:ext cx="762000" cy="1104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44" name="Picture 28" descr="Orthohombic, body-centered">
            <a:hlinkClick r:id="rId11" tooltip="Orthohombic, body-centered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5" y="1219200"/>
            <a:ext cx="762000" cy="1104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46" name="Picture 30" descr="Orthohombic, face-centered">
            <a:hlinkClick r:id="rId12" tooltip="Orthohombic, face-center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1219200"/>
            <a:ext cx="762000" cy="1104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51" name="Picture 35" descr="Tetragonal, simple">
            <a:hlinkClick r:id="rId14" tooltip="Tetragonal, simpl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062288"/>
            <a:ext cx="762000" cy="1266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53" name="Picture 37" descr="Tetragonal, body-centered">
            <a:hlinkClick r:id="rId15" tooltip="Tetragonal, body-center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62288"/>
            <a:ext cx="762000" cy="1266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57" name="Picture 41" descr="Rhombohedral">
            <a:hlinkClick r:id="rId17" tooltip="Rhombohedral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5057775"/>
            <a:ext cx="7620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61" name="Picture 45" descr="Hexagonal">
            <a:hlinkClick r:id="rId19" tooltip="Hexagonal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6718300"/>
            <a:ext cx="762000" cy="1019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67" name="Picture 51" descr="Cubic, simple">
            <a:hlinkClick r:id="rId21" tooltip="Cubic, simpl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8485188"/>
            <a:ext cx="762000" cy="885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69" name="Picture 53" descr="Cubic, body-centered">
            <a:hlinkClick r:id="rId22" tooltip="Cubic, body-center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485188"/>
            <a:ext cx="762000" cy="885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71" name="Picture 55" descr="Cubic, face-centered">
            <a:hlinkClick r:id="rId23" tooltip="Cubic, face-centered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5" y="8485188"/>
            <a:ext cx="762000" cy="885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Oval 2"/>
          <p:cNvSpPr>
            <a:spLocks noChangeArrowheads="1"/>
          </p:cNvSpPr>
          <p:nvPr/>
        </p:nvSpPr>
        <p:spPr bwMode="auto">
          <a:xfrm>
            <a:off x="2152650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2638425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2266950" y="1447800"/>
            <a:ext cx="55245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1981200" y="1524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2133600" y="2209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2286000" y="2895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2438400" y="3581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2895600" y="685800"/>
          <a:ext cx="14081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8" name="Equation" r:id="rId4" imgW="990360" imgH="431640" progId="Equation.DSMT4">
                  <p:embed/>
                </p:oleObj>
              </mc:Choice>
              <mc:Fallback>
                <p:oleObj name="Equation" r:id="rId4" imgW="99036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85800"/>
                        <a:ext cx="14081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24384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3105150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Oval 12"/>
          <p:cNvSpPr>
            <a:spLocks noChangeArrowheads="1"/>
          </p:cNvSpPr>
          <p:nvPr/>
        </p:nvSpPr>
        <p:spPr bwMode="auto">
          <a:xfrm>
            <a:off x="3571875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Oval 13"/>
          <p:cNvSpPr>
            <a:spLocks noChangeArrowheads="1"/>
          </p:cNvSpPr>
          <p:nvPr/>
        </p:nvSpPr>
        <p:spPr bwMode="auto">
          <a:xfrm>
            <a:off x="4067175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Oval 14"/>
          <p:cNvSpPr>
            <a:spLocks noChangeArrowheads="1"/>
          </p:cNvSpPr>
          <p:nvPr/>
        </p:nvSpPr>
        <p:spPr bwMode="auto">
          <a:xfrm>
            <a:off x="2305050" y="20955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Oval 15"/>
          <p:cNvSpPr>
            <a:spLocks noChangeArrowheads="1"/>
          </p:cNvSpPr>
          <p:nvPr/>
        </p:nvSpPr>
        <p:spPr bwMode="auto">
          <a:xfrm>
            <a:off x="2790825" y="20955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Oval 16"/>
          <p:cNvSpPr>
            <a:spLocks noChangeArrowheads="1"/>
          </p:cNvSpPr>
          <p:nvPr/>
        </p:nvSpPr>
        <p:spPr bwMode="auto">
          <a:xfrm>
            <a:off x="3257550" y="20955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7" name="Oval 17"/>
          <p:cNvSpPr>
            <a:spLocks noChangeArrowheads="1"/>
          </p:cNvSpPr>
          <p:nvPr/>
        </p:nvSpPr>
        <p:spPr bwMode="auto">
          <a:xfrm>
            <a:off x="3724275" y="20955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Oval 18"/>
          <p:cNvSpPr>
            <a:spLocks noChangeArrowheads="1"/>
          </p:cNvSpPr>
          <p:nvPr/>
        </p:nvSpPr>
        <p:spPr bwMode="auto">
          <a:xfrm>
            <a:off x="4219575" y="20955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9" name="Oval 19"/>
          <p:cNvSpPr>
            <a:spLocks noChangeArrowheads="1"/>
          </p:cNvSpPr>
          <p:nvPr/>
        </p:nvSpPr>
        <p:spPr bwMode="auto">
          <a:xfrm>
            <a:off x="2457450" y="276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0" name="Oval 20"/>
          <p:cNvSpPr>
            <a:spLocks noChangeArrowheads="1"/>
          </p:cNvSpPr>
          <p:nvPr/>
        </p:nvSpPr>
        <p:spPr bwMode="auto">
          <a:xfrm>
            <a:off x="2943225" y="276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Oval 21"/>
          <p:cNvSpPr>
            <a:spLocks noChangeArrowheads="1"/>
          </p:cNvSpPr>
          <p:nvPr/>
        </p:nvSpPr>
        <p:spPr bwMode="auto">
          <a:xfrm>
            <a:off x="3409950" y="276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2" name="Oval 22"/>
          <p:cNvSpPr>
            <a:spLocks noChangeArrowheads="1"/>
          </p:cNvSpPr>
          <p:nvPr/>
        </p:nvSpPr>
        <p:spPr bwMode="auto">
          <a:xfrm>
            <a:off x="3876675" y="276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Oval 23"/>
          <p:cNvSpPr>
            <a:spLocks noChangeArrowheads="1"/>
          </p:cNvSpPr>
          <p:nvPr/>
        </p:nvSpPr>
        <p:spPr bwMode="auto">
          <a:xfrm>
            <a:off x="4371975" y="276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4" name="Oval 24"/>
          <p:cNvSpPr>
            <a:spLocks noChangeArrowheads="1"/>
          </p:cNvSpPr>
          <p:nvPr/>
        </p:nvSpPr>
        <p:spPr bwMode="auto">
          <a:xfrm>
            <a:off x="2609850" y="3470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5" name="Oval 25"/>
          <p:cNvSpPr>
            <a:spLocks noChangeArrowheads="1"/>
          </p:cNvSpPr>
          <p:nvPr/>
        </p:nvSpPr>
        <p:spPr bwMode="auto">
          <a:xfrm>
            <a:off x="3095625" y="3470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Oval 26"/>
          <p:cNvSpPr>
            <a:spLocks noChangeArrowheads="1"/>
          </p:cNvSpPr>
          <p:nvPr/>
        </p:nvSpPr>
        <p:spPr bwMode="auto">
          <a:xfrm>
            <a:off x="3562350" y="3470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7" name="Oval 27"/>
          <p:cNvSpPr>
            <a:spLocks noChangeArrowheads="1"/>
          </p:cNvSpPr>
          <p:nvPr/>
        </p:nvSpPr>
        <p:spPr bwMode="auto">
          <a:xfrm>
            <a:off x="4029075" y="3470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8" name="Oval 28"/>
          <p:cNvSpPr>
            <a:spLocks noChangeArrowheads="1"/>
          </p:cNvSpPr>
          <p:nvPr/>
        </p:nvSpPr>
        <p:spPr bwMode="auto">
          <a:xfrm>
            <a:off x="4524375" y="3470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 flipH="1" flipV="1">
            <a:off x="1828800" y="1524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1950" name="Object 30"/>
          <p:cNvGraphicFramePr>
            <a:graphicFrameLocks noChangeAspect="1"/>
          </p:cNvGraphicFramePr>
          <p:nvPr/>
        </p:nvGraphicFramePr>
        <p:xfrm>
          <a:off x="5048250" y="1447800"/>
          <a:ext cx="117951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9" name="Equation" r:id="rId6" imgW="723600" imgH="203040" progId="Equation.DSMT4">
                  <p:embed/>
                </p:oleObj>
              </mc:Choice>
              <mc:Fallback>
                <p:oleObj name="Equation" r:id="rId6" imgW="723600" imgH="2030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1447800"/>
                        <a:ext cx="117951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1" name="Object 31"/>
          <p:cNvGraphicFramePr>
            <a:graphicFrameLocks noChangeAspect="1"/>
          </p:cNvGraphicFramePr>
          <p:nvPr/>
        </p:nvGraphicFramePr>
        <p:xfrm>
          <a:off x="3898900" y="29210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0" name="Equation" r:id="rId8" imgW="914400" imgH="190080" progId="Equation.DSMT4">
                  <p:embed/>
                </p:oleObj>
              </mc:Choice>
              <mc:Fallback>
                <p:oleObj name="Equation" r:id="rId8" imgW="914400" imgH="1900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29210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2" name="Line 32"/>
          <p:cNvSpPr>
            <a:spLocks noChangeShapeType="1"/>
          </p:cNvSpPr>
          <p:nvPr/>
        </p:nvSpPr>
        <p:spPr bwMode="auto">
          <a:xfrm>
            <a:off x="2724150" y="1447800"/>
            <a:ext cx="55245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3" name="Line 33"/>
          <p:cNvSpPr>
            <a:spLocks noChangeShapeType="1"/>
          </p:cNvSpPr>
          <p:nvPr/>
        </p:nvSpPr>
        <p:spPr bwMode="auto">
          <a:xfrm>
            <a:off x="3181350" y="1447800"/>
            <a:ext cx="55245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4" name="Line 34"/>
          <p:cNvSpPr>
            <a:spLocks noChangeShapeType="1"/>
          </p:cNvSpPr>
          <p:nvPr/>
        </p:nvSpPr>
        <p:spPr bwMode="auto">
          <a:xfrm>
            <a:off x="3638550" y="1447800"/>
            <a:ext cx="55245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5" name="Line 35"/>
          <p:cNvSpPr>
            <a:spLocks noChangeShapeType="1"/>
          </p:cNvSpPr>
          <p:nvPr/>
        </p:nvSpPr>
        <p:spPr bwMode="auto">
          <a:xfrm>
            <a:off x="4095750" y="1447800"/>
            <a:ext cx="55245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1956" name="Object 36"/>
          <p:cNvGraphicFramePr>
            <a:graphicFrameLocks noChangeAspect="1"/>
          </p:cNvGraphicFramePr>
          <p:nvPr/>
        </p:nvGraphicFramePr>
        <p:xfrm>
          <a:off x="649288" y="2362200"/>
          <a:ext cx="14811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1" name="Equation" r:id="rId10" imgW="1041120" imgH="431640" progId="Equation.DSMT4">
                  <p:embed/>
                </p:oleObj>
              </mc:Choice>
              <mc:Fallback>
                <p:oleObj name="Equation" r:id="rId10" imgW="1041120" imgH="4316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2362200"/>
                        <a:ext cx="148113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>
                <a:latin typeface="Arial" charset="0"/>
              </a:rPr>
              <a:t>Basis Sets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951663" y="1955800"/>
            <a:ext cx="822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sz="1600"/>
              <a:t>χ</a:t>
            </a:r>
            <a:r>
              <a:rPr lang="en-US" sz="1600"/>
              <a:t>= </a:t>
            </a:r>
            <a:r>
              <a:rPr lang="en-US" sz="1600">
                <a:sym typeface="Symbol" charset="0"/>
              </a:rPr>
              <a:t></a:t>
            </a:r>
            <a:r>
              <a:rPr lang="en-US" sz="1600"/>
              <a:t> </a:t>
            </a:r>
            <a:r>
              <a:rPr lang="el-GR" sz="1600"/>
              <a:t>χ</a:t>
            </a:r>
            <a:r>
              <a:rPr lang="en-US" sz="1600" baseline="30000"/>
              <a:t>1s</a:t>
            </a: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1941513" y="1989138"/>
            <a:ext cx="349250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640013" y="1989138"/>
            <a:ext cx="347662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3336925" y="1989138"/>
            <a:ext cx="349250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14788" y="1989138"/>
            <a:ext cx="349250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4713288" y="1989138"/>
            <a:ext cx="347662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410200" y="1989138"/>
            <a:ext cx="349250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088063" y="1989138"/>
            <a:ext cx="349250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930400" y="1576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2627313" y="1576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3325813" y="1576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4000500" y="1576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4699000" y="1576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5395913" y="1576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6078538" y="1576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2233613" y="17176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>
            <a:off x="2911475" y="17176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>
            <a:off x="3609975" y="17176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4287838" y="17176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4965700" y="17176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>
            <a:off x="5695950" y="17176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6394450" y="17176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>
            <a:off x="1579563" y="17176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2462213" y="3792538"/>
            <a:ext cx="714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564" name="Group 28"/>
          <p:cNvGrpSpPr>
            <a:grpSpLocks/>
          </p:cNvGrpSpPr>
          <p:nvPr/>
        </p:nvGrpSpPr>
        <p:grpSpPr bwMode="auto">
          <a:xfrm>
            <a:off x="1598613" y="2667000"/>
            <a:ext cx="4953000" cy="304800"/>
            <a:chOff x="864" y="1680"/>
            <a:chExt cx="2016" cy="192"/>
          </a:xfrm>
        </p:grpSpPr>
        <p:grpSp>
          <p:nvGrpSpPr>
            <p:cNvPr id="65565" name="Group 29"/>
            <p:cNvGrpSpPr>
              <a:grpSpLocks/>
            </p:cNvGrpSpPr>
            <p:nvPr/>
          </p:nvGrpSpPr>
          <p:grpSpPr bwMode="auto">
            <a:xfrm>
              <a:off x="864" y="1680"/>
              <a:ext cx="288" cy="192"/>
              <a:chOff x="576" y="1488"/>
              <a:chExt cx="384" cy="192"/>
            </a:xfrm>
          </p:grpSpPr>
          <p:sp>
            <p:nvSpPr>
              <p:cNvPr id="65566" name="Arc 30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7" name="Arc 31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8" name="Arc 32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9" name="Arc 33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70" name="Group 34"/>
            <p:cNvGrpSpPr>
              <a:grpSpLocks/>
            </p:cNvGrpSpPr>
            <p:nvPr/>
          </p:nvGrpSpPr>
          <p:grpSpPr bwMode="auto">
            <a:xfrm>
              <a:off x="1152" y="1680"/>
              <a:ext cx="288" cy="192"/>
              <a:chOff x="576" y="1488"/>
              <a:chExt cx="384" cy="192"/>
            </a:xfrm>
          </p:grpSpPr>
          <p:sp>
            <p:nvSpPr>
              <p:cNvPr id="65571" name="Arc 35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2" name="Arc 36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3" name="Arc 37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4" name="Arc 38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75" name="Group 39"/>
            <p:cNvGrpSpPr>
              <a:grpSpLocks/>
            </p:cNvGrpSpPr>
            <p:nvPr/>
          </p:nvGrpSpPr>
          <p:grpSpPr bwMode="auto">
            <a:xfrm>
              <a:off x="1440" y="1680"/>
              <a:ext cx="288" cy="192"/>
              <a:chOff x="576" y="1488"/>
              <a:chExt cx="384" cy="192"/>
            </a:xfrm>
          </p:grpSpPr>
          <p:sp>
            <p:nvSpPr>
              <p:cNvPr id="65576" name="Arc 40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7" name="Arc 41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8" name="Arc 42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9" name="Arc 43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80" name="Group 44"/>
            <p:cNvGrpSpPr>
              <a:grpSpLocks/>
            </p:cNvGrpSpPr>
            <p:nvPr/>
          </p:nvGrpSpPr>
          <p:grpSpPr bwMode="auto">
            <a:xfrm>
              <a:off x="1728" y="1680"/>
              <a:ext cx="288" cy="192"/>
              <a:chOff x="576" y="1488"/>
              <a:chExt cx="384" cy="192"/>
            </a:xfrm>
          </p:grpSpPr>
          <p:sp>
            <p:nvSpPr>
              <p:cNvPr id="65581" name="Arc 45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2" name="Arc 46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3" name="Arc 47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4" name="Arc 48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85" name="Group 49"/>
            <p:cNvGrpSpPr>
              <a:grpSpLocks/>
            </p:cNvGrpSpPr>
            <p:nvPr/>
          </p:nvGrpSpPr>
          <p:grpSpPr bwMode="auto">
            <a:xfrm>
              <a:off x="2016" y="1680"/>
              <a:ext cx="288" cy="192"/>
              <a:chOff x="576" y="1488"/>
              <a:chExt cx="384" cy="192"/>
            </a:xfrm>
          </p:grpSpPr>
          <p:sp>
            <p:nvSpPr>
              <p:cNvPr id="65586" name="Arc 50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7" name="Arc 51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8" name="Arc 52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9" name="Arc 53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90" name="Group 54"/>
            <p:cNvGrpSpPr>
              <a:grpSpLocks/>
            </p:cNvGrpSpPr>
            <p:nvPr/>
          </p:nvGrpSpPr>
          <p:grpSpPr bwMode="auto">
            <a:xfrm>
              <a:off x="2304" y="1680"/>
              <a:ext cx="288" cy="192"/>
              <a:chOff x="576" y="1488"/>
              <a:chExt cx="384" cy="192"/>
            </a:xfrm>
          </p:grpSpPr>
          <p:sp>
            <p:nvSpPr>
              <p:cNvPr id="65591" name="Arc 55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2" name="Arc 56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3" name="Arc 57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4" name="Arc 58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95" name="Group 59"/>
            <p:cNvGrpSpPr>
              <a:grpSpLocks/>
            </p:cNvGrpSpPr>
            <p:nvPr/>
          </p:nvGrpSpPr>
          <p:grpSpPr bwMode="auto">
            <a:xfrm>
              <a:off x="2592" y="1680"/>
              <a:ext cx="288" cy="192"/>
              <a:chOff x="576" y="1488"/>
              <a:chExt cx="384" cy="192"/>
            </a:xfrm>
          </p:grpSpPr>
          <p:sp>
            <p:nvSpPr>
              <p:cNvPr id="65596" name="Arc 60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7" name="Arc 61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8" name="Arc 62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9" name="Arc 63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00" name="Group 64"/>
            <p:cNvGrpSpPr>
              <a:grpSpLocks/>
            </p:cNvGrpSpPr>
            <p:nvPr/>
          </p:nvGrpSpPr>
          <p:grpSpPr bwMode="auto">
            <a:xfrm>
              <a:off x="2592" y="1680"/>
              <a:ext cx="288" cy="192"/>
              <a:chOff x="576" y="1488"/>
              <a:chExt cx="384" cy="192"/>
            </a:xfrm>
          </p:grpSpPr>
          <p:sp>
            <p:nvSpPr>
              <p:cNvPr id="65601" name="Arc 65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2" name="Arc 66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3" name="Arc 67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4" name="Arc 68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5605" name="Line 69"/>
          <p:cNvSpPr>
            <a:spLocks noChangeShapeType="1"/>
          </p:cNvSpPr>
          <p:nvPr/>
        </p:nvSpPr>
        <p:spPr bwMode="auto">
          <a:xfrm>
            <a:off x="3148013" y="1524000"/>
            <a:ext cx="0" cy="2209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06" name="Line 70"/>
          <p:cNvSpPr>
            <a:spLocks noChangeShapeType="1"/>
          </p:cNvSpPr>
          <p:nvPr/>
        </p:nvSpPr>
        <p:spPr bwMode="auto">
          <a:xfrm>
            <a:off x="2462213" y="1524000"/>
            <a:ext cx="0" cy="2209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607" name="Group 71"/>
          <p:cNvGrpSpPr>
            <a:grpSpLocks/>
          </p:cNvGrpSpPr>
          <p:nvPr/>
        </p:nvGrpSpPr>
        <p:grpSpPr bwMode="auto">
          <a:xfrm>
            <a:off x="1676400" y="3200400"/>
            <a:ext cx="2476500" cy="304800"/>
            <a:chOff x="864" y="1680"/>
            <a:chExt cx="2016" cy="192"/>
          </a:xfrm>
        </p:grpSpPr>
        <p:grpSp>
          <p:nvGrpSpPr>
            <p:cNvPr id="65608" name="Group 72"/>
            <p:cNvGrpSpPr>
              <a:grpSpLocks/>
            </p:cNvGrpSpPr>
            <p:nvPr/>
          </p:nvGrpSpPr>
          <p:grpSpPr bwMode="auto">
            <a:xfrm>
              <a:off x="864" y="1680"/>
              <a:ext cx="288" cy="192"/>
              <a:chOff x="576" y="1488"/>
              <a:chExt cx="384" cy="192"/>
            </a:xfrm>
          </p:grpSpPr>
          <p:sp>
            <p:nvSpPr>
              <p:cNvPr id="65609" name="Arc 73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0" name="Arc 74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1" name="Arc 75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2" name="Arc 76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13" name="Group 77"/>
            <p:cNvGrpSpPr>
              <a:grpSpLocks/>
            </p:cNvGrpSpPr>
            <p:nvPr/>
          </p:nvGrpSpPr>
          <p:grpSpPr bwMode="auto">
            <a:xfrm>
              <a:off x="1152" y="1680"/>
              <a:ext cx="288" cy="192"/>
              <a:chOff x="576" y="1488"/>
              <a:chExt cx="384" cy="192"/>
            </a:xfrm>
          </p:grpSpPr>
          <p:sp>
            <p:nvSpPr>
              <p:cNvPr id="65614" name="Arc 78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5" name="Arc 79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6" name="Arc 80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7" name="Arc 81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18" name="Group 82"/>
            <p:cNvGrpSpPr>
              <a:grpSpLocks/>
            </p:cNvGrpSpPr>
            <p:nvPr/>
          </p:nvGrpSpPr>
          <p:grpSpPr bwMode="auto">
            <a:xfrm>
              <a:off x="1440" y="1680"/>
              <a:ext cx="288" cy="192"/>
              <a:chOff x="576" y="1488"/>
              <a:chExt cx="384" cy="192"/>
            </a:xfrm>
          </p:grpSpPr>
          <p:sp>
            <p:nvSpPr>
              <p:cNvPr id="65619" name="Arc 83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0" name="Arc 84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1" name="Arc 85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2" name="Arc 86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23" name="Group 87"/>
            <p:cNvGrpSpPr>
              <a:grpSpLocks/>
            </p:cNvGrpSpPr>
            <p:nvPr/>
          </p:nvGrpSpPr>
          <p:grpSpPr bwMode="auto">
            <a:xfrm>
              <a:off x="1728" y="1680"/>
              <a:ext cx="288" cy="192"/>
              <a:chOff x="576" y="1488"/>
              <a:chExt cx="384" cy="192"/>
            </a:xfrm>
          </p:grpSpPr>
          <p:sp>
            <p:nvSpPr>
              <p:cNvPr id="65624" name="Arc 88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5" name="Arc 89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6" name="Arc 90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7" name="Arc 91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28" name="Group 92"/>
            <p:cNvGrpSpPr>
              <a:grpSpLocks/>
            </p:cNvGrpSpPr>
            <p:nvPr/>
          </p:nvGrpSpPr>
          <p:grpSpPr bwMode="auto">
            <a:xfrm>
              <a:off x="2016" y="1680"/>
              <a:ext cx="288" cy="192"/>
              <a:chOff x="576" y="1488"/>
              <a:chExt cx="384" cy="192"/>
            </a:xfrm>
          </p:grpSpPr>
          <p:sp>
            <p:nvSpPr>
              <p:cNvPr id="65629" name="Arc 93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0" name="Arc 94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1" name="Arc 95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2" name="Arc 96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33" name="Group 97"/>
            <p:cNvGrpSpPr>
              <a:grpSpLocks/>
            </p:cNvGrpSpPr>
            <p:nvPr/>
          </p:nvGrpSpPr>
          <p:grpSpPr bwMode="auto">
            <a:xfrm>
              <a:off x="2304" y="1680"/>
              <a:ext cx="288" cy="192"/>
              <a:chOff x="576" y="1488"/>
              <a:chExt cx="384" cy="192"/>
            </a:xfrm>
          </p:grpSpPr>
          <p:sp>
            <p:nvSpPr>
              <p:cNvPr id="65634" name="Arc 98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5" name="Arc 99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6" name="Arc 100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7" name="Arc 101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38" name="Group 102"/>
            <p:cNvGrpSpPr>
              <a:grpSpLocks/>
            </p:cNvGrpSpPr>
            <p:nvPr/>
          </p:nvGrpSpPr>
          <p:grpSpPr bwMode="auto">
            <a:xfrm>
              <a:off x="2592" y="1680"/>
              <a:ext cx="288" cy="192"/>
              <a:chOff x="576" y="1488"/>
              <a:chExt cx="384" cy="192"/>
            </a:xfrm>
          </p:grpSpPr>
          <p:sp>
            <p:nvSpPr>
              <p:cNvPr id="65639" name="Arc 103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0" name="Arc 104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1" name="Arc 105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2" name="Arc 106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43" name="Group 107"/>
            <p:cNvGrpSpPr>
              <a:grpSpLocks/>
            </p:cNvGrpSpPr>
            <p:nvPr/>
          </p:nvGrpSpPr>
          <p:grpSpPr bwMode="auto">
            <a:xfrm>
              <a:off x="2592" y="1680"/>
              <a:ext cx="288" cy="192"/>
              <a:chOff x="576" y="1488"/>
              <a:chExt cx="384" cy="192"/>
            </a:xfrm>
          </p:grpSpPr>
          <p:sp>
            <p:nvSpPr>
              <p:cNvPr id="65644" name="Arc 108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5" name="Arc 109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6" name="Arc 110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7" name="Arc 111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5648" name="Group 112"/>
          <p:cNvGrpSpPr>
            <a:grpSpLocks/>
          </p:cNvGrpSpPr>
          <p:nvPr/>
        </p:nvGrpSpPr>
        <p:grpSpPr bwMode="auto">
          <a:xfrm>
            <a:off x="4152900" y="3200400"/>
            <a:ext cx="2476500" cy="304800"/>
            <a:chOff x="864" y="1680"/>
            <a:chExt cx="2016" cy="192"/>
          </a:xfrm>
        </p:grpSpPr>
        <p:grpSp>
          <p:nvGrpSpPr>
            <p:cNvPr id="65649" name="Group 113"/>
            <p:cNvGrpSpPr>
              <a:grpSpLocks/>
            </p:cNvGrpSpPr>
            <p:nvPr/>
          </p:nvGrpSpPr>
          <p:grpSpPr bwMode="auto">
            <a:xfrm>
              <a:off x="864" y="1680"/>
              <a:ext cx="288" cy="192"/>
              <a:chOff x="576" y="1488"/>
              <a:chExt cx="384" cy="192"/>
            </a:xfrm>
          </p:grpSpPr>
          <p:sp>
            <p:nvSpPr>
              <p:cNvPr id="65650" name="Arc 114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1" name="Arc 115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2" name="Arc 116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3" name="Arc 117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54" name="Group 118"/>
            <p:cNvGrpSpPr>
              <a:grpSpLocks/>
            </p:cNvGrpSpPr>
            <p:nvPr/>
          </p:nvGrpSpPr>
          <p:grpSpPr bwMode="auto">
            <a:xfrm>
              <a:off x="1152" y="1680"/>
              <a:ext cx="288" cy="192"/>
              <a:chOff x="576" y="1488"/>
              <a:chExt cx="384" cy="192"/>
            </a:xfrm>
          </p:grpSpPr>
          <p:sp>
            <p:nvSpPr>
              <p:cNvPr id="65655" name="Arc 119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6" name="Arc 120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7" name="Arc 121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8" name="Arc 122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59" name="Group 123"/>
            <p:cNvGrpSpPr>
              <a:grpSpLocks/>
            </p:cNvGrpSpPr>
            <p:nvPr/>
          </p:nvGrpSpPr>
          <p:grpSpPr bwMode="auto">
            <a:xfrm>
              <a:off x="1440" y="1680"/>
              <a:ext cx="288" cy="192"/>
              <a:chOff x="576" y="1488"/>
              <a:chExt cx="384" cy="192"/>
            </a:xfrm>
          </p:grpSpPr>
          <p:sp>
            <p:nvSpPr>
              <p:cNvPr id="65660" name="Arc 124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1" name="Arc 125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2" name="Arc 126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3" name="Arc 127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64" name="Group 128"/>
            <p:cNvGrpSpPr>
              <a:grpSpLocks/>
            </p:cNvGrpSpPr>
            <p:nvPr/>
          </p:nvGrpSpPr>
          <p:grpSpPr bwMode="auto">
            <a:xfrm>
              <a:off x="1728" y="1680"/>
              <a:ext cx="288" cy="192"/>
              <a:chOff x="576" y="1488"/>
              <a:chExt cx="384" cy="192"/>
            </a:xfrm>
          </p:grpSpPr>
          <p:sp>
            <p:nvSpPr>
              <p:cNvPr id="65665" name="Arc 129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6" name="Arc 130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7" name="Arc 131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8" name="Arc 132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69" name="Group 133"/>
            <p:cNvGrpSpPr>
              <a:grpSpLocks/>
            </p:cNvGrpSpPr>
            <p:nvPr/>
          </p:nvGrpSpPr>
          <p:grpSpPr bwMode="auto">
            <a:xfrm>
              <a:off x="2016" y="1680"/>
              <a:ext cx="288" cy="192"/>
              <a:chOff x="576" y="1488"/>
              <a:chExt cx="384" cy="192"/>
            </a:xfrm>
          </p:grpSpPr>
          <p:sp>
            <p:nvSpPr>
              <p:cNvPr id="65670" name="Arc 134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1" name="Arc 135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2" name="Arc 136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3" name="Arc 137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74" name="Group 138"/>
            <p:cNvGrpSpPr>
              <a:grpSpLocks/>
            </p:cNvGrpSpPr>
            <p:nvPr/>
          </p:nvGrpSpPr>
          <p:grpSpPr bwMode="auto">
            <a:xfrm>
              <a:off x="2304" y="1680"/>
              <a:ext cx="288" cy="192"/>
              <a:chOff x="576" y="1488"/>
              <a:chExt cx="384" cy="192"/>
            </a:xfrm>
          </p:grpSpPr>
          <p:sp>
            <p:nvSpPr>
              <p:cNvPr id="65675" name="Arc 139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6" name="Arc 140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7" name="Arc 141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8" name="Arc 142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79" name="Group 143"/>
            <p:cNvGrpSpPr>
              <a:grpSpLocks/>
            </p:cNvGrpSpPr>
            <p:nvPr/>
          </p:nvGrpSpPr>
          <p:grpSpPr bwMode="auto">
            <a:xfrm>
              <a:off x="2592" y="1680"/>
              <a:ext cx="288" cy="192"/>
              <a:chOff x="576" y="1488"/>
              <a:chExt cx="384" cy="192"/>
            </a:xfrm>
          </p:grpSpPr>
          <p:sp>
            <p:nvSpPr>
              <p:cNvPr id="65680" name="Arc 144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81" name="Arc 145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82" name="Arc 146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83" name="Arc 147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84" name="Group 148"/>
            <p:cNvGrpSpPr>
              <a:grpSpLocks/>
            </p:cNvGrpSpPr>
            <p:nvPr/>
          </p:nvGrpSpPr>
          <p:grpSpPr bwMode="auto">
            <a:xfrm>
              <a:off x="2592" y="1680"/>
              <a:ext cx="288" cy="192"/>
              <a:chOff x="576" y="1488"/>
              <a:chExt cx="384" cy="192"/>
            </a:xfrm>
          </p:grpSpPr>
          <p:sp>
            <p:nvSpPr>
              <p:cNvPr id="65685" name="Arc 149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86" name="Arc 150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87" name="Arc 151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88" name="Arc 152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5689" name="Text Box 153"/>
          <p:cNvSpPr txBox="1">
            <a:spLocks noChangeArrowheads="1"/>
          </p:cNvSpPr>
          <p:nvPr/>
        </p:nvSpPr>
        <p:spPr bwMode="auto">
          <a:xfrm>
            <a:off x="6935788" y="2659063"/>
            <a:ext cx="1268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m=1, G=2</a:t>
            </a:r>
            <a:r>
              <a:rPr lang="el-GR" sz="1600"/>
              <a:t>π</a:t>
            </a:r>
            <a:r>
              <a:rPr lang="en-US" sz="1600"/>
              <a:t>/a</a:t>
            </a:r>
            <a:endParaRPr lang="el-GR" sz="1600"/>
          </a:p>
        </p:txBody>
      </p:sp>
      <p:sp>
        <p:nvSpPr>
          <p:cNvPr id="65691" name="Text Box 155"/>
          <p:cNvSpPr txBox="1">
            <a:spLocks noChangeArrowheads="1"/>
          </p:cNvSpPr>
          <p:nvPr/>
        </p:nvSpPr>
        <p:spPr bwMode="auto">
          <a:xfrm>
            <a:off x="2654300" y="3735388"/>
            <a:ext cx="269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65692" name="Text Box 156"/>
          <p:cNvSpPr txBox="1">
            <a:spLocks noChangeArrowheads="1"/>
          </p:cNvSpPr>
          <p:nvPr/>
        </p:nvSpPr>
        <p:spPr bwMode="auto">
          <a:xfrm>
            <a:off x="304800" y="2668588"/>
            <a:ext cx="1125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Plane waves:</a:t>
            </a:r>
          </a:p>
        </p:txBody>
      </p:sp>
      <p:sp>
        <p:nvSpPr>
          <p:cNvPr id="65693" name="Text Box 157"/>
          <p:cNvSpPr txBox="1">
            <a:spLocks noChangeArrowheads="1"/>
          </p:cNvSpPr>
          <p:nvPr/>
        </p:nvSpPr>
        <p:spPr bwMode="auto">
          <a:xfrm>
            <a:off x="3962400" y="3582988"/>
            <a:ext cx="2317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</p:txBody>
      </p:sp>
      <p:sp>
        <p:nvSpPr>
          <p:cNvPr id="65694" name="Text Box 158"/>
          <p:cNvSpPr txBox="1">
            <a:spLocks noChangeArrowheads="1"/>
          </p:cNvSpPr>
          <p:nvPr/>
        </p:nvSpPr>
        <p:spPr bwMode="auto">
          <a:xfrm>
            <a:off x="304800" y="1982788"/>
            <a:ext cx="1335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Atom-centered:</a:t>
            </a:r>
          </a:p>
        </p:txBody>
      </p:sp>
      <p:sp>
        <p:nvSpPr>
          <p:cNvPr id="65697" name="Text Box 161"/>
          <p:cNvSpPr txBox="1">
            <a:spLocks noChangeArrowheads="1"/>
          </p:cNvSpPr>
          <p:nvPr/>
        </p:nvSpPr>
        <p:spPr bwMode="auto">
          <a:xfrm>
            <a:off x="6934200" y="3168650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m=2, G=4</a:t>
            </a:r>
            <a:r>
              <a:rPr lang="el-GR" sz="1600"/>
              <a:t>π</a:t>
            </a:r>
            <a:r>
              <a:rPr lang="en-US" sz="1600"/>
              <a:t>/a</a:t>
            </a:r>
            <a:endParaRPr lang="el-GR" sz="1600"/>
          </a:p>
        </p:txBody>
      </p:sp>
      <p:sp>
        <p:nvSpPr>
          <p:cNvPr id="65698" name="Text Box 162"/>
          <p:cNvSpPr txBox="1">
            <a:spLocks noChangeArrowheads="1"/>
          </p:cNvSpPr>
          <p:nvPr/>
        </p:nvSpPr>
        <p:spPr bwMode="auto">
          <a:xfrm>
            <a:off x="1393825" y="4841875"/>
            <a:ext cx="179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u="sng"/>
              <a:t>Input</a:t>
            </a:r>
          </a:p>
          <a:p>
            <a:pPr algn="ctr"/>
            <a:r>
              <a:rPr lang="en-US"/>
              <a:t>System – lattice, potential</a:t>
            </a:r>
          </a:p>
          <a:p>
            <a:pPr algn="ctr"/>
            <a:r>
              <a:rPr lang="en-US"/>
              <a:t>Plane-wave cutoff</a:t>
            </a:r>
          </a:p>
          <a:p>
            <a:pPr algn="ctr"/>
            <a:r>
              <a:rPr lang="en-US"/>
              <a:t>k-point sample</a:t>
            </a:r>
          </a:p>
        </p:txBody>
      </p:sp>
      <p:sp>
        <p:nvSpPr>
          <p:cNvPr id="65699" name="Line 163"/>
          <p:cNvSpPr>
            <a:spLocks noChangeShapeType="1"/>
          </p:cNvSpPr>
          <p:nvPr/>
        </p:nvSpPr>
        <p:spPr bwMode="auto">
          <a:xfrm>
            <a:off x="32004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700" name="Text Box 164"/>
          <p:cNvSpPr txBox="1">
            <a:spLocks noChangeArrowheads="1"/>
          </p:cNvSpPr>
          <p:nvPr/>
        </p:nvSpPr>
        <p:spPr bwMode="auto">
          <a:xfrm>
            <a:off x="3713163" y="4838700"/>
            <a:ext cx="175577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u="sng"/>
              <a:t>Output</a:t>
            </a:r>
          </a:p>
          <a:p>
            <a:pPr algn="ctr"/>
            <a:r>
              <a:rPr lang="en-US"/>
              <a:t>Band coefficients</a:t>
            </a:r>
          </a:p>
          <a:p>
            <a:pPr algn="ctr"/>
            <a:r>
              <a:rPr lang="en-US"/>
              <a:t>Band energies at k-points</a:t>
            </a:r>
          </a:p>
          <a:p>
            <a:pPr algn="ctr"/>
            <a:r>
              <a:rPr lang="en-US"/>
              <a:t>Total electron density</a:t>
            </a:r>
          </a:p>
          <a:p>
            <a:pPr algn="ctr"/>
            <a:r>
              <a:rPr lang="en-US"/>
              <a:t>Total energy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>
                <a:latin typeface="Arial" charset="0"/>
              </a:rPr>
              <a:t>Plane-wave Basis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>
                <a:latin typeface="Arial" charset="0"/>
              </a:rPr>
              <a:t>Expand ψº(r) in plane-waves (Fourier expansion)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Periodic boundary conditions restrict allowable plane wave frequencies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>
                <a:latin typeface="Arial" charset="0"/>
              </a:rPr>
              <a:t>			</a:t>
            </a:r>
            <a:r>
              <a:rPr lang="en-US" sz="1600">
                <a:latin typeface="Arial" charset="0"/>
              </a:rPr>
              <a:t>ψº(r)  = Σ</a:t>
            </a:r>
            <a:r>
              <a:rPr lang="en-US" sz="1600" baseline="-25000">
                <a:latin typeface="Arial" charset="0"/>
              </a:rPr>
              <a:t>G</a:t>
            </a:r>
            <a:r>
              <a:rPr lang="en-US" sz="1600">
                <a:latin typeface="Arial" charset="0"/>
              </a:rPr>
              <a:t> c</a:t>
            </a:r>
            <a:r>
              <a:rPr lang="en-US" sz="1600" baseline="-25000">
                <a:latin typeface="Arial" charset="0"/>
              </a:rPr>
              <a:t>G</a:t>
            </a:r>
            <a:r>
              <a:rPr lang="en-US" sz="1600">
                <a:latin typeface="Arial" charset="0"/>
              </a:rPr>
              <a:t>e</a:t>
            </a:r>
            <a:r>
              <a:rPr lang="en-US" sz="1600" baseline="30000">
                <a:latin typeface="Arial" charset="0"/>
              </a:rPr>
              <a:t>iGr</a:t>
            </a:r>
            <a:r>
              <a:rPr lang="en-US" sz="1600">
                <a:latin typeface="Arial" charset="0"/>
              </a:rPr>
              <a:t>,   G = 2πn/a,   n </a:t>
            </a:r>
            <a:r>
              <a:rPr lang="en-US" sz="1600">
                <a:latin typeface="Arial" charset="0"/>
                <a:sym typeface="Symbol" charset="0"/>
              </a:rPr>
              <a:t> I</a:t>
            </a:r>
            <a:endParaRPr lang="en-US" sz="160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Coefficients c</a:t>
            </a:r>
            <a:r>
              <a:rPr lang="en-US" sz="1600" baseline="-25000">
                <a:latin typeface="Arial" charset="0"/>
              </a:rPr>
              <a:t>G</a:t>
            </a:r>
            <a:r>
              <a:rPr lang="en-US" sz="1600">
                <a:latin typeface="Arial" charset="0"/>
              </a:rPr>
              <a:t> determined by variational principle</a:t>
            </a:r>
          </a:p>
          <a:p>
            <a:pPr lvl="1">
              <a:lnSpc>
                <a:spcPct val="90000"/>
              </a:lnSpc>
            </a:pPr>
            <a:endParaRPr lang="en-US" sz="1600">
              <a:latin typeface="Arial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1800">
                <a:latin typeface="Arial" charset="0"/>
                <a:sym typeface="Symbol" charset="0"/>
              </a:rPr>
              <a:t>Kohn-Sham equations assume convenient form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  <a:sym typeface="Symbol" charset="0"/>
              </a:rPr>
              <a:t>Kinetic energy term diagonal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>
                <a:latin typeface="Arial" charset="0"/>
                <a:sym typeface="Symbol" charset="0"/>
              </a:rPr>
              <a:t>			 </a:t>
            </a:r>
            <a:r>
              <a:rPr lang="en-US" sz="1600">
                <a:latin typeface="Arial" charset="0"/>
              </a:rPr>
              <a:t>e</a:t>
            </a:r>
            <a:r>
              <a:rPr lang="en-US" sz="1600" baseline="30000">
                <a:latin typeface="Arial" charset="0"/>
              </a:rPr>
              <a:t>iGr</a:t>
            </a:r>
            <a:r>
              <a:rPr lang="en-US" sz="1600">
                <a:latin typeface="Arial" charset="0"/>
              </a:rPr>
              <a:t>| </a:t>
            </a:r>
            <a:r>
              <a:rPr lang="en-US" sz="1600">
                <a:latin typeface="Arial" charset="0"/>
                <a:sym typeface="Symbol" charset="0"/>
              </a:rPr>
              <a:t>-½</a:t>
            </a:r>
            <a:r>
              <a:rPr lang="en-US" sz="1600" baseline="30000">
                <a:latin typeface="Arial" charset="0"/>
                <a:sym typeface="Symbol" charset="0"/>
              </a:rPr>
              <a:t>2 </a:t>
            </a:r>
            <a:r>
              <a:rPr lang="en-US" sz="1600">
                <a:latin typeface="Arial" charset="0"/>
                <a:sym typeface="Symbol" charset="0"/>
              </a:rPr>
              <a:t>|</a:t>
            </a:r>
            <a:r>
              <a:rPr lang="en-US" sz="1600" baseline="30000">
                <a:latin typeface="Arial" charset="0"/>
                <a:sym typeface="Symbol" charset="0"/>
              </a:rPr>
              <a:t> </a:t>
            </a:r>
            <a:r>
              <a:rPr lang="en-US" sz="1600">
                <a:latin typeface="Arial" charset="0"/>
              </a:rPr>
              <a:t>e</a:t>
            </a:r>
            <a:r>
              <a:rPr lang="en-US" sz="1600" baseline="30000">
                <a:latin typeface="Arial" charset="0"/>
              </a:rPr>
              <a:t>iG</a:t>
            </a:r>
            <a:r>
              <a:rPr lang="ja-JP" altLang="en-US" sz="1600" baseline="30000">
                <a:latin typeface="Arial" charset="0"/>
              </a:rPr>
              <a:t>’</a:t>
            </a:r>
            <a:r>
              <a:rPr lang="en-US" sz="1600" baseline="30000">
                <a:latin typeface="Arial" charset="0"/>
              </a:rPr>
              <a:t>r</a:t>
            </a:r>
            <a:r>
              <a:rPr lang="en-US" sz="1600">
                <a:latin typeface="Arial" charset="0"/>
                <a:sym typeface="Symbol" charset="0"/>
              </a:rPr>
              <a:t></a:t>
            </a:r>
            <a:r>
              <a:rPr lang="en-US" sz="1600">
                <a:latin typeface="Arial" charset="0"/>
              </a:rPr>
              <a:t> = </a:t>
            </a:r>
            <a:r>
              <a:rPr lang="en-US" sz="1600">
                <a:latin typeface="Arial" charset="0"/>
                <a:sym typeface="Symbol" charset="0"/>
              </a:rPr>
              <a:t>½</a:t>
            </a:r>
            <a:r>
              <a:rPr lang="en-US" sz="1600">
                <a:latin typeface="Arial" charset="0"/>
              </a:rPr>
              <a:t>G</a:t>
            </a:r>
            <a:r>
              <a:rPr lang="en-US" sz="1600" baseline="30000">
                <a:latin typeface="Arial" charset="0"/>
              </a:rPr>
              <a:t>2</a:t>
            </a:r>
            <a:r>
              <a:rPr lang="en-US" sz="1600">
                <a:latin typeface="Arial" charset="0"/>
              </a:rPr>
              <a:t> δ</a:t>
            </a:r>
            <a:r>
              <a:rPr lang="en-US" sz="1600" baseline="-25000">
                <a:latin typeface="Arial" charset="0"/>
              </a:rPr>
              <a:t>GG</a:t>
            </a:r>
            <a:r>
              <a:rPr lang="ja-JP" altLang="en-US" sz="1600" baseline="-25000">
                <a:latin typeface="Arial" charset="0"/>
              </a:rPr>
              <a:t>’</a:t>
            </a:r>
            <a:endParaRPr lang="en-US" sz="1600" baseline="-2500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Potential energy term given by Fourier transform of V(r)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>
                <a:latin typeface="Arial" charset="0"/>
              </a:rPr>
              <a:t>			 </a:t>
            </a:r>
            <a:r>
              <a:rPr lang="en-US" sz="1600">
                <a:latin typeface="Arial" charset="0"/>
                <a:sym typeface="Symbol" charset="0"/>
              </a:rPr>
              <a:t></a:t>
            </a:r>
            <a:r>
              <a:rPr lang="en-US" sz="1600">
                <a:latin typeface="Arial" charset="0"/>
              </a:rPr>
              <a:t>e</a:t>
            </a:r>
            <a:r>
              <a:rPr lang="en-US" sz="1600" baseline="30000">
                <a:latin typeface="Arial" charset="0"/>
              </a:rPr>
              <a:t>iGr</a:t>
            </a:r>
            <a:r>
              <a:rPr lang="en-US" sz="1400">
                <a:latin typeface="Arial" charset="0"/>
              </a:rPr>
              <a:t> |V(r)| </a:t>
            </a:r>
            <a:r>
              <a:rPr lang="en-US" sz="1600">
                <a:latin typeface="Arial" charset="0"/>
              </a:rPr>
              <a:t>e</a:t>
            </a:r>
            <a:r>
              <a:rPr lang="en-US" sz="1600" baseline="30000">
                <a:latin typeface="Arial" charset="0"/>
              </a:rPr>
              <a:t>iG</a:t>
            </a:r>
            <a:r>
              <a:rPr lang="ja-JP" altLang="en-US" sz="1600" baseline="30000">
                <a:latin typeface="Arial" charset="0"/>
              </a:rPr>
              <a:t>’</a:t>
            </a:r>
            <a:r>
              <a:rPr lang="en-US" sz="1600" baseline="30000">
                <a:latin typeface="Arial" charset="0"/>
              </a:rPr>
              <a:t>r</a:t>
            </a:r>
            <a:r>
              <a:rPr lang="en-US" sz="1600">
                <a:latin typeface="Arial" charset="0"/>
                <a:sym typeface="Symbol" charset="0"/>
              </a:rPr>
              <a:t></a:t>
            </a:r>
            <a:r>
              <a:rPr lang="en-US" sz="1600">
                <a:latin typeface="Arial" charset="0"/>
              </a:rPr>
              <a:t> </a:t>
            </a:r>
            <a:r>
              <a:rPr lang="en-US" sz="1400">
                <a:latin typeface="Arial" charset="0"/>
              </a:rPr>
              <a:t>= V(G – G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sz="140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  <a:sym typeface="Symbol" charset="0"/>
              </a:rPr>
              <a:t>Solve (# k-points) Kohn-Sham matrices of dimension (# PW) x (# PW)</a:t>
            </a:r>
          </a:p>
          <a:p>
            <a:pPr lvl="2">
              <a:lnSpc>
                <a:spcPct val="90000"/>
              </a:lnSpc>
            </a:pPr>
            <a:r>
              <a:rPr lang="en-US" sz="1400">
                <a:latin typeface="Arial" charset="0"/>
                <a:sym typeface="Symbol" charset="0"/>
              </a:rPr>
              <a:t>direct diagonalization or iterative techniques</a:t>
            </a:r>
          </a:p>
          <a:p>
            <a:pPr lvl="2">
              <a:lnSpc>
                <a:spcPct val="90000"/>
              </a:lnSpc>
            </a:pPr>
            <a:endParaRPr lang="en-US" sz="1400">
              <a:latin typeface="Arial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ja-JP" altLang="en-US" sz="1800">
                <a:latin typeface="Arial" charset="0"/>
              </a:rPr>
              <a:t>“</a:t>
            </a:r>
            <a:r>
              <a:rPr lang="en-US" sz="1800">
                <a:latin typeface="Arial" charset="0"/>
              </a:rPr>
              <a:t>Kinetic energy cutoff</a:t>
            </a:r>
            <a:r>
              <a:rPr lang="ja-JP" altLang="en-US" sz="1800">
                <a:latin typeface="Arial" charset="0"/>
              </a:rPr>
              <a:t>”</a:t>
            </a:r>
            <a:r>
              <a:rPr lang="en-US" sz="1800">
                <a:latin typeface="Arial" charset="0"/>
              </a:rPr>
              <a:t> (single parameter!) determines # plane waves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n</a:t>
            </a:r>
            <a:r>
              <a:rPr lang="en-US" sz="1600" baseline="-25000">
                <a:latin typeface="Arial" charset="0"/>
              </a:rPr>
              <a:t>max</a:t>
            </a:r>
            <a:r>
              <a:rPr lang="en-US" sz="1600">
                <a:latin typeface="Arial" charset="0"/>
              </a:rPr>
              <a:t> chosen such that ħ</a:t>
            </a:r>
            <a:r>
              <a:rPr lang="en-US" sz="1600" baseline="30000">
                <a:latin typeface="Arial" charset="0"/>
              </a:rPr>
              <a:t>2</a:t>
            </a:r>
            <a:r>
              <a:rPr lang="en-US" sz="1600">
                <a:latin typeface="Arial" charset="0"/>
              </a:rPr>
              <a:t>G</a:t>
            </a:r>
            <a:r>
              <a:rPr lang="en-US" sz="1600" baseline="-25000">
                <a:latin typeface="Arial" charset="0"/>
              </a:rPr>
              <a:t>max</a:t>
            </a:r>
            <a:r>
              <a:rPr lang="en-US" sz="1600" baseline="30000">
                <a:latin typeface="Arial" charset="0"/>
              </a:rPr>
              <a:t>2</a:t>
            </a:r>
            <a:r>
              <a:rPr lang="en-US" sz="1600">
                <a:latin typeface="Arial" charset="0"/>
              </a:rPr>
              <a:t>/2m</a:t>
            </a:r>
            <a:r>
              <a:rPr lang="en-US" sz="1600" baseline="-25000">
                <a:latin typeface="Arial" charset="0"/>
              </a:rPr>
              <a:t>e</a:t>
            </a:r>
            <a:r>
              <a:rPr lang="en-US" sz="1600">
                <a:latin typeface="Arial" charset="0"/>
              </a:rPr>
              <a:t> &lt; KE</a:t>
            </a:r>
            <a:r>
              <a:rPr lang="en-US" sz="1600" baseline="-25000">
                <a:latin typeface="Arial" charset="0"/>
              </a:rPr>
              <a:t>cutoff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n</a:t>
            </a:r>
            <a:r>
              <a:rPr lang="en-US" sz="1600" baseline="-25000">
                <a:latin typeface="Arial" charset="0"/>
              </a:rPr>
              <a:t>max</a:t>
            </a:r>
            <a:r>
              <a:rPr lang="en-US" sz="1600">
                <a:latin typeface="Arial" charset="0"/>
              </a:rPr>
              <a:t> ~ 10</a:t>
            </a:r>
            <a:r>
              <a:rPr lang="en-US" sz="1600" baseline="30000">
                <a:latin typeface="Arial" charset="0"/>
              </a:rPr>
              <a:t>5</a:t>
            </a:r>
            <a:r>
              <a:rPr lang="en-US" sz="1600">
                <a:latin typeface="Arial" charset="0"/>
              </a:rPr>
              <a:t> - 10</a:t>
            </a:r>
            <a:r>
              <a:rPr lang="en-US" sz="1600" baseline="30000">
                <a:latin typeface="Arial" charset="0"/>
              </a:rPr>
              <a:t>6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22098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228600" y="2773363"/>
          <a:ext cx="2790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2" name="Equation" r:id="rId5" imgW="2793960" imgH="647640" progId="Equation.DSMT4">
                  <p:embed/>
                </p:oleObj>
              </mc:Choice>
              <mc:Fallback>
                <p:oleObj name="Equation" r:id="rId5" imgW="2793960" imgH="647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73363"/>
                        <a:ext cx="27908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573088" y="2209800"/>
            <a:ext cx="163671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 i="1"/>
              <a:t>Face-centered cubic</a:t>
            </a:r>
          </a:p>
          <a:p>
            <a:pPr algn="ctr"/>
            <a:r>
              <a:rPr lang="en-US"/>
              <a:t>example Cu</a:t>
            </a:r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4800"/>
            <a:ext cx="2057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808038" y="355600"/>
            <a:ext cx="109696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 i="1"/>
              <a:t>Simple cubic</a:t>
            </a:r>
          </a:p>
          <a:p>
            <a:pPr algn="ctr"/>
            <a:r>
              <a:rPr lang="en-US"/>
              <a:t>example Po</a:t>
            </a:r>
          </a:p>
        </p:txBody>
      </p:sp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28600" y="990600"/>
          <a:ext cx="2790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3" name="Equation" r:id="rId8" imgW="2793960" imgH="647640" progId="Equation.DSMT4">
                  <p:embed/>
                </p:oleObj>
              </mc:Choice>
              <mc:Fallback>
                <p:oleObj name="Equation" r:id="rId8" imgW="2793960" imgH="647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27908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10"/>
          <p:cNvGraphicFramePr>
            <a:graphicFrameLocks noChangeAspect="1"/>
          </p:cNvGraphicFramePr>
          <p:nvPr/>
        </p:nvGraphicFramePr>
        <p:xfrm>
          <a:off x="990600" y="1752600"/>
          <a:ext cx="381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4" name="Equation" r:id="rId10" imgW="317160" imgH="126720" progId="Equation.DSMT4">
                  <p:embed/>
                </p:oleObj>
              </mc:Choice>
              <mc:Fallback>
                <p:oleObj name="Equation" r:id="rId10" imgW="317160" imgH="1267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3810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990600" y="3535363"/>
          <a:ext cx="66992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5" name="Equation" r:id="rId12" imgW="558720" imgH="228600" progId="Equation.DSMT4">
                  <p:embed/>
                </p:oleObj>
              </mc:Choice>
              <mc:Fallback>
                <p:oleObj name="Equation" r:id="rId12" imgW="55872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35363"/>
                        <a:ext cx="669925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85800"/>
            <a:ext cx="2286000" cy="195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152400" y="1181100"/>
          <a:ext cx="2790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9" name="Equation" r:id="rId5" imgW="2793960" imgH="647640" progId="Equation.DSMT4">
                  <p:embed/>
                </p:oleObj>
              </mc:Choice>
              <mc:Fallback>
                <p:oleObj name="Equation" r:id="rId5" imgW="2793960" imgH="647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81100"/>
                        <a:ext cx="27908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16732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 i="1"/>
              <a:t>Body-centered cubic</a:t>
            </a:r>
          </a:p>
          <a:p>
            <a:pPr algn="ctr"/>
            <a:r>
              <a:rPr lang="en-US"/>
              <a:t>example Fe</a:t>
            </a:r>
          </a:p>
        </p:txBody>
      </p:sp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1066800" y="2057400"/>
          <a:ext cx="73025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0" name="Equation" r:id="rId7" imgW="609480" imgH="228600" progId="Equation.DSMT4">
                  <p:embed/>
                </p:oleObj>
              </mc:Choice>
              <mc:Fallback>
                <p:oleObj name="Equation" r:id="rId7" imgW="6094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57400"/>
                        <a:ext cx="73025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012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24200"/>
            <a:ext cx="243840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152400" y="3465513"/>
          <a:ext cx="27908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1" name="Equation" r:id="rId10" imgW="2793960" imgH="711000" progId="Equation.DSMT4">
                  <p:embed/>
                </p:oleObj>
              </mc:Choice>
              <mc:Fallback>
                <p:oleObj name="Equation" r:id="rId10" imgW="2793960" imgH="71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465513"/>
                        <a:ext cx="27908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476250" y="2849563"/>
            <a:ext cx="1952625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 i="1"/>
              <a:t>Hexagonal close packed</a:t>
            </a:r>
          </a:p>
          <a:p>
            <a:pPr algn="ctr"/>
            <a:r>
              <a:rPr lang="en-US"/>
              <a:t>example Ru</a:t>
            </a:r>
          </a:p>
        </p:txBody>
      </p:sp>
      <p:graphicFrame>
        <p:nvGraphicFramePr>
          <p:cNvPr id="90124" name="Object 12"/>
          <p:cNvGraphicFramePr>
            <a:graphicFrameLocks noChangeAspect="1"/>
          </p:cNvGraphicFramePr>
          <p:nvPr/>
        </p:nvGraphicFramePr>
        <p:xfrm>
          <a:off x="1828800" y="5410200"/>
          <a:ext cx="381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2" name="Equation" r:id="rId12" imgW="317160" imgH="126720" progId="Equation.DSMT4">
                  <p:embed/>
                </p:oleObj>
              </mc:Choice>
              <mc:Fallback>
                <p:oleObj name="Equation" r:id="rId12" imgW="317160" imgH="1267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10200"/>
                        <a:ext cx="3810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5" name="Object 13"/>
          <p:cNvGraphicFramePr>
            <a:graphicFrameLocks noChangeAspect="1"/>
          </p:cNvGraphicFramePr>
          <p:nvPr/>
        </p:nvGraphicFramePr>
        <p:xfrm>
          <a:off x="609600" y="4533900"/>
          <a:ext cx="18780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3" name="Equation" r:id="rId14" imgW="1879560" imgH="647640" progId="Equation.DSMT4">
                  <p:embed/>
                </p:oleObj>
              </mc:Choice>
              <mc:Fallback>
                <p:oleObj name="Equation" r:id="rId14" imgW="1879560" imgH="647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33900"/>
                        <a:ext cx="18780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838200" y="4267200"/>
            <a:ext cx="1206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Two-atom basis:</a:t>
            </a:r>
          </a:p>
        </p:txBody>
      </p:sp>
      <p:graphicFrame>
        <p:nvGraphicFramePr>
          <p:cNvPr id="90127" name="Object 15"/>
          <p:cNvGraphicFramePr>
            <a:graphicFrameLocks noChangeAspect="1"/>
          </p:cNvGraphicFramePr>
          <p:nvPr/>
        </p:nvGraphicFramePr>
        <p:xfrm>
          <a:off x="396875" y="5327650"/>
          <a:ext cx="11557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4" name="Equation" r:id="rId16" imgW="965160" imgH="241200" progId="Equation.DSMT4">
                  <p:embed/>
                </p:oleObj>
              </mc:Choice>
              <mc:Fallback>
                <p:oleObj name="Equation" r:id="rId16" imgW="96516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5327650"/>
                        <a:ext cx="11557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2209800" y="25908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3505200" y="25908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2201069" y="2567781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2353469" y="2596356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3467894" y="2551906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3620294" y="2551906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TextBox 11"/>
          <p:cNvSpPr txBox="1">
            <a:spLocks noChangeArrowheads="1"/>
          </p:cNvSpPr>
          <p:nvPr/>
        </p:nvSpPr>
        <p:spPr bwMode="auto">
          <a:xfrm>
            <a:off x="1978025" y="2819400"/>
            <a:ext cx="9112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i="1"/>
              <a:t>ok</a:t>
            </a:r>
          </a:p>
          <a:p>
            <a:pPr algn="ctr" eaLnBrk="1" hangingPunct="1"/>
            <a:r>
              <a:rPr lang="en-US" i="1"/>
              <a:t>Closed-shell</a:t>
            </a:r>
          </a:p>
          <a:p>
            <a:pPr algn="ctr" eaLnBrk="1" hangingPunct="1"/>
            <a:r>
              <a:rPr lang="en-US" i="1"/>
              <a:t>singlet</a:t>
            </a:r>
          </a:p>
        </p:txBody>
      </p:sp>
      <p:sp>
        <p:nvSpPr>
          <p:cNvPr id="2061" name="TextBox 12"/>
          <p:cNvSpPr txBox="1">
            <a:spLocks noChangeArrowheads="1"/>
          </p:cNvSpPr>
          <p:nvPr/>
        </p:nvSpPr>
        <p:spPr bwMode="auto">
          <a:xfrm>
            <a:off x="3429000" y="2819400"/>
            <a:ext cx="611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No-no!</a:t>
            </a:r>
          </a:p>
        </p:txBody>
      </p:sp>
      <p:cxnSp>
        <p:nvCxnSpPr>
          <p:cNvPr id="2" name="Straight Connector 2"/>
          <p:cNvCxnSpPr>
            <a:cxnSpLocks noChangeShapeType="1"/>
          </p:cNvCxnSpPr>
          <p:nvPr/>
        </p:nvCxnSpPr>
        <p:spPr bwMode="auto">
          <a:xfrm>
            <a:off x="4727575" y="25908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5"/>
          <p:cNvCxnSpPr/>
          <p:nvPr/>
        </p:nvCxnSpPr>
        <p:spPr>
          <a:xfrm rot="5400000" flipH="1" flipV="1">
            <a:off x="4718844" y="2567781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7"/>
          <p:cNvCxnSpPr/>
          <p:nvPr/>
        </p:nvCxnSpPr>
        <p:spPr>
          <a:xfrm rot="16200000" flipH="1">
            <a:off x="4871244" y="2596356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TextBox 11"/>
          <p:cNvSpPr txBox="1">
            <a:spLocks noChangeArrowheads="1"/>
          </p:cNvSpPr>
          <p:nvPr/>
        </p:nvSpPr>
        <p:spPr bwMode="auto">
          <a:xfrm>
            <a:off x="4495800" y="2819400"/>
            <a:ext cx="9112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i="1"/>
              <a:t>ok</a:t>
            </a:r>
          </a:p>
          <a:p>
            <a:pPr algn="ctr" eaLnBrk="1" hangingPunct="1"/>
            <a:r>
              <a:rPr lang="en-US" i="1"/>
              <a:t>Closed-shell</a:t>
            </a:r>
          </a:p>
          <a:p>
            <a:pPr algn="ctr" eaLnBrk="1" hangingPunct="1"/>
            <a:r>
              <a:rPr lang="en-US" i="1"/>
              <a:t>singlet</a:t>
            </a:r>
          </a:p>
        </p:txBody>
      </p:sp>
      <p:cxnSp>
        <p:nvCxnSpPr>
          <p:cNvPr id="9" name="Straight Connector 2"/>
          <p:cNvCxnSpPr>
            <a:cxnSpLocks noChangeShapeType="1"/>
          </p:cNvCxnSpPr>
          <p:nvPr/>
        </p:nvCxnSpPr>
        <p:spPr bwMode="auto">
          <a:xfrm>
            <a:off x="6400800" y="44196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2"/>
          <p:cNvCxnSpPr>
            <a:cxnSpLocks noChangeShapeType="1"/>
          </p:cNvCxnSpPr>
          <p:nvPr/>
        </p:nvCxnSpPr>
        <p:spPr bwMode="auto">
          <a:xfrm>
            <a:off x="6392863" y="4875213"/>
            <a:ext cx="4572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5"/>
          <p:cNvCxnSpPr/>
          <p:nvPr/>
        </p:nvCxnSpPr>
        <p:spPr>
          <a:xfrm rot="5400000" flipH="1" flipV="1">
            <a:off x="6353969" y="4868069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7"/>
          <p:cNvCxnSpPr/>
          <p:nvPr/>
        </p:nvCxnSpPr>
        <p:spPr>
          <a:xfrm rot="16200000" flipH="1">
            <a:off x="6506369" y="4896644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"/>
          <p:cNvCxnSpPr>
            <a:cxnSpLocks noChangeShapeType="1"/>
          </p:cNvCxnSpPr>
          <p:nvPr/>
        </p:nvCxnSpPr>
        <p:spPr bwMode="auto">
          <a:xfrm>
            <a:off x="2514600" y="44196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2"/>
          <p:cNvCxnSpPr>
            <a:cxnSpLocks noChangeShapeType="1"/>
          </p:cNvCxnSpPr>
          <p:nvPr/>
        </p:nvCxnSpPr>
        <p:spPr bwMode="auto">
          <a:xfrm>
            <a:off x="2506663" y="4875213"/>
            <a:ext cx="4572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5"/>
          <p:cNvCxnSpPr/>
          <p:nvPr/>
        </p:nvCxnSpPr>
        <p:spPr>
          <a:xfrm rot="5400000" flipH="1" flipV="1">
            <a:off x="2467769" y="4868069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7"/>
          <p:cNvCxnSpPr/>
          <p:nvPr/>
        </p:nvCxnSpPr>
        <p:spPr>
          <a:xfrm rot="16200000" flipH="1">
            <a:off x="2620169" y="4456906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"/>
          <p:cNvCxnSpPr>
            <a:cxnSpLocks noChangeShapeType="1"/>
          </p:cNvCxnSpPr>
          <p:nvPr/>
        </p:nvCxnSpPr>
        <p:spPr bwMode="auto">
          <a:xfrm>
            <a:off x="3200400" y="44196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2"/>
          <p:cNvCxnSpPr>
            <a:cxnSpLocks noChangeShapeType="1"/>
          </p:cNvCxnSpPr>
          <p:nvPr/>
        </p:nvCxnSpPr>
        <p:spPr bwMode="auto">
          <a:xfrm>
            <a:off x="3192463" y="4875213"/>
            <a:ext cx="4572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5"/>
          <p:cNvCxnSpPr/>
          <p:nvPr/>
        </p:nvCxnSpPr>
        <p:spPr>
          <a:xfrm rot="5400000" flipH="1" flipV="1">
            <a:off x="3153569" y="4409281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7"/>
          <p:cNvCxnSpPr/>
          <p:nvPr/>
        </p:nvCxnSpPr>
        <p:spPr>
          <a:xfrm rot="16200000" flipH="1">
            <a:off x="3305969" y="4896644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"/>
          <p:cNvCxnSpPr>
            <a:cxnSpLocks noChangeShapeType="1"/>
          </p:cNvCxnSpPr>
          <p:nvPr/>
        </p:nvCxnSpPr>
        <p:spPr bwMode="auto">
          <a:xfrm>
            <a:off x="3886200" y="44196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"/>
          <p:cNvCxnSpPr>
            <a:cxnSpLocks noChangeShapeType="1"/>
          </p:cNvCxnSpPr>
          <p:nvPr/>
        </p:nvCxnSpPr>
        <p:spPr bwMode="auto">
          <a:xfrm>
            <a:off x="3878263" y="4875213"/>
            <a:ext cx="4572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5"/>
          <p:cNvCxnSpPr/>
          <p:nvPr/>
        </p:nvCxnSpPr>
        <p:spPr>
          <a:xfrm rot="5400000" flipH="1" flipV="1">
            <a:off x="3839369" y="4868069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7"/>
          <p:cNvCxnSpPr/>
          <p:nvPr/>
        </p:nvCxnSpPr>
        <p:spPr>
          <a:xfrm rot="16200000" flipH="1">
            <a:off x="4533107" y="4441031"/>
            <a:ext cx="381000" cy="1587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"/>
          <p:cNvCxnSpPr>
            <a:cxnSpLocks noChangeShapeType="1"/>
          </p:cNvCxnSpPr>
          <p:nvPr/>
        </p:nvCxnSpPr>
        <p:spPr bwMode="auto">
          <a:xfrm>
            <a:off x="4572000" y="44196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2"/>
          <p:cNvCxnSpPr>
            <a:cxnSpLocks noChangeShapeType="1"/>
          </p:cNvCxnSpPr>
          <p:nvPr/>
        </p:nvCxnSpPr>
        <p:spPr bwMode="auto">
          <a:xfrm>
            <a:off x="4564063" y="4875213"/>
            <a:ext cx="4572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5"/>
          <p:cNvCxnSpPr/>
          <p:nvPr/>
        </p:nvCxnSpPr>
        <p:spPr>
          <a:xfrm rot="5400000" flipH="1" flipV="1">
            <a:off x="3999707" y="4380706"/>
            <a:ext cx="381000" cy="1587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7"/>
          <p:cNvCxnSpPr/>
          <p:nvPr/>
        </p:nvCxnSpPr>
        <p:spPr>
          <a:xfrm rot="16200000" flipH="1">
            <a:off x="4677569" y="4896644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"/>
          <p:cNvCxnSpPr>
            <a:cxnSpLocks noChangeShapeType="1"/>
          </p:cNvCxnSpPr>
          <p:nvPr/>
        </p:nvCxnSpPr>
        <p:spPr bwMode="auto">
          <a:xfrm>
            <a:off x="5562600" y="44196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52" name="Straight Connector 2"/>
          <p:cNvCxnSpPr>
            <a:cxnSpLocks noChangeShapeType="1"/>
          </p:cNvCxnSpPr>
          <p:nvPr/>
        </p:nvCxnSpPr>
        <p:spPr bwMode="auto">
          <a:xfrm>
            <a:off x="5554663" y="4875213"/>
            <a:ext cx="4572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53" name="Straight Arrow Connector 5"/>
          <p:cNvCxnSpPr/>
          <p:nvPr/>
        </p:nvCxnSpPr>
        <p:spPr>
          <a:xfrm rot="5400000" flipH="1" flipV="1">
            <a:off x="5515769" y="4380706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4" name="Straight Arrow Connector 7"/>
          <p:cNvCxnSpPr/>
          <p:nvPr/>
        </p:nvCxnSpPr>
        <p:spPr>
          <a:xfrm rot="16200000" flipH="1">
            <a:off x="5668169" y="4409281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0" name="Text Box 39"/>
          <p:cNvSpPr txBox="1">
            <a:spLocks noChangeArrowheads="1"/>
          </p:cNvSpPr>
          <p:nvPr/>
        </p:nvSpPr>
        <p:spPr bwMode="auto">
          <a:xfrm>
            <a:off x="1933575" y="4724400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sz="1400" i="1">
                <a:latin typeface="Times New Roman" charset="0"/>
                <a:cs typeface="Times New Roman" charset="0"/>
              </a:rPr>
              <a:t>ψ</a:t>
            </a:r>
            <a:r>
              <a:rPr lang="en-US" sz="1400" baseline="-25000">
                <a:latin typeface="Times New Roman" charset="0"/>
                <a:cs typeface="Times New Roman" charset="0"/>
              </a:rPr>
              <a:t>1</a:t>
            </a:r>
            <a:endParaRPr lang="el-GR" sz="1400" baseline="-25000">
              <a:latin typeface="Times New Roman" charset="0"/>
              <a:cs typeface="Times New Roman" charset="0"/>
            </a:endParaRPr>
          </a:p>
        </p:txBody>
      </p:sp>
      <p:sp>
        <p:nvSpPr>
          <p:cNvPr id="2091" name="Text Box 40"/>
          <p:cNvSpPr txBox="1">
            <a:spLocks noChangeArrowheads="1"/>
          </p:cNvSpPr>
          <p:nvPr/>
        </p:nvSpPr>
        <p:spPr bwMode="auto">
          <a:xfrm>
            <a:off x="1933575" y="4271963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sz="1400" i="1">
                <a:latin typeface="Times New Roman" charset="0"/>
                <a:cs typeface="Times New Roman" charset="0"/>
              </a:rPr>
              <a:t>ψ</a:t>
            </a:r>
            <a:r>
              <a:rPr lang="en-US" sz="1400" baseline="-25000">
                <a:latin typeface="Times New Roman" charset="0"/>
                <a:cs typeface="Times New Roman" charset="0"/>
              </a:rPr>
              <a:t>2</a:t>
            </a:r>
            <a:endParaRPr lang="el-GR" sz="1400" baseline="-25000">
              <a:latin typeface="Times New Roman" charset="0"/>
              <a:cs typeface="Times New Roman" charset="0"/>
            </a:endParaRPr>
          </a:p>
        </p:txBody>
      </p:sp>
      <p:graphicFrame>
        <p:nvGraphicFramePr>
          <p:cNvPr id="2050" name="Object 41"/>
          <p:cNvGraphicFramePr>
            <a:graphicFrameLocks noChangeAspect="1"/>
          </p:cNvGraphicFramePr>
          <p:nvPr/>
        </p:nvGraphicFramePr>
        <p:xfrm>
          <a:off x="2514600" y="5110163"/>
          <a:ext cx="5334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4" imgW="406080" imgH="228600" progId="Equation.DSMT4">
                  <p:embed/>
                </p:oleObj>
              </mc:Choice>
              <mc:Fallback>
                <p:oleObj name="Equation" r:id="rId4" imgW="40608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10163"/>
                        <a:ext cx="5334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2"/>
          <p:cNvGraphicFramePr>
            <a:graphicFrameLocks noChangeAspect="1"/>
          </p:cNvGraphicFramePr>
          <p:nvPr/>
        </p:nvGraphicFramePr>
        <p:xfrm>
          <a:off x="3171825" y="5110163"/>
          <a:ext cx="5334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6" imgW="406080" imgH="228600" progId="Equation.DSMT4">
                  <p:embed/>
                </p:oleObj>
              </mc:Choice>
              <mc:Fallback>
                <p:oleObj name="Equation" r:id="rId6" imgW="40608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5110163"/>
                        <a:ext cx="5334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3"/>
          <p:cNvGraphicFramePr>
            <a:graphicFrameLocks noChangeAspect="1"/>
          </p:cNvGraphicFramePr>
          <p:nvPr/>
        </p:nvGraphicFramePr>
        <p:xfrm>
          <a:off x="3886200" y="5113338"/>
          <a:ext cx="5334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8" imgW="406080" imgH="228600" progId="Equation.DSMT4">
                  <p:embed/>
                </p:oleObj>
              </mc:Choice>
              <mc:Fallback>
                <p:oleObj name="Equation" r:id="rId8" imgW="406080" imgH="2286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13338"/>
                        <a:ext cx="5334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44"/>
          <p:cNvGraphicFramePr>
            <a:graphicFrameLocks noChangeAspect="1"/>
          </p:cNvGraphicFramePr>
          <p:nvPr/>
        </p:nvGraphicFramePr>
        <p:xfrm>
          <a:off x="4572000" y="5116513"/>
          <a:ext cx="5334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10" imgW="406080" imgH="228600" progId="Equation.DSMT4">
                  <p:embed/>
                </p:oleObj>
              </mc:Choice>
              <mc:Fallback>
                <p:oleObj name="Equation" r:id="rId10" imgW="406080" imgH="2286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16513"/>
                        <a:ext cx="5334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"/>
          <p:cNvCxnSpPr>
            <a:cxnSpLocks noChangeShapeType="1"/>
          </p:cNvCxnSpPr>
          <p:nvPr/>
        </p:nvCxnSpPr>
        <p:spPr bwMode="auto">
          <a:xfrm>
            <a:off x="3959225" y="36576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" name="Straight Arrow Connector 5"/>
          <p:cNvCxnSpPr/>
          <p:nvPr/>
        </p:nvCxnSpPr>
        <p:spPr>
          <a:xfrm rot="5400000" flipH="1" flipV="1">
            <a:off x="3950494" y="3634581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7"/>
          <p:cNvCxnSpPr/>
          <p:nvPr/>
        </p:nvCxnSpPr>
        <p:spPr>
          <a:xfrm rot="16200000" flipH="1">
            <a:off x="4102894" y="3663156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1295400" y="3305175"/>
            <a:ext cx="1071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Lithium 1s</a:t>
            </a:r>
            <a:r>
              <a:rPr lang="en-US" baseline="30000"/>
              <a:t>2</a:t>
            </a:r>
            <a:r>
              <a:rPr lang="en-US"/>
              <a:t>2s</a:t>
            </a:r>
            <a:r>
              <a:rPr lang="en-US" baseline="30000"/>
              <a:t>1</a:t>
            </a:r>
          </a:p>
        </p:txBody>
      </p:sp>
      <p:cxnSp>
        <p:nvCxnSpPr>
          <p:cNvPr id="6" name="Straight Connector 2"/>
          <p:cNvCxnSpPr>
            <a:cxnSpLocks noChangeShapeType="1"/>
          </p:cNvCxnSpPr>
          <p:nvPr/>
        </p:nvCxnSpPr>
        <p:spPr bwMode="auto">
          <a:xfrm>
            <a:off x="3959225" y="2892425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5"/>
          <p:cNvCxnSpPr/>
          <p:nvPr/>
        </p:nvCxnSpPr>
        <p:spPr>
          <a:xfrm rot="5400000" flipH="1" flipV="1">
            <a:off x="3950494" y="2869406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"/>
          <p:cNvCxnSpPr>
            <a:cxnSpLocks noChangeShapeType="1"/>
          </p:cNvCxnSpPr>
          <p:nvPr/>
        </p:nvCxnSpPr>
        <p:spPr bwMode="auto">
          <a:xfrm>
            <a:off x="2057400" y="6858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5"/>
          <p:cNvCxnSpPr/>
          <p:nvPr/>
        </p:nvCxnSpPr>
        <p:spPr>
          <a:xfrm rot="5400000" flipH="1" flipV="1">
            <a:off x="2048669" y="654844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"/>
          <p:cNvCxnSpPr>
            <a:cxnSpLocks noChangeShapeType="1"/>
          </p:cNvCxnSpPr>
          <p:nvPr/>
        </p:nvCxnSpPr>
        <p:spPr bwMode="auto">
          <a:xfrm>
            <a:off x="2667000" y="6858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5"/>
          <p:cNvCxnSpPr/>
          <p:nvPr/>
        </p:nvCxnSpPr>
        <p:spPr>
          <a:xfrm rot="5400000" flipH="1" flipV="1">
            <a:off x="2658269" y="662781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"/>
          <p:cNvCxnSpPr>
            <a:cxnSpLocks noChangeShapeType="1"/>
          </p:cNvCxnSpPr>
          <p:nvPr/>
        </p:nvCxnSpPr>
        <p:spPr bwMode="auto">
          <a:xfrm>
            <a:off x="3276600" y="6858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25" name="Rectangle 17"/>
          <p:cNvSpPr>
            <a:spLocks noChangeArrowheads="1"/>
          </p:cNvSpPr>
          <p:nvPr/>
        </p:nvSpPr>
        <p:spPr bwMode="auto">
          <a:xfrm>
            <a:off x="3609975" y="3513138"/>
            <a:ext cx="385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/>
              <a:t>ψ</a:t>
            </a:r>
            <a:r>
              <a:rPr lang="en-US" baseline="-25000"/>
              <a:t>1s</a:t>
            </a:r>
          </a:p>
        </p:txBody>
      </p:sp>
      <p:sp>
        <p:nvSpPr>
          <p:cNvPr id="13326" name="Rectangle 18"/>
          <p:cNvSpPr>
            <a:spLocks noChangeArrowheads="1"/>
          </p:cNvSpPr>
          <p:nvPr/>
        </p:nvSpPr>
        <p:spPr bwMode="auto">
          <a:xfrm>
            <a:off x="3635375" y="2755900"/>
            <a:ext cx="385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/>
              <a:t>ψ</a:t>
            </a:r>
            <a:r>
              <a:rPr lang="en-US" baseline="-25000"/>
              <a:t>2s</a:t>
            </a:r>
          </a:p>
        </p:txBody>
      </p:sp>
      <p:sp>
        <p:nvSpPr>
          <p:cNvPr id="13327" name="TextBox 19"/>
          <p:cNvSpPr txBox="1">
            <a:spLocks noChangeArrowheads="1"/>
          </p:cNvSpPr>
          <p:nvPr/>
        </p:nvSpPr>
        <p:spPr bwMode="auto">
          <a:xfrm>
            <a:off x="3810000" y="4038600"/>
            <a:ext cx="765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u="sng"/>
              <a:t>ROHF</a:t>
            </a:r>
          </a:p>
          <a:p>
            <a:pPr algn="ctr" eaLnBrk="1" hangingPunct="1"/>
            <a:r>
              <a:rPr lang="en-US" i="1"/>
              <a:t>Pure doublet</a:t>
            </a:r>
          </a:p>
        </p:txBody>
      </p:sp>
      <p:cxnSp>
        <p:nvCxnSpPr>
          <p:cNvPr id="21" name="Straight Connector 2"/>
          <p:cNvCxnSpPr>
            <a:cxnSpLocks noChangeShapeType="1"/>
          </p:cNvCxnSpPr>
          <p:nvPr/>
        </p:nvCxnSpPr>
        <p:spPr bwMode="auto">
          <a:xfrm>
            <a:off x="2863850" y="36576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5"/>
          <p:cNvCxnSpPr/>
          <p:nvPr/>
        </p:nvCxnSpPr>
        <p:spPr>
          <a:xfrm rot="5400000" flipH="1" flipV="1">
            <a:off x="2855119" y="3634581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"/>
          <p:cNvCxnSpPr/>
          <p:nvPr/>
        </p:nvCxnSpPr>
        <p:spPr>
          <a:xfrm rot="16200000" flipH="1">
            <a:off x="3007519" y="3663156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"/>
          <p:cNvCxnSpPr>
            <a:cxnSpLocks noChangeShapeType="1"/>
          </p:cNvCxnSpPr>
          <p:nvPr/>
        </p:nvCxnSpPr>
        <p:spPr bwMode="auto">
          <a:xfrm>
            <a:off x="2863850" y="29845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32" name="Rectangle 25"/>
          <p:cNvSpPr>
            <a:spLocks noChangeArrowheads="1"/>
          </p:cNvSpPr>
          <p:nvPr/>
        </p:nvSpPr>
        <p:spPr bwMode="auto">
          <a:xfrm>
            <a:off x="2514600" y="3513138"/>
            <a:ext cx="385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/>
              <a:t>ψ</a:t>
            </a:r>
            <a:r>
              <a:rPr lang="en-US" baseline="-25000"/>
              <a:t>1s</a:t>
            </a:r>
          </a:p>
        </p:txBody>
      </p:sp>
      <p:sp>
        <p:nvSpPr>
          <p:cNvPr id="13333" name="Rectangle 26"/>
          <p:cNvSpPr>
            <a:spLocks noChangeArrowheads="1"/>
          </p:cNvSpPr>
          <p:nvPr/>
        </p:nvSpPr>
        <p:spPr bwMode="auto">
          <a:xfrm>
            <a:off x="2540000" y="2847975"/>
            <a:ext cx="385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/>
              <a:t>ψ</a:t>
            </a:r>
            <a:r>
              <a:rPr lang="en-US" baseline="-25000"/>
              <a:t>2s</a:t>
            </a:r>
          </a:p>
        </p:txBody>
      </p:sp>
      <p:sp>
        <p:nvSpPr>
          <p:cNvPr id="13334" name="TextBox 27"/>
          <p:cNvSpPr txBox="1">
            <a:spLocks noChangeArrowheads="1"/>
          </p:cNvSpPr>
          <p:nvPr/>
        </p:nvSpPr>
        <p:spPr bwMode="auto">
          <a:xfrm>
            <a:off x="2841625" y="4038600"/>
            <a:ext cx="701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u="sng"/>
              <a:t>“</a:t>
            </a:r>
            <a:r>
              <a:rPr lang="en-US" u="sng"/>
              <a:t>RHF</a:t>
            </a:r>
            <a:r>
              <a:rPr lang="ja-JP" altLang="en-US" u="sng"/>
              <a:t>”</a:t>
            </a:r>
            <a:endParaRPr lang="en-US" u="sng"/>
          </a:p>
          <a:p>
            <a:pPr algn="ctr" eaLnBrk="1" hangingPunct="1"/>
            <a:r>
              <a:rPr lang="en-US" i="1"/>
              <a:t>artificial</a:t>
            </a:r>
          </a:p>
          <a:p>
            <a:pPr algn="ctr" eaLnBrk="1" hangingPunct="1"/>
            <a:r>
              <a:rPr lang="en-US" i="1"/>
              <a:t>singlet</a:t>
            </a:r>
          </a:p>
        </p:txBody>
      </p:sp>
      <p:grpSp>
        <p:nvGrpSpPr>
          <p:cNvPr id="13335" name="Group 34"/>
          <p:cNvGrpSpPr>
            <a:grpSpLocks/>
          </p:cNvGrpSpPr>
          <p:nvPr/>
        </p:nvGrpSpPr>
        <p:grpSpPr bwMode="auto">
          <a:xfrm>
            <a:off x="2973388" y="2876550"/>
            <a:ext cx="228600" cy="228600"/>
            <a:chOff x="4572000" y="1724025"/>
            <a:chExt cx="153988" cy="409575"/>
          </a:xfrm>
        </p:grpSpPr>
        <p:cxnSp>
          <p:nvCxnSpPr>
            <p:cNvPr id="29" name="Straight Arrow Connector 5"/>
            <p:cNvCxnSpPr/>
            <p:nvPr/>
          </p:nvCxnSpPr>
          <p:spPr>
            <a:xfrm rot="5400000" flipH="1" flipV="1">
              <a:off x="4381968" y="1914057"/>
              <a:ext cx="381132" cy="1069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7"/>
            <p:cNvCxnSpPr/>
            <p:nvPr/>
          </p:nvCxnSpPr>
          <p:spPr>
            <a:xfrm rot="16200000" flipH="1">
              <a:off x="4534887" y="1942500"/>
              <a:ext cx="381132" cy="107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36" name="TextBox 35"/>
          <p:cNvSpPr txBox="1">
            <a:spLocks noChangeArrowheads="1"/>
          </p:cNvSpPr>
          <p:nvPr/>
        </p:nvSpPr>
        <p:spPr bwMode="auto">
          <a:xfrm>
            <a:off x="5257800" y="4038600"/>
            <a:ext cx="1447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u="sng"/>
              <a:t>UHF</a:t>
            </a:r>
          </a:p>
          <a:p>
            <a:pPr algn="ctr" eaLnBrk="1" hangingPunct="1"/>
            <a:r>
              <a:rPr lang="en-US" i="1"/>
              <a:t>Doublet</a:t>
            </a:r>
          </a:p>
          <a:p>
            <a:pPr algn="ctr" eaLnBrk="1" hangingPunct="1"/>
            <a:r>
              <a:rPr lang="en-US" i="1"/>
              <a:t>+ higher-order spin contributions</a:t>
            </a:r>
          </a:p>
        </p:txBody>
      </p:sp>
      <p:cxnSp>
        <p:nvCxnSpPr>
          <p:cNvPr id="37" name="Straight Connector 2"/>
          <p:cNvCxnSpPr>
            <a:cxnSpLocks noChangeShapeType="1"/>
          </p:cNvCxnSpPr>
          <p:nvPr/>
        </p:nvCxnSpPr>
        <p:spPr bwMode="auto">
          <a:xfrm>
            <a:off x="5302250" y="37338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5"/>
          <p:cNvCxnSpPr/>
          <p:nvPr/>
        </p:nvCxnSpPr>
        <p:spPr>
          <a:xfrm rot="5400000" flipH="1" flipV="1">
            <a:off x="5293519" y="3710781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"/>
          <p:cNvCxnSpPr>
            <a:cxnSpLocks noChangeShapeType="1"/>
          </p:cNvCxnSpPr>
          <p:nvPr/>
        </p:nvCxnSpPr>
        <p:spPr bwMode="auto">
          <a:xfrm>
            <a:off x="5302250" y="292735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5"/>
          <p:cNvCxnSpPr/>
          <p:nvPr/>
        </p:nvCxnSpPr>
        <p:spPr>
          <a:xfrm rot="5400000" flipH="1" flipV="1">
            <a:off x="5293519" y="2904331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1" name="Rectangle 41"/>
          <p:cNvSpPr>
            <a:spLocks noChangeArrowheads="1"/>
          </p:cNvSpPr>
          <p:nvPr/>
        </p:nvSpPr>
        <p:spPr bwMode="auto">
          <a:xfrm>
            <a:off x="4929188" y="3589338"/>
            <a:ext cx="442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/>
              <a:t>ψ</a:t>
            </a:r>
            <a:r>
              <a:rPr lang="el-GR" baseline="30000"/>
              <a:t>α</a:t>
            </a:r>
            <a:r>
              <a:rPr lang="en-US" baseline="-25000"/>
              <a:t>1s</a:t>
            </a:r>
          </a:p>
        </p:txBody>
      </p:sp>
      <p:sp>
        <p:nvSpPr>
          <p:cNvPr id="13342" name="Rectangle 42"/>
          <p:cNvSpPr>
            <a:spLocks noChangeArrowheads="1"/>
          </p:cNvSpPr>
          <p:nvPr/>
        </p:nvSpPr>
        <p:spPr bwMode="auto">
          <a:xfrm>
            <a:off x="4929188" y="2790825"/>
            <a:ext cx="442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/>
              <a:t>ψ</a:t>
            </a:r>
            <a:r>
              <a:rPr lang="el-GR" baseline="30000"/>
              <a:t>α</a:t>
            </a:r>
            <a:r>
              <a:rPr lang="en-US" baseline="-25000"/>
              <a:t>2s</a:t>
            </a:r>
          </a:p>
        </p:txBody>
      </p:sp>
      <p:cxnSp>
        <p:nvCxnSpPr>
          <p:cNvPr id="44" name="Straight Connector 2"/>
          <p:cNvCxnSpPr>
            <a:cxnSpLocks noChangeShapeType="1"/>
          </p:cNvCxnSpPr>
          <p:nvPr/>
        </p:nvCxnSpPr>
        <p:spPr bwMode="auto">
          <a:xfrm>
            <a:off x="5943600" y="3533775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2"/>
          <p:cNvCxnSpPr>
            <a:cxnSpLocks noChangeShapeType="1"/>
          </p:cNvCxnSpPr>
          <p:nvPr/>
        </p:nvCxnSpPr>
        <p:spPr bwMode="auto">
          <a:xfrm>
            <a:off x="5943600" y="2727325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45" name="Rectangle 47"/>
          <p:cNvSpPr>
            <a:spLocks noChangeArrowheads="1"/>
          </p:cNvSpPr>
          <p:nvPr/>
        </p:nvSpPr>
        <p:spPr bwMode="auto">
          <a:xfrm>
            <a:off x="6384925" y="3389313"/>
            <a:ext cx="4413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/>
              <a:t>ψ</a:t>
            </a:r>
            <a:r>
              <a:rPr lang="el-GR" baseline="30000">
                <a:latin typeface="Times New Roman" charset="0"/>
                <a:cs typeface="Times New Roman" charset="0"/>
              </a:rPr>
              <a:t>β</a:t>
            </a:r>
            <a:r>
              <a:rPr lang="en-US" baseline="-25000"/>
              <a:t>1s</a:t>
            </a:r>
          </a:p>
        </p:txBody>
      </p:sp>
      <p:sp>
        <p:nvSpPr>
          <p:cNvPr id="13346" name="Rectangle 48"/>
          <p:cNvSpPr>
            <a:spLocks noChangeArrowheads="1"/>
          </p:cNvSpPr>
          <p:nvPr/>
        </p:nvSpPr>
        <p:spPr bwMode="auto">
          <a:xfrm>
            <a:off x="6353175" y="2590800"/>
            <a:ext cx="438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/>
              <a:t>ψ</a:t>
            </a:r>
            <a:r>
              <a:rPr lang="el-GR" baseline="30000">
                <a:latin typeface="Times New Roman" charset="0"/>
                <a:cs typeface="Times New Roman" charset="0"/>
              </a:rPr>
              <a:t>β</a:t>
            </a:r>
            <a:r>
              <a:rPr lang="en-US" baseline="-25000"/>
              <a:t>2s</a:t>
            </a:r>
          </a:p>
        </p:txBody>
      </p:sp>
      <p:cxnSp>
        <p:nvCxnSpPr>
          <p:cNvPr id="50" name="Straight Arrow Connector 7"/>
          <p:cNvCxnSpPr/>
          <p:nvPr/>
        </p:nvCxnSpPr>
        <p:spPr>
          <a:xfrm rot="16200000" flipH="1">
            <a:off x="5996782" y="3542506"/>
            <a:ext cx="381000" cy="1587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3"/>
          <p:cNvSpPr>
            <a:spLocks noChangeArrowheads="1"/>
          </p:cNvSpPr>
          <p:nvPr/>
        </p:nvSpPr>
        <p:spPr bwMode="auto">
          <a:xfrm>
            <a:off x="1951038" y="4267200"/>
            <a:ext cx="290512" cy="2905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H</a:t>
            </a:r>
            <a:r>
              <a:rPr lang="en-US" b="1" baseline="30000">
                <a:latin typeface="Arial" charset="0"/>
              </a:rPr>
              <a:t>+</a:t>
            </a:r>
          </a:p>
        </p:txBody>
      </p:sp>
      <p:sp>
        <p:nvSpPr>
          <p:cNvPr id="14339" name="Oval 24"/>
          <p:cNvSpPr>
            <a:spLocks noChangeArrowheads="1"/>
          </p:cNvSpPr>
          <p:nvPr/>
        </p:nvSpPr>
        <p:spPr bwMode="auto">
          <a:xfrm>
            <a:off x="2971800" y="3124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Arial" charset="0"/>
              </a:rPr>
              <a:t>e</a:t>
            </a:r>
            <a:r>
              <a:rPr lang="en-US" sz="1000" baseline="30000">
                <a:latin typeface="Arial" charset="0"/>
                <a:cs typeface="Arial" charset="0"/>
              </a:rPr>
              <a:t>−</a:t>
            </a:r>
          </a:p>
        </p:txBody>
      </p:sp>
      <p:sp>
        <p:nvSpPr>
          <p:cNvPr id="14340" name="Line 25"/>
          <p:cNvSpPr>
            <a:spLocks noChangeShapeType="1"/>
          </p:cNvSpPr>
          <p:nvPr/>
        </p:nvSpPr>
        <p:spPr bwMode="auto">
          <a:xfrm flipV="1">
            <a:off x="2133600" y="3276600"/>
            <a:ext cx="838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2101850" y="2225675"/>
            <a:ext cx="0" cy="2498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838200" y="3529013"/>
            <a:ext cx="25463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1295400" y="2819400"/>
            <a:ext cx="152400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965325" y="19161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z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066800" y="4267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x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3384550" y="3352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y</a:t>
            </a:r>
          </a:p>
        </p:txBody>
      </p:sp>
      <p:sp>
        <p:nvSpPr>
          <p:cNvPr id="14347" name="Text Box 32"/>
          <p:cNvSpPr txBox="1">
            <a:spLocks noChangeArrowheads="1"/>
          </p:cNvSpPr>
          <p:nvPr/>
        </p:nvSpPr>
        <p:spPr bwMode="auto">
          <a:xfrm>
            <a:off x="2049463" y="3535363"/>
            <a:ext cx="3730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R</a:t>
            </a:r>
            <a:r>
              <a:rPr lang="en-US" baseline="-25000">
                <a:solidFill>
                  <a:srgbClr val="FF0000"/>
                </a:solidFill>
              </a:rPr>
              <a:t>ab</a:t>
            </a:r>
            <a:endParaRPr lang="en-US" b="1" baseline="-25000">
              <a:solidFill>
                <a:srgbClr val="FF0000"/>
              </a:solidFill>
            </a:endParaRPr>
          </a:p>
        </p:txBody>
      </p:sp>
      <p:sp>
        <p:nvSpPr>
          <p:cNvPr id="14348" name="Line 39"/>
          <p:cNvSpPr>
            <a:spLocks noChangeShapeType="1"/>
          </p:cNvSpPr>
          <p:nvPr/>
        </p:nvSpPr>
        <p:spPr bwMode="auto">
          <a:xfrm flipH="1" flipV="1">
            <a:off x="1295400" y="3048000"/>
            <a:ext cx="8382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Text Box 40"/>
          <p:cNvSpPr txBox="1">
            <a:spLocks noChangeArrowheads="1"/>
          </p:cNvSpPr>
          <p:nvPr/>
        </p:nvSpPr>
        <p:spPr bwMode="auto">
          <a:xfrm>
            <a:off x="1211263" y="3200400"/>
            <a:ext cx="338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r</a:t>
            </a:r>
            <a:r>
              <a:rPr lang="en-US" baseline="-25000"/>
              <a:t>2a</a:t>
            </a:r>
            <a:endParaRPr lang="en-US" b="1" baseline="-25000"/>
          </a:p>
        </p:txBody>
      </p:sp>
      <p:sp>
        <p:nvSpPr>
          <p:cNvPr id="14350" name="Oval 41"/>
          <p:cNvSpPr>
            <a:spLocks noChangeArrowheads="1"/>
          </p:cNvSpPr>
          <p:nvPr/>
        </p:nvSpPr>
        <p:spPr bwMode="auto">
          <a:xfrm>
            <a:off x="1143000" y="2971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Arial" charset="0"/>
              </a:rPr>
              <a:t>e</a:t>
            </a:r>
            <a:r>
              <a:rPr lang="en-US" sz="1000" baseline="30000">
                <a:latin typeface="Arial" charset="0"/>
                <a:cs typeface="Arial" charset="0"/>
              </a:rPr>
              <a:t>−</a:t>
            </a:r>
          </a:p>
        </p:txBody>
      </p:sp>
      <p:sp>
        <p:nvSpPr>
          <p:cNvPr id="14351" name="Line 42"/>
          <p:cNvSpPr>
            <a:spLocks noChangeShapeType="1"/>
          </p:cNvSpPr>
          <p:nvPr/>
        </p:nvSpPr>
        <p:spPr bwMode="auto">
          <a:xfrm flipH="1">
            <a:off x="1295400" y="2667000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Text Box 43"/>
          <p:cNvSpPr txBox="1">
            <a:spLocks noChangeArrowheads="1"/>
          </p:cNvSpPr>
          <p:nvPr/>
        </p:nvSpPr>
        <p:spPr bwMode="auto">
          <a:xfrm rot="486531">
            <a:off x="1600200" y="3040063"/>
            <a:ext cx="339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r</a:t>
            </a:r>
            <a:r>
              <a:rPr lang="en-US" baseline="-25000">
                <a:solidFill>
                  <a:srgbClr val="FF0000"/>
                </a:solidFill>
              </a:rPr>
              <a:t>12</a:t>
            </a:r>
            <a:endParaRPr lang="en-US" b="1" baseline="-25000">
              <a:solidFill>
                <a:srgbClr val="FF0000"/>
              </a:solidFill>
            </a:endParaRPr>
          </a:p>
        </p:txBody>
      </p:sp>
      <p:sp>
        <p:nvSpPr>
          <p:cNvPr id="14353" name="Oval 23"/>
          <p:cNvSpPr>
            <a:spLocks noChangeArrowheads="1"/>
          </p:cNvSpPr>
          <p:nvPr/>
        </p:nvSpPr>
        <p:spPr bwMode="auto">
          <a:xfrm>
            <a:off x="1949450" y="2514600"/>
            <a:ext cx="290513" cy="2905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H</a:t>
            </a:r>
            <a:r>
              <a:rPr lang="en-US" b="1" baseline="30000">
                <a:latin typeface="Arial" charset="0"/>
              </a:rPr>
              <a:t>+</a:t>
            </a:r>
          </a:p>
        </p:txBody>
      </p:sp>
      <p:sp>
        <p:nvSpPr>
          <p:cNvPr id="14354" name="Text Box 40"/>
          <p:cNvSpPr txBox="1">
            <a:spLocks noChangeArrowheads="1"/>
          </p:cNvSpPr>
          <p:nvPr/>
        </p:nvSpPr>
        <p:spPr bwMode="auto">
          <a:xfrm>
            <a:off x="1409700" y="2590800"/>
            <a:ext cx="342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r</a:t>
            </a:r>
            <a:r>
              <a:rPr lang="en-US" baseline="-25000"/>
              <a:t>2b</a:t>
            </a:r>
            <a:endParaRPr lang="en-US" b="1" baseline="-25000"/>
          </a:p>
        </p:txBody>
      </p:sp>
      <p:sp>
        <p:nvSpPr>
          <p:cNvPr id="14355" name="Line 39"/>
          <p:cNvSpPr>
            <a:spLocks noChangeShapeType="1"/>
          </p:cNvSpPr>
          <p:nvPr/>
        </p:nvSpPr>
        <p:spPr bwMode="auto">
          <a:xfrm flipH="1" flipV="1">
            <a:off x="2133600" y="26670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Text Box 40"/>
          <p:cNvSpPr txBox="1">
            <a:spLocks noChangeArrowheads="1"/>
          </p:cNvSpPr>
          <p:nvPr/>
        </p:nvSpPr>
        <p:spPr bwMode="auto">
          <a:xfrm>
            <a:off x="2557463" y="3657600"/>
            <a:ext cx="338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r</a:t>
            </a:r>
            <a:r>
              <a:rPr lang="en-US" baseline="-25000"/>
              <a:t>1a</a:t>
            </a:r>
            <a:endParaRPr lang="en-US" b="1" baseline="-25000"/>
          </a:p>
        </p:txBody>
      </p:sp>
      <p:sp>
        <p:nvSpPr>
          <p:cNvPr id="14357" name="Text Box 40"/>
          <p:cNvSpPr txBox="1">
            <a:spLocks noChangeArrowheads="1"/>
          </p:cNvSpPr>
          <p:nvPr/>
        </p:nvSpPr>
        <p:spPr bwMode="auto">
          <a:xfrm>
            <a:off x="2286000" y="2590800"/>
            <a:ext cx="342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r</a:t>
            </a:r>
            <a:r>
              <a:rPr lang="en-US" baseline="-25000"/>
              <a:t>1b</a:t>
            </a:r>
            <a:endParaRPr lang="en-US" b="1" baseline="-25000"/>
          </a:p>
        </p:txBody>
      </p:sp>
      <p:sp>
        <p:nvSpPr>
          <p:cNvPr id="14358" name="Line 24"/>
          <p:cNvSpPr>
            <a:spLocks noChangeShapeType="1"/>
          </p:cNvSpPr>
          <p:nvPr/>
        </p:nvSpPr>
        <p:spPr bwMode="auto">
          <a:xfrm>
            <a:off x="1371600" y="3048000"/>
            <a:ext cx="1524000" cy="228600"/>
          </a:xfrm>
          <a:prstGeom prst="line">
            <a:avLst/>
          </a:prstGeom>
          <a:noFill/>
          <a:ln w="15875" cap="rnd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Line 25"/>
          <p:cNvSpPr>
            <a:spLocks noChangeShapeType="1"/>
          </p:cNvSpPr>
          <p:nvPr/>
        </p:nvSpPr>
        <p:spPr bwMode="auto">
          <a:xfrm>
            <a:off x="2101850" y="2743200"/>
            <a:ext cx="0" cy="1600200"/>
          </a:xfrm>
          <a:prstGeom prst="line">
            <a:avLst/>
          </a:prstGeom>
          <a:noFill/>
          <a:ln w="15875" cap="rnd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6"/>
          <p:cNvSpPr>
            <a:spLocks noChangeShapeType="1"/>
          </p:cNvSpPr>
          <p:nvPr/>
        </p:nvSpPr>
        <p:spPr bwMode="auto">
          <a:xfrm flipV="1">
            <a:off x="5181600" y="1828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Line 27"/>
          <p:cNvSpPr>
            <a:spLocks noChangeShapeType="1"/>
          </p:cNvSpPr>
          <p:nvPr/>
        </p:nvSpPr>
        <p:spPr bwMode="auto">
          <a:xfrm>
            <a:off x="5181600" y="3124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Freeform 29"/>
          <p:cNvSpPr>
            <a:spLocks/>
          </p:cNvSpPr>
          <p:nvPr/>
        </p:nvSpPr>
        <p:spPr bwMode="auto">
          <a:xfrm>
            <a:off x="5334000" y="2209800"/>
            <a:ext cx="2743200" cy="1866900"/>
          </a:xfrm>
          <a:custGeom>
            <a:avLst/>
            <a:gdLst>
              <a:gd name="T0" fmla="*/ 0 w 1872"/>
              <a:gd name="T1" fmla="*/ 0 h 1320"/>
              <a:gd name="T2" fmla="*/ 703385 w 1872"/>
              <a:gd name="T3" fmla="*/ 1561407 h 1320"/>
              <a:gd name="T4" fmla="*/ 1406769 w 1872"/>
              <a:gd name="T5" fmla="*/ 203662 h 1320"/>
              <a:gd name="T6" fmla="*/ 2110154 w 1872"/>
              <a:gd name="T7" fmla="*/ 1832956 h 1320"/>
              <a:gd name="T8" fmla="*/ 2743200 w 1872"/>
              <a:gd name="T9" fmla="*/ 0 h 1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320"/>
              <a:gd name="T17" fmla="*/ 1872 w 1872"/>
              <a:gd name="T18" fmla="*/ 1320 h 1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320">
                <a:moveTo>
                  <a:pt x="0" y="0"/>
                </a:moveTo>
                <a:cubicBezTo>
                  <a:pt x="160" y="540"/>
                  <a:pt x="320" y="1080"/>
                  <a:pt x="480" y="1104"/>
                </a:cubicBezTo>
                <a:cubicBezTo>
                  <a:pt x="640" y="1128"/>
                  <a:pt x="800" y="112"/>
                  <a:pt x="960" y="144"/>
                </a:cubicBezTo>
                <a:cubicBezTo>
                  <a:pt x="1120" y="176"/>
                  <a:pt x="1288" y="1320"/>
                  <a:pt x="1440" y="1296"/>
                </a:cubicBezTo>
                <a:cubicBezTo>
                  <a:pt x="1592" y="1272"/>
                  <a:pt x="1800" y="216"/>
                  <a:pt x="187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Text Box 30"/>
          <p:cNvSpPr txBox="1">
            <a:spLocks noChangeArrowheads="1"/>
          </p:cNvSpPr>
          <p:nvPr/>
        </p:nvSpPr>
        <p:spPr bwMode="auto">
          <a:xfrm rot="-5400000">
            <a:off x="4794250" y="2581275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/>
              <a:t>E</a:t>
            </a:r>
            <a:r>
              <a:rPr lang="en-US" sz="1400" baseline="-25000"/>
              <a:t>PES</a:t>
            </a:r>
          </a:p>
        </p:txBody>
      </p:sp>
      <p:sp>
        <p:nvSpPr>
          <p:cNvPr id="14364" name="Text Box 31"/>
          <p:cNvSpPr txBox="1">
            <a:spLocks noChangeArrowheads="1"/>
          </p:cNvSpPr>
          <p:nvPr/>
        </p:nvSpPr>
        <p:spPr bwMode="auto">
          <a:xfrm>
            <a:off x="8097838" y="2971800"/>
            <a:ext cx="361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{R}</a:t>
            </a:r>
          </a:p>
        </p:txBody>
      </p:sp>
      <p:sp>
        <p:nvSpPr>
          <p:cNvPr id="14365" name="Freeform 33"/>
          <p:cNvSpPr>
            <a:spLocks/>
          </p:cNvSpPr>
          <p:nvPr/>
        </p:nvSpPr>
        <p:spPr bwMode="auto">
          <a:xfrm>
            <a:off x="5486400" y="2209800"/>
            <a:ext cx="457200" cy="457200"/>
          </a:xfrm>
          <a:custGeom>
            <a:avLst/>
            <a:gdLst>
              <a:gd name="T0" fmla="*/ 457200 w 288"/>
              <a:gd name="T1" fmla="*/ 0 h 288"/>
              <a:gd name="T2" fmla="*/ 76200 w 288"/>
              <a:gd name="T3" fmla="*/ 304800 h 288"/>
              <a:gd name="T4" fmla="*/ 228600 w 288"/>
              <a:gd name="T5" fmla="*/ 228600 h 288"/>
              <a:gd name="T6" fmla="*/ 0 w 288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288"/>
              <a:gd name="T14" fmla="*/ 288 w 28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288">
                <a:moveTo>
                  <a:pt x="288" y="0"/>
                </a:moveTo>
                <a:cubicBezTo>
                  <a:pt x="180" y="84"/>
                  <a:pt x="72" y="168"/>
                  <a:pt x="48" y="192"/>
                </a:cubicBezTo>
                <a:cubicBezTo>
                  <a:pt x="24" y="216"/>
                  <a:pt x="152" y="128"/>
                  <a:pt x="144" y="144"/>
                </a:cubicBezTo>
                <a:cubicBezTo>
                  <a:pt x="136" y="160"/>
                  <a:pt x="68" y="224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6" name="Text Box 34"/>
          <p:cNvSpPr txBox="1">
            <a:spLocks noChangeArrowheads="1"/>
          </p:cNvSpPr>
          <p:nvPr/>
        </p:nvSpPr>
        <p:spPr bwMode="auto">
          <a:xfrm>
            <a:off x="5727700" y="1600200"/>
            <a:ext cx="167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/>
              <a:t>Each of these points in 3</a:t>
            </a:r>
            <a:r>
              <a:rPr lang="en-US" sz="1000" i="1"/>
              <a:t>N</a:t>
            </a:r>
            <a:r>
              <a:rPr lang="en-US" sz="1000"/>
              <a:t>-dimensional space is a solution to electronic Schrödinger  equation</a:t>
            </a:r>
          </a:p>
        </p:txBody>
      </p:sp>
      <p:pic>
        <p:nvPicPr>
          <p:cNvPr id="14367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3733800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8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0"/>
            <a:ext cx="4318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9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5814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4"/>
          <p:cNvSpPr>
            <a:spLocks noChangeShapeType="1"/>
          </p:cNvSpPr>
          <p:nvPr/>
        </p:nvSpPr>
        <p:spPr bwMode="auto">
          <a:xfrm flipV="1">
            <a:off x="1905000" y="9906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27125"/>
            <a:ext cx="957263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1203325" y="1336675"/>
            <a:ext cx="536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16 eV</a:t>
            </a:r>
          </a:p>
        </p:txBody>
      </p:sp>
      <p:pic>
        <p:nvPicPr>
          <p:cNvPr id="1536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2"/>
          <a:stretch>
            <a:fillRect/>
          </a:stretch>
        </p:blipFill>
        <p:spPr bwMode="auto">
          <a:xfrm>
            <a:off x="2743200" y="2254250"/>
            <a:ext cx="685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2"/>
          <a:stretch>
            <a:fillRect/>
          </a:stretch>
        </p:blipFill>
        <p:spPr bwMode="auto">
          <a:xfrm>
            <a:off x="1981200" y="2286000"/>
            <a:ext cx="685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1066800" y="2514600"/>
            <a:ext cx="698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-12.6 eV</a:t>
            </a:r>
          </a:p>
        </p:txBody>
      </p:sp>
      <p:pic>
        <p:nvPicPr>
          <p:cNvPr id="1536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2971800"/>
            <a:ext cx="862012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1066800" y="3154363"/>
            <a:ext cx="698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-15.6 eV</a:t>
            </a:r>
          </a:p>
        </p:txBody>
      </p:sp>
      <p:pic>
        <p:nvPicPr>
          <p:cNvPr id="15370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30700"/>
            <a:ext cx="8620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1" name="Text Box 14"/>
          <p:cNvSpPr txBox="1">
            <a:spLocks noChangeArrowheads="1"/>
          </p:cNvSpPr>
          <p:nvPr/>
        </p:nvSpPr>
        <p:spPr bwMode="auto">
          <a:xfrm>
            <a:off x="1066800" y="4559300"/>
            <a:ext cx="698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-39.7 eV</a:t>
            </a:r>
          </a:p>
        </p:txBody>
      </p:sp>
      <p:pic>
        <p:nvPicPr>
          <p:cNvPr id="15372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6" t="20563" r="17371" b="27489"/>
          <a:stretch>
            <a:fillRect/>
          </a:stretch>
        </p:blipFill>
        <p:spPr bwMode="auto">
          <a:xfrm>
            <a:off x="2286000" y="53340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3" name="Rectangle 16"/>
          <p:cNvSpPr>
            <a:spLocks noChangeArrowheads="1"/>
          </p:cNvSpPr>
          <p:nvPr/>
        </p:nvSpPr>
        <p:spPr bwMode="auto">
          <a:xfrm rot="-1905569">
            <a:off x="1784350" y="5181600"/>
            <a:ext cx="2286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914400" y="5440363"/>
            <a:ext cx="776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-704.9 eV</a:t>
            </a:r>
          </a:p>
        </p:txBody>
      </p:sp>
      <p:sp>
        <p:nvSpPr>
          <p:cNvPr id="15375" name="Text Box 18"/>
          <p:cNvSpPr txBox="1">
            <a:spLocks noChangeArrowheads="1"/>
          </p:cNvSpPr>
          <p:nvPr/>
        </p:nvSpPr>
        <p:spPr bwMode="auto">
          <a:xfrm>
            <a:off x="2209800" y="5783263"/>
            <a:ext cx="311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H</a:t>
            </a:r>
          </a:p>
        </p:txBody>
      </p:sp>
      <p:sp>
        <p:nvSpPr>
          <p:cNvPr id="15376" name="Text Box 19"/>
          <p:cNvSpPr txBox="1">
            <a:spLocks noChangeArrowheads="1"/>
          </p:cNvSpPr>
          <p:nvPr/>
        </p:nvSpPr>
        <p:spPr bwMode="auto">
          <a:xfrm>
            <a:off x="2678113" y="5783263"/>
            <a:ext cx="277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F</a:t>
            </a:r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>
            <a:off x="2478088" y="594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Text Box 21"/>
          <p:cNvSpPr txBox="1">
            <a:spLocks noChangeArrowheads="1"/>
          </p:cNvSpPr>
          <p:nvPr/>
        </p:nvSpPr>
        <p:spPr bwMode="auto">
          <a:xfrm>
            <a:off x="3665538" y="5416550"/>
            <a:ext cx="650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0.99 F</a:t>
            </a:r>
            <a:r>
              <a:rPr lang="en-US" baseline="-25000"/>
              <a:t>1s</a:t>
            </a:r>
          </a:p>
        </p:txBody>
      </p:sp>
      <p:sp>
        <p:nvSpPr>
          <p:cNvPr id="15379" name="Text Box 22"/>
          <p:cNvSpPr txBox="1">
            <a:spLocks noChangeArrowheads="1"/>
          </p:cNvSpPr>
          <p:nvPr/>
        </p:nvSpPr>
        <p:spPr bwMode="auto">
          <a:xfrm>
            <a:off x="3352800" y="4495800"/>
            <a:ext cx="1901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0.95 F</a:t>
            </a:r>
            <a:r>
              <a:rPr lang="en-US" baseline="-25000"/>
              <a:t>2s</a:t>
            </a:r>
            <a:r>
              <a:rPr lang="en-US"/>
              <a:t> – 0.25 F</a:t>
            </a:r>
            <a:r>
              <a:rPr lang="en-US" baseline="-25000"/>
              <a:t>1s</a:t>
            </a:r>
            <a:r>
              <a:rPr lang="en-US"/>
              <a:t> + 0.15 H</a:t>
            </a:r>
            <a:r>
              <a:rPr lang="en-US" baseline="-25000"/>
              <a:t>1s</a:t>
            </a:r>
          </a:p>
        </p:txBody>
      </p:sp>
      <p:sp>
        <p:nvSpPr>
          <p:cNvPr id="15380" name="Text Box 23"/>
          <p:cNvSpPr txBox="1">
            <a:spLocks noChangeArrowheads="1"/>
          </p:cNvSpPr>
          <p:nvPr/>
        </p:nvSpPr>
        <p:spPr bwMode="auto">
          <a:xfrm>
            <a:off x="3276600" y="3124200"/>
            <a:ext cx="195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0.70 F</a:t>
            </a:r>
            <a:r>
              <a:rPr lang="en-US" baseline="-25000"/>
              <a:t>2pz</a:t>
            </a:r>
            <a:r>
              <a:rPr lang="en-US"/>
              <a:t> – 0.53 H</a:t>
            </a:r>
            <a:r>
              <a:rPr lang="en-US" baseline="-25000"/>
              <a:t>1s</a:t>
            </a:r>
            <a:r>
              <a:rPr lang="en-US"/>
              <a:t> + 0.41 F</a:t>
            </a:r>
            <a:r>
              <a:rPr lang="en-US" baseline="-25000"/>
              <a:t>2s</a:t>
            </a:r>
          </a:p>
        </p:txBody>
      </p:sp>
      <p:sp>
        <p:nvSpPr>
          <p:cNvPr id="15381" name="Line 24"/>
          <p:cNvSpPr>
            <a:spLocks noChangeShapeType="1"/>
          </p:cNvSpPr>
          <p:nvPr/>
        </p:nvSpPr>
        <p:spPr bwMode="auto">
          <a:xfrm>
            <a:off x="2301875" y="617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Text Box 25"/>
          <p:cNvSpPr txBox="1">
            <a:spLocks noChangeArrowheads="1"/>
          </p:cNvSpPr>
          <p:nvPr/>
        </p:nvSpPr>
        <p:spPr bwMode="auto">
          <a:xfrm>
            <a:off x="2811463" y="6019800"/>
            <a:ext cx="244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z</a:t>
            </a:r>
          </a:p>
        </p:txBody>
      </p:sp>
      <p:sp>
        <p:nvSpPr>
          <p:cNvPr id="15383" name="Text Box 26"/>
          <p:cNvSpPr txBox="1">
            <a:spLocks noChangeArrowheads="1"/>
          </p:cNvSpPr>
          <p:nvPr/>
        </p:nvSpPr>
        <p:spPr bwMode="auto">
          <a:xfrm>
            <a:off x="3659188" y="2438400"/>
            <a:ext cx="1220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1.0 F</a:t>
            </a:r>
            <a:r>
              <a:rPr lang="en-US" baseline="-25000"/>
              <a:t>2px</a:t>
            </a:r>
            <a:r>
              <a:rPr lang="en-US"/>
              <a:t>    1.0 F</a:t>
            </a:r>
            <a:r>
              <a:rPr lang="en-US" baseline="-25000"/>
              <a:t>2py</a:t>
            </a:r>
          </a:p>
        </p:txBody>
      </p:sp>
      <p:sp>
        <p:nvSpPr>
          <p:cNvPr id="15384" name="Text Box 27"/>
          <p:cNvSpPr txBox="1">
            <a:spLocks noChangeArrowheads="1"/>
          </p:cNvSpPr>
          <p:nvPr/>
        </p:nvSpPr>
        <p:spPr bwMode="auto">
          <a:xfrm>
            <a:off x="3276600" y="1295400"/>
            <a:ext cx="195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1.05 H</a:t>
            </a:r>
            <a:r>
              <a:rPr lang="en-US" baseline="-25000"/>
              <a:t>1s</a:t>
            </a:r>
            <a:r>
              <a:rPr lang="en-US"/>
              <a:t> + 0.82 F</a:t>
            </a:r>
            <a:r>
              <a:rPr lang="en-US" baseline="-25000"/>
              <a:t>2pz</a:t>
            </a:r>
            <a:r>
              <a:rPr lang="en-US"/>
              <a:t> – 0.52 F</a:t>
            </a:r>
            <a:r>
              <a:rPr lang="en-US" baseline="-25000"/>
              <a:t>2s</a:t>
            </a:r>
          </a:p>
        </p:txBody>
      </p:sp>
      <p:sp>
        <p:nvSpPr>
          <p:cNvPr id="15385" name="Line 28"/>
          <p:cNvSpPr>
            <a:spLocks noChangeShapeType="1"/>
          </p:cNvSpPr>
          <p:nvPr/>
        </p:nvSpPr>
        <p:spPr bwMode="auto">
          <a:xfrm>
            <a:off x="1447800" y="2057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Text Box 29"/>
          <p:cNvSpPr txBox="1">
            <a:spLocks noChangeArrowheads="1"/>
          </p:cNvSpPr>
          <p:nvPr/>
        </p:nvSpPr>
        <p:spPr bwMode="auto">
          <a:xfrm>
            <a:off x="5241925" y="2438400"/>
            <a:ext cx="739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/>
              <a:t>“</a:t>
            </a:r>
            <a:r>
              <a:rPr lang="en-US"/>
              <a:t>HOMO</a:t>
            </a:r>
            <a:r>
              <a:rPr lang="ja-JP" altLang="en-US"/>
              <a:t>”</a:t>
            </a:r>
            <a:endParaRPr lang="en-US"/>
          </a:p>
        </p:txBody>
      </p:sp>
      <p:sp>
        <p:nvSpPr>
          <p:cNvPr id="15387" name="Text Box 30"/>
          <p:cNvSpPr txBox="1">
            <a:spLocks noChangeArrowheads="1"/>
          </p:cNvSpPr>
          <p:nvPr/>
        </p:nvSpPr>
        <p:spPr bwMode="auto">
          <a:xfrm>
            <a:off x="5249863" y="1309688"/>
            <a:ext cx="704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/>
              <a:t>“</a:t>
            </a:r>
            <a:r>
              <a:rPr lang="en-US"/>
              <a:t>LUMO</a:t>
            </a:r>
            <a:r>
              <a:rPr lang="ja-JP" altLang="en-US"/>
              <a:t>”</a:t>
            </a:r>
            <a:endParaRPr lang="en-US"/>
          </a:p>
        </p:txBody>
      </p:sp>
      <p:sp>
        <p:nvSpPr>
          <p:cNvPr id="15388" name="Text Box 31"/>
          <p:cNvSpPr txBox="1">
            <a:spLocks noChangeArrowheads="1"/>
          </p:cNvSpPr>
          <p:nvPr/>
        </p:nvSpPr>
        <p:spPr bwMode="auto">
          <a:xfrm>
            <a:off x="5486400" y="3505200"/>
            <a:ext cx="1549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HF/STO-3G</a:t>
            </a:r>
          </a:p>
          <a:p>
            <a:pPr eaLnBrk="1" hangingPunct="1"/>
            <a:r>
              <a:rPr lang="en-US"/>
              <a:t>H-F: 0.9556 Å</a:t>
            </a:r>
          </a:p>
          <a:p>
            <a:pPr eaLnBrk="1" hangingPunct="1"/>
            <a:r>
              <a:rPr lang="en-US"/>
              <a:t>E= -98.57284 Hartree</a:t>
            </a:r>
          </a:p>
          <a:p>
            <a:pPr eaLnBrk="1" hangingPunct="1"/>
            <a:r>
              <a:rPr lang="el-GR"/>
              <a:t>μ</a:t>
            </a:r>
            <a:r>
              <a:rPr lang="en-US"/>
              <a:t> = 1.25 Debye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Electrostatic potential</a:t>
            </a:r>
            <a:endParaRPr lang="el-GR"/>
          </a:p>
        </p:txBody>
      </p:sp>
      <p:pic>
        <p:nvPicPr>
          <p:cNvPr id="15389" name="Picture 3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8" y="4600575"/>
            <a:ext cx="12430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0" name="Rectangle 33"/>
          <p:cNvSpPr>
            <a:spLocks noChangeArrowheads="1"/>
          </p:cNvSpPr>
          <p:nvPr/>
        </p:nvSpPr>
        <p:spPr bwMode="auto">
          <a:xfrm>
            <a:off x="5410200" y="3505200"/>
            <a:ext cx="1676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219200" y="533400"/>
            <a:ext cx="2057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/>
              <a:t>[ [ (-33.8749231543 eV) ]</a:t>
            </a:r>
          </a:p>
          <a:p>
            <a:r>
              <a:rPr lang="sv-SE"/>
              <a:t>      [ (-19.7881274643 eV) ]</a:t>
            </a:r>
          </a:p>
          <a:p>
            <a:r>
              <a:rPr lang="sv-SE"/>
              <a:t>      [ (-19.7881274643 eV) ]</a:t>
            </a:r>
          </a:p>
          <a:p>
            <a:r>
              <a:rPr lang="sv-SE"/>
              <a:t>      [ (-18.9636221533 eV) ]</a:t>
            </a:r>
          </a:p>
          <a:p>
            <a:r>
              <a:rPr lang="sv-SE"/>
              <a:t>      [ (-13.6446104984 eV) ]</a:t>
            </a:r>
          </a:p>
          <a:p>
            <a:r>
              <a:rPr lang="sv-SE"/>
              <a:t>      [ (-11.1085083536 eV) ]</a:t>
            </a:r>
          </a:p>
          <a:p>
            <a:r>
              <a:rPr lang="sv-SE"/>
              <a:t>      [ (-11.1085083536 eV) ]</a:t>
            </a:r>
          </a:p>
          <a:p>
            <a:r>
              <a:rPr lang="sv-SE"/>
              <a:t>      [ (5.62513986445 eV)  ]</a:t>
            </a:r>
          </a:p>
          <a:p>
            <a:r>
              <a:rPr lang="sv-SE"/>
              <a:t>      [ (8.10409807677 eV)  ]</a:t>
            </a:r>
          </a:p>
          <a:p>
            <a:r>
              <a:rPr lang="sv-SE"/>
              <a:t>      [ (8.10409807677 eV)  ] ]</a:t>
            </a:r>
            <a:endParaRPr lang="en-US"/>
          </a:p>
        </p:txBody>
      </p:sp>
      <p:sp>
        <p:nvSpPr>
          <p:cNvPr id="16387" name="Line 6"/>
          <p:cNvSpPr>
            <a:spLocks noChangeShapeType="1"/>
          </p:cNvSpPr>
          <p:nvPr/>
        </p:nvSpPr>
        <p:spPr bwMode="auto">
          <a:xfrm>
            <a:off x="5105400" y="6248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Line 7"/>
          <p:cNvSpPr>
            <a:spLocks noChangeShapeType="1"/>
          </p:cNvSpPr>
          <p:nvPr/>
        </p:nvSpPr>
        <p:spPr bwMode="auto">
          <a:xfrm>
            <a:off x="4776788" y="5257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Line 8"/>
          <p:cNvSpPr>
            <a:spLocks noChangeShapeType="1"/>
          </p:cNvSpPr>
          <p:nvPr/>
        </p:nvSpPr>
        <p:spPr bwMode="auto">
          <a:xfrm>
            <a:off x="5462588" y="5257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Line 9"/>
          <p:cNvSpPr>
            <a:spLocks noChangeShapeType="1"/>
          </p:cNvSpPr>
          <p:nvPr/>
        </p:nvSpPr>
        <p:spPr bwMode="auto">
          <a:xfrm>
            <a:off x="5105400" y="5105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10"/>
          <p:cNvSpPr>
            <a:spLocks noChangeShapeType="1"/>
          </p:cNvSpPr>
          <p:nvPr/>
        </p:nvSpPr>
        <p:spPr bwMode="auto">
          <a:xfrm>
            <a:off x="5105400" y="4572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12"/>
          <p:cNvSpPr>
            <a:spLocks noChangeShapeType="1"/>
          </p:cNvSpPr>
          <p:nvPr/>
        </p:nvSpPr>
        <p:spPr bwMode="auto">
          <a:xfrm>
            <a:off x="5105400" y="3048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14"/>
          <p:cNvSpPr>
            <a:spLocks noChangeShapeType="1"/>
          </p:cNvSpPr>
          <p:nvPr/>
        </p:nvSpPr>
        <p:spPr bwMode="auto">
          <a:xfrm>
            <a:off x="4768850" y="2743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5"/>
          <p:cNvSpPr>
            <a:spLocks noChangeShapeType="1"/>
          </p:cNvSpPr>
          <p:nvPr/>
        </p:nvSpPr>
        <p:spPr bwMode="auto">
          <a:xfrm>
            <a:off x="5454650" y="2743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6"/>
          <p:cNvSpPr>
            <a:spLocks noChangeShapeType="1"/>
          </p:cNvSpPr>
          <p:nvPr/>
        </p:nvSpPr>
        <p:spPr bwMode="auto">
          <a:xfrm>
            <a:off x="4768850" y="444341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17"/>
          <p:cNvSpPr>
            <a:spLocks noChangeShapeType="1"/>
          </p:cNvSpPr>
          <p:nvPr/>
        </p:nvSpPr>
        <p:spPr bwMode="auto">
          <a:xfrm>
            <a:off x="5454650" y="444341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8"/>
          <p:cNvSpPr>
            <a:spLocks noChangeShapeType="1"/>
          </p:cNvSpPr>
          <p:nvPr/>
        </p:nvSpPr>
        <p:spPr bwMode="auto">
          <a:xfrm flipV="1">
            <a:off x="50292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9"/>
          <p:cNvSpPr>
            <a:spLocks noChangeShapeType="1"/>
          </p:cNvSpPr>
          <p:nvPr/>
        </p:nvSpPr>
        <p:spPr bwMode="auto">
          <a:xfrm>
            <a:off x="5126038" y="42910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20"/>
          <p:cNvSpPr>
            <a:spLocks noChangeShapeType="1"/>
          </p:cNvSpPr>
          <p:nvPr/>
        </p:nvSpPr>
        <p:spPr bwMode="auto">
          <a:xfrm flipV="1">
            <a:off x="56388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21"/>
          <p:cNvSpPr>
            <a:spLocks noChangeShapeType="1"/>
          </p:cNvSpPr>
          <p:nvPr/>
        </p:nvSpPr>
        <p:spPr bwMode="auto">
          <a:xfrm>
            <a:off x="5735638" y="42910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Rectangle 22"/>
          <p:cNvSpPr>
            <a:spLocks noChangeArrowheads="1"/>
          </p:cNvSpPr>
          <p:nvPr/>
        </p:nvSpPr>
        <p:spPr bwMode="auto">
          <a:xfrm>
            <a:off x="2971800" y="533400"/>
            <a:ext cx="457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 [ [ (-30.4816620228 eV) ]</a:t>
            </a:r>
          </a:p>
          <a:p>
            <a:r>
              <a:rPr lang="en-US"/>
              <a:t>      [ (-16.8838551262 eV) ]</a:t>
            </a:r>
          </a:p>
          <a:p>
            <a:r>
              <a:rPr lang="en-US"/>
              <a:t>      [ (-16.8838551262 eV) ]</a:t>
            </a:r>
          </a:p>
          <a:p>
            <a:r>
              <a:rPr lang="en-US"/>
              <a:t>      [ (-10.5830562891 eV) ] ]</a:t>
            </a:r>
          </a:p>
        </p:txBody>
      </p:sp>
      <p:sp>
        <p:nvSpPr>
          <p:cNvPr id="16402" name="Line 23"/>
          <p:cNvSpPr>
            <a:spLocks noChangeShapeType="1"/>
          </p:cNvSpPr>
          <p:nvPr/>
        </p:nvSpPr>
        <p:spPr bwMode="auto">
          <a:xfrm>
            <a:off x="3048000" y="6096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24"/>
          <p:cNvSpPr>
            <a:spLocks noChangeShapeType="1"/>
          </p:cNvSpPr>
          <p:nvPr/>
        </p:nvSpPr>
        <p:spPr bwMode="auto">
          <a:xfrm>
            <a:off x="2667000" y="4953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25"/>
          <p:cNvSpPr>
            <a:spLocks noChangeShapeType="1"/>
          </p:cNvSpPr>
          <p:nvPr/>
        </p:nvSpPr>
        <p:spPr bwMode="auto">
          <a:xfrm>
            <a:off x="3352800" y="4953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6"/>
          <p:cNvSpPr>
            <a:spLocks noChangeShapeType="1"/>
          </p:cNvSpPr>
          <p:nvPr/>
        </p:nvSpPr>
        <p:spPr bwMode="auto">
          <a:xfrm>
            <a:off x="2995613" y="4343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406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029200"/>
            <a:ext cx="83343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54613"/>
            <a:ext cx="714375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8" name="Picture 3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81400"/>
            <a:ext cx="942975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9" name="Picture 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0"/>
            <a:ext cx="7905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0" name="Picture 3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14738"/>
            <a:ext cx="9906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1" name="Picture 3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33800"/>
            <a:ext cx="7143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2" name="Picture 36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316413"/>
            <a:ext cx="97155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3" name="Picture 3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4560888"/>
            <a:ext cx="866775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4" name="Line 38"/>
          <p:cNvSpPr>
            <a:spLocks noChangeShapeType="1"/>
          </p:cNvSpPr>
          <p:nvPr/>
        </p:nvSpPr>
        <p:spPr bwMode="auto">
          <a:xfrm>
            <a:off x="3184525" y="41989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Line 39"/>
          <p:cNvSpPr>
            <a:spLocks noChangeShapeType="1"/>
          </p:cNvSpPr>
          <p:nvPr/>
        </p:nvSpPr>
        <p:spPr bwMode="auto">
          <a:xfrm flipV="1">
            <a:off x="33528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1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41713"/>
            <a:ext cx="434340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Line 4"/>
          <p:cNvSpPr>
            <a:spLocks noChangeShapeType="1"/>
          </p:cNvSpPr>
          <p:nvPr/>
        </p:nvSpPr>
        <p:spPr bwMode="auto">
          <a:xfrm flipV="1">
            <a:off x="2057400" y="304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Line 5"/>
          <p:cNvSpPr>
            <a:spLocks noChangeShapeType="1"/>
          </p:cNvSpPr>
          <p:nvPr/>
        </p:nvSpPr>
        <p:spPr bwMode="auto">
          <a:xfrm>
            <a:off x="2057400" y="1600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Freeform 6"/>
          <p:cNvSpPr>
            <a:spLocks/>
          </p:cNvSpPr>
          <p:nvPr/>
        </p:nvSpPr>
        <p:spPr bwMode="auto">
          <a:xfrm>
            <a:off x="2209800" y="685800"/>
            <a:ext cx="2971800" cy="1866900"/>
          </a:xfrm>
          <a:custGeom>
            <a:avLst/>
            <a:gdLst>
              <a:gd name="T0" fmla="*/ 0 w 1872"/>
              <a:gd name="T1" fmla="*/ 0 h 1320"/>
              <a:gd name="T2" fmla="*/ 762000 w 1872"/>
              <a:gd name="T3" fmla="*/ 1561407 h 1320"/>
              <a:gd name="T4" fmla="*/ 1524000 w 1872"/>
              <a:gd name="T5" fmla="*/ 203662 h 1320"/>
              <a:gd name="T6" fmla="*/ 2286000 w 1872"/>
              <a:gd name="T7" fmla="*/ 1832956 h 1320"/>
              <a:gd name="T8" fmla="*/ 2971800 w 1872"/>
              <a:gd name="T9" fmla="*/ 0 h 1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320"/>
              <a:gd name="T17" fmla="*/ 1872 w 1872"/>
              <a:gd name="T18" fmla="*/ 1320 h 1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320">
                <a:moveTo>
                  <a:pt x="0" y="0"/>
                </a:moveTo>
                <a:cubicBezTo>
                  <a:pt x="160" y="540"/>
                  <a:pt x="320" y="1080"/>
                  <a:pt x="480" y="1104"/>
                </a:cubicBezTo>
                <a:cubicBezTo>
                  <a:pt x="640" y="1128"/>
                  <a:pt x="800" y="112"/>
                  <a:pt x="960" y="144"/>
                </a:cubicBezTo>
                <a:cubicBezTo>
                  <a:pt x="1120" y="176"/>
                  <a:pt x="1288" y="1320"/>
                  <a:pt x="1440" y="1296"/>
                </a:cubicBezTo>
                <a:cubicBezTo>
                  <a:pt x="1592" y="1272"/>
                  <a:pt x="1800" y="216"/>
                  <a:pt x="187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Text Box 7"/>
          <p:cNvSpPr txBox="1">
            <a:spLocks noChangeArrowheads="1"/>
          </p:cNvSpPr>
          <p:nvPr/>
        </p:nvSpPr>
        <p:spPr bwMode="auto">
          <a:xfrm rot="-5400000">
            <a:off x="1670050" y="1057275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/>
              <a:t>E</a:t>
            </a:r>
            <a:r>
              <a:rPr lang="en-US" sz="1400" baseline="-25000"/>
              <a:t>PES</a:t>
            </a:r>
          </a:p>
        </p:txBody>
      </p:sp>
      <p:sp>
        <p:nvSpPr>
          <p:cNvPr id="3086" name="Text Box 8"/>
          <p:cNvSpPr txBox="1">
            <a:spLocks noChangeArrowheads="1"/>
          </p:cNvSpPr>
          <p:nvPr/>
        </p:nvSpPr>
        <p:spPr bwMode="auto">
          <a:xfrm>
            <a:off x="4973638" y="1447800"/>
            <a:ext cx="2619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q</a:t>
            </a: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rot="10800000" flipV="1">
            <a:off x="4724400" y="1828800"/>
            <a:ext cx="128588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2193925" y="1793875"/>
            <a:ext cx="255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graphicFrame>
        <p:nvGraphicFramePr>
          <p:cNvPr id="3074" name="Object 17"/>
          <p:cNvGraphicFramePr>
            <a:graphicFrameLocks noChangeAspect="1"/>
          </p:cNvGraphicFramePr>
          <p:nvPr/>
        </p:nvGraphicFramePr>
        <p:xfrm>
          <a:off x="4038600" y="2514600"/>
          <a:ext cx="11430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Equation" r:id="rId5" imgW="1460160" imgH="419040" progId="Equation.DSMT4">
                  <p:embed/>
                </p:oleObj>
              </mc:Choice>
              <mc:Fallback>
                <p:oleObj name="Equation" r:id="rId5" imgW="1460160" imgH="419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514600"/>
                        <a:ext cx="11430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Line 18"/>
          <p:cNvSpPr>
            <a:spLocks noChangeShapeType="1"/>
          </p:cNvSpPr>
          <p:nvPr/>
        </p:nvSpPr>
        <p:spPr bwMode="auto">
          <a:xfrm rot="10800000" flipH="1" flipV="1">
            <a:off x="2643188" y="2247900"/>
            <a:ext cx="633412" cy="47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5" name="Object 19"/>
          <p:cNvGraphicFramePr>
            <a:graphicFrameLocks noChangeAspect="1"/>
          </p:cNvGraphicFramePr>
          <p:nvPr/>
        </p:nvGraphicFramePr>
        <p:xfrm>
          <a:off x="2438400" y="2286000"/>
          <a:ext cx="11430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7" imgW="1460160" imgH="419040" progId="Equation.DSMT4">
                  <p:embed/>
                </p:oleObj>
              </mc:Choice>
              <mc:Fallback>
                <p:oleObj name="Equation" r:id="rId7" imgW="1460160" imgH="419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0"/>
                        <a:ext cx="11430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Text Box 20"/>
          <p:cNvSpPr txBox="1">
            <a:spLocks noChangeArrowheads="1"/>
          </p:cNvSpPr>
          <p:nvPr/>
        </p:nvSpPr>
        <p:spPr bwMode="auto">
          <a:xfrm>
            <a:off x="2606675" y="2574925"/>
            <a:ext cx="695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 i="1"/>
              <a:t>Minimum</a:t>
            </a:r>
          </a:p>
        </p:txBody>
      </p:sp>
      <p:graphicFrame>
        <p:nvGraphicFramePr>
          <p:cNvPr id="3076" name="Object 21"/>
          <p:cNvGraphicFramePr>
            <a:graphicFrameLocks noChangeAspect="1"/>
          </p:cNvGraphicFramePr>
          <p:nvPr/>
        </p:nvGraphicFramePr>
        <p:xfrm>
          <a:off x="3124200" y="533400"/>
          <a:ext cx="11430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9" imgW="1460160" imgH="419040" progId="Equation.DSMT4">
                  <p:embed/>
                </p:oleObj>
              </mc:Choice>
              <mc:Fallback>
                <p:oleObj name="Equation" r:id="rId9" imgW="1460160" imgH="419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"/>
                        <a:ext cx="11430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Text Box 22"/>
          <p:cNvSpPr txBox="1">
            <a:spLocks noChangeArrowheads="1"/>
          </p:cNvSpPr>
          <p:nvPr/>
        </p:nvSpPr>
        <p:spPr bwMode="auto">
          <a:xfrm>
            <a:off x="3070225" y="136525"/>
            <a:ext cx="1273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 b="1" i="1"/>
              <a:t>Saddle point</a:t>
            </a:r>
          </a:p>
          <a:p>
            <a:pPr algn="ctr" eaLnBrk="1" hangingPunct="1"/>
            <a:r>
              <a:rPr lang="ja-JP" altLang="en-US" sz="1000" b="1" i="1"/>
              <a:t>“</a:t>
            </a:r>
            <a:r>
              <a:rPr lang="en-US" sz="1000" b="1" i="1"/>
              <a:t>Transition state</a:t>
            </a:r>
            <a:r>
              <a:rPr lang="ja-JP" altLang="en-US" sz="1000" b="1" i="1"/>
              <a:t>”</a:t>
            </a:r>
            <a:endParaRPr lang="en-US" sz="1000" b="1" i="1"/>
          </a:p>
        </p:txBody>
      </p:sp>
      <p:sp>
        <p:nvSpPr>
          <p:cNvPr id="3092" name="Line 23"/>
          <p:cNvSpPr>
            <a:spLocks noChangeShapeType="1"/>
          </p:cNvSpPr>
          <p:nvPr/>
        </p:nvSpPr>
        <p:spPr bwMode="auto">
          <a:xfrm rot="10800000" flipH="1" flipV="1">
            <a:off x="3405188" y="885825"/>
            <a:ext cx="633412" cy="47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24"/>
          <p:cNvSpPr>
            <a:spLocks noChangeShapeType="1"/>
          </p:cNvSpPr>
          <p:nvPr/>
        </p:nvSpPr>
        <p:spPr bwMode="auto">
          <a:xfrm rot="10800000" flipH="1" flipV="1">
            <a:off x="3886200" y="1066800"/>
            <a:ext cx="228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7" name="Object 25"/>
          <p:cNvGraphicFramePr>
            <a:graphicFrameLocks noChangeAspect="1"/>
          </p:cNvGraphicFramePr>
          <p:nvPr/>
        </p:nvGraphicFramePr>
        <p:xfrm>
          <a:off x="4038600" y="1066800"/>
          <a:ext cx="11430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11" imgW="1460160" imgH="419040" progId="Equation.DSMT4">
                  <p:embed/>
                </p:oleObj>
              </mc:Choice>
              <mc:Fallback>
                <p:oleObj name="Equation" r:id="rId11" imgW="1460160" imgH="4190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66800"/>
                        <a:ext cx="11430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Text Box 27"/>
          <p:cNvSpPr txBox="1">
            <a:spLocks noChangeArrowheads="1"/>
          </p:cNvSpPr>
          <p:nvPr/>
        </p:nvSpPr>
        <p:spPr bwMode="auto">
          <a:xfrm rot="-3284844">
            <a:off x="397669" y="1202531"/>
            <a:ext cx="1735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Which </a:t>
            </a:r>
            <a:r>
              <a:rPr lang="en-US" sz="1000" i="1"/>
              <a:t>H</a:t>
            </a:r>
            <a:r>
              <a:rPr lang="en-US" sz="1000"/>
              <a:t> is biggest?  Smallest?</a:t>
            </a:r>
          </a:p>
        </p:txBody>
      </p:sp>
      <p:sp>
        <p:nvSpPr>
          <p:cNvPr id="3136" name="Oval 97"/>
          <p:cNvSpPr>
            <a:spLocks noChangeArrowheads="1"/>
          </p:cNvSpPr>
          <p:nvPr/>
        </p:nvSpPr>
        <p:spPr bwMode="auto">
          <a:xfrm>
            <a:off x="1676400" y="3657600"/>
            <a:ext cx="330200" cy="3317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Line 98"/>
          <p:cNvSpPr>
            <a:spLocks noChangeShapeType="1"/>
          </p:cNvSpPr>
          <p:nvPr/>
        </p:nvSpPr>
        <p:spPr bwMode="auto">
          <a:xfrm>
            <a:off x="1844675" y="382270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8" name="Oval 99"/>
          <p:cNvSpPr>
            <a:spLocks noChangeArrowheads="1"/>
          </p:cNvSpPr>
          <p:nvPr/>
        </p:nvSpPr>
        <p:spPr bwMode="auto">
          <a:xfrm>
            <a:off x="2103438" y="3595688"/>
            <a:ext cx="120650" cy="1206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F2</a:t>
            </a:r>
          </a:p>
        </p:txBody>
      </p:sp>
      <p:sp>
        <p:nvSpPr>
          <p:cNvPr id="3139" name="Line 100"/>
          <p:cNvSpPr>
            <a:spLocks noChangeShapeType="1"/>
          </p:cNvSpPr>
          <p:nvPr/>
        </p:nvSpPr>
        <p:spPr bwMode="auto">
          <a:xfrm flipV="1">
            <a:off x="1849438" y="3679825"/>
            <a:ext cx="271462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0" name="Line 101"/>
          <p:cNvSpPr>
            <a:spLocks noChangeShapeType="1"/>
          </p:cNvSpPr>
          <p:nvPr/>
        </p:nvSpPr>
        <p:spPr bwMode="auto">
          <a:xfrm flipH="1" flipV="1">
            <a:off x="1574800" y="3679825"/>
            <a:ext cx="269875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1" name="Oval 102"/>
          <p:cNvSpPr>
            <a:spLocks noChangeArrowheads="1"/>
          </p:cNvSpPr>
          <p:nvPr/>
        </p:nvSpPr>
        <p:spPr bwMode="auto">
          <a:xfrm>
            <a:off x="1797050" y="4149725"/>
            <a:ext cx="90488" cy="90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H2</a:t>
            </a:r>
          </a:p>
        </p:txBody>
      </p:sp>
      <p:sp>
        <p:nvSpPr>
          <p:cNvPr id="3142" name="Oval 103"/>
          <p:cNvSpPr>
            <a:spLocks noChangeArrowheads="1"/>
          </p:cNvSpPr>
          <p:nvPr/>
        </p:nvSpPr>
        <p:spPr bwMode="auto">
          <a:xfrm>
            <a:off x="1492250" y="3602038"/>
            <a:ext cx="90488" cy="90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H4</a:t>
            </a:r>
          </a:p>
        </p:txBody>
      </p:sp>
      <p:sp>
        <p:nvSpPr>
          <p:cNvPr id="3143" name="Oval 104"/>
          <p:cNvSpPr>
            <a:spLocks noChangeArrowheads="1"/>
          </p:cNvSpPr>
          <p:nvPr/>
        </p:nvSpPr>
        <p:spPr bwMode="auto">
          <a:xfrm>
            <a:off x="1773238" y="3416300"/>
            <a:ext cx="120650" cy="1206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F1</a:t>
            </a:r>
          </a:p>
        </p:txBody>
      </p:sp>
      <p:sp>
        <p:nvSpPr>
          <p:cNvPr id="3144" name="Line 105"/>
          <p:cNvSpPr>
            <a:spLocks noChangeShapeType="1"/>
          </p:cNvSpPr>
          <p:nvPr/>
        </p:nvSpPr>
        <p:spPr bwMode="auto">
          <a:xfrm>
            <a:off x="1830388" y="3536950"/>
            <a:ext cx="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5" name="Oval 106"/>
          <p:cNvSpPr>
            <a:spLocks noChangeArrowheads="1"/>
          </p:cNvSpPr>
          <p:nvPr/>
        </p:nvSpPr>
        <p:spPr bwMode="auto">
          <a:xfrm>
            <a:off x="1495425" y="4049713"/>
            <a:ext cx="90488" cy="90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H3</a:t>
            </a:r>
          </a:p>
        </p:txBody>
      </p:sp>
      <p:sp>
        <p:nvSpPr>
          <p:cNvPr id="3146" name="Oval 107"/>
          <p:cNvSpPr>
            <a:spLocks noChangeArrowheads="1"/>
          </p:cNvSpPr>
          <p:nvPr/>
        </p:nvSpPr>
        <p:spPr bwMode="auto">
          <a:xfrm>
            <a:off x="2082800" y="4049713"/>
            <a:ext cx="90488" cy="90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H1</a:t>
            </a:r>
          </a:p>
        </p:txBody>
      </p:sp>
      <p:sp>
        <p:nvSpPr>
          <p:cNvPr id="3147" name="Line 108"/>
          <p:cNvSpPr>
            <a:spLocks noChangeShapeType="1"/>
          </p:cNvSpPr>
          <p:nvPr/>
        </p:nvSpPr>
        <p:spPr bwMode="auto">
          <a:xfrm flipH="1">
            <a:off x="1570038" y="3937000"/>
            <a:ext cx="150812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8" name="Line 109"/>
          <p:cNvSpPr>
            <a:spLocks noChangeShapeType="1"/>
          </p:cNvSpPr>
          <p:nvPr/>
        </p:nvSpPr>
        <p:spPr bwMode="auto">
          <a:xfrm>
            <a:off x="1973263" y="3932238"/>
            <a:ext cx="12065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9" name="Arc 110"/>
          <p:cNvSpPr>
            <a:spLocks/>
          </p:cNvSpPr>
          <p:nvPr/>
        </p:nvSpPr>
        <p:spPr bwMode="auto">
          <a:xfrm>
            <a:off x="1838325" y="3616325"/>
            <a:ext cx="182563" cy="211138"/>
          </a:xfrm>
          <a:custGeom>
            <a:avLst/>
            <a:gdLst>
              <a:gd name="T0" fmla="*/ 0 w 18665"/>
              <a:gd name="T1" fmla="*/ 0 h 21600"/>
              <a:gd name="T2" fmla="*/ 1785655 w 18665"/>
              <a:gd name="T3" fmla="*/ 1025143 h 21600"/>
              <a:gd name="T4" fmla="*/ 0 w 18665"/>
              <a:gd name="T5" fmla="*/ 2063854 h 21600"/>
              <a:gd name="T6" fmla="*/ 0 60000 65536"/>
              <a:gd name="T7" fmla="*/ 0 60000 65536"/>
              <a:gd name="T8" fmla="*/ 0 60000 65536"/>
              <a:gd name="T9" fmla="*/ 0 w 18665"/>
              <a:gd name="T10" fmla="*/ 0 h 21600"/>
              <a:gd name="T11" fmla="*/ 18665 w 186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65" h="21600" fill="none" extrusionOk="0">
                <a:moveTo>
                  <a:pt x="-1" y="0"/>
                </a:moveTo>
                <a:cubicBezTo>
                  <a:pt x="7687" y="0"/>
                  <a:pt x="14795" y="4085"/>
                  <a:pt x="18664" y="10729"/>
                </a:cubicBezTo>
              </a:path>
              <a:path w="18665" h="21600" stroke="0" extrusionOk="0">
                <a:moveTo>
                  <a:pt x="-1" y="0"/>
                </a:moveTo>
                <a:cubicBezTo>
                  <a:pt x="7687" y="0"/>
                  <a:pt x="14795" y="4085"/>
                  <a:pt x="18664" y="10729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0" name="Text Box 111"/>
          <p:cNvSpPr txBox="1">
            <a:spLocks noChangeArrowheads="1"/>
          </p:cNvSpPr>
          <p:nvPr/>
        </p:nvSpPr>
        <p:spPr bwMode="auto">
          <a:xfrm>
            <a:off x="1820863" y="3497263"/>
            <a:ext cx="2492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00"/>
              <a:t>d1</a:t>
            </a:r>
          </a:p>
        </p:txBody>
      </p:sp>
      <p:grpSp>
        <p:nvGrpSpPr>
          <p:cNvPr id="3151" name="Group 113"/>
          <p:cNvGrpSpPr>
            <a:grpSpLocks/>
          </p:cNvGrpSpPr>
          <p:nvPr/>
        </p:nvGrpSpPr>
        <p:grpSpPr bwMode="auto">
          <a:xfrm>
            <a:off x="4070350" y="3411538"/>
            <a:ext cx="774700" cy="847725"/>
            <a:chOff x="3552" y="1440"/>
            <a:chExt cx="1234" cy="1350"/>
          </a:xfrm>
        </p:grpSpPr>
        <p:sp>
          <p:nvSpPr>
            <p:cNvPr id="3152" name="Oval 114"/>
            <p:cNvSpPr>
              <a:spLocks noChangeArrowheads="1"/>
            </p:cNvSpPr>
            <p:nvPr/>
          </p:nvSpPr>
          <p:spPr bwMode="auto">
            <a:xfrm>
              <a:off x="3852" y="1824"/>
              <a:ext cx="528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115"/>
            <p:cNvSpPr>
              <a:spLocks noChangeShapeType="1"/>
            </p:cNvSpPr>
            <p:nvPr/>
          </p:nvSpPr>
          <p:spPr bwMode="auto">
            <a:xfrm>
              <a:off x="4122" y="20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" name="Oval 116"/>
            <p:cNvSpPr>
              <a:spLocks noChangeArrowheads="1"/>
            </p:cNvSpPr>
            <p:nvPr/>
          </p:nvSpPr>
          <p:spPr bwMode="auto">
            <a:xfrm>
              <a:off x="4026" y="2598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F2</a:t>
              </a:r>
            </a:p>
          </p:txBody>
        </p:sp>
        <p:sp>
          <p:nvSpPr>
            <p:cNvPr id="3155" name="Line 117"/>
            <p:cNvSpPr>
              <a:spLocks noChangeShapeType="1"/>
            </p:cNvSpPr>
            <p:nvPr/>
          </p:nvSpPr>
          <p:spPr bwMode="auto">
            <a:xfrm flipV="1">
              <a:off x="4128" y="18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6" name="Line 118"/>
            <p:cNvSpPr>
              <a:spLocks noChangeShapeType="1"/>
            </p:cNvSpPr>
            <p:nvPr/>
          </p:nvSpPr>
          <p:spPr bwMode="auto">
            <a:xfrm flipH="1" flipV="1">
              <a:off x="3690" y="18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7" name="Oval 119"/>
            <p:cNvSpPr>
              <a:spLocks noChangeArrowheads="1"/>
            </p:cNvSpPr>
            <p:nvPr/>
          </p:nvSpPr>
          <p:spPr bwMode="auto">
            <a:xfrm>
              <a:off x="3552" y="175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H2</a:t>
              </a:r>
            </a:p>
          </p:txBody>
        </p:sp>
        <p:sp>
          <p:nvSpPr>
            <p:cNvPr id="3158" name="Oval 120"/>
            <p:cNvSpPr>
              <a:spLocks noChangeArrowheads="1"/>
            </p:cNvSpPr>
            <p:nvPr/>
          </p:nvSpPr>
          <p:spPr bwMode="auto">
            <a:xfrm>
              <a:off x="4530" y="178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H4</a:t>
              </a:r>
            </a:p>
          </p:txBody>
        </p:sp>
        <p:sp>
          <p:nvSpPr>
            <p:cNvPr id="3159" name="Oval 121"/>
            <p:cNvSpPr>
              <a:spLocks noChangeArrowheads="1"/>
            </p:cNvSpPr>
            <p:nvPr/>
          </p:nvSpPr>
          <p:spPr bwMode="auto">
            <a:xfrm>
              <a:off x="4008" y="144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F1</a:t>
              </a:r>
            </a:p>
          </p:txBody>
        </p:sp>
        <p:sp>
          <p:nvSpPr>
            <p:cNvPr id="3160" name="Line 122"/>
            <p:cNvSpPr>
              <a:spLocks noChangeShapeType="1"/>
            </p:cNvSpPr>
            <p:nvPr/>
          </p:nvSpPr>
          <p:spPr bwMode="auto">
            <a:xfrm>
              <a:off x="4098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1" name="Oval 123"/>
            <p:cNvSpPr>
              <a:spLocks noChangeArrowheads="1"/>
            </p:cNvSpPr>
            <p:nvPr/>
          </p:nvSpPr>
          <p:spPr bwMode="auto">
            <a:xfrm>
              <a:off x="3564" y="244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H3</a:t>
              </a:r>
            </a:p>
          </p:txBody>
        </p:sp>
        <p:sp>
          <p:nvSpPr>
            <p:cNvPr id="3162" name="Oval 124"/>
            <p:cNvSpPr>
              <a:spLocks noChangeArrowheads="1"/>
            </p:cNvSpPr>
            <p:nvPr/>
          </p:nvSpPr>
          <p:spPr bwMode="auto">
            <a:xfrm>
              <a:off x="4500" y="244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H1</a:t>
              </a:r>
            </a:p>
          </p:txBody>
        </p:sp>
        <p:sp>
          <p:nvSpPr>
            <p:cNvPr id="3163" name="Line 125"/>
            <p:cNvSpPr>
              <a:spLocks noChangeShapeType="1"/>
            </p:cNvSpPr>
            <p:nvPr/>
          </p:nvSpPr>
          <p:spPr bwMode="auto">
            <a:xfrm flipH="1">
              <a:off x="3684" y="226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4" name="Line 126"/>
            <p:cNvSpPr>
              <a:spLocks noChangeShapeType="1"/>
            </p:cNvSpPr>
            <p:nvPr/>
          </p:nvSpPr>
          <p:spPr bwMode="auto">
            <a:xfrm>
              <a:off x="4326" y="226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5" name="Arc 127"/>
            <p:cNvSpPr>
              <a:spLocks/>
            </p:cNvSpPr>
            <p:nvPr/>
          </p:nvSpPr>
          <p:spPr bwMode="auto">
            <a:xfrm>
              <a:off x="4110" y="1758"/>
              <a:ext cx="336" cy="672"/>
            </a:xfrm>
            <a:custGeom>
              <a:avLst/>
              <a:gdLst>
                <a:gd name="T0" fmla="*/ 0 w 21600"/>
                <a:gd name="T1" fmla="*/ 0 h 43162"/>
                <a:gd name="T2" fmla="*/ 0 w 21600"/>
                <a:gd name="T3" fmla="*/ 10 h 43162"/>
                <a:gd name="T4" fmla="*/ 0 w 21600"/>
                <a:gd name="T5" fmla="*/ 5 h 4316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62"/>
                <a:gd name="T11" fmla="*/ 21600 w 21600"/>
                <a:gd name="T12" fmla="*/ 43162 h 43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6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030"/>
                    <a:pt x="12694" y="42482"/>
                    <a:pt x="1283" y="43161"/>
                  </a:cubicBezTo>
                </a:path>
                <a:path w="21600" h="4316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030"/>
                    <a:pt x="12694" y="42482"/>
                    <a:pt x="1283" y="431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Text Box 128"/>
            <p:cNvSpPr txBox="1">
              <a:spLocks noChangeArrowheads="1"/>
            </p:cNvSpPr>
            <p:nvPr/>
          </p:nvSpPr>
          <p:spPr bwMode="auto">
            <a:xfrm>
              <a:off x="4389" y="2148"/>
              <a:ext cx="39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500"/>
                <a:t>d1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13180</TotalTime>
  <Words>1302</Words>
  <Application>Microsoft Macintosh PowerPoint</Application>
  <PresentationFormat>On-screen Show (4:3)</PresentationFormat>
  <Paragraphs>553</Paragraphs>
  <Slides>35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ＭＳ Ｐゴシック</vt:lpstr>
      <vt:lpstr>Arial</vt:lpstr>
      <vt:lpstr>Calibri</vt:lpstr>
      <vt:lpstr>Corbel</vt:lpstr>
      <vt:lpstr>Symbol</vt:lpstr>
      <vt:lpstr>Times New Roman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Basis Sets</vt:lpstr>
      <vt:lpstr>Plane-wave Basis</vt:lpstr>
      <vt:lpstr>PowerPoint Presentation</vt:lpstr>
      <vt:lpstr>PowerPoint Presentation</vt:lpstr>
    </vt:vector>
  </TitlesOfParts>
  <Company>und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F. Schneider</dc:creator>
  <cp:lastModifiedBy>William F. Schneider</cp:lastModifiedBy>
  <cp:revision>105</cp:revision>
  <cp:lastPrinted>2019-11-20T16:52:02Z</cp:lastPrinted>
  <dcterms:created xsi:type="dcterms:W3CDTF">2007-08-25T16:40:50Z</dcterms:created>
  <dcterms:modified xsi:type="dcterms:W3CDTF">2019-11-22T22:10:31Z</dcterms:modified>
</cp:coreProperties>
</file>