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76A84-0999-435C-9D20-155965E93E4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9667BA-99BB-42F3-BE6F-7957F6DB0579}">
      <dgm:prSet/>
      <dgm:spPr/>
      <dgm:t>
        <a:bodyPr/>
        <a:lstStyle/>
        <a:p>
          <a:r>
            <a:rPr lang="fr-FR"/>
            <a:t>Asservissement des moteurs </a:t>
          </a:r>
          <a:endParaRPr lang="en-US"/>
        </a:p>
      </dgm:t>
    </dgm:pt>
    <dgm:pt modelId="{36442170-5248-4D80-803E-785D04B63A77}" type="parTrans" cxnId="{C4D77DFC-7884-4402-BE69-693FA45B0714}">
      <dgm:prSet/>
      <dgm:spPr/>
      <dgm:t>
        <a:bodyPr/>
        <a:lstStyle/>
        <a:p>
          <a:endParaRPr lang="en-US"/>
        </a:p>
      </dgm:t>
    </dgm:pt>
    <dgm:pt modelId="{C11D0A5C-6C42-4036-A860-B74B68F03E7B}" type="sibTrans" cxnId="{C4D77DFC-7884-4402-BE69-693FA45B0714}">
      <dgm:prSet/>
      <dgm:spPr/>
      <dgm:t>
        <a:bodyPr/>
        <a:lstStyle/>
        <a:p>
          <a:endParaRPr lang="en-US"/>
        </a:p>
      </dgm:t>
    </dgm:pt>
    <dgm:pt modelId="{E7B52BC5-761B-4C13-B4F3-18E9F3EEEA7A}">
      <dgm:prSet/>
      <dgm:spPr/>
      <dgm:t>
        <a:bodyPr/>
        <a:lstStyle/>
        <a:p>
          <a:r>
            <a:rPr lang="fr-FR"/>
            <a:t>Vitesse</a:t>
          </a:r>
          <a:endParaRPr lang="en-US"/>
        </a:p>
      </dgm:t>
    </dgm:pt>
    <dgm:pt modelId="{D330ED93-A8D7-420E-85F1-D794F711B757}" type="parTrans" cxnId="{31658D4C-CE86-46D6-A998-31975C53AE20}">
      <dgm:prSet/>
      <dgm:spPr/>
      <dgm:t>
        <a:bodyPr/>
        <a:lstStyle/>
        <a:p>
          <a:endParaRPr lang="en-US"/>
        </a:p>
      </dgm:t>
    </dgm:pt>
    <dgm:pt modelId="{18FF682A-32F4-4404-B585-A4EE75177B67}" type="sibTrans" cxnId="{31658D4C-CE86-46D6-A998-31975C53AE20}">
      <dgm:prSet/>
      <dgm:spPr/>
      <dgm:t>
        <a:bodyPr/>
        <a:lstStyle/>
        <a:p>
          <a:endParaRPr lang="en-US"/>
        </a:p>
      </dgm:t>
    </dgm:pt>
    <dgm:pt modelId="{3EC0C777-1B90-4818-912A-4CB93FC84F14}">
      <dgm:prSet/>
      <dgm:spPr/>
      <dgm:t>
        <a:bodyPr/>
        <a:lstStyle/>
        <a:p>
          <a:r>
            <a:rPr lang="fr-FR"/>
            <a:t>Angle </a:t>
          </a:r>
          <a:endParaRPr lang="en-US"/>
        </a:p>
      </dgm:t>
    </dgm:pt>
    <dgm:pt modelId="{7B8E2032-D85B-43D2-853E-894046A06D7E}" type="parTrans" cxnId="{80B1487B-B0E9-40CF-993D-50B7C01EA59D}">
      <dgm:prSet/>
      <dgm:spPr/>
      <dgm:t>
        <a:bodyPr/>
        <a:lstStyle/>
        <a:p>
          <a:endParaRPr lang="en-US"/>
        </a:p>
      </dgm:t>
    </dgm:pt>
    <dgm:pt modelId="{42D1D1F4-DB67-49EA-B86C-234862791C85}" type="sibTrans" cxnId="{80B1487B-B0E9-40CF-993D-50B7C01EA59D}">
      <dgm:prSet/>
      <dgm:spPr/>
      <dgm:t>
        <a:bodyPr/>
        <a:lstStyle/>
        <a:p>
          <a:endParaRPr lang="en-US"/>
        </a:p>
      </dgm:t>
    </dgm:pt>
    <dgm:pt modelId="{34A83BCA-D34B-4929-B6D4-40C869A6582F}">
      <dgm:prSet/>
      <dgm:spPr/>
      <dgm:t>
        <a:bodyPr/>
        <a:lstStyle/>
        <a:p>
          <a:r>
            <a:rPr lang="fr-FR"/>
            <a:t>Suivi de point </a:t>
          </a:r>
          <a:endParaRPr lang="en-US"/>
        </a:p>
      </dgm:t>
    </dgm:pt>
    <dgm:pt modelId="{D051B7B4-E4D3-4AAB-97BA-970A6F9ADCCB}" type="parTrans" cxnId="{5536F7B5-5709-4065-BF41-C1B11921F56B}">
      <dgm:prSet/>
      <dgm:spPr/>
      <dgm:t>
        <a:bodyPr/>
        <a:lstStyle/>
        <a:p>
          <a:endParaRPr lang="en-US"/>
        </a:p>
      </dgm:t>
    </dgm:pt>
    <dgm:pt modelId="{4EEA4341-E0A9-4A44-AEC8-0A105C8D3ED6}" type="sibTrans" cxnId="{5536F7B5-5709-4065-BF41-C1B11921F56B}">
      <dgm:prSet/>
      <dgm:spPr/>
      <dgm:t>
        <a:bodyPr/>
        <a:lstStyle/>
        <a:p>
          <a:endParaRPr lang="en-US"/>
        </a:p>
      </dgm:t>
    </dgm:pt>
    <dgm:pt modelId="{AD9008EB-AA28-402F-8A3E-6AF88C97379E}">
      <dgm:prSet/>
      <dgm:spPr/>
      <dgm:t>
        <a:bodyPr/>
        <a:lstStyle/>
        <a:p>
          <a:r>
            <a:rPr lang="fr-FR"/>
            <a:t>Implémentation d’une trajectoire </a:t>
          </a:r>
          <a:endParaRPr lang="en-US"/>
        </a:p>
      </dgm:t>
    </dgm:pt>
    <dgm:pt modelId="{C7422D8E-2081-4702-9191-0A8FFCDF285A}" type="parTrans" cxnId="{664FC5E5-0C94-4CFE-981F-DC045F571721}">
      <dgm:prSet/>
      <dgm:spPr/>
      <dgm:t>
        <a:bodyPr/>
        <a:lstStyle/>
        <a:p>
          <a:endParaRPr lang="en-US"/>
        </a:p>
      </dgm:t>
    </dgm:pt>
    <dgm:pt modelId="{ADD5AEA5-8AF1-4E5A-96A5-A506B2139B77}" type="sibTrans" cxnId="{664FC5E5-0C94-4CFE-981F-DC045F571721}">
      <dgm:prSet/>
      <dgm:spPr/>
      <dgm:t>
        <a:bodyPr/>
        <a:lstStyle/>
        <a:p>
          <a:endParaRPr lang="en-US"/>
        </a:p>
      </dgm:t>
    </dgm:pt>
    <dgm:pt modelId="{E1F54CCC-C04F-475C-A6C2-D4EF145D3706}" type="pres">
      <dgm:prSet presAssocID="{E6076A84-0999-435C-9D20-155965E93E48}" presName="linear" presStyleCnt="0">
        <dgm:presLayoutVars>
          <dgm:dir/>
          <dgm:animLvl val="lvl"/>
          <dgm:resizeHandles val="exact"/>
        </dgm:presLayoutVars>
      </dgm:prSet>
      <dgm:spPr/>
    </dgm:pt>
    <dgm:pt modelId="{3B2A6FED-D2EF-4254-8C39-E589C29B19FE}" type="pres">
      <dgm:prSet presAssocID="{E39667BA-99BB-42F3-BE6F-7957F6DB0579}" presName="parentLin" presStyleCnt="0"/>
      <dgm:spPr/>
    </dgm:pt>
    <dgm:pt modelId="{59F72091-17D3-4A11-A600-C366F88A3601}" type="pres">
      <dgm:prSet presAssocID="{E39667BA-99BB-42F3-BE6F-7957F6DB0579}" presName="parentLeftMargin" presStyleLbl="node1" presStyleIdx="0" presStyleCnt="3"/>
      <dgm:spPr/>
    </dgm:pt>
    <dgm:pt modelId="{0EFA9183-B64B-4EC1-A0A9-3D6D8FBFE4A2}" type="pres">
      <dgm:prSet presAssocID="{E39667BA-99BB-42F3-BE6F-7957F6DB05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034C03-1651-477C-B1B5-315F809C2859}" type="pres">
      <dgm:prSet presAssocID="{E39667BA-99BB-42F3-BE6F-7957F6DB0579}" presName="negativeSpace" presStyleCnt="0"/>
      <dgm:spPr/>
    </dgm:pt>
    <dgm:pt modelId="{74BBE9D0-9A28-4A02-9A16-F989C5CBE8D8}" type="pres">
      <dgm:prSet presAssocID="{E39667BA-99BB-42F3-BE6F-7957F6DB0579}" presName="childText" presStyleLbl="conFgAcc1" presStyleIdx="0" presStyleCnt="3">
        <dgm:presLayoutVars>
          <dgm:bulletEnabled val="1"/>
        </dgm:presLayoutVars>
      </dgm:prSet>
      <dgm:spPr/>
    </dgm:pt>
    <dgm:pt modelId="{295BDAA2-CE79-4FF6-928A-4A6C24840059}" type="pres">
      <dgm:prSet presAssocID="{C11D0A5C-6C42-4036-A860-B74B68F03E7B}" presName="spaceBetweenRectangles" presStyleCnt="0"/>
      <dgm:spPr/>
    </dgm:pt>
    <dgm:pt modelId="{2764C182-DDCB-4B8C-802A-ACC0655E02BF}" type="pres">
      <dgm:prSet presAssocID="{34A83BCA-D34B-4929-B6D4-40C869A6582F}" presName="parentLin" presStyleCnt="0"/>
      <dgm:spPr/>
    </dgm:pt>
    <dgm:pt modelId="{D7EFDEAF-D696-4822-BFBC-F30B75E735DF}" type="pres">
      <dgm:prSet presAssocID="{34A83BCA-D34B-4929-B6D4-40C869A6582F}" presName="parentLeftMargin" presStyleLbl="node1" presStyleIdx="0" presStyleCnt="3"/>
      <dgm:spPr/>
    </dgm:pt>
    <dgm:pt modelId="{AFFEAB8C-5DD1-4DF8-A694-6F448E8EBA31}" type="pres">
      <dgm:prSet presAssocID="{34A83BCA-D34B-4929-B6D4-40C869A65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59DA2B-A82B-420D-8DF7-AFE3380A63C1}" type="pres">
      <dgm:prSet presAssocID="{34A83BCA-D34B-4929-B6D4-40C869A6582F}" presName="negativeSpace" presStyleCnt="0"/>
      <dgm:spPr/>
    </dgm:pt>
    <dgm:pt modelId="{23D17B71-07D0-484E-86F1-6088A405FB22}" type="pres">
      <dgm:prSet presAssocID="{34A83BCA-D34B-4929-B6D4-40C869A6582F}" presName="childText" presStyleLbl="conFgAcc1" presStyleIdx="1" presStyleCnt="3">
        <dgm:presLayoutVars>
          <dgm:bulletEnabled val="1"/>
        </dgm:presLayoutVars>
      </dgm:prSet>
      <dgm:spPr/>
    </dgm:pt>
    <dgm:pt modelId="{37F6368D-D901-46FB-894C-E8F96176AE80}" type="pres">
      <dgm:prSet presAssocID="{4EEA4341-E0A9-4A44-AEC8-0A105C8D3ED6}" presName="spaceBetweenRectangles" presStyleCnt="0"/>
      <dgm:spPr/>
    </dgm:pt>
    <dgm:pt modelId="{9A00E9AC-4C85-4FEC-8ED6-8E3FF4702EC6}" type="pres">
      <dgm:prSet presAssocID="{AD9008EB-AA28-402F-8A3E-6AF88C97379E}" presName="parentLin" presStyleCnt="0"/>
      <dgm:spPr/>
    </dgm:pt>
    <dgm:pt modelId="{0B7E7103-9C5A-4D27-9BCA-4A137EF19B15}" type="pres">
      <dgm:prSet presAssocID="{AD9008EB-AA28-402F-8A3E-6AF88C97379E}" presName="parentLeftMargin" presStyleLbl="node1" presStyleIdx="1" presStyleCnt="3"/>
      <dgm:spPr/>
    </dgm:pt>
    <dgm:pt modelId="{B667F4CD-725D-4502-B6D6-52399D387F01}" type="pres">
      <dgm:prSet presAssocID="{AD9008EB-AA28-402F-8A3E-6AF88C9737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668C4A-CB18-4DD1-AEEA-6DAF9195C4EB}" type="pres">
      <dgm:prSet presAssocID="{AD9008EB-AA28-402F-8A3E-6AF88C97379E}" presName="negativeSpace" presStyleCnt="0"/>
      <dgm:spPr/>
    </dgm:pt>
    <dgm:pt modelId="{5A1CFAA6-91E7-4958-A44C-485F081F3D6F}" type="pres">
      <dgm:prSet presAssocID="{AD9008EB-AA28-402F-8A3E-6AF88C9737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C1B92A-AFE6-422A-9E45-2B900FF96B36}" type="presOf" srcId="{E7B52BC5-761B-4C13-B4F3-18E9F3EEEA7A}" destId="{74BBE9D0-9A28-4A02-9A16-F989C5CBE8D8}" srcOrd="0" destOrd="0" presId="urn:microsoft.com/office/officeart/2005/8/layout/list1"/>
    <dgm:cxn modelId="{F0429D30-2744-403D-8168-07655D4FD0AF}" type="presOf" srcId="{E6076A84-0999-435C-9D20-155965E93E48}" destId="{E1F54CCC-C04F-475C-A6C2-D4EF145D3706}" srcOrd="0" destOrd="0" presId="urn:microsoft.com/office/officeart/2005/8/layout/list1"/>
    <dgm:cxn modelId="{030C9F66-01FF-486C-83AD-BA2237CBBCCD}" type="presOf" srcId="{E39667BA-99BB-42F3-BE6F-7957F6DB0579}" destId="{59F72091-17D3-4A11-A600-C366F88A3601}" srcOrd="0" destOrd="0" presId="urn:microsoft.com/office/officeart/2005/8/layout/list1"/>
    <dgm:cxn modelId="{31658D4C-CE86-46D6-A998-31975C53AE20}" srcId="{E39667BA-99BB-42F3-BE6F-7957F6DB0579}" destId="{E7B52BC5-761B-4C13-B4F3-18E9F3EEEA7A}" srcOrd="0" destOrd="0" parTransId="{D330ED93-A8D7-420E-85F1-D794F711B757}" sibTransId="{18FF682A-32F4-4404-B585-A4EE75177B67}"/>
    <dgm:cxn modelId="{80B1487B-B0E9-40CF-993D-50B7C01EA59D}" srcId="{E39667BA-99BB-42F3-BE6F-7957F6DB0579}" destId="{3EC0C777-1B90-4818-912A-4CB93FC84F14}" srcOrd="1" destOrd="0" parTransId="{7B8E2032-D85B-43D2-853E-894046A06D7E}" sibTransId="{42D1D1F4-DB67-49EA-B86C-234862791C85}"/>
    <dgm:cxn modelId="{05B62587-3147-4268-8EEB-F2503D430CFA}" type="presOf" srcId="{34A83BCA-D34B-4929-B6D4-40C869A6582F}" destId="{D7EFDEAF-D696-4822-BFBC-F30B75E735DF}" srcOrd="0" destOrd="0" presId="urn:microsoft.com/office/officeart/2005/8/layout/list1"/>
    <dgm:cxn modelId="{D651D693-1F35-4A05-9583-CEF8DE971DA2}" type="presOf" srcId="{AD9008EB-AA28-402F-8A3E-6AF88C97379E}" destId="{B667F4CD-725D-4502-B6D6-52399D387F01}" srcOrd="1" destOrd="0" presId="urn:microsoft.com/office/officeart/2005/8/layout/list1"/>
    <dgm:cxn modelId="{5536F7B5-5709-4065-BF41-C1B11921F56B}" srcId="{E6076A84-0999-435C-9D20-155965E93E48}" destId="{34A83BCA-D34B-4929-B6D4-40C869A6582F}" srcOrd="1" destOrd="0" parTransId="{D051B7B4-E4D3-4AAB-97BA-970A6F9ADCCB}" sibTransId="{4EEA4341-E0A9-4A44-AEC8-0A105C8D3ED6}"/>
    <dgm:cxn modelId="{390DB7B6-C853-414D-BB65-6D6022496570}" type="presOf" srcId="{AD9008EB-AA28-402F-8A3E-6AF88C97379E}" destId="{0B7E7103-9C5A-4D27-9BCA-4A137EF19B15}" srcOrd="0" destOrd="0" presId="urn:microsoft.com/office/officeart/2005/8/layout/list1"/>
    <dgm:cxn modelId="{D256B0C1-8B35-4AC9-A33B-EB30A9D38B5C}" type="presOf" srcId="{E39667BA-99BB-42F3-BE6F-7957F6DB0579}" destId="{0EFA9183-B64B-4EC1-A0A9-3D6D8FBFE4A2}" srcOrd="1" destOrd="0" presId="urn:microsoft.com/office/officeart/2005/8/layout/list1"/>
    <dgm:cxn modelId="{3C4C4ED4-2DC1-4066-B942-038016437CF2}" type="presOf" srcId="{3EC0C777-1B90-4818-912A-4CB93FC84F14}" destId="{74BBE9D0-9A28-4A02-9A16-F989C5CBE8D8}" srcOrd="0" destOrd="1" presId="urn:microsoft.com/office/officeart/2005/8/layout/list1"/>
    <dgm:cxn modelId="{664FC5E5-0C94-4CFE-981F-DC045F571721}" srcId="{E6076A84-0999-435C-9D20-155965E93E48}" destId="{AD9008EB-AA28-402F-8A3E-6AF88C97379E}" srcOrd="2" destOrd="0" parTransId="{C7422D8E-2081-4702-9191-0A8FFCDF285A}" sibTransId="{ADD5AEA5-8AF1-4E5A-96A5-A506B2139B77}"/>
    <dgm:cxn modelId="{C24994F6-720C-43C1-8FA0-19E10F2F9729}" type="presOf" srcId="{34A83BCA-D34B-4929-B6D4-40C869A6582F}" destId="{AFFEAB8C-5DD1-4DF8-A694-6F448E8EBA31}" srcOrd="1" destOrd="0" presId="urn:microsoft.com/office/officeart/2005/8/layout/list1"/>
    <dgm:cxn modelId="{C4D77DFC-7884-4402-BE69-693FA45B0714}" srcId="{E6076A84-0999-435C-9D20-155965E93E48}" destId="{E39667BA-99BB-42F3-BE6F-7957F6DB0579}" srcOrd="0" destOrd="0" parTransId="{36442170-5248-4D80-803E-785D04B63A77}" sibTransId="{C11D0A5C-6C42-4036-A860-B74B68F03E7B}"/>
    <dgm:cxn modelId="{117114FA-B2B5-4366-BFF9-DE99553A5E24}" type="presParOf" srcId="{E1F54CCC-C04F-475C-A6C2-D4EF145D3706}" destId="{3B2A6FED-D2EF-4254-8C39-E589C29B19FE}" srcOrd="0" destOrd="0" presId="urn:microsoft.com/office/officeart/2005/8/layout/list1"/>
    <dgm:cxn modelId="{8880FFBA-0829-4EB3-A792-A18EDDDAC117}" type="presParOf" srcId="{3B2A6FED-D2EF-4254-8C39-E589C29B19FE}" destId="{59F72091-17D3-4A11-A600-C366F88A3601}" srcOrd="0" destOrd="0" presId="urn:microsoft.com/office/officeart/2005/8/layout/list1"/>
    <dgm:cxn modelId="{B6A1468F-AA19-4269-912F-242399683554}" type="presParOf" srcId="{3B2A6FED-D2EF-4254-8C39-E589C29B19FE}" destId="{0EFA9183-B64B-4EC1-A0A9-3D6D8FBFE4A2}" srcOrd="1" destOrd="0" presId="urn:microsoft.com/office/officeart/2005/8/layout/list1"/>
    <dgm:cxn modelId="{51963ABE-7DB2-45CF-BCB2-C1BADD6104E8}" type="presParOf" srcId="{E1F54CCC-C04F-475C-A6C2-D4EF145D3706}" destId="{02034C03-1651-477C-B1B5-315F809C2859}" srcOrd="1" destOrd="0" presId="urn:microsoft.com/office/officeart/2005/8/layout/list1"/>
    <dgm:cxn modelId="{F69C214C-6602-4E3C-98E6-421372117C8D}" type="presParOf" srcId="{E1F54CCC-C04F-475C-A6C2-D4EF145D3706}" destId="{74BBE9D0-9A28-4A02-9A16-F989C5CBE8D8}" srcOrd="2" destOrd="0" presId="urn:microsoft.com/office/officeart/2005/8/layout/list1"/>
    <dgm:cxn modelId="{E5058ECB-741E-4EAE-97F8-994265E99D1F}" type="presParOf" srcId="{E1F54CCC-C04F-475C-A6C2-D4EF145D3706}" destId="{295BDAA2-CE79-4FF6-928A-4A6C24840059}" srcOrd="3" destOrd="0" presId="urn:microsoft.com/office/officeart/2005/8/layout/list1"/>
    <dgm:cxn modelId="{6D3EFE36-A9AA-4DE0-83F0-92F923F056B1}" type="presParOf" srcId="{E1F54CCC-C04F-475C-A6C2-D4EF145D3706}" destId="{2764C182-DDCB-4B8C-802A-ACC0655E02BF}" srcOrd="4" destOrd="0" presId="urn:microsoft.com/office/officeart/2005/8/layout/list1"/>
    <dgm:cxn modelId="{5BC422DF-3373-4ED1-88F3-D53F50BD7D22}" type="presParOf" srcId="{2764C182-DDCB-4B8C-802A-ACC0655E02BF}" destId="{D7EFDEAF-D696-4822-BFBC-F30B75E735DF}" srcOrd="0" destOrd="0" presId="urn:microsoft.com/office/officeart/2005/8/layout/list1"/>
    <dgm:cxn modelId="{BA626746-0CA5-4505-B69A-3999C8052E6B}" type="presParOf" srcId="{2764C182-DDCB-4B8C-802A-ACC0655E02BF}" destId="{AFFEAB8C-5DD1-4DF8-A694-6F448E8EBA31}" srcOrd="1" destOrd="0" presId="urn:microsoft.com/office/officeart/2005/8/layout/list1"/>
    <dgm:cxn modelId="{CCD6CA7E-BA4E-43D4-9674-C35DD5E2D53E}" type="presParOf" srcId="{E1F54CCC-C04F-475C-A6C2-D4EF145D3706}" destId="{FC59DA2B-A82B-420D-8DF7-AFE3380A63C1}" srcOrd="5" destOrd="0" presId="urn:microsoft.com/office/officeart/2005/8/layout/list1"/>
    <dgm:cxn modelId="{2F04BE16-ABCB-42F6-A950-8151E253B9A6}" type="presParOf" srcId="{E1F54CCC-C04F-475C-A6C2-D4EF145D3706}" destId="{23D17B71-07D0-484E-86F1-6088A405FB22}" srcOrd="6" destOrd="0" presId="urn:microsoft.com/office/officeart/2005/8/layout/list1"/>
    <dgm:cxn modelId="{8BF85ADB-D9B5-47F9-8D40-6E4E3C19F009}" type="presParOf" srcId="{E1F54CCC-C04F-475C-A6C2-D4EF145D3706}" destId="{37F6368D-D901-46FB-894C-E8F96176AE80}" srcOrd="7" destOrd="0" presId="urn:microsoft.com/office/officeart/2005/8/layout/list1"/>
    <dgm:cxn modelId="{C49EC11E-3F72-434E-87DF-4E74D4928291}" type="presParOf" srcId="{E1F54CCC-C04F-475C-A6C2-D4EF145D3706}" destId="{9A00E9AC-4C85-4FEC-8ED6-8E3FF4702EC6}" srcOrd="8" destOrd="0" presId="urn:microsoft.com/office/officeart/2005/8/layout/list1"/>
    <dgm:cxn modelId="{4EB270E2-5930-4578-A19D-D2FCAB879BCE}" type="presParOf" srcId="{9A00E9AC-4C85-4FEC-8ED6-8E3FF4702EC6}" destId="{0B7E7103-9C5A-4D27-9BCA-4A137EF19B15}" srcOrd="0" destOrd="0" presId="urn:microsoft.com/office/officeart/2005/8/layout/list1"/>
    <dgm:cxn modelId="{A0B8A451-7349-4638-B060-6B0E4F386D1A}" type="presParOf" srcId="{9A00E9AC-4C85-4FEC-8ED6-8E3FF4702EC6}" destId="{B667F4CD-725D-4502-B6D6-52399D387F01}" srcOrd="1" destOrd="0" presId="urn:microsoft.com/office/officeart/2005/8/layout/list1"/>
    <dgm:cxn modelId="{28B23D03-91D9-470D-ACA4-203EA5764EB7}" type="presParOf" srcId="{E1F54CCC-C04F-475C-A6C2-D4EF145D3706}" destId="{19668C4A-CB18-4DD1-AEEA-6DAF9195C4EB}" srcOrd="9" destOrd="0" presId="urn:microsoft.com/office/officeart/2005/8/layout/list1"/>
    <dgm:cxn modelId="{5806585F-46D2-4862-BC8E-39CBBC347F2C}" type="presParOf" srcId="{E1F54CCC-C04F-475C-A6C2-D4EF145D3706}" destId="{5A1CFAA6-91E7-4958-A44C-485F081F3D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BE9D0-9A28-4A02-9A16-F989C5CBE8D8}">
      <dsp:nvSpPr>
        <dsp:cNvPr id="0" name=""/>
        <dsp:cNvSpPr/>
      </dsp:nvSpPr>
      <dsp:spPr>
        <a:xfrm>
          <a:off x="0" y="379891"/>
          <a:ext cx="11029615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6021" tIns="458216" rIns="8560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Vitesse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Angle </a:t>
          </a:r>
          <a:endParaRPr lang="en-US" sz="2200" kern="1200"/>
        </a:p>
      </dsp:txBody>
      <dsp:txXfrm>
        <a:off x="0" y="379891"/>
        <a:ext cx="11029615" cy="1247400"/>
      </dsp:txXfrm>
    </dsp:sp>
    <dsp:sp modelId="{0EFA9183-B64B-4EC1-A0A9-3D6D8FBFE4A2}">
      <dsp:nvSpPr>
        <dsp:cNvPr id="0" name=""/>
        <dsp:cNvSpPr/>
      </dsp:nvSpPr>
      <dsp:spPr>
        <a:xfrm>
          <a:off x="551480" y="55171"/>
          <a:ext cx="772073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Asservissement des moteurs </a:t>
          </a:r>
          <a:endParaRPr lang="en-US" sz="2200" kern="1200"/>
        </a:p>
      </dsp:txBody>
      <dsp:txXfrm>
        <a:off x="583183" y="86874"/>
        <a:ext cx="7657324" cy="586034"/>
      </dsp:txXfrm>
    </dsp:sp>
    <dsp:sp modelId="{23D17B71-07D0-484E-86F1-6088A405FB22}">
      <dsp:nvSpPr>
        <dsp:cNvPr id="0" name=""/>
        <dsp:cNvSpPr/>
      </dsp:nvSpPr>
      <dsp:spPr>
        <a:xfrm>
          <a:off x="0" y="2070811"/>
          <a:ext cx="1102961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FEAB8C-5DD1-4DF8-A694-6F448E8EBA31}">
      <dsp:nvSpPr>
        <dsp:cNvPr id="0" name=""/>
        <dsp:cNvSpPr/>
      </dsp:nvSpPr>
      <dsp:spPr>
        <a:xfrm>
          <a:off x="551480" y="1746091"/>
          <a:ext cx="772073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Suivi de point </a:t>
          </a:r>
          <a:endParaRPr lang="en-US" sz="2200" kern="1200"/>
        </a:p>
      </dsp:txBody>
      <dsp:txXfrm>
        <a:off x="583183" y="1777794"/>
        <a:ext cx="7657324" cy="586034"/>
      </dsp:txXfrm>
    </dsp:sp>
    <dsp:sp modelId="{5A1CFAA6-91E7-4958-A44C-485F081F3D6F}">
      <dsp:nvSpPr>
        <dsp:cNvPr id="0" name=""/>
        <dsp:cNvSpPr/>
      </dsp:nvSpPr>
      <dsp:spPr>
        <a:xfrm>
          <a:off x="0" y="3068731"/>
          <a:ext cx="1102961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67F4CD-725D-4502-B6D6-52399D387F01}">
      <dsp:nvSpPr>
        <dsp:cNvPr id="0" name=""/>
        <dsp:cNvSpPr/>
      </dsp:nvSpPr>
      <dsp:spPr>
        <a:xfrm>
          <a:off x="551480" y="2744011"/>
          <a:ext cx="772073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Implémentation d’une trajectoire </a:t>
          </a:r>
          <a:endParaRPr lang="en-US" sz="2200" kern="1200"/>
        </a:p>
      </dsp:txBody>
      <dsp:txXfrm>
        <a:off x="583183" y="2775714"/>
        <a:ext cx="765732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B5AD09-8713-499E-A1CA-D30E4E21B943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71615-96EC-44EA-A9B9-37FC44834121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A9BA3AD-D81B-41F2-A015-9DBA63E720DC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3ACDC-392D-4FF1-A530-AFDD79B46CE9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CED115D-76A4-4659-AE3E-0649A00653AB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39EB9-A46F-4EB3-B687-D03E844A3956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80D05-CF09-4576-9164-D70824773805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8D6F2-2B19-4E0E-ADEE-F1E402CC59AC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5C3-7E32-4E03-9B31-F988DB6B84CF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0161CF-8C33-4395-836F-01ADEC4A40E2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3D8CD-3C7D-4AF0-B6C6-161314C56CBB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E9C8920-C0F2-483D-9E56-67AE1B48A4C7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7724" r="21875" b="7721"/>
          <a:stretch/>
        </p:blipFill>
        <p:spPr>
          <a:xfrm rot="5400000">
            <a:off x="2667002" y="-2667001"/>
            <a:ext cx="6858000" cy="12192001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400" dirty="0" err="1">
                <a:solidFill>
                  <a:schemeClr val="bg1"/>
                </a:solidFill>
              </a:rPr>
              <a:t>Prt</a:t>
            </a:r>
            <a:r>
              <a:rPr lang="fr-FR" sz="4400" dirty="0">
                <a:solidFill>
                  <a:schemeClr val="bg1"/>
                </a:solidFill>
              </a:rPr>
              <a:t> – programmation de robot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solidFill>
                  <a:srgbClr val="7CEBFF"/>
                </a:solidFill>
              </a:rPr>
              <a:t>CLEMENT QUENTIN, </a:t>
            </a:r>
            <a:r>
              <a:rPr lang="fr-FR" sz="2400" dirty="0" err="1">
                <a:solidFill>
                  <a:srgbClr val="7CEBFF"/>
                </a:solidFill>
              </a:rPr>
              <a:t>rancé</a:t>
            </a:r>
            <a:r>
              <a:rPr lang="fr-FR" sz="2400" dirty="0">
                <a:solidFill>
                  <a:srgbClr val="7CEBFF"/>
                </a:solidFill>
              </a:rPr>
              <a:t> </a:t>
            </a:r>
            <a:r>
              <a:rPr lang="fr-FR" sz="2400" dirty="0" err="1">
                <a:solidFill>
                  <a:srgbClr val="7CEBFF"/>
                </a:solidFill>
              </a:rPr>
              <a:t>mathieu</a:t>
            </a:r>
            <a:r>
              <a:rPr lang="fr-FR" sz="2400" dirty="0">
                <a:solidFill>
                  <a:srgbClr val="7CEBFF"/>
                </a:solidFill>
              </a:rPr>
              <a:t>, </a:t>
            </a:r>
            <a:r>
              <a:rPr lang="fr-FR" sz="2400" dirty="0" err="1">
                <a:solidFill>
                  <a:srgbClr val="7CEBFF"/>
                </a:solidFill>
              </a:rPr>
              <a:t>louazé</a:t>
            </a:r>
            <a:r>
              <a:rPr lang="fr-FR" sz="2400" dirty="0">
                <a:solidFill>
                  <a:srgbClr val="7CEBFF"/>
                </a:solidFill>
              </a:rPr>
              <a:t> mathis			2021-2022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A8B3C-D9DE-4D87-BD2B-65E4486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c++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B7315-8B63-462A-9C77-670B7DB0C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 du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E4E015-74FE-43C2-8CA1-06D5E755A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L’asservissement est fonctionnel, on obtient une précision de l’ordre de 5-10% sur l’angle et la vitesse (plus difficile à mesurer)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2FA9CD-4764-4D29-8044-764D02B4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35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8C5DD-C0D0-4F65-B9D8-97517515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nouvelle interface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23018-730A-4182-9124-5194E10B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353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complexité de la suite du projet nous a imposé de développer une nouvelle interface de commande sur laquelle nous avons entièrement la main.  Développée sous QTCreator, elle permet:</a:t>
            </a:r>
          </a:p>
          <a:p>
            <a:r>
              <a:rPr lang="fr-FR" dirty="0"/>
              <a:t>L’affichage au choix de valeurs d’intérêt (ex position, vitesse …)</a:t>
            </a:r>
          </a:p>
          <a:p>
            <a:r>
              <a:rPr lang="fr-FR" dirty="0"/>
              <a:t>Le contrôle du robot en boucle ouverte et fermée</a:t>
            </a:r>
          </a:p>
          <a:p>
            <a:r>
              <a:rPr lang="fr-FR" dirty="0"/>
              <a:t>Le tracé et l’envoi d’un nuage de points à suivre</a:t>
            </a:r>
          </a:p>
          <a:p>
            <a:r>
              <a:rPr lang="fr-FR" dirty="0"/>
              <a:t>Le tracé et l’envoi d’un parcours d’obstacles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L’ensemble des protocoles de communications robot machine (transfert de données via TCP en wifi) y reste le même qu’avec le code Matlab précédemment utilisé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6D49C73-E642-4609-845D-9C4360FBD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33390"/>
            <a:ext cx="5422900" cy="2821533"/>
          </a:xfrm>
          <a:ln w="28575"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A3DAE-B047-41B1-BF88-A048E70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837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A84D4-6B3E-40DD-998D-4F7AE272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points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B747D-9B1D-41A5-B010-786FF7975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355099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Le suivi de points n’était pas un des objectifs clairs du PRT mais nous semble être une étape clé fondamentale.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Nous avons dans un premier temps réalisé un modèle de commande du robot sur Simulink </a:t>
            </a:r>
          </a:p>
          <a:p>
            <a:pPr marL="0" indent="0">
              <a:buNone/>
            </a:pPr>
            <a:r>
              <a:rPr lang="fr-FR" sz="1600" dirty="0"/>
              <a:t>(ici il s’agit de notre ancienne modélisation avec commande en vitesse et vitesse angulaire mais le principe est la même pour la commande en angle)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EB9C1C-4C26-4980-9561-0079D73B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8" name="Image 7" descr="Une image contenant antenne, capture d’écran&#10;&#10;Description générée automatiquement">
            <a:extLst>
              <a:ext uri="{FF2B5EF4-FFF2-40B4-BE49-F238E27FC236}">
                <a16:creationId xmlns:a16="http://schemas.microsoft.com/office/drawing/2014/main" id="{F9811456-ADD3-46BD-A9DA-C6340971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26" y="2258352"/>
            <a:ext cx="4878453" cy="13524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07F97A-DCFD-4438-9E52-3A01E3ED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480" y="3923440"/>
            <a:ext cx="4997946" cy="18499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733734-DFD1-45EB-9D2C-9AD5CF16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0" y="4448466"/>
            <a:ext cx="5300970" cy="22936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90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438C0-0E25-4709-B3F7-6593DEC4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points : implémentation en 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0D70A-D5FF-4286-B2E5-2B64CD651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simulation sur Matlab/Simulink étant fonctionnelle, nous avons pu implémenter le code dans le robot.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a pour cela créer une classe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calctraj</a:t>
            </a:r>
            <a:r>
              <a:rPr lang="fr-FR" dirty="0"/>
              <a:t> qui va venir stocker les points de passage et qui à partir de la position actuelle et du point visé permet d’obtenir les commandes qui rentrent dans le correcteur étudié précédemment.</a:t>
            </a:r>
          </a:p>
          <a:p>
            <a:pPr marL="0" indent="0">
              <a:buNone/>
            </a:pPr>
            <a:r>
              <a:rPr lang="fr-FR" dirty="0"/>
              <a:t>Nous avons également du développer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protocole de transmission point par point</a:t>
            </a:r>
            <a:r>
              <a:rPr lang="fr-FR" dirty="0"/>
              <a:t> du trajet au robot depuis le PC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EA780A-BE7A-42CA-8382-73BFF6556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0966" y="2480559"/>
            <a:ext cx="4882371" cy="2915086"/>
          </a:xfrm>
          <a:ln w="19050"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EC1801-2643-457F-8625-C1D93B66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2AD7552-5004-4842-85F2-004709F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Objectif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83D983-7A9A-4B18-A349-B5191BB6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45" y="3290926"/>
            <a:ext cx="6234904" cy="1730186"/>
          </a:xfrm>
          <a:prstGeom prst="rect">
            <a:avLst/>
          </a:prstGeom>
          <a:noFill/>
        </p:spPr>
      </p:pic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4A25033A-CC2D-4CD8-B014-5841BC6F8967}"/>
              </a:ext>
            </a:extLst>
          </p:cNvPr>
          <p:cNvSpPr/>
          <p:nvPr/>
        </p:nvSpPr>
        <p:spPr>
          <a:xfrm>
            <a:off x="1791478" y="5224391"/>
            <a:ext cx="243206" cy="24747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23CB9E2E-5877-4A09-B550-75553035BA02}"/>
              </a:ext>
            </a:extLst>
          </p:cNvPr>
          <p:cNvSpPr/>
          <p:nvPr/>
        </p:nvSpPr>
        <p:spPr>
          <a:xfrm>
            <a:off x="2444754" y="4463101"/>
            <a:ext cx="458170" cy="46235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1B4AF12B-FBE0-4356-AD8F-026D14AAC191}"/>
              </a:ext>
            </a:extLst>
          </p:cNvPr>
          <p:cNvSpPr/>
          <p:nvPr/>
        </p:nvSpPr>
        <p:spPr>
          <a:xfrm>
            <a:off x="3265248" y="4156019"/>
            <a:ext cx="306000" cy="307082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DC49713C-1CB6-4F19-86E5-FB2487BA694B}"/>
              </a:ext>
            </a:extLst>
          </p:cNvPr>
          <p:cNvSpPr/>
          <p:nvPr/>
        </p:nvSpPr>
        <p:spPr>
          <a:xfrm>
            <a:off x="3265248" y="5291864"/>
            <a:ext cx="360000" cy="360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817E91CC-1827-4DBF-85A9-36B459D4BDC8}"/>
              </a:ext>
            </a:extLst>
          </p:cNvPr>
          <p:cNvSpPr/>
          <p:nvPr/>
        </p:nvSpPr>
        <p:spPr>
          <a:xfrm>
            <a:off x="3700329" y="4499161"/>
            <a:ext cx="475555" cy="46235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F2CE7690-D7AA-454B-A90A-58504C5FF42C}"/>
              </a:ext>
            </a:extLst>
          </p:cNvPr>
          <p:cNvSpPr/>
          <p:nvPr/>
        </p:nvSpPr>
        <p:spPr>
          <a:xfrm>
            <a:off x="741284" y="3429000"/>
            <a:ext cx="4474528" cy="2392047"/>
          </a:xfrm>
          <a:custGeom>
            <a:avLst/>
            <a:gdLst>
              <a:gd name="connsiteX0" fmla="*/ 0 w 6295868"/>
              <a:gd name="connsiteY0" fmla="*/ 2113613 h 2113613"/>
              <a:gd name="connsiteX1" fmla="*/ 1828800 w 6295868"/>
              <a:gd name="connsiteY1" fmla="*/ 1319134 h 2113613"/>
              <a:gd name="connsiteX2" fmla="*/ 2548327 w 6295868"/>
              <a:gd name="connsiteY2" fmla="*/ 1933731 h 2113613"/>
              <a:gd name="connsiteX3" fmla="*/ 3732550 w 6295868"/>
              <a:gd name="connsiteY3" fmla="*/ 1334125 h 2113613"/>
              <a:gd name="connsiteX4" fmla="*/ 4691921 w 6295868"/>
              <a:gd name="connsiteY4" fmla="*/ 1648918 h 2113613"/>
              <a:gd name="connsiteX5" fmla="*/ 6295868 w 6295868"/>
              <a:gd name="connsiteY5" fmla="*/ 0 h 211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5868" h="2113613">
                <a:moveTo>
                  <a:pt x="0" y="2113613"/>
                </a:moveTo>
                <a:cubicBezTo>
                  <a:pt x="702039" y="1731363"/>
                  <a:pt x="1404079" y="1349114"/>
                  <a:pt x="1828800" y="1319134"/>
                </a:cubicBezTo>
                <a:cubicBezTo>
                  <a:pt x="2253521" y="1289154"/>
                  <a:pt x="2231035" y="1931233"/>
                  <a:pt x="2548327" y="1933731"/>
                </a:cubicBezTo>
                <a:cubicBezTo>
                  <a:pt x="2865619" y="1936229"/>
                  <a:pt x="3375284" y="1381594"/>
                  <a:pt x="3732550" y="1334125"/>
                </a:cubicBezTo>
                <a:cubicBezTo>
                  <a:pt x="4089816" y="1286656"/>
                  <a:pt x="4264701" y="1871272"/>
                  <a:pt x="4691921" y="1648918"/>
                </a:cubicBezTo>
                <a:cubicBezTo>
                  <a:pt x="5119141" y="1426564"/>
                  <a:pt x="5707504" y="713282"/>
                  <a:pt x="6295868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D6777F43-CBE3-4EBC-98AD-0CD96D669640}"/>
              </a:ext>
            </a:extLst>
          </p:cNvPr>
          <p:cNvSpPr/>
          <p:nvPr/>
        </p:nvSpPr>
        <p:spPr>
          <a:xfrm>
            <a:off x="4945616" y="3121705"/>
            <a:ext cx="569622" cy="614590"/>
          </a:xfrm>
          <a:prstGeom prst="mathMultiply">
            <a:avLst>
              <a:gd name="adj1" fmla="val 10362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Signe de multiplication 46">
            <a:extLst>
              <a:ext uri="{FF2B5EF4-FFF2-40B4-BE49-F238E27FC236}">
                <a16:creationId xmlns:a16="http://schemas.microsoft.com/office/drawing/2014/main" id="{FF9D8CB6-7C84-4278-96A0-FB931F168317}"/>
              </a:ext>
            </a:extLst>
          </p:cNvPr>
          <p:cNvSpPr/>
          <p:nvPr/>
        </p:nvSpPr>
        <p:spPr>
          <a:xfrm>
            <a:off x="456473" y="5513752"/>
            <a:ext cx="569622" cy="614590"/>
          </a:xfrm>
          <a:prstGeom prst="mathMultiply">
            <a:avLst>
              <a:gd name="adj1" fmla="val 1036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26C0D1-6CD7-45D4-BEBC-EA12D240FD5A}"/>
              </a:ext>
            </a:extLst>
          </p:cNvPr>
          <p:cNvSpPr/>
          <p:nvPr/>
        </p:nvSpPr>
        <p:spPr>
          <a:xfrm>
            <a:off x="302004" y="2550253"/>
            <a:ext cx="5301842" cy="38421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space réservé du numéro de diapositive 56">
            <a:extLst>
              <a:ext uri="{FF2B5EF4-FFF2-40B4-BE49-F238E27FC236}">
                <a16:creationId xmlns:a16="http://schemas.microsoft.com/office/drawing/2014/main" id="{1306D086-2A7C-44D1-8D71-E034508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7073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8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EB3A8-0E56-40DA-ACC1-ABFC78F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fr-FR" dirty="0"/>
              <a:t>Présentation du système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0A0924-4172-42C1-AE95-9EBAD4F3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/>
          <a:stretch/>
        </p:blipFill>
        <p:spPr>
          <a:xfrm rot="5400000">
            <a:off x="3795314" y="2332513"/>
            <a:ext cx="4601372" cy="3848158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00BADA-C39F-41AC-ADA4-B68667C0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240048"/>
            <a:ext cx="2843260" cy="18293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0407E6-3969-407A-8DCE-968918123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688" y="4653191"/>
            <a:ext cx="2310573" cy="20872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A37D95-1BCE-47CD-9AA8-07E2C0E27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5737" y="2451992"/>
            <a:ext cx="2995721" cy="299572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902E79-D0AE-41E7-9329-48C1434E33EE}"/>
              </a:ext>
            </a:extLst>
          </p:cNvPr>
          <p:cNvCxnSpPr/>
          <p:nvPr/>
        </p:nvCxnSpPr>
        <p:spPr>
          <a:xfrm>
            <a:off x="2906261" y="3154723"/>
            <a:ext cx="3189739" cy="39058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1714CC1-D3F5-4138-ADB9-32BF27A67A50}"/>
              </a:ext>
            </a:extLst>
          </p:cNvPr>
          <p:cNvCxnSpPr>
            <a:cxnSpLocks/>
          </p:cNvCxnSpPr>
          <p:nvPr/>
        </p:nvCxnSpPr>
        <p:spPr>
          <a:xfrm flipV="1">
            <a:off x="2577051" y="4744122"/>
            <a:ext cx="2219538" cy="62028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BACFEEB-9B5F-43B9-AF4B-A9C09A5146BE}"/>
              </a:ext>
            </a:extLst>
          </p:cNvPr>
          <p:cNvCxnSpPr>
            <a:cxnSpLocks/>
          </p:cNvCxnSpPr>
          <p:nvPr/>
        </p:nvCxnSpPr>
        <p:spPr>
          <a:xfrm flipV="1">
            <a:off x="2577051" y="5604354"/>
            <a:ext cx="4325988" cy="34384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E6EFA6D-9728-4DC6-9FD4-1385A7B3D8A5}"/>
              </a:ext>
            </a:extLst>
          </p:cNvPr>
          <p:cNvCxnSpPr>
            <a:cxnSpLocks/>
          </p:cNvCxnSpPr>
          <p:nvPr/>
        </p:nvCxnSpPr>
        <p:spPr>
          <a:xfrm flipH="1">
            <a:off x="5261811" y="3678817"/>
            <a:ext cx="4023928" cy="11979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03B0D98-D7D7-4993-851E-0E14D38D0F12}"/>
              </a:ext>
            </a:extLst>
          </p:cNvPr>
          <p:cNvCxnSpPr>
            <a:cxnSpLocks/>
          </p:cNvCxnSpPr>
          <p:nvPr/>
        </p:nvCxnSpPr>
        <p:spPr>
          <a:xfrm flipH="1">
            <a:off x="6096001" y="3923278"/>
            <a:ext cx="3189738" cy="144112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223246EE-2FF0-4BF9-A6A5-63B3CBCE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66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037A3-183E-44C6-96D6-A5D57F0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3A95BA1-B81B-461E-86EB-DB2A10C89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60828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27B719-FB51-490C-8609-CD984C89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21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4CE72-B9B2-4C2E-954B-61827BDC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fr-FR" dirty="0"/>
              <a:t>Détermination du modèle des moteurs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11133E-4A84-4770-A104-1E33459B7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5" r="46739" b="33456"/>
          <a:stretch/>
        </p:blipFill>
        <p:spPr>
          <a:xfrm>
            <a:off x="581191" y="2958353"/>
            <a:ext cx="3939938" cy="344057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7C7A1A2-3572-4525-BCA9-82696BE588CD}"/>
                  </a:ext>
                </a:extLst>
              </p:cNvPr>
              <p:cNvSpPr txBox="1"/>
              <p:nvPr/>
            </p:nvSpPr>
            <p:spPr>
              <a:xfrm>
                <a:off x="4137314" y="1930016"/>
                <a:ext cx="3917371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Modèle du 1</a:t>
                </a:r>
                <a:r>
                  <a:rPr lang="fr-FR" sz="2400" baseline="30000" dirty="0"/>
                  <a:t>er</a:t>
                </a:r>
                <a:r>
                  <a:rPr lang="fr-FR" sz="2400" dirty="0"/>
                  <a:t> ordre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7C7A1A2-3572-4525-BCA9-82696BE58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314" y="1930016"/>
                <a:ext cx="3917371" cy="845809"/>
              </a:xfrm>
              <a:prstGeom prst="rect">
                <a:avLst/>
              </a:prstGeom>
              <a:blipFill>
                <a:blip r:embed="rId3"/>
                <a:stretch>
                  <a:fillRect l="-2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E949152D-CDF7-4A5F-A498-5B2D66ED9E66}"/>
              </a:ext>
            </a:extLst>
          </p:cNvPr>
          <p:cNvSpPr/>
          <p:nvPr/>
        </p:nvSpPr>
        <p:spPr>
          <a:xfrm>
            <a:off x="4759869" y="2987851"/>
            <a:ext cx="314155" cy="3411080"/>
          </a:xfrm>
          <a:prstGeom prst="rightBrace">
            <a:avLst>
              <a:gd name="adj1" fmla="val 146969"/>
              <a:gd name="adj2" fmla="val 4785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63AEB8B-5BE8-4DED-9C52-94BE13886576}"/>
                  </a:ext>
                </a:extLst>
              </p:cNvPr>
              <p:cNvSpPr txBox="1"/>
              <p:nvPr/>
            </p:nvSpPr>
            <p:spPr>
              <a:xfrm>
                <a:off x="9689593" y="3935635"/>
                <a:ext cx="18828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K = 3,754</a:t>
                </a:r>
              </a:p>
              <a:p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sz="2800" dirty="0"/>
                  <a:t> = 0,09 s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63AEB8B-5BE8-4DED-9C52-94BE1388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93" y="3935635"/>
                <a:ext cx="1882867" cy="954107"/>
              </a:xfrm>
              <a:prstGeom prst="rect">
                <a:avLst/>
              </a:prstGeom>
              <a:blipFill>
                <a:blip r:embed="rId4"/>
                <a:stretch>
                  <a:fillRect l="-6818" t="-7051" b="-173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33100E3-0F02-47DC-BED0-BBAE35D43410}"/>
                  </a:ext>
                </a:extLst>
              </p:cNvPr>
              <p:cNvSpPr txBox="1"/>
              <p:nvPr/>
            </p:nvSpPr>
            <p:spPr>
              <a:xfrm>
                <a:off x="5880847" y="3935635"/>
                <a:ext cx="23954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K = 3,754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5%</m:t>
                        </m:r>
                      </m:sub>
                    </m:sSub>
                  </m:oMath>
                </a14:m>
                <a:r>
                  <a:rPr lang="fr-FR" sz="2800" dirty="0"/>
                  <a:t> = 0,270 s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33100E3-0F02-47DC-BED0-BBAE35D4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47" y="3935635"/>
                <a:ext cx="2395439" cy="954107"/>
              </a:xfrm>
              <a:prstGeom prst="rect">
                <a:avLst/>
              </a:prstGeom>
              <a:blipFill>
                <a:blip r:embed="rId5"/>
                <a:stretch>
                  <a:fillRect l="-5344" t="-7051" b="-173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54E56B1-5294-42DA-93B9-B21B50C261B4}"/>
              </a:ext>
            </a:extLst>
          </p:cNvPr>
          <p:cNvSpPr/>
          <p:nvPr/>
        </p:nvSpPr>
        <p:spPr>
          <a:xfrm>
            <a:off x="8568961" y="4210173"/>
            <a:ext cx="827957" cy="39756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37D91D3-AE7A-47D3-9E07-17FFAE0A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5766" y="1472615"/>
            <a:ext cx="2330519" cy="233051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232648-E938-4531-B213-4D53E8D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884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2C0B6-4880-464D-AB9C-A7F7BC68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Asservissement en vitesse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BDC593-4759-401A-B1E8-6274BCF7D29B}"/>
                  </a:ext>
                </a:extLst>
              </p:cNvPr>
              <p:cNvSpPr txBox="1"/>
              <p:nvPr/>
            </p:nvSpPr>
            <p:spPr>
              <a:xfrm>
                <a:off x="145722" y="2838090"/>
                <a:ext cx="4089847" cy="410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En continu:</a:t>
                </a:r>
              </a:p>
              <a:p>
                <a:endParaRPr lang="fr-FR" dirty="0"/>
              </a:p>
              <a:p>
                <a:r>
                  <a:rPr lang="fr-FR" dirty="0"/>
                  <a:t>Choix d’un correcteur PI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Choix d’un cahier des charges </a:t>
                </a:r>
              </a:p>
              <a:p>
                <a:r>
                  <a:rPr lang="fr-FR" dirty="0"/>
                  <a:t>pour un comportement en 1/(1+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p) :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fr-FR" sz="2000" dirty="0"/>
              </a:p>
              <a:p>
                <a:endParaRPr lang="fr-FR" sz="2000" dirty="0">
                  <a:solidFill>
                    <a:schemeClr val="tx1"/>
                  </a:solidFill>
                </a:endParaRPr>
              </a:p>
              <a:p>
                <a:r>
                  <a:rPr lang="fr-FR" sz="2000" dirty="0">
                    <a:solidFill>
                      <a:schemeClr val="tx1"/>
                    </a:solidFill>
                  </a:rPr>
                  <a:t>On </a:t>
                </a:r>
                <a:r>
                  <a:rPr lang="fr-FR" sz="2000" dirty="0"/>
                  <a:t>trouve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0,09</m:t>
                    </m:r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=0,266</m:t>
                    </m:r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fr-FR" sz="28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BDC593-4759-401A-B1E8-6274BCF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2" y="2838090"/>
                <a:ext cx="4089847" cy="4103046"/>
              </a:xfrm>
              <a:prstGeom prst="rect">
                <a:avLst/>
              </a:prstGeom>
              <a:blipFill>
                <a:blip r:embed="rId2"/>
                <a:stretch>
                  <a:fillRect l="-1639" t="-892" r="-2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392163E-C8AF-4F95-B009-6E93E06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4679DEB-FCD1-4D8D-996E-EDB18138FA47}"/>
              </a:ext>
            </a:extLst>
          </p:cNvPr>
          <p:cNvCxnSpPr>
            <a:cxnSpLocks/>
          </p:cNvCxnSpPr>
          <p:nvPr/>
        </p:nvCxnSpPr>
        <p:spPr>
          <a:xfrm>
            <a:off x="4088921" y="2648310"/>
            <a:ext cx="0" cy="3490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B2FD5B-04C7-4452-A47A-81112195E94B}"/>
              </a:ext>
            </a:extLst>
          </p:cNvPr>
          <p:cNvCxnSpPr>
            <a:cxnSpLocks/>
          </p:cNvCxnSpPr>
          <p:nvPr/>
        </p:nvCxnSpPr>
        <p:spPr>
          <a:xfrm>
            <a:off x="8373373" y="2567797"/>
            <a:ext cx="0" cy="3490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3B07F5F-5EC5-4CA8-B92F-5D185D79D2C9}"/>
                  </a:ext>
                </a:extLst>
              </p:cNvPr>
              <p:cNvSpPr txBox="1"/>
              <p:nvPr/>
            </p:nvSpPr>
            <p:spPr>
              <a:xfrm>
                <a:off x="4302248" y="2838090"/>
                <a:ext cx="3943198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Discrétisation</a:t>
                </a:r>
              </a:p>
              <a:p>
                <a:endParaRPr lang="fr-FR" dirty="0"/>
              </a:p>
              <a:p>
                <a:endParaRPr lang="fr-FR" sz="200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On prend un temps d’échantillonnage de </a:t>
                </a:r>
                <a:r>
                  <a:rPr lang="fr-F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40ms</a:t>
                </a:r>
                <a:r>
                  <a:rPr lang="fr-FR" dirty="0"/>
                  <a:t> (suffisamment réactif mais assez lent pour le microcontrôleur)</a:t>
                </a:r>
              </a:p>
              <a:p>
                <a:endParaRPr lang="fr-FR" dirty="0"/>
              </a:p>
              <a:p>
                <a:r>
                  <a:rPr lang="fr-FR" dirty="0"/>
                  <a:t>On obtient les paramètres de PI discret suivant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𝑚𝑜𝑡𝑒𝑢𝑟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=0,3848</m:t>
                    </m:r>
                  </m:oMath>
                </a14:m>
                <a:r>
                  <a:rPr lang="fr-FR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fr-FR" b="0" dirty="0"/>
                  <a:t>et</a:t>
                </a:r>
                <a:r>
                  <a:rPr lang="fr-FR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𝑚𝑜𝑡𝑒𝑢𝑟</m:t>
                        </m:r>
                      </m:sub>
                    </m:sSub>
                    <m:r>
                      <a:rPr lang="fr-F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2,9598</m:t>
                    </m:r>
                  </m:oMath>
                </a14:m>
                <a:r>
                  <a:rPr lang="fr-F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fr-FR" b="0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3B07F5F-5EC5-4CA8-B92F-5D185D79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48" y="2838090"/>
                <a:ext cx="3943198" cy="4370427"/>
              </a:xfrm>
              <a:prstGeom prst="rect">
                <a:avLst/>
              </a:prstGeom>
              <a:blipFill>
                <a:blip r:embed="rId3"/>
                <a:stretch>
                  <a:fillRect l="-1391" t="-838" r="-4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2DE1B16B-5D9B-4BAD-8789-DDE2120A42C2}"/>
              </a:ext>
            </a:extLst>
          </p:cNvPr>
          <p:cNvSpPr txBox="1"/>
          <p:nvPr/>
        </p:nvSpPr>
        <p:spPr>
          <a:xfrm>
            <a:off x="8248802" y="2551078"/>
            <a:ext cx="3943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Matlab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800" dirty="0"/>
          </a:p>
          <a:p>
            <a:endParaRPr lang="fr-FR" sz="24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E8381B-F5FF-407B-8F36-1E9B9538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3183327"/>
            <a:ext cx="3154051" cy="25730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150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5739-A802-430B-A642-E5EDFE5B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Asservissement en vitesse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D209ED-1DE5-412F-BF2B-F4F2F867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8BEA88-7875-439E-ABFF-762D7A28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01" y="2839984"/>
            <a:ext cx="4508308" cy="24528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DE1526-3195-4F33-844E-90AAC289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6" y="3243009"/>
            <a:ext cx="5798194" cy="1974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95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2C0B6-4880-464D-AB9C-A7F7BC68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Asservissement en vitesse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BDC593-4759-401A-B1E8-6274BCF7D29B}"/>
                  </a:ext>
                </a:extLst>
              </p:cNvPr>
              <p:cNvSpPr txBox="1"/>
              <p:nvPr/>
            </p:nvSpPr>
            <p:spPr>
              <a:xfrm>
                <a:off x="145722" y="2838090"/>
                <a:ext cx="80062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  <a:p>
                <a:r>
                  <a:rPr lang="fr-FR" dirty="0"/>
                  <a:t>Même idée que pour l’asservissement en vitesse. Le système n’est pas réellement un 1</a:t>
                </a:r>
                <a:r>
                  <a:rPr lang="fr-FR" baseline="30000" dirty="0"/>
                  <a:t>ère</a:t>
                </a:r>
                <a:r>
                  <a:rPr lang="fr-FR" dirty="0"/>
                  <a:t> ordre mais l’approche fonctionne bien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On choisit volontairement un temps de réponse élevé pour éviter des virages brusques qui perturbent le robot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/>
                  <a:t>On obtient les paramètres de PI discret suivant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=0,0892</m:t>
                    </m:r>
                  </m:oMath>
                </a14:m>
                <a:r>
                  <a:rPr lang="fr-FR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fr-FR" b="0" dirty="0"/>
                  <a:t>et</a:t>
                </a:r>
                <a:r>
                  <a:rPr lang="fr-FR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r>
                      <a:rPr lang="fr-F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3,7403</m:t>
                    </m:r>
                  </m:oMath>
                </a14:m>
                <a:endParaRPr lang="fr-FR" dirty="0"/>
              </a:p>
              <a:p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BDC593-4759-401A-B1E8-6274BCF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2" y="2838090"/>
                <a:ext cx="8006239" cy="4154984"/>
              </a:xfrm>
              <a:prstGeom prst="rect">
                <a:avLst/>
              </a:prstGeom>
              <a:blipFill>
                <a:blip r:embed="rId2"/>
                <a:stretch>
                  <a:fillRect l="-685" r="-1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392163E-C8AF-4F95-B009-6E93E06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B2FD5B-04C7-4452-A47A-81112195E94B}"/>
              </a:ext>
            </a:extLst>
          </p:cNvPr>
          <p:cNvCxnSpPr>
            <a:cxnSpLocks/>
          </p:cNvCxnSpPr>
          <p:nvPr/>
        </p:nvCxnSpPr>
        <p:spPr>
          <a:xfrm>
            <a:off x="8373373" y="2567797"/>
            <a:ext cx="0" cy="3490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DE1B16B-5D9B-4BAD-8789-DDE2120A42C2}"/>
              </a:ext>
            </a:extLst>
          </p:cNvPr>
          <p:cNvSpPr txBox="1"/>
          <p:nvPr/>
        </p:nvSpPr>
        <p:spPr>
          <a:xfrm>
            <a:off x="8248802" y="2551078"/>
            <a:ext cx="3943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Matlab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800" dirty="0"/>
          </a:p>
          <a:p>
            <a:endParaRPr lang="fr-FR" sz="24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F7B6FE-085D-40F7-ADF3-D2AA0CA7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62" y="3368723"/>
            <a:ext cx="3219450" cy="2324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61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5739-A802-430B-A642-E5EDFE5B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Asservissement en angle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D209ED-1DE5-412F-BF2B-F4F2F867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7" name="Image 6" descr="Une image contenant antenne&#10;&#10;Description générée automatiquement">
            <a:extLst>
              <a:ext uri="{FF2B5EF4-FFF2-40B4-BE49-F238E27FC236}">
                <a16:creationId xmlns:a16="http://schemas.microsoft.com/office/drawing/2014/main" id="{CC09BD8A-25DA-4FB7-9E1E-6BDE0C68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0" y="2936570"/>
            <a:ext cx="6418721" cy="21479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58DC51-1FB2-4CFA-B6F0-FA98EA91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99" y="2420228"/>
            <a:ext cx="5054691" cy="33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9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207</TotalTime>
  <Words>501</Words>
  <Application>Microsoft Office PowerPoint</Application>
  <PresentationFormat>Grand écran</PresentationFormat>
  <Paragraphs>90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Gill Sans MT</vt:lpstr>
      <vt:lpstr>Wingdings 2</vt:lpstr>
      <vt:lpstr>Dividende</vt:lpstr>
      <vt:lpstr>Prt – programmation de robot</vt:lpstr>
      <vt:lpstr>Objectif : </vt:lpstr>
      <vt:lpstr>Présentation du système</vt:lpstr>
      <vt:lpstr>Sommaire</vt:lpstr>
      <vt:lpstr>Détermination du modèle des moteurs </vt:lpstr>
      <vt:lpstr>Asservissement en vitesse</vt:lpstr>
      <vt:lpstr>Asservissement en vitesse</vt:lpstr>
      <vt:lpstr>Asservissement en vitesse</vt:lpstr>
      <vt:lpstr>Asservissement en angle</vt:lpstr>
      <vt:lpstr>Intégration c++</vt:lpstr>
      <vt:lpstr>Création d’une nouvelle interface de commande</vt:lpstr>
      <vt:lpstr>Suivi de points </vt:lpstr>
      <vt:lpstr>Suivi de points : implémentation en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– programmation de robot</dc:title>
  <dc:creator>Mathis Louaze</dc:creator>
  <cp:lastModifiedBy>Mathis Louaze</cp:lastModifiedBy>
  <cp:revision>6</cp:revision>
  <dcterms:created xsi:type="dcterms:W3CDTF">2022-01-03T11:05:15Z</dcterms:created>
  <dcterms:modified xsi:type="dcterms:W3CDTF">2022-01-03T15:40:05Z</dcterms:modified>
</cp:coreProperties>
</file>