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Lst>
  <p:sldSz cx="43891200" cy="32918400"/>
  <p:notesSz cx="6858000" cy="9144000"/>
  <p:embeddedFontLst>
    <p:embeddedFont>
      <p:font typeface="Montserrat" pitchFamily="2" charset="77"/>
      <p:regular r:id="rId6"/>
      <p:bold r:id="rId7"/>
      <p:italic r:id="rId8"/>
      <p:boldItalic r:id="rId9"/>
    </p:embeddedFont>
  </p:embeddedFontLst>
  <p:custDataLst>
    <p:tags r:id="rId10"/>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a:srgbClr val="002060"/>
    <a:srgbClr val="543B85"/>
    <a:srgbClr val="E6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308C7-B55B-4759-B445-FFFF77DA0287}" v="49" dt="2024-07-26T20:46:4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27" d="100"/>
          <a:sy n="27" d="100"/>
        </p:scale>
        <p:origin x="2112" y="-56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jpe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jpe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jpe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6F1F2"/>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555114"/>
            <a:ext cx="42519600" cy="4980869"/>
          </a:xfrm>
          <a:prstGeom prst="round2DiagRect">
            <a:avLst/>
          </a:prstGeom>
          <a:solidFill>
            <a:srgbClr val="543B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Montserrat" panose="020F0502020204030204" pitchFamily="2" charset="0"/>
            </a:endParaRPr>
          </a:p>
        </p:txBody>
      </p:sp>
      <p:sp>
        <p:nvSpPr>
          <p:cNvPr id="20" name="Title 11">
            <a:extLst>
              <a:ext uri="{FF2B5EF4-FFF2-40B4-BE49-F238E27FC236}">
                <a16:creationId xmlns:a16="http://schemas.microsoft.com/office/drawing/2014/main" id="{EE7A5C51-35F0-4B71-992D-43D344D16C04}"/>
              </a:ext>
            </a:extLst>
          </p:cNvPr>
          <p:cNvSpPr txBox="1"/>
          <p:nvPr/>
        </p:nvSpPr>
        <p:spPr>
          <a:xfrm>
            <a:off x="1371600" y="73757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8000" b="1" dirty="0">
                <a:solidFill>
                  <a:schemeClr val="bg1"/>
                </a:solidFill>
                <a:latin typeface="Montserrat" panose="020F0502020204030204" pitchFamily="2" charset="0"/>
              </a:rPr>
              <a:t>Automation and Machine Learning: How a Robot Can Conduct Its Own Experiments Using Gaussian Processes</a:t>
            </a:r>
          </a:p>
        </p:txBody>
      </p:sp>
      <p:sp>
        <p:nvSpPr>
          <p:cNvPr id="21" name="Text Placeholder 16">
            <a:extLst>
              <a:ext uri="{FF2B5EF4-FFF2-40B4-BE49-F238E27FC236}">
                <a16:creationId xmlns:a16="http://schemas.microsoft.com/office/drawing/2014/main" id="{1F3AA395-C058-4F87-B3A3-A8A8BC543EF9}"/>
              </a:ext>
            </a:extLst>
          </p:cNvPr>
          <p:cNvSpPr txBox="1"/>
          <p:nvPr/>
        </p:nvSpPr>
        <p:spPr>
          <a:xfrm>
            <a:off x="1371600" y="3158390"/>
            <a:ext cx="41148000" cy="1034594"/>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Montserrat" panose="020F0502020204030204" pitchFamily="2" charset="0"/>
              </a:rPr>
              <a:t>Miller Gruen and Adi </a:t>
            </a:r>
            <a:r>
              <a:rPr lang="en-US" sz="5600" dirty="0" err="1">
                <a:solidFill>
                  <a:schemeClr val="bg1"/>
                </a:solidFill>
                <a:latin typeface="Montserrat" panose="020F0502020204030204" pitchFamily="2" charset="0"/>
              </a:rPr>
              <a:t>Timin</a:t>
            </a:r>
            <a:endParaRPr lang="en-US" sz="5600" dirty="0">
              <a:solidFill>
                <a:schemeClr val="bg1"/>
              </a:solidFill>
              <a:latin typeface="Montserrat" panose="020F0502020204030204" pitchFamily="2" charset="0"/>
            </a:endParaRPr>
          </a:p>
          <a:p>
            <a:pPr algn="ctr"/>
            <a:r>
              <a:rPr lang="en-US" sz="5600" dirty="0">
                <a:solidFill>
                  <a:schemeClr val="bg1"/>
                </a:solidFill>
                <a:latin typeface="Montserrat" panose="020F0502020204030204" pitchFamily="2" charset="0"/>
              </a:rPr>
              <a:t>Advisor: Dr Mary Lowe, Physics Department, Loyola University Maryland</a:t>
            </a:r>
          </a:p>
        </p:txBody>
      </p:sp>
      <p:sp>
        <p:nvSpPr>
          <p:cNvPr id="24" name="TextBox 19">
            <a:extLst>
              <a:ext uri="{FF2B5EF4-FFF2-40B4-BE49-F238E27FC236}">
                <a16:creationId xmlns:a16="http://schemas.microsoft.com/office/drawing/2014/main" id="{3C57D4F6-5B1E-4A2D-8728-4DE56B7226E3}"/>
              </a:ext>
            </a:extLst>
          </p:cNvPr>
          <p:cNvSpPr txBox="1">
            <a:spLocks noChangeArrowheads="1"/>
          </p:cNvSpPr>
          <p:nvPr/>
        </p:nvSpPr>
        <p:spPr bwMode="auto">
          <a:xfrm>
            <a:off x="11536516" y="732602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a:latin typeface="Montserrat" panose="020F0502020204030204" pitchFamily="2" charset="0"/>
                <a:cs typeface="Arial" pitchFamily="34" charset="0"/>
              </a:rPr>
              <a:t>Add your information, graphs and images to this section.</a:t>
            </a:r>
          </a:p>
        </p:txBody>
      </p:sp>
      <p:sp>
        <p:nvSpPr>
          <p:cNvPr id="25" name="Rectangle 24">
            <a:extLst>
              <a:ext uri="{FF2B5EF4-FFF2-40B4-BE49-F238E27FC236}">
                <a16:creationId xmlns:a16="http://schemas.microsoft.com/office/drawing/2014/main" id="{76D4AEC4-FDA9-4DCC-AB41-6178867ED87E}"/>
              </a:ext>
            </a:extLst>
          </p:cNvPr>
          <p:cNvSpPr>
            <a:spLocks noChangeArrowheads="1"/>
          </p:cNvSpPr>
          <p:nvPr/>
        </p:nvSpPr>
        <p:spPr bwMode="auto">
          <a:xfrm>
            <a:off x="11531600" y="6277565"/>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Apparatus</a:t>
            </a:r>
          </a:p>
        </p:txBody>
      </p:sp>
      <p:sp>
        <p:nvSpPr>
          <p:cNvPr id="26" name="TextBox 19">
            <a:extLst>
              <a:ext uri="{FF2B5EF4-FFF2-40B4-BE49-F238E27FC236}">
                <a16:creationId xmlns:a16="http://schemas.microsoft.com/office/drawing/2014/main" id="{C6D1DA5E-B2DC-498D-8EF9-B74BF940604B}"/>
              </a:ext>
            </a:extLst>
          </p:cNvPr>
          <p:cNvSpPr txBox="1">
            <a:spLocks noChangeArrowheads="1"/>
          </p:cNvSpPr>
          <p:nvPr/>
        </p:nvSpPr>
        <p:spPr bwMode="auto">
          <a:xfrm>
            <a:off x="22352000" y="732602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a:latin typeface="Montserrat" panose="020F0502020204030204" pitchFamily="2" charset="0"/>
                <a:cs typeface="Arial" pitchFamily="34" charset="0"/>
              </a:rPr>
              <a:t>Add your information, graphs and images to this section.</a:t>
            </a:r>
          </a:p>
        </p:txBody>
      </p:sp>
      <p:sp>
        <p:nvSpPr>
          <p:cNvPr id="27" name="Rectangle 26">
            <a:extLst>
              <a:ext uri="{FF2B5EF4-FFF2-40B4-BE49-F238E27FC236}">
                <a16:creationId xmlns:a16="http://schemas.microsoft.com/office/drawing/2014/main" id="{F1B18890-DE76-4473-9E1E-3198CB4321E8}"/>
              </a:ext>
            </a:extLst>
          </p:cNvPr>
          <p:cNvSpPr>
            <a:spLocks noChangeArrowheads="1"/>
          </p:cNvSpPr>
          <p:nvPr/>
        </p:nvSpPr>
        <p:spPr bwMode="auto">
          <a:xfrm>
            <a:off x="22351999" y="6277565"/>
            <a:ext cx="20454731"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Experimental Results: “Exploration”</a:t>
            </a:r>
          </a:p>
        </p:txBody>
      </p:sp>
      <p:sp>
        <p:nvSpPr>
          <p:cNvPr id="30" name="TextBox 19">
            <a:extLst>
              <a:ext uri="{FF2B5EF4-FFF2-40B4-BE49-F238E27FC236}">
                <a16:creationId xmlns:a16="http://schemas.microsoft.com/office/drawing/2014/main" id="{D73BEFC1-7549-40B5-A4BD-36562574DF50}"/>
              </a:ext>
            </a:extLst>
          </p:cNvPr>
          <p:cNvSpPr txBox="1">
            <a:spLocks noChangeArrowheads="1"/>
          </p:cNvSpPr>
          <p:nvPr/>
        </p:nvSpPr>
        <p:spPr bwMode="auto">
          <a:xfrm>
            <a:off x="647700" y="7414533"/>
            <a:ext cx="10058400" cy="1894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marL="342900" indent="-342900" algn="just">
              <a:lnSpc>
                <a:spcPct val="110000"/>
              </a:lnSpc>
              <a:buFontTx/>
              <a:buChar char="-"/>
            </a:pPr>
            <a:r>
              <a:rPr lang="en-US" sz="3600" dirty="0">
                <a:latin typeface="Montserrat" panose="020F0502020204030204" pitchFamily="2" charset="0"/>
                <a:cs typeface="Arial" pitchFamily="34" charset="0"/>
              </a:rPr>
              <a:t>What is the real-world problem</a:t>
            </a:r>
          </a:p>
          <a:p>
            <a:pPr marL="342900" indent="-342900" algn="just">
              <a:lnSpc>
                <a:spcPct val="110000"/>
              </a:lnSpc>
              <a:buFontTx/>
              <a:buChar char="-"/>
            </a:pPr>
            <a:r>
              <a:rPr lang="en-US" sz="2400" dirty="0">
                <a:latin typeface="Montserrat" panose="020F0502020204030204" pitchFamily="2" charset="0"/>
                <a:cs typeface="Arial" pitchFamily="34" charset="0"/>
              </a:rPr>
              <a:t>Acid/conjugate base</a:t>
            </a:r>
          </a:p>
          <a:p>
            <a:pPr marL="342900" indent="-342900" algn="just">
              <a:lnSpc>
                <a:spcPct val="110000"/>
              </a:lnSpc>
              <a:buFontTx/>
              <a:buChar char="-"/>
            </a:pPr>
            <a:r>
              <a:rPr lang="en-US" sz="2400" dirty="0">
                <a:latin typeface="Montserrat" panose="020F0502020204030204" pitchFamily="2" charset="0"/>
                <a:cs typeface="Arial" pitchFamily="34" charset="0"/>
              </a:rPr>
              <a:t>pH measurements</a:t>
            </a:r>
          </a:p>
          <a:p>
            <a:pPr marL="342900" indent="-342900" algn="just">
              <a:lnSpc>
                <a:spcPct val="110000"/>
              </a:lnSpc>
              <a:buFontTx/>
              <a:buChar char="-"/>
            </a:pPr>
            <a:r>
              <a:rPr lang="en-US" sz="2400" dirty="0">
                <a:latin typeface="Montserrat" panose="020F0502020204030204" pitchFamily="2" charset="0"/>
                <a:cs typeface="Arial" pitchFamily="34" charset="0"/>
              </a:rPr>
              <a:t>The goal: trying to optimize and autonomize</a:t>
            </a:r>
          </a:p>
        </p:txBody>
      </p:sp>
      <p:sp>
        <p:nvSpPr>
          <p:cNvPr id="31" name="Rectangle 30">
            <a:extLst>
              <a:ext uri="{FF2B5EF4-FFF2-40B4-BE49-F238E27FC236}">
                <a16:creationId xmlns:a16="http://schemas.microsoft.com/office/drawing/2014/main" id="{C93C6F59-1B0C-4EDA-8518-F88FAC8AF110}"/>
              </a:ext>
            </a:extLst>
          </p:cNvPr>
          <p:cNvSpPr>
            <a:spLocks noChangeArrowheads="1"/>
          </p:cNvSpPr>
          <p:nvPr/>
        </p:nvSpPr>
        <p:spPr bwMode="auto">
          <a:xfrm>
            <a:off x="711200" y="6277565"/>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Introduction</a:t>
            </a:r>
          </a:p>
        </p:txBody>
      </p:sp>
      <p:sp>
        <p:nvSpPr>
          <p:cNvPr id="33" name="Rectangle 32">
            <a:extLst>
              <a:ext uri="{FF2B5EF4-FFF2-40B4-BE49-F238E27FC236}">
                <a16:creationId xmlns:a16="http://schemas.microsoft.com/office/drawing/2014/main" id="{4F59AB0E-37A8-4432-8FCF-494C05933768}"/>
              </a:ext>
            </a:extLst>
          </p:cNvPr>
          <p:cNvSpPr>
            <a:spLocks noChangeArrowheads="1"/>
          </p:cNvSpPr>
          <p:nvPr/>
        </p:nvSpPr>
        <p:spPr bwMode="auto">
          <a:xfrm>
            <a:off x="22689933" y="30776979"/>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Acknowledgements</a:t>
            </a:r>
          </a:p>
        </p:txBody>
      </p:sp>
      <p:sp>
        <p:nvSpPr>
          <p:cNvPr id="2" name="Rectangle 1">
            <a:extLst>
              <a:ext uri="{FF2B5EF4-FFF2-40B4-BE49-F238E27FC236}">
                <a16:creationId xmlns:a16="http://schemas.microsoft.com/office/drawing/2014/main" id="{D5340D3D-3DAE-5E38-75C0-7CE4EB003669}"/>
              </a:ext>
            </a:extLst>
          </p:cNvPr>
          <p:cNvSpPr>
            <a:spLocks noChangeArrowheads="1"/>
          </p:cNvSpPr>
          <p:nvPr/>
        </p:nvSpPr>
        <p:spPr bwMode="auto">
          <a:xfrm>
            <a:off x="33333779" y="30760853"/>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References</a:t>
            </a:r>
          </a:p>
        </p:txBody>
      </p:sp>
      <p:sp>
        <p:nvSpPr>
          <p:cNvPr id="3" name="TextBox 19">
            <a:extLst>
              <a:ext uri="{FF2B5EF4-FFF2-40B4-BE49-F238E27FC236}">
                <a16:creationId xmlns:a16="http://schemas.microsoft.com/office/drawing/2014/main" id="{05FF4D24-3ABB-B48B-978B-8836F30D824A}"/>
              </a:ext>
            </a:extLst>
          </p:cNvPr>
          <p:cNvSpPr txBox="1">
            <a:spLocks noChangeArrowheads="1"/>
          </p:cNvSpPr>
          <p:nvPr/>
        </p:nvSpPr>
        <p:spPr bwMode="auto">
          <a:xfrm>
            <a:off x="22740733" y="31700179"/>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a:latin typeface="Montserrat" panose="020F0502020204030204" pitchFamily="2" charset="0"/>
                <a:cs typeface="Arial" pitchFamily="34" charset="0"/>
              </a:rPr>
              <a:t>Add your information, graphs and images to this section.</a:t>
            </a:r>
          </a:p>
        </p:txBody>
      </p:sp>
      <p:sp>
        <p:nvSpPr>
          <p:cNvPr id="4" name="TextBox 19">
            <a:extLst>
              <a:ext uri="{FF2B5EF4-FFF2-40B4-BE49-F238E27FC236}">
                <a16:creationId xmlns:a16="http://schemas.microsoft.com/office/drawing/2014/main" id="{BEB3DD78-39B4-4F81-85EF-E2680258F3D6}"/>
              </a:ext>
            </a:extLst>
          </p:cNvPr>
          <p:cNvSpPr txBox="1">
            <a:spLocks noChangeArrowheads="1"/>
          </p:cNvSpPr>
          <p:nvPr/>
        </p:nvSpPr>
        <p:spPr bwMode="auto">
          <a:xfrm>
            <a:off x="33311333" y="31754583"/>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a:latin typeface="Montserrat" panose="020F0502020204030204" pitchFamily="2" charset="0"/>
                <a:cs typeface="Arial" pitchFamily="34" charset="0"/>
              </a:rPr>
              <a:t>Add your information, graphs and images to this section.</a:t>
            </a:r>
          </a:p>
        </p:txBody>
      </p:sp>
      <p:sp>
        <p:nvSpPr>
          <p:cNvPr id="5" name="Rectangle 4">
            <a:extLst>
              <a:ext uri="{FF2B5EF4-FFF2-40B4-BE49-F238E27FC236}">
                <a16:creationId xmlns:a16="http://schemas.microsoft.com/office/drawing/2014/main" id="{F76DF050-FA6E-C921-A075-BD8BCB6A7BDE}"/>
              </a:ext>
            </a:extLst>
          </p:cNvPr>
          <p:cNvSpPr>
            <a:spLocks noChangeArrowheads="1"/>
          </p:cNvSpPr>
          <p:nvPr/>
        </p:nvSpPr>
        <p:spPr bwMode="auto">
          <a:xfrm>
            <a:off x="1092200" y="12167721"/>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Theory and Background</a:t>
            </a:r>
          </a:p>
        </p:txBody>
      </p:sp>
      <p:sp>
        <p:nvSpPr>
          <p:cNvPr id="6" name="Rectangle 5">
            <a:extLst>
              <a:ext uri="{FF2B5EF4-FFF2-40B4-BE49-F238E27FC236}">
                <a16:creationId xmlns:a16="http://schemas.microsoft.com/office/drawing/2014/main" id="{949DE047-F3ED-996F-CE41-A732FBD2AEF7}"/>
              </a:ext>
            </a:extLst>
          </p:cNvPr>
          <p:cNvSpPr>
            <a:spLocks noChangeArrowheads="1"/>
          </p:cNvSpPr>
          <p:nvPr/>
        </p:nvSpPr>
        <p:spPr bwMode="auto">
          <a:xfrm>
            <a:off x="22922505" y="20410282"/>
            <a:ext cx="20274330" cy="932993"/>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20F0502020204030204" pitchFamily="2" charset="0"/>
              </a:rPr>
              <a:t>Computational &amp; Experimental Results: New acquisition function</a:t>
            </a:r>
          </a:p>
        </p:txBody>
      </p:sp>
      <p:pic>
        <p:nvPicPr>
          <p:cNvPr id="1026" name="Picture 2" descr="Loyola University Maryland Logo - PNG Logo Vector Downloads">
            <a:extLst>
              <a:ext uri="{FF2B5EF4-FFF2-40B4-BE49-F238E27FC236}">
                <a16:creationId xmlns:a16="http://schemas.microsoft.com/office/drawing/2014/main" id="{9DA227AA-4D47-B316-279E-6E2181857F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9298" y="2464233"/>
            <a:ext cx="3213404" cy="24229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uber Summer Research Fellowship | Loyola College of Arts &amp; Sciences | Loyola  University Maryland">
            <a:extLst>
              <a:ext uri="{FF2B5EF4-FFF2-40B4-BE49-F238E27FC236}">
                <a16:creationId xmlns:a16="http://schemas.microsoft.com/office/drawing/2014/main" id="{0577654C-AB1B-8B6A-AC22-45D489778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9600" y="2411688"/>
            <a:ext cx="76200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a:extLst>
              <a:ext uri="{FF2B5EF4-FFF2-40B4-BE49-F238E27FC236}">
                <a16:creationId xmlns:a16="http://schemas.microsoft.com/office/drawing/2014/main" id="{4A566019-F473-01BA-54F8-111EB18E9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18274" y="8203913"/>
            <a:ext cx="5232400" cy="149497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A graph of a graph showing a number of points&#10;&#10;Description automatically generated with medium confidence">
            <a:extLst>
              <a:ext uri="{FF2B5EF4-FFF2-40B4-BE49-F238E27FC236}">
                <a16:creationId xmlns:a16="http://schemas.microsoft.com/office/drawing/2014/main" id="{4BA57820-3C6D-75B9-3A55-B49AB4E4FF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4273" y="8203914"/>
            <a:ext cx="5232401" cy="1494972"/>
          </a:xfrm>
          <a:prstGeom prst="rect">
            <a:avLst/>
          </a:prstGeom>
        </p:spPr>
      </p:pic>
      <p:pic>
        <p:nvPicPr>
          <p:cNvPr id="41" name="Picture 40" descr="A graph of a graph showing a number of points&#10;&#10;Description automatically generated with medium confidence">
            <a:extLst>
              <a:ext uri="{FF2B5EF4-FFF2-40B4-BE49-F238E27FC236}">
                <a16:creationId xmlns:a16="http://schemas.microsoft.com/office/drawing/2014/main" id="{0E7E4210-7B5C-2938-9625-8ED252A288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20134" y="9737575"/>
            <a:ext cx="5232400" cy="1494972"/>
          </a:xfrm>
          <a:prstGeom prst="rect">
            <a:avLst/>
          </a:prstGeom>
        </p:spPr>
      </p:pic>
      <p:pic>
        <p:nvPicPr>
          <p:cNvPr id="43" name="Picture 42" descr="A graph of a graph with a line&#10;&#10;Description automatically generated">
            <a:extLst>
              <a:ext uri="{FF2B5EF4-FFF2-40B4-BE49-F238E27FC236}">
                <a16:creationId xmlns:a16="http://schemas.microsoft.com/office/drawing/2014/main" id="{C9ABCEC8-D2B2-A592-01A6-D9CA6777AD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46134" y="9706506"/>
            <a:ext cx="5232400" cy="1494972"/>
          </a:xfrm>
          <a:prstGeom prst="rect">
            <a:avLst/>
          </a:prstGeom>
        </p:spPr>
      </p:pic>
      <p:pic>
        <p:nvPicPr>
          <p:cNvPr id="45" name="Picture 44" descr="A graph of a graph showing a curve&#10;&#10;Description automatically generated with medium confidence">
            <a:extLst>
              <a:ext uri="{FF2B5EF4-FFF2-40B4-BE49-F238E27FC236}">
                <a16:creationId xmlns:a16="http://schemas.microsoft.com/office/drawing/2014/main" id="{82DF24F3-1506-D78C-40EA-DAF8D3E7EB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418274" y="11238151"/>
            <a:ext cx="5232400" cy="1494972"/>
          </a:xfrm>
          <a:prstGeom prst="rect">
            <a:avLst/>
          </a:prstGeom>
        </p:spPr>
      </p:pic>
      <p:pic>
        <p:nvPicPr>
          <p:cNvPr id="47" name="Picture 46" descr="A graph of a graph showing a curve&#10;&#10;Description automatically generated with medium confidence">
            <a:extLst>
              <a:ext uri="{FF2B5EF4-FFF2-40B4-BE49-F238E27FC236}">
                <a16:creationId xmlns:a16="http://schemas.microsoft.com/office/drawing/2014/main" id="{5A440983-1A4D-EA2D-9DB4-6562CB5BC2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244274" y="11230531"/>
            <a:ext cx="5232400" cy="1494972"/>
          </a:xfrm>
          <a:prstGeom prst="rect">
            <a:avLst/>
          </a:prstGeom>
        </p:spPr>
      </p:pic>
      <p:pic>
        <p:nvPicPr>
          <p:cNvPr id="49" name="Picture 48" descr="A graph of a curve&#10;&#10;Description automatically generated with medium confidence">
            <a:extLst>
              <a:ext uri="{FF2B5EF4-FFF2-40B4-BE49-F238E27FC236}">
                <a16:creationId xmlns:a16="http://schemas.microsoft.com/office/drawing/2014/main" id="{156F1F27-F3F8-B655-88A6-6E70AB04DB3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426005" y="12712362"/>
            <a:ext cx="5232400" cy="1494972"/>
          </a:xfrm>
          <a:prstGeom prst="rect">
            <a:avLst/>
          </a:prstGeom>
        </p:spPr>
      </p:pic>
      <p:pic>
        <p:nvPicPr>
          <p:cNvPr id="51" name="Picture 50" descr="A graph of a curve&#10;&#10;Description automatically generated with medium confidence">
            <a:extLst>
              <a:ext uri="{FF2B5EF4-FFF2-40B4-BE49-F238E27FC236}">
                <a16:creationId xmlns:a16="http://schemas.microsoft.com/office/drawing/2014/main" id="{965592BE-9802-FE2C-4484-6BC7758477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252004" y="12697122"/>
            <a:ext cx="5232400" cy="1494972"/>
          </a:xfrm>
          <a:prstGeom prst="rect">
            <a:avLst/>
          </a:prstGeom>
        </p:spPr>
      </p:pic>
      <p:pic>
        <p:nvPicPr>
          <p:cNvPr id="53" name="Picture 52" descr="A diagram of a graph&#10;&#10;Description automatically generated">
            <a:extLst>
              <a:ext uri="{FF2B5EF4-FFF2-40B4-BE49-F238E27FC236}">
                <a16:creationId xmlns:a16="http://schemas.microsoft.com/office/drawing/2014/main" id="{0208A264-1CD5-A130-C5FA-B572D742D6B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18274" y="14211978"/>
            <a:ext cx="5232400" cy="1494972"/>
          </a:xfrm>
          <a:prstGeom prst="rect">
            <a:avLst/>
          </a:prstGeom>
        </p:spPr>
      </p:pic>
      <p:pic>
        <p:nvPicPr>
          <p:cNvPr id="55" name="Picture 54" descr="A graph of a graph showing a curve&#10;&#10;Description automatically generated with medium confidence">
            <a:extLst>
              <a:ext uri="{FF2B5EF4-FFF2-40B4-BE49-F238E27FC236}">
                <a16:creationId xmlns:a16="http://schemas.microsoft.com/office/drawing/2014/main" id="{F31F2653-80AA-5DE7-26B6-29E837EA5FE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242413" y="14228622"/>
            <a:ext cx="5232400" cy="1494972"/>
          </a:xfrm>
          <a:prstGeom prst="rect">
            <a:avLst/>
          </a:prstGeom>
        </p:spPr>
      </p:pic>
      <p:pic>
        <p:nvPicPr>
          <p:cNvPr id="57" name="Picture 56" descr="A graph of a graph showing a curve&#10;&#10;Description automatically generated with medium confidence">
            <a:extLst>
              <a:ext uri="{FF2B5EF4-FFF2-40B4-BE49-F238E27FC236}">
                <a16:creationId xmlns:a16="http://schemas.microsoft.com/office/drawing/2014/main" id="{C36D7E56-4C4E-E63F-5795-9A36A728069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58073" y="15871094"/>
            <a:ext cx="8203866" cy="2343962"/>
          </a:xfrm>
          <a:prstGeom prst="rect">
            <a:avLst/>
          </a:prstGeom>
        </p:spPr>
      </p:pic>
      <p:pic>
        <p:nvPicPr>
          <p:cNvPr id="58" name="Picture 57">
            <a:extLst>
              <a:ext uri="{FF2B5EF4-FFF2-40B4-BE49-F238E27FC236}">
                <a16:creationId xmlns:a16="http://schemas.microsoft.com/office/drawing/2014/main" id="{C787E481-BCBE-7FFB-CBF4-D85CA85EAE8F}"/>
              </a:ext>
            </a:extLst>
          </p:cNvPr>
          <p:cNvPicPr>
            <a:picLocks noChangeAspect="1"/>
          </p:cNvPicPr>
          <p:nvPr/>
        </p:nvPicPr>
        <p:blipFill>
          <a:blip r:embed="rId15"/>
          <a:stretch>
            <a:fillRect/>
          </a:stretch>
        </p:blipFill>
        <p:spPr>
          <a:xfrm>
            <a:off x="37935829" y="7382199"/>
            <a:ext cx="2260600" cy="1679815"/>
          </a:xfrm>
          <a:prstGeom prst="rect">
            <a:avLst/>
          </a:prstGeom>
        </p:spPr>
      </p:pic>
      <p:pic>
        <p:nvPicPr>
          <p:cNvPr id="59" name="Picture 58" descr="A black router with two antennas&#10;&#10;Description automatically generated">
            <a:extLst>
              <a:ext uri="{FF2B5EF4-FFF2-40B4-BE49-F238E27FC236}">
                <a16:creationId xmlns:a16="http://schemas.microsoft.com/office/drawing/2014/main" id="{1C5E1067-D286-DFDB-8D6D-488236369C1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9631804" y="11160152"/>
            <a:ext cx="1984875" cy="1981200"/>
          </a:xfrm>
          <a:prstGeom prst="rect">
            <a:avLst/>
          </a:prstGeom>
        </p:spPr>
      </p:pic>
      <p:grpSp>
        <p:nvGrpSpPr>
          <p:cNvPr id="1058" name="Group 1057">
            <a:extLst>
              <a:ext uri="{FF2B5EF4-FFF2-40B4-BE49-F238E27FC236}">
                <a16:creationId xmlns:a16="http://schemas.microsoft.com/office/drawing/2014/main" id="{C31D74ED-61D4-1A1E-DC98-FF8A908873CA}"/>
              </a:ext>
            </a:extLst>
          </p:cNvPr>
          <p:cNvGrpSpPr/>
          <p:nvPr/>
        </p:nvGrpSpPr>
        <p:grpSpPr>
          <a:xfrm>
            <a:off x="11531600" y="15635537"/>
            <a:ext cx="10137885" cy="5586371"/>
            <a:chOff x="11531600" y="11085698"/>
            <a:chExt cx="10137885" cy="5586371"/>
          </a:xfrm>
        </p:grpSpPr>
        <p:pic>
          <p:nvPicPr>
            <p:cNvPr id="60" name="Picture 59">
              <a:extLst>
                <a:ext uri="{FF2B5EF4-FFF2-40B4-BE49-F238E27FC236}">
                  <a16:creationId xmlns:a16="http://schemas.microsoft.com/office/drawing/2014/main" id="{A2D53CAF-F521-4586-108C-385BBA1848DB}"/>
                </a:ext>
              </a:extLst>
            </p:cNvPr>
            <p:cNvPicPr>
              <a:picLocks noChangeAspect="1"/>
            </p:cNvPicPr>
            <p:nvPr/>
          </p:nvPicPr>
          <p:blipFill>
            <a:blip r:embed="rId17"/>
            <a:stretch>
              <a:fillRect/>
            </a:stretch>
          </p:blipFill>
          <p:spPr>
            <a:xfrm>
              <a:off x="13216431" y="11681843"/>
              <a:ext cx="6910053" cy="3887635"/>
            </a:xfrm>
            <a:prstGeom prst="rect">
              <a:avLst/>
            </a:prstGeom>
            <a:ln>
              <a:solidFill>
                <a:schemeClr val="tx1"/>
              </a:solidFill>
            </a:ln>
          </p:spPr>
        </p:pic>
        <p:cxnSp>
          <p:nvCxnSpPr>
            <p:cNvPr id="61" name="Straight Arrow Connector 60">
              <a:extLst>
                <a:ext uri="{FF2B5EF4-FFF2-40B4-BE49-F238E27FC236}">
                  <a16:creationId xmlns:a16="http://schemas.microsoft.com/office/drawing/2014/main" id="{BB540EAC-E54A-A693-A371-F7C6448DC161}"/>
                </a:ext>
              </a:extLst>
            </p:cNvPr>
            <p:cNvCxnSpPr>
              <a:cxnSpLocks/>
            </p:cNvCxnSpPr>
            <p:nvPr/>
          </p:nvCxnSpPr>
          <p:spPr>
            <a:xfrm flipV="1">
              <a:off x="14508651" y="14646649"/>
              <a:ext cx="401232" cy="115954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C935C975-A220-2441-DDE7-F7698689EB48}"/>
                </a:ext>
              </a:extLst>
            </p:cNvPr>
            <p:cNvSpPr txBox="1"/>
            <p:nvPr/>
          </p:nvSpPr>
          <p:spPr>
            <a:xfrm>
              <a:off x="13326325" y="15711841"/>
              <a:ext cx="1850393" cy="400110"/>
            </a:xfrm>
            <a:prstGeom prst="rect">
              <a:avLst/>
            </a:prstGeom>
            <a:noFill/>
          </p:spPr>
          <p:txBody>
            <a:bodyPr wrap="square" rtlCol="0">
              <a:spAutoFit/>
            </a:bodyPr>
            <a:lstStyle/>
            <a:p>
              <a:r>
                <a:rPr lang="en-US" sz="2000" dirty="0">
                  <a:latin typeface="Montserrat" panose="020F0502020204030204" pitchFamily="2" charset="0"/>
                </a:rPr>
                <a:t>Standards</a:t>
              </a:r>
            </a:p>
          </p:txBody>
        </p:sp>
        <p:cxnSp>
          <p:nvCxnSpPr>
            <p:cNvPr id="63" name="Straight Arrow Connector 62">
              <a:extLst>
                <a:ext uri="{FF2B5EF4-FFF2-40B4-BE49-F238E27FC236}">
                  <a16:creationId xmlns:a16="http://schemas.microsoft.com/office/drawing/2014/main" id="{486C751A-4CA1-E126-0A1D-B65B5F3ED646}"/>
                </a:ext>
              </a:extLst>
            </p:cNvPr>
            <p:cNvCxnSpPr>
              <a:cxnSpLocks/>
              <a:stCxn id="1024" idx="3"/>
            </p:cNvCxnSpPr>
            <p:nvPr/>
          </p:nvCxnSpPr>
          <p:spPr>
            <a:xfrm flipV="1">
              <a:off x="13034127" y="14675213"/>
              <a:ext cx="715648" cy="28021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BB2EBCAC-147A-15BB-D744-ECB59F4288C3}"/>
                </a:ext>
              </a:extLst>
            </p:cNvPr>
            <p:cNvSpPr txBox="1"/>
            <p:nvPr/>
          </p:nvSpPr>
          <p:spPr>
            <a:xfrm>
              <a:off x="12178474" y="14755372"/>
              <a:ext cx="855653" cy="400110"/>
            </a:xfrm>
            <a:prstGeom prst="rect">
              <a:avLst/>
            </a:prstGeom>
            <a:noFill/>
          </p:spPr>
          <p:txBody>
            <a:bodyPr wrap="square" rtlCol="0">
              <a:spAutoFit/>
            </a:bodyPr>
            <a:lstStyle/>
            <a:p>
              <a:r>
                <a:rPr lang="en-US" sz="2000" dirty="0">
                  <a:latin typeface="Montserrat" panose="020F0502020204030204" pitchFamily="2" charset="0"/>
                </a:rPr>
                <a:t>Acid</a:t>
              </a:r>
            </a:p>
          </p:txBody>
        </p:sp>
        <p:cxnSp>
          <p:nvCxnSpPr>
            <p:cNvPr id="1025" name="Straight Arrow Connector 1024">
              <a:extLst>
                <a:ext uri="{FF2B5EF4-FFF2-40B4-BE49-F238E27FC236}">
                  <a16:creationId xmlns:a16="http://schemas.microsoft.com/office/drawing/2014/main" id="{F2555F0F-6F70-3F1B-192B-C361A79E1AE9}"/>
                </a:ext>
              </a:extLst>
            </p:cNvPr>
            <p:cNvCxnSpPr>
              <a:cxnSpLocks/>
              <a:stCxn id="1027" idx="3"/>
            </p:cNvCxnSpPr>
            <p:nvPr/>
          </p:nvCxnSpPr>
          <p:spPr>
            <a:xfrm flipV="1">
              <a:off x="12608567" y="14230359"/>
              <a:ext cx="717758" cy="702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7" name="TextBox 1026">
              <a:extLst>
                <a:ext uri="{FF2B5EF4-FFF2-40B4-BE49-F238E27FC236}">
                  <a16:creationId xmlns:a16="http://schemas.microsoft.com/office/drawing/2014/main" id="{782E2C11-8A1E-5D7A-DD65-103CFCECECB6}"/>
                </a:ext>
              </a:extLst>
            </p:cNvPr>
            <p:cNvSpPr txBox="1"/>
            <p:nvPr/>
          </p:nvSpPr>
          <p:spPr>
            <a:xfrm>
              <a:off x="11752914" y="14100538"/>
              <a:ext cx="855653" cy="400110"/>
            </a:xfrm>
            <a:prstGeom prst="rect">
              <a:avLst/>
            </a:prstGeom>
            <a:noFill/>
          </p:spPr>
          <p:txBody>
            <a:bodyPr wrap="square" rtlCol="0">
              <a:spAutoFit/>
            </a:bodyPr>
            <a:lstStyle/>
            <a:p>
              <a:r>
                <a:rPr lang="en-US" sz="2000" dirty="0">
                  <a:latin typeface="Montserrat" panose="020F0502020204030204" pitchFamily="2" charset="0"/>
                </a:rPr>
                <a:t>Base</a:t>
              </a:r>
            </a:p>
          </p:txBody>
        </p:sp>
        <p:cxnSp>
          <p:nvCxnSpPr>
            <p:cNvPr id="1029" name="Straight Arrow Connector 1028">
              <a:extLst>
                <a:ext uri="{FF2B5EF4-FFF2-40B4-BE49-F238E27FC236}">
                  <a16:creationId xmlns:a16="http://schemas.microsoft.com/office/drawing/2014/main" id="{8DB338AF-42CF-2629-A521-650A7115D68F}"/>
                </a:ext>
              </a:extLst>
            </p:cNvPr>
            <p:cNvCxnSpPr>
              <a:cxnSpLocks/>
              <a:stCxn id="1040" idx="3"/>
            </p:cNvCxnSpPr>
            <p:nvPr/>
          </p:nvCxnSpPr>
          <p:spPr>
            <a:xfrm>
              <a:off x="12835432" y="12937894"/>
              <a:ext cx="1290861" cy="95808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31" name="Straight Arrow Connector 1030">
              <a:extLst>
                <a:ext uri="{FF2B5EF4-FFF2-40B4-BE49-F238E27FC236}">
                  <a16:creationId xmlns:a16="http://schemas.microsoft.com/office/drawing/2014/main" id="{59556943-7900-6072-BD99-5782E76BBBEF}"/>
                </a:ext>
              </a:extLst>
            </p:cNvPr>
            <p:cNvCxnSpPr>
              <a:cxnSpLocks/>
            </p:cNvCxnSpPr>
            <p:nvPr/>
          </p:nvCxnSpPr>
          <p:spPr>
            <a:xfrm flipH="1" flipV="1">
              <a:off x="15523023" y="14817797"/>
              <a:ext cx="931654" cy="92732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2" name="TextBox 1031">
              <a:extLst>
                <a:ext uri="{FF2B5EF4-FFF2-40B4-BE49-F238E27FC236}">
                  <a16:creationId xmlns:a16="http://schemas.microsoft.com/office/drawing/2014/main" id="{CF6CD9C4-877A-B944-459F-896274F2D6B7}"/>
                </a:ext>
              </a:extLst>
            </p:cNvPr>
            <p:cNvSpPr txBox="1"/>
            <p:nvPr/>
          </p:nvSpPr>
          <p:spPr>
            <a:xfrm>
              <a:off x="16026478" y="15837897"/>
              <a:ext cx="1972743" cy="707886"/>
            </a:xfrm>
            <a:prstGeom prst="rect">
              <a:avLst/>
            </a:prstGeom>
            <a:noFill/>
          </p:spPr>
          <p:txBody>
            <a:bodyPr wrap="square" rtlCol="0">
              <a:spAutoFit/>
            </a:bodyPr>
            <a:lstStyle/>
            <a:p>
              <a:r>
                <a:rPr lang="en-US" sz="2000" dirty="0">
                  <a:latin typeface="Montserrat" panose="020F0502020204030204" pitchFamily="2" charset="0"/>
                </a:rPr>
                <a:t>Experimental wells</a:t>
              </a:r>
            </a:p>
          </p:txBody>
        </p:sp>
        <p:cxnSp>
          <p:nvCxnSpPr>
            <p:cNvPr id="1033" name="Straight Arrow Connector 1032">
              <a:extLst>
                <a:ext uri="{FF2B5EF4-FFF2-40B4-BE49-F238E27FC236}">
                  <a16:creationId xmlns:a16="http://schemas.microsoft.com/office/drawing/2014/main" id="{F7968487-FB03-11D2-D3C5-B5F5A638B1B5}"/>
                </a:ext>
              </a:extLst>
            </p:cNvPr>
            <p:cNvCxnSpPr>
              <a:cxnSpLocks/>
              <a:stCxn id="1034" idx="1"/>
            </p:cNvCxnSpPr>
            <p:nvPr/>
          </p:nvCxnSpPr>
          <p:spPr>
            <a:xfrm flipH="1" flipV="1">
              <a:off x="18897600" y="12490588"/>
              <a:ext cx="1209882" cy="7081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4" name="TextBox 1033">
              <a:extLst>
                <a:ext uri="{FF2B5EF4-FFF2-40B4-BE49-F238E27FC236}">
                  <a16:creationId xmlns:a16="http://schemas.microsoft.com/office/drawing/2014/main" id="{4A585C5A-B967-4545-1BFA-971792F47FB0}"/>
                </a:ext>
              </a:extLst>
            </p:cNvPr>
            <p:cNvSpPr txBox="1"/>
            <p:nvPr/>
          </p:nvSpPr>
          <p:spPr>
            <a:xfrm>
              <a:off x="20107482" y="12690890"/>
              <a:ext cx="1562003" cy="1015663"/>
            </a:xfrm>
            <a:prstGeom prst="rect">
              <a:avLst/>
            </a:prstGeom>
            <a:noFill/>
          </p:spPr>
          <p:txBody>
            <a:bodyPr wrap="square" rtlCol="0">
              <a:spAutoFit/>
            </a:bodyPr>
            <a:lstStyle/>
            <a:p>
              <a:r>
                <a:rPr lang="en-US" sz="2000" dirty="0">
                  <a:latin typeface="Montserrat" panose="020F0502020204030204" pitchFamily="2" charset="0"/>
                </a:rPr>
                <a:t>Raspberry Pi and Build Hat</a:t>
              </a:r>
            </a:p>
          </p:txBody>
        </p:sp>
        <p:cxnSp>
          <p:nvCxnSpPr>
            <p:cNvPr id="1035" name="Straight Arrow Connector 1034">
              <a:extLst>
                <a:ext uri="{FF2B5EF4-FFF2-40B4-BE49-F238E27FC236}">
                  <a16:creationId xmlns:a16="http://schemas.microsoft.com/office/drawing/2014/main" id="{275327F4-AA0E-5F7B-6C3A-2525B62FC2BC}"/>
                </a:ext>
              </a:extLst>
            </p:cNvPr>
            <p:cNvCxnSpPr>
              <a:cxnSpLocks/>
            </p:cNvCxnSpPr>
            <p:nvPr/>
          </p:nvCxnSpPr>
          <p:spPr>
            <a:xfrm flipH="1">
              <a:off x="14602404" y="11506200"/>
              <a:ext cx="713796" cy="134482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6" name="TextBox 1035">
              <a:extLst>
                <a:ext uri="{FF2B5EF4-FFF2-40B4-BE49-F238E27FC236}">
                  <a16:creationId xmlns:a16="http://schemas.microsoft.com/office/drawing/2014/main" id="{A5BAD268-AB27-0B6B-BC9F-A0479A0309E5}"/>
                </a:ext>
              </a:extLst>
            </p:cNvPr>
            <p:cNvSpPr txBox="1"/>
            <p:nvPr/>
          </p:nvSpPr>
          <p:spPr>
            <a:xfrm>
              <a:off x="15098907" y="11124323"/>
              <a:ext cx="2132438" cy="400110"/>
            </a:xfrm>
            <a:prstGeom prst="rect">
              <a:avLst/>
            </a:prstGeom>
            <a:noFill/>
          </p:spPr>
          <p:txBody>
            <a:bodyPr wrap="square" rtlCol="0">
              <a:spAutoFit/>
            </a:bodyPr>
            <a:lstStyle/>
            <a:p>
              <a:r>
                <a:rPr lang="en-US" sz="2000" dirty="0">
                  <a:latin typeface="Montserrat" panose="020F0502020204030204" pitchFamily="2" charset="0"/>
                </a:rPr>
                <a:t>Lego motor</a:t>
              </a:r>
            </a:p>
          </p:txBody>
        </p:sp>
        <p:cxnSp>
          <p:nvCxnSpPr>
            <p:cNvPr id="1038" name="Straight Arrow Connector 1037">
              <a:extLst>
                <a:ext uri="{FF2B5EF4-FFF2-40B4-BE49-F238E27FC236}">
                  <a16:creationId xmlns:a16="http://schemas.microsoft.com/office/drawing/2014/main" id="{88C7DAC1-5856-9E8F-D42D-7FC04D9E8AB3}"/>
                </a:ext>
              </a:extLst>
            </p:cNvPr>
            <p:cNvCxnSpPr>
              <a:cxnSpLocks/>
            </p:cNvCxnSpPr>
            <p:nvPr/>
          </p:nvCxnSpPr>
          <p:spPr>
            <a:xfrm flipH="1" flipV="1">
              <a:off x="17999221" y="14410741"/>
              <a:ext cx="2398674" cy="46468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809629EB-12AF-A91E-A2D0-2C7A18BF531D}"/>
                </a:ext>
              </a:extLst>
            </p:cNvPr>
            <p:cNvSpPr txBox="1"/>
            <p:nvPr/>
          </p:nvSpPr>
          <p:spPr>
            <a:xfrm>
              <a:off x="20424676" y="14521480"/>
              <a:ext cx="1160682" cy="707886"/>
            </a:xfrm>
            <a:prstGeom prst="rect">
              <a:avLst/>
            </a:prstGeom>
            <a:noFill/>
          </p:spPr>
          <p:txBody>
            <a:bodyPr wrap="square" rtlCol="0">
              <a:spAutoFit/>
            </a:bodyPr>
            <a:lstStyle/>
            <a:p>
              <a:r>
                <a:rPr lang="en-US" sz="2000" dirty="0">
                  <a:latin typeface="Montserrat" panose="020F0502020204030204" pitchFamily="2" charset="0"/>
                </a:rPr>
                <a:t>Limit switch</a:t>
              </a:r>
            </a:p>
          </p:txBody>
        </p:sp>
        <p:sp>
          <p:nvSpPr>
            <p:cNvPr id="1040" name="TextBox 1039">
              <a:extLst>
                <a:ext uri="{FF2B5EF4-FFF2-40B4-BE49-F238E27FC236}">
                  <a16:creationId xmlns:a16="http://schemas.microsoft.com/office/drawing/2014/main" id="{A2D40969-4CAD-EC6F-CD19-DBFB16B22700}"/>
                </a:ext>
              </a:extLst>
            </p:cNvPr>
            <p:cNvSpPr txBox="1"/>
            <p:nvPr/>
          </p:nvSpPr>
          <p:spPr>
            <a:xfrm>
              <a:off x="11531600" y="12583951"/>
              <a:ext cx="1303832" cy="707886"/>
            </a:xfrm>
            <a:prstGeom prst="rect">
              <a:avLst/>
            </a:prstGeom>
            <a:noFill/>
          </p:spPr>
          <p:txBody>
            <a:bodyPr wrap="square" rtlCol="0">
              <a:spAutoFit/>
            </a:bodyPr>
            <a:lstStyle/>
            <a:p>
              <a:r>
                <a:rPr lang="en-US" sz="2000" dirty="0">
                  <a:latin typeface="Montserrat" panose="020F0502020204030204" pitchFamily="2" charset="0"/>
                </a:rPr>
                <a:t>Water</a:t>
              </a:r>
            </a:p>
            <a:p>
              <a:r>
                <a:rPr lang="en-US" sz="2000" dirty="0">
                  <a:latin typeface="Montserrat" panose="020F0502020204030204" pitchFamily="2" charset="0"/>
                </a:rPr>
                <a:t>(rinsing)</a:t>
              </a:r>
            </a:p>
          </p:txBody>
        </p:sp>
        <p:sp>
          <p:nvSpPr>
            <p:cNvPr id="1054" name="Rectangle 1053">
              <a:extLst>
                <a:ext uri="{FF2B5EF4-FFF2-40B4-BE49-F238E27FC236}">
                  <a16:creationId xmlns:a16="http://schemas.microsoft.com/office/drawing/2014/main" id="{B9C7A4B2-5EC1-EFD6-1548-79CA61818D9B}"/>
                </a:ext>
              </a:extLst>
            </p:cNvPr>
            <p:cNvSpPr/>
            <p:nvPr/>
          </p:nvSpPr>
          <p:spPr bwMode="auto">
            <a:xfrm>
              <a:off x="11531600" y="11085698"/>
              <a:ext cx="10058401" cy="55863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Montserrat" panose="020F0502020204030204" pitchFamily="2" charset="0"/>
              </a:endParaRPr>
            </a:p>
          </p:txBody>
        </p:sp>
      </p:grpSp>
      <p:pic>
        <p:nvPicPr>
          <p:cNvPr id="1060" name="Picture 1059">
            <a:extLst>
              <a:ext uri="{FF2B5EF4-FFF2-40B4-BE49-F238E27FC236}">
                <a16:creationId xmlns:a16="http://schemas.microsoft.com/office/drawing/2014/main" id="{06300227-3AFB-2FE0-7879-F21E4C7A4B8E}"/>
              </a:ext>
            </a:extLst>
          </p:cNvPr>
          <p:cNvPicPr>
            <a:picLocks noChangeAspect="1"/>
          </p:cNvPicPr>
          <p:nvPr/>
        </p:nvPicPr>
        <p:blipFill>
          <a:blip r:embed="rId18"/>
          <a:stretch>
            <a:fillRect/>
          </a:stretch>
        </p:blipFill>
        <p:spPr>
          <a:xfrm>
            <a:off x="11526958" y="11165583"/>
            <a:ext cx="5155954" cy="3977110"/>
          </a:xfrm>
          <a:prstGeom prst="rect">
            <a:avLst/>
          </a:prstGeom>
        </p:spPr>
      </p:pic>
      <p:sp>
        <p:nvSpPr>
          <p:cNvPr id="1061" name="TextBox 19">
            <a:extLst>
              <a:ext uri="{FF2B5EF4-FFF2-40B4-BE49-F238E27FC236}">
                <a16:creationId xmlns:a16="http://schemas.microsoft.com/office/drawing/2014/main" id="{48B821DE-BBBB-5CA6-B3E0-8A14705C0A1D}"/>
              </a:ext>
            </a:extLst>
          </p:cNvPr>
          <p:cNvSpPr txBox="1">
            <a:spLocks noChangeArrowheads="1"/>
          </p:cNvSpPr>
          <p:nvPr/>
        </p:nvSpPr>
        <p:spPr bwMode="auto">
          <a:xfrm>
            <a:off x="11526958" y="22074104"/>
            <a:ext cx="10058400" cy="53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20F0502020204030204" pitchFamily="2" charset="0"/>
                <a:cs typeface="Arial" pitchFamily="34" charset="0"/>
              </a:rPr>
              <a:t>The code is able to:</a:t>
            </a:r>
          </a:p>
          <a:p>
            <a:pPr marL="342900"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Establish communication between computer and </a:t>
            </a:r>
            <a:r>
              <a:rPr lang="en-US" sz="2400" dirty="0" err="1">
                <a:latin typeface="Montserrat" panose="020F0502020204030204" pitchFamily="2" charset="0"/>
                <a:cs typeface="Arial" pitchFamily="34" charset="0"/>
              </a:rPr>
              <a:t>pis</a:t>
            </a:r>
            <a:endParaRPr lang="en-US" sz="2400" dirty="0">
              <a:latin typeface="Montserrat" panose="020F0502020204030204" pitchFamily="2" charset="0"/>
              <a:cs typeface="Arial" pitchFamily="34" charset="0"/>
            </a:endParaRPr>
          </a:p>
          <a:p>
            <a:pPr marL="342900"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Functions for:</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moving the motors in the x and y directions</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Pipetting liquid</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Moving pH sensor vertically</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pH measurement</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Cleaning and drying the pH sensor</a:t>
            </a:r>
          </a:p>
          <a:p>
            <a:pPr marL="342900" indent="-342900" algn="just">
              <a:lnSpc>
                <a:spcPct val="110000"/>
              </a:lnSpc>
              <a:buFont typeface="Arial" panose="020B0604020202020204" pitchFamily="34" charset="0"/>
              <a:buChar char="•"/>
            </a:pPr>
            <a:r>
              <a:rPr lang="en-US" sz="2400" dirty="0" err="1">
                <a:latin typeface="Montserrat" panose="020F0502020204030204" pitchFamily="2" charset="0"/>
                <a:cs typeface="Arial" pitchFamily="34" charset="0"/>
              </a:rPr>
              <a:t>GPy</a:t>
            </a:r>
            <a:r>
              <a:rPr lang="en-US" sz="2400" dirty="0">
                <a:latin typeface="Montserrat" panose="020F0502020204030204" pitchFamily="2" charset="0"/>
                <a:cs typeface="Arial" pitchFamily="34" charset="0"/>
              </a:rPr>
              <a:t> code</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 to establish RBF kernel</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 that does the regression</a:t>
            </a:r>
          </a:p>
          <a:p>
            <a:pPr marL="800100" lvl="1" indent="-342900" algn="just">
              <a:lnSpc>
                <a:spcPct val="110000"/>
              </a:lnSpc>
              <a:buFont typeface="Arial" panose="020B0604020202020204" pitchFamily="34" charset="0"/>
              <a:buChar char="•"/>
            </a:pPr>
            <a:r>
              <a:rPr lang="en-US" sz="2400" dirty="0">
                <a:latin typeface="Montserrat" panose="020F0502020204030204" pitchFamily="2" charset="0"/>
                <a:cs typeface="Arial" pitchFamily="34" charset="0"/>
              </a:rPr>
              <a:t>Function that uses active learning methods to determine the next data point to measure</a:t>
            </a:r>
          </a:p>
        </p:txBody>
      </p:sp>
      <p:grpSp>
        <p:nvGrpSpPr>
          <p:cNvPr id="1077" name="Group 1076">
            <a:extLst>
              <a:ext uri="{FF2B5EF4-FFF2-40B4-BE49-F238E27FC236}">
                <a16:creationId xmlns:a16="http://schemas.microsoft.com/office/drawing/2014/main" id="{AC01E87F-B2CA-4061-E84B-0AC18BD32756}"/>
              </a:ext>
            </a:extLst>
          </p:cNvPr>
          <p:cNvGrpSpPr/>
          <p:nvPr/>
        </p:nvGrpSpPr>
        <p:grpSpPr>
          <a:xfrm>
            <a:off x="34256448" y="12578266"/>
            <a:ext cx="7691920" cy="3977110"/>
            <a:chOff x="22311784" y="25400925"/>
            <a:chExt cx="10062904" cy="5184602"/>
          </a:xfrm>
        </p:grpSpPr>
        <p:pic>
          <p:nvPicPr>
            <p:cNvPr id="1068" name="Picture 1067" descr="A graph of different colored dots&#10;&#10;Description automatically generated">
              <a:extLst>
                <a:ext uri="{FF2B5EF4-FFF2-40B4-BE49-F238E27FC236}">
                  <a16:creationId xmlns:a16="http://schemas.microsoft.com/office/drawing/2014/main" id="{1458D0FB-DAD4-CDE5-21DC-B012F478211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311784" y="25400925"/>
              <a:ext cx="10062904" cy="5184602"/>
            </a:xfrm>
            <a:prstGeom prst="rect">
              <a:avLst/>
            </a:prstGeom>
          </p:spPr>
        </p:pic>
        <p:cxnSp>
          <p:nvCxnSpPr>
            <p:cNvPr id="1070" name="Straight Arrow Connector 1069">
              <a:extLst>
                <a:ext uri="{FF2B5EF4-FFF2-40B4-BE49-F238E27FC236}">
                  <a16:creationId xmlns:a16="http://schemas.microsoft.com/office/drawing/2014/main" id="{719244A8-9E04-BDBD-322B-108F11411B3F}"/>
                </a:ext>
              </a:extLst>
            </p:cNvPr>
            <p:cNvCxnSpPr/>
            <p:nvPr/>
          </p:nvCxnSpPr>
          <p:spPr bwMode="auto">
            <a:xfrm flipH="1">
              <a:off x="24003000" y="27127200"/>
              <a:ext cx="762000" cy="609600"/>
            </a:xfrm>
            <a:prstGeom prst="straightConnector1">
              <a:avLst/>
            </a:prstGeom>
            <a:solidFill>
              <a:schemeClr val="accent1"/>
            </a:solidFill>
            <a:ln w="9525"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1" name="TextBox 1070">
              <a:extLst>
                <a:ext uri="{FF2B5EF4-FFF2-40B4-BE49-F238E27FC236}">
                  <a16:creationId xmlns:a16="http://schemas.microsoft.com/office/drawing/2014/main" id="{5D7C0D1D-679D-F027-90D1-B0A6F4A4D5EA}"/>
                </a:ext>
              </a:extLst>
            </p:cNvPr>
            <p:cNvSpPr txBox="1"/>
            <p:nvPr/>
          </p:nvSpPr>
          <p:spPr>
            <a:xfrm>
              <a:off x="24765000" y="26610031"/>
              <a:ext cx="1574800" cy="923330"/>
            </a:xfrm>
            <a:prstGeom prst="rect">
              <a:avLst/>
            </a:prstGeom>
            <a:noFill/>
          </p:spPr>
          <p:txBody>
            <a:bodyPr wrap="square" rtlCol="0">
              <a:spAutoFit/>
            </a:bodyPr>
            <a:lstStyle/>
            <a:p>
              <a:r>
                <a:rPr lang="en-US" sz="1800" dirty="0">
                  <a:latin typeface="Montserrat" panose="00000500000000000000" pitchFamily="2" charset="0"/>
                </a:rPr>
                <a:t>Henderson </a:t>
              </a:r>
              <a:r>
                <a:rPr lang="en-US" sz="1800" dirty="0" err="1">
                  <a:latin typeface="Montserrat" panose="00000500000000000000" pitchFamily="2" charset="0"/>
                </a:rPr>
                <a:t>Hasselbalch</a:t>
              </a:r>
              <a:r>
                <a:rPr lang="en-US" sz="1800" dirty="0">
                  <a:latin typeface="Montserrat" panose="00000500000000000000" pitchFamily="2" charset="0"/>
                </a:rPr>
                <a:t> Equation</a:t>
              </a:r>
            </a:p>
          </p:txBody>
        </p:sp>
        <p:cxnSp>
          <p:nvCxnSpPr>
            <p:cNvPr id="1073" name="Straight Arrow Connector 1072">
              <a:extLst>
                <a:ext uri="{FF2B5EF4-FFF2-40B4-BE49-F238E27FC236}">
                  <a16:creationId xmlns:a16="http://schemas.microsoft.com/office/drawing/2014/main" id="{60EA4D59-2DA0-D7E0-609E-B1C091569416}"/>
                </a:ext>
              </a:extLst>
            </p:cNvPr>
            <p:cNvCxnSpPr/>
            <p:nvPr/>
          </p:nvCxnSpPr>
          <p:spPr bwMode="auto">
            <a:xfrm flipV="1">
              <a:off x="24078013" y="28727400"/>
              <a:ext cx="534587" cy="609600"/>
            </a:xfrm>
            <a:prstGeom prst="straightConnector1">
              <a:avLst/>
            </a:prstGeom>
            <a:solidFill>
              <a:schemeClr val="accent1"/>
            </a:solidFill>
            <a:ln w="9525" cap="flat" cmpd="sng" algn="ctr">
              <a:solidFill>
                <a:srgbClr val="E9713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4" name="TextBox 1073">
              <a:extLst>
                <a:ext uri="{FF2B5EF4-FFF2-40B4-BE49-F238E27FC236}">
                  <a16:creationId xmlns:a16="http://schemas.microsoft.com/office/drawing/2014/main" id="{C5183A53-46C6-21F7-2EC4-207DAEFCCD75}"/>
                </a:ext>
              </a:extLst>
            </p:cNvPr>
            <p:cNvSpPr txBox="1"/>
            <p:nvPr/>
          </p:nvSpPr>
          <p:spPr>
            <a:xfrm>
              <a:off x="23622000" y="29414175"/>
              <a:ext cx="2590800" cy="369332"/>
            </a:xfrm>
            <a:prstGeom prst="rect">
              <a:avLst/>
            </a:prstGeom>
            <a:noFill/>
          </p:spPr>
          <p:txBody>
            <a:bodyPr wrap="square" rtlCol="0">
              <a:spAutoFit/>
            </a:bodyPr>
            <a:lstStyle/>
            <a:p>
              <a:r>
                <a:rPr lang="en-US" sz="1800" dirty="0">
                  <a:latin typeface="Montserrat" panose="00000500000000000000" pitchFamily="2" charset="0"/>
                </a:rPr>
                <a:t>Experimental data</a:t>
              </a:r>
            </a:p>
          </p:txBody>
        </p:sp>
        <p:pic>
          <p:nvPicPr>
            <p:cNvPr id="1076" name="Picture 1075">
              <a:extLst>
                <a:ext uri="{FF2B5EF4-FFF2-40B4-BE49-F238E27FC236}">
                  <a16:creationId xmlns:a16="http://schemas.microsoft.com/office/drawing/2014/main" id="{3FC55743-257D-FDAE-9C1E-BFB753E9DF95}"/>
                </a:ext>
              </a:extLst>
            </p:cNvPr>
            <p:cNvPicPr>
              <a:picLocks noChangeAspect="1"/>
            </p:cNvPicPr>
            <p:nvPr/>
          </p:nvPicPr>
          <p:blipFill>
            <a:blip r:embed="rId20"/>
            <a:stretch>
              <a:fillRect/>
            </a:stretch>
          </p:blipFill>
          <p:spPr>
            <a:xfrm>
              <a:off x="26358491" y="26876655"/>
              <a:ext cx="2565400" cy="390082"/>
            </a:xfrm>
            <a:prstGeom prst="rect">
              <a:avLst/>
            </a:prstGeom>
            <a:ln>
              <a:solidFill>
                <a:schemeClr val="tx1"/>
              </a:solidFill>
            </a:ln>
          </p:spPr>
        </p:pic>
      </p:grpSp>
      <p:pic>
        <p:nvPicPr>
          <p:cNvPr id="7" name="Picture 6" descr="A graph of a graph&#10;&#10;Description automatically generated with medium confidence">
            <a:extLst>
              <a:ext uri="{FF2B5EF4-FFF2-40B4-BE49-F238E27FC236}">
                <a16:creationId xmlns:a16="http://schemas.microsoft.com/office/drawing/2014/main" id="{4448BA89-A04F-5841-7D45-A271575CC1B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39247" y="21412779"/>
            <a:ext cx="6603963" cy="3192281"/>
          </a:xfrm>
          <a:prstGeom prst="rect">
            <a:avLst/>
          </a:prstGeom>
        </p:spPr>
      </p:pic>
      <p:pic>
        <p:nvPicPr>
          <p:cNvPr id="8" name="Picture 8" descr="3: Illustration of 1-D Gaussian process. A Gaussian process is a... |  Download Scientific Diagram">
            <a:extLst>
              <a:ext uri="{FF2B5EF4-FFF2-40B4-BE49-F238E27FC236}">
                <a16:creationId xmlns:a16="http://schemas.microsoft.com/office/drawing/2014/main" id="{899694CE-5D75-1828-F608-4DF8CF3559C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14312" y="17424926"/>
            <a:ext cx="6497182" cy="34027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 tutorial on Gaussian process regression: Modelling, exploring, and  exploiting functions - ScienceDirect">
            <a:extLst>
              <a:ext uri="{FF2B5EF4-FFF2-40B4-BE49-F238E27FC236}">
                <a16:creationId xmlns:a16="http://schemas.microsoft.com/office/drawing/2014/main" id="{67F9656E-D6DD-DF86-C9DB-45CE10F547A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7700" y="13267230"/>
            <a:ext cx="5867111"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6DFDDA2-A648-7770-3963-13080A37458A}"/>
              </a:ext>
            </a:extLst>
          </p:cNvPr>
          <p:cNvPicPr>
            <a:picLocks noChangeAspect="1"/>
          </p:cNvPicPr>
          <p:nvPr/>
        </p:nvPicPr>
        <p:blipFill rotWithShape="1">
          <a:blip r:embed="rId24"/>
          <a:srcRect t="42710" b="-28"/>
          <a:stretch/>
        </p:blipFill>
        <p:spPr>
          <a:xfrm>
            <a:off x="5056360" y="25460250"/>
            <a:ext cx="6213085" cy="1180585"/>
          </a:xfrm>
          <a:prstGeom prst="rect">
            <a:avLst/>
          </a:prstGeom>
          <a:effectLst>
            <a:glow rad="63500">
              <a:schemeClr val="tx1">
                <a:alpha val="40000"/>
              </a:schemeClr>
            </a:glow>
            <a:softEdge rad="0"/>
          </a:effectLst>
        </p:spPr>
      </p:pic>
      <p:sp>
        <p:nvSpPr>
          <p:cNvPr id="11" name="TextBox 10">
            <a:extLst>
              <a:ext uri="{FF2B5EF4-FFF2-40B4-BE49-F238E27FC236}">
                <a16:creationId xmlns:a16="http://schemas.microsoft.com/office/drawing/2014/main" id="{509A2E38-0FE6-83FF-1028-55EBD97C2A75}"/>
              </a:ext>
            </a:extLst>
          </p:cNvPr>
          <p:cNvSpPr txBox="1"/>
          <p:nvPr/>
        </p:nvSpPr>
        <p:spPr>
          <a:xfrm>
            <a:off x="6523856" y="13158712"/>
            <a:ext cx="4626744" cy="4401205"/>
          </a:xfrm>
          <a:prstGeom prst="rect">
            <a:avLst/>
          </a:prstGeom>
          <a:noFill/>
        </p:spPr>
        <p:txBody>
          <a:bodyPr wrap="square" rtlCol="0">
            <a:spAutoFit/>
          </a:bodyPr>
          <a:lstStyle/>
          <a:p>
            <a:pPr algn="just"/>
            <a:r>
              <a:rPr lang="en-US" sz="2000" dirty="0"/>
              <a:t>	Gaussian processes is a method of doing regression. It tells us which functions are most likely to describe the data we are observing at any time during an experiment. When we have no data, our prior model has endless possibilities. Then as we observe more and more data, we get a better idea of the true underlying function. This regression method is non-parametric, which means we don’t have an equation that describes the function we are fitting, just a curve - a set of points. </a:t>
            </a:r>
          </a:p>
        </p:txBody>
      </p:sp>
      <p:sp>
        <p:nvSpPr>
          <p:cNvPr id="12" name="TextBox 11">
            <a:extLst>
              <a:ext uri="{FF2B5EF4-FFF2-40B4-BE49-F238E27FC236}">
                <a16:creationId xmlns:a16="http://schemas.microsoft.com/office/drawing/2014/main" id="{23061293-F490-6EF5-8E6A-630F4F10A4BD}"/>
              </a:ext>
            </a:extLst>
          </p:cNvPr>
          <p:cNvSpPr txBox="1"/>
          <p:nvPr/>
        </p:nvSpPr>
        <p:spPr>
          <a:xfrm>
            <a:off x="492370" y="17539907"/>
            <a:ext cx="4333035" cy="8403391"/>
          </a:xfrm>
          <a:prstGeom prst="rect">
            <a:avLst/>
          </a:prstGeom>
          <a:noFill/>
        </p:spPr>
        <p:txBody>
          <a:bodyPr wrap="square" lIns="90000" tIns="46800" rIns="90000" rtlCol="0">
            <a:spAutoFit/>
          </a:bodyPr>
          <a:lstStyle/>
          <a:p>
            <a:pPr algn="just"/>
            <a:r>
              <a:rPr lang="en-US" sz="2000" dirty="0"/>
              <a:t>	In essence, a Gaussian process is a collection of normally distributed random variables. Thus, for each value of the control parameter, we have a Gaussian probability distribution (a.k.a. a Bell curve) as an output. The variance in the distributions tells us about the uncertainty in the function. Where we have a better idea of the underlying function, the distributions are narrower. This plotted variance includes both the uncertainty in the model due to a lack of information (epistemic uncertainty), and the noise and fluctuations in the data itself (aleatoric uncertainty). The uncertainty is plotted on Figure 3 as the light-blue region (2 standard deviations). The darker-blue line on this graph is the mean of the function, what we call the surrogate function. It is the curve that most likely represents the true curve. The underlying curve that we desire to find the shape of is plotted with the black dotted line.</a:t>
            </a:r>
          </a:p>
        </p:txBody>
      </p:sp>
      <p:sp>
        <p:nvSpPr>
          <p:cNvPr id="13" name="TextBox 12">
            <a:extLst>
              <a:ext uri="{FF2B5EF4-FFF2-40B4-BE49-F238E27FC236}">
                <a16:creationId xmlns:a16="http://schemas.microsoft.com/office/drawing/2014/main" id="{79F45F94-DE75-96DB-586D-7D7DF142BBAB}"/>
              </a:ext>
            </a:extLst>
          </p:cNvPr>
          <p:cNvSpPr txBox="1"/>
          <p:nvPr/>
        </p:nvSpPr>
        <p:spPr>
          <a:xfrm>
            <a:off x="3138778" y="16696136"/>
            <a:ext cx="1243117" cy="400110"/>
          </a:xfrm>
          <a:prstGeom prst="rect">
            <a:avLst/>
          </a:prstGeom>
          <a:noFill/>
        </p:spPr>
        <p:txBody>
          <a:bodyPr wrap="square" rtlCol="0">
            <a:spAutoFit/>
          </a:bodyPr>
          <a:lstStyle/>
          <a:p>
            <a:pPr algn="ctr"/>
            <a:r>
              <a:rPr lang="en-US" sz="2000" dirty="0"/>
              <a:t>Figure 1</a:t>
            </a:r>
          </a:p>
        </p:txBody>
      </p:sp>
      <p:sp>
        <p:nvSpPr>
          <p:cNvPr id="14" name="TextBox 13">
            <a:extLst>
              <a:ext uri="{FF2B5EF4-FFF2-40B4-BE49-F238E27FC236}">
                <a16:creationId xmlns:a16="http://schemas.microsoft.com/office/drawing/2014/main" id="{1BF2937F-2333-2677-33CE-B8632F80A420}"/>
              </a:ext>
            </a:extLst>
          </p:cNvPr>
          <p:cNvSpPr txBox="1"/>
          <p:nvPr/>
        </p:nvSpPr>
        <p:spPr>
          <a:xfrm>
            <a:off x="7807215" y="20800518"/>
            <a:ext cx="1125629" cy="400110"/>
          </a:xfrm>
          <a:prstGeom prst="rect">
            <a:avLst/>
          </a:prstGeom>
          <a:noFill/>
        </p:spPr>
        <p:txBody>
          <a:bodyPr wrap="none" rtlCol="0">
            <a:spAutoFit/>
          </a:bodyPr>
          <a:lstStyle/>
          <a:p>
            <a:r>
              <a:rPr lang="en-US" sz="2000" dirty="0"/>
              <a:t>Figure 2</a:t>
            </a:r>
          </a:p>
        </p:txBody>
      </p:sp>
      <p:sp>
        <p:nvSpPr>
          <p:cNvPr id="15" name="TextBox 14">
            <a:extLst>
              <a:ext uri="{FF2B5EF4-FFF2-40B4-BE49-F238E27FC236}">
                <a16:creationId xmlns:a16="http://schemas.microsoft.com/office/drawing/2014/main" id="{7262D3A7-905D-21F0-A784-DF72D8E94F08}"/>
              </a:ext>
            </a:extLst>
          </p:cNvPr>
          <p:cNvSpPr txBox="1"/>
          <p:nvPr/>
        </p:nvSpPr>
        <p:spPr>
          <a:xfrm>
            <a:off x="7807214" y="24605060"/>
            <a:ext cx="1125629" cy="400110"/>
          </a:xfrm>
          <a:prstGeom prst="rect">
            <a:avLst/>
          </a:prstGeom>
          <a:noFill/>
        </p:spPr>
        <p:txBody>
          <a:bodyPr wrap="none" rtlCol="0">
            <a:spAutoFit/>
          </a:bodyPr>
          <a:lstStyle/>
          <a:p>
            <a:r>
              <a:rPr lang="en-US" sz="2000" dirty="0"/>
              <a:t>Figure 3</a:t>
            </a:r>
          </a:p>
        </p:txBody>
      </p:sp>
      <p:sp>
        <p:nvSpPr>
          <p:cNvPr id="16" name="TextBox 15">
            <a:extLst>
              <a:ext uri="{FF2B5EF4-FFF2-40B4-BE49-F238E27FC236}">
                <a16:creationId xmlns:a16="http://schemas.microsoft.com/office/drawing/2014/main" id="{B7E65F3F-0E65-02F5-B84F-78C48EC65BD6}"/>
              </a:ext>
            </a:extLst>
          </p:cNvPr>
          <p:cNvSpPr txBox="1"/>
          <p:nvPr/>
        </p:nvSpPr>
        <p:spPr>
          <a:xfrm>
            <a:off x="7743194" y="26866627"/>
            <a:ext cx="1125629" cy="400110"/>
          </a:xfrm>
          <a:prstGeom prst="rect">
            <a:avLst/>
          </a:prstGeom>
          <a:noFill/>
        </p:spPr>
        <p:txBody>
          <a:bodyPr wrap="none" rtlCol="0">
            <a:spAutoFit/>
          </a:bodyPr>
          <a:lstStyle/>
          <a:p>
            <a:r>
              <a:rPr lang="en-US" sz="2000" dirty="0"/>
              <a:t>Figure 4</a:t>
            </a:r>
          </a:p>
        </p:txBody>
      </p:sp>
      <p:pic>
        <p:nvPicPr>
          <p:cNvPr id="18" name="Picture 17" descr="A diagram of a graph&#10;&#10;Description automatically generated">
            <a:extLst>
              <a:ext uri="{FF2B5EF4-FFF2-40B4-BE49-F238E27FC236}">
                <a16:creationId xmlns:a16="http://schemas.microsoft.com/office/drawing/2014/main" id="{7BB4D523-68D1-9068-6DED-CE8BB81F9E6F}"/>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2899132" y="26161111"/>
            <a:ext cx="6400800" cy="1828800"/>
          </a:xfrm>
          <a:prstGeom prst="rect">
            <a:avLst/>
          </a:prstGeom>
        </p:spPr>
      </p:pic>
      <p:pic>
        <p:nvPicPr>
          <p:cNvPr id="34" name="Picture 33" descr="A diagram of a graph&#10;&#10;Description automatically generated">
            <a:extLst>
              <a:ext uri="{FF2B5EF4-FFF2-40B4-BE49-F238E27FC236}">
                <a16:creationId xmlns:a16="http://schemas.microsoft.com/office/drawing/2014/main" id="{C7A1C579-2B1B-C397-FAA1-D252FF723FEA}"/>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894370" y="28093216"/>
            <a:ext cx="6400800" cy="1828800"/>
          </a:xfrm>
          <a:prstGeom prst="rect">
            <a:avLst/>
          </a:prstGeom>
        </p:spPr>
      </p:pic>
      <p:pic>
        <p:nvPicPr>
          <p:cNvPr id="36" name="Picture 35" descr="A diagram of a graph&#10;&#10;Description automatically generated">
            <a:extLst>
              <a:ext uri="{FF2B5EF4-FFF2-40B4-BE49-F238E27FC236}">
                <a16:creationId xmlns:a16="http://schemas.microsoft.com/office/drawing/2014/main" id="{25DFCDFB-259A-143C-D53E-F15EE7572FA1}"/>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5520122" y="23948073"/>
            <a:ext cx="6400800" cy="1828800"/>
          </a:xfrm>
          <a:prstGeom prst="rect">
            <a:avLst/>
          </a:prstGeom>
        </p:spPr>
      </p:pic>
      <p:pic>
        <p:nvPicPr>
          <p:cNvPr id="40" name="Picture 39" descr="A graph of a graph showing a number of points&#10;&#10;Description automatically generated with medium confidence">
            <a:extLst>
              <a:ext uri="{FF2B5EF4-FFF2-40B4-BE49-F238E27FC236}">
                <a16:creationId xmlns:a16="http://schemas.microsoft.com/office/drawing/2014/main" id="{D07BBEF7-6929-4943-8182-E0CC1468292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2740733" y="23884381"/>
            <a:ext cx="6655621" cy="1901606"/>
          </a:xfrm>
          <a:prstGeom prst="rect">
            <a:avLst/>
          </a:prstGeom>
        </p:spPr>
      </p:pic>
      <p:pic>
        <p:nvPicPr>
          <p:cNvPr id="44" name="Picture 43" descr="A graph of a graph showing a graph of a ph&#10;&#10;Description automatically generated with medium confidence">
            <a:extLst>
              <a:ext uri="{FF2B5EF4-FFF2-40B4-BE49-F238E27FC236}">
                <a16:creationId xmlns:a16="http://schemas.microsoft.com/office/drawing/2014/main" id="{28851D3E-3E91-D828-21F6-A8888E29ECDF}"/>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5392745" y="21743017"/>
            <a:ext cx="6400800" cy="1828800"/>
          </a:xfrm>
          <a:prstGeom prst="rect">
            <a:avLst/>
          </a:prstGeom>
        </p:spPr>
      </p:pic>
      <p:sp>
        <p:nvSpPr>
          <p:cNvPr id="48" name="TextBox 47">
            <a:extLst>
              <a:ext uri="{FF2B5EF4-FFF2-40B4-BE49-F238E27FC236}">
                <a16:creationId xmlns:a16="http://schemas.microsoft.com/office/drawing/2014/main" id="{13FCD8D0-64A5-616B-107E-72D7A4C91C7D}"/>
              </a:ext>
            </a:extLst>
          </p:cNvPr>
          <p:cNvSpPr txBox="1"/>
          <p:nvPr/>
        </p:nvSpPr>
        <p:spPr>
          <a:xfrm>
            <a:off x="33059670" y="26866627"/>
            <a:ext cx="8034572" cy="677108"/>
          </a:xfrm>
          <a:prstGeom prst="rect">
            <a:avLst/>
          </a:prstGeom>
          <a:noFill/>
        </p:spPr>
        <p:txBody>
          <a:bodyPr wrap="none" rtlCol="0">
            <a:spAutoFit/>
          </a:bodyPr>
          <a:lstStyle/>
          <a:p>
            <a:r>
              <a:rPr lang="en-US" dirty="0"/>
              <a:t>Argmax = 5*sqrt(n)*variance + slope</a:t>
            </a:r>
          </a:p>
        </p:txBody>
      </p:sp>
      <p:sp>
        <p:nvSpPr>
          <p:cNvPr id="50" name="TextBox 49">
            <a:extLst>
              <a:ext uri="{FF2B5EF4-FFF2-40B4-BE49-F238E27FC236}">
                <a16:creationId xmlns:a16="http://schemas.microsoft.com/office/drawing/2014/main" id="{5745DAEA-E33E-C183-51B6-59A1ED0554F0}"/>
              </a:ext>
            </a:extLst>
          </p:cNvPr>
          <p:cNvSpPr txBox="1"/>
          <p:nvPr/>
        </p:nvSpPr>
        <p:spPr>
          <a:xfrm>
            <a:off x="32912615" y="10170748"/>
            <a:ext cx="10022295" cy="677108"/>
          </a:xfrm>
          <a:prstGeom prst="rect">
            <a:avLst/>
          </a:prstGeom>
          <a:noFill/>
        </p:spPr>
        <p:txBody>
          <a:bodyPr wrap="none" rtlCol="0">
            <a:spAutoFit/>
          </a:bodyPr>
          <a:lstStyle/>
          <a:p>
            <a:r>
              <a:rPr lang="en-US" dirty="0"/>
              <a:t>argmax = … this is for the acquisition function</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ec21670-e184-4851-b236-8d05d50b508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DCFD9B3BD4D6A4683E81FB4044B6873" ma:contentTypeVersion="8" ma:contentTypeDescription="Create a new document." ma:contentTypeScope="" ma:versionID="966be01fed05bb791cbb0bc412ba3278">
  <xsd:schema xmlns:xsd="http://www.w3.org/2001/XMLSchema" xmlns:xs="http://www.w3.org/2001/XMLSchema" xmlns:p="http://schemas.microsoft.com/office/2006/metadata/properties" xmlns:ns3="0ec21670-e184-4851-b236-8d05d50b5085" xmlns:ns4="06e83204-0f96-44d6-87a2-fac04d576e6a" targetNamespace="http://schemas.microsoft.com/office/2006/metadata/properties" ma:root="true" ma:fieldsID="81a4dda7b42f590c3bf2a5ce6570248e" ns3:_="" ns4:_="">
    <xsd:import namespace="0ec21670-e184-4851-b236-8d05d50b5085"/>
    <xsd:import namespace="06e83204-0f96-44d6-87a2-fac04d576e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21670-e184-4851-b236-8d05d50b5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e83204-0f96-44d6-87a2-fac04d576e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FC921D-21DB-496A-B4E1-28510EFCAEF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 ds:uri="06e83204-0f96-44d6-87a2-fac04d576e6a"/>
    <ds:schemaRef ds:uri="0ec21670-e184-4851-b236-8d05d50b5085"/>
    <ds:schemaRef ds:uri="http://www.w3.org/XML/1998/namespace"/>
  </ds:schemaRefs>
</ds:datastoreItem>
</file>

<file path=customXml/itemProps2.xml><?xml version="1.0" encoding="utf-8"?>
<ds:datastoreItem xmlns:ds="http://schemas.openxmlformats.org/officeDocument/2006/customXml" ds:itemID="{72A85D16-D06E-4421-8037-2194BECEF23B}">
  <ds:schemaRefs>
    <ds:schemaRef ds:uri="http://schemas.microsoft.com/sharepoint/v3/contenttype/forms"/>
  </ds:schemaRefs>
</ds:datastoreItem>
</file>

<file path=customXml/itemProps3.xml><?xml version="1.0" encoding="utf-8"?>
<ds:datastoreItem xmlns:ds="http://schemas.openxmlformats.org/officeDocument/2006/customXml" ds:itemID="{B2E028E3-F937-40FE-97E2-704567D23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21670-e184-4851-b236-8d05d50b5085"/>
    <ds:schemaRef ds:uri="06e83204-0f96-44d6-87a2-fac04d57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2304</TotalTime>
  <Words>504</Words>
  <Application>Microsoft Macintosh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Montserrat</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Adi Timin</cp:lastModifiedBy>
  <cp:revision>31</cp:revision>
  <dcterms:modified xsi:type="dcterms:W3CDTF">2024-08-15T20:21:32Z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0x0101003DCFD9B3BD4D6A4683E81FB4044B6873</vt:lpwstr>
  </property>
</Properties>
</file>