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sldIdLst>
    <p:sldId id="256" r:id="rId5"/>
  </p:sldIdLst>
  <p:sldSz cx="43891200" cy="32918400"/>
  <p:notesSz cx="6858000" cy="9144000"/>
  <p:embeddedFontLst>
    <p:embeddedFont>
      <p:font typeface="Montserrat" pitchFamily="2" charset="77"/>
      <p:regular r:id="rId6"/>
      <p:bold r:id="rId7"/>
      <p:italic r:id="rId8"/>
      <p:boldItalic r:id="rId9"/>
    </p:embeddedFont>
  </p:embeddedFontLst>
  <p:custDataLst>
    <p:tags r:id="rId10"/>
  </p:custDataLst>
  <p:defaultTextStyle>
    <a:defPPr>
      <a:defRPr lang="en-US"/>
    </a:defPPr>
    <a:lvl1pPr algn="l" rtl="0" fontAlgn="base">
      <a:spcBef>
        <a:spcPct val="0"/>
      </a:spcBef>
      <a:spcAft>
        <a:spcPct val="0"/>
      </a:spcAft>
      <a:defRPr sz="3800" kern="1200">
        <a:solidFill>
          <a:schemeClr val="tx1"/>
        </a:solidFill>
        <a:latin typeface="Arial"/>
        <a:ea typeface="+mn-ea"/>
        <a:cs typeface="+mn-cs"/>
      </a:defRPr>
    </a:lvl1pPr>
    <a:lvl2pPr marL="457200" algn="l" rtl="0" fontAlgn="base">
      <a:spcBef>
        <a:spcPct val="0"/>
      </a:spcBef>
      <a:spcAft>
        <a:spcPct val="0"/>
      </a:spcAft>
      <a:defRPr sz="3800" kern="1200">
        <a:solidFill>
          <a:schemeClr val="tx1"/>
        </a:solidFill>
        <a:latin typeface="Arial"/>
        <a:ea typeface="+mn-ea"/>
        <a:cs typeface="+mn-cs"/>
      </a:defRPr>
    </a:lvl2pPr>
    <a:lvl3pPr marL="914400" algn="l" rtl="0" fontAlgn="base">
      <a:spcBef>
        <a:spcPct val="0"/>
      </a:spcBef>
      <a:spcAft>
        <a:spcPct val="0"/>
      </a:spcAft>
      <a:defRPr sz="3800" kern="1200">
        <a:solidFill>
          <a:schemeClr val="tx1"/>
        </a:solidFill>
        <a:latin typeface="Arial"/>
        <a:ea typeface="+mn-ea"/>
        <a:cs typeface="+mn-cs"/>
      </a:defRPr>
    </a:lvl3pPr>
    <a:lvl4pPr marL="1371600" algn="l" rtl="0" fontAlgn="base">
      <a:spcBef>
        <a:spcPct val="0"/>
      </a:spcBef>
      <a:spcAft>
        <a:spcPct val="0"/>
      </a:spcAft>
      <a:defRPr sz="3800" kern="1200">
        <a:solidFill>
          <a:schemeClr val="tx1"/>
        </a:solidFill>
        <a:latin typeface="Arial"/>
        <a:ea typeface="+mn-ea"/>
        <a:cs typeface="+mn-cs"/>
      </a:defRPr>
    </a:lvl4pPr>
    <a:lvl5pPr marL="1828800" algn="l" rtl="0" fontAlgn="base">
      <a:spcBef>
        <a:spcPct val="0"/>
      </a:spcBef>
      <a:spcAft>
        <a:spcPct val="0"/>
      </a:spcAft>
      <a:defRPr sz="3800" kern="1200">
        <a:solidFill>
          <a:schemeClr val="tx1"/>
        </a:solidFill>
        <a:latin typeface="Arial"/>
        <a:ea typeface="+mn-ea"/>
        <a:cs typeface="+mn-cs"/>
      </a:defRPr>
    </a:lvl5pPr>
    <a:lvl6pPr marL="2286000" algn="l" defTabSz="914400" rtl="0" eaLnBrk="1" latinLnBrk="0" hangingPunct="1">
      <a:defRPr sz="3800" kern="1200">
        <a:solidFill>
          <a:schemeClr val="tx1"/>
        </a:solidFill>
        <a:latin typeface="Arial"/>
        <a:ea typeface="+mn-ea"/>
        <a:cs typeface="+mn-cs"/>
      </a:defRPr>
    </a:lvl6pPr>
    <a:lvl7pPr marL="2743200" algn="l" defTabSz="914400" rtl="0" eaLnBrk="1" latinLnBrk="0" hangingPunct="1">
      <a:defRPr sz="3800" kern="1200">
        <a:solidFill>
          <a:schemeClr val="tx1"/>
        </a:solidFill>
        <a:latin typeface="Arial"/>
        <a:ea typeface="+mn-ea"/>
        <a:cs typeface="+mn-cs"/>
      </a:defRPr>
    </a:lvl7pPr>
    <a:lvl8pPr marL="3200400" algn="l" defTabSz="914400" rtl="0" eaLnBrk="1" latinLnBrk="0" hangingPunct="1">
      <a:defRPr sz="3800" kern="1200">
        <a:solidFill>
          <a:schemeClr val="tx1"/>
        </a:solidFill>
        <a:latin typeface="Arial"/>
        <a:ea typeface="+mn-ea"/>
        <a:cs typeface="+mn-cs"/>
      </a:defRPr>
    </a:lvl8pPr>
    <a:lvl9pPr marL="3657600" algn="l" defTabSz="914400" rtl="0" eaLnBrk="1" latinLnBrk="0" hangingPunct="1">
      <a:defRPr sz="38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7132"/>
    <a:srgbClr val="002060"/>
    <a:srgbClr val="543B85"/>
    <a:srgbClr val="E6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1308C7-B55B-4759-B445-FFFF77DA0287}" v="49" dt="2024-07-26T20:46:47.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22" d="100"/>
          <a:sy n="22" d="100"/>
        </p:scale>
        <p:origin x="2976" y="544"/>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font" Target="fonts/font2.fntdata"/><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font" Target="fonts/font1.fntdata"/><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font" Target="fonts/font4.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8DF5FCE-FDEA-4465-BCF6-C7F63911A9A6}" type="slidenum">
              <a:rPr lang="en-US"/>
              <a:pPr>
                <a:defRPr/>
              </a:pPr>
              <a:t>‹#›</a:t>
            </a:fld>
            <a:endParaRPr lang="en-US"/>
          </a:p>
        </p:txBody>
      </p:sp>
    </p:spTree>
    <p:extLst>
      <p:ext uri="{BB962C8B-B14F-4D97-AF65-F5344CB8AC3E}">
        <p14:creationId xmlns:p14="http://schemas.microsoft.com/office/powerpoint/2010/main" val="341606170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E3CA81D-4204-48B1-A4D7-36EFD127B2F8}" type="slidenum">
              <a:rPr lang="en-US"/>
              <a:pPr>
                <a:defRPr/>
              </a:pPr>
              <a:t>‹#›</a:t>
            </a:fld>
            <a:endParaRPr lang="en-US"/>
          </a:p>
        </p:txBody>
      </p:sp>
    </p:spTree>
    <p:extLst>
      <p:ext uri="{BB962C8B-B14F-4D97-AF65-F5344CB8AC3E}">
        <p14:creationId xmlns:p14="http://schemas.microsoft.com/office/powerpoint/2010/main" val="280155094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9225"/>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1D08C6D-384C-4677-A8CE-0D580832C4AA}" type="slidenum">
              <a:rPr lang="en-US"/>
              <a:pPr>
                <a:defRPr/>
              </a:pPr>
              <a:t>‹#›</a:t>
            </a:fld>
            <a:endParaRPr lang="en-US"/>
          </a:p>
        </p:txBody>
      </p:sp>
    </p:spTree>
    <p:extLst>
      <p:ext uri="{BB962C8B-B14F-4D97-AF65-F5344CB8AC3E}">
        <p14:creationId xmlns:p14="http://schemas.microsoft.com/office/powerpoint/2010/main" val="272304977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a:defPPr>
          </a:lstStyle>
          <a:p>
            <a:r>
              <a:rPr lang="en-US"/>
              <a:t>Click to edit Master title style</a:t>
            </a:r>
          </a:p>
        </p:txBody>
      </p:sp>
      <p:sp>
        <p:nvSpPr>
          <p:cNvPr id="3" name="Text Placeholder 2"/>
          <p:cNvSpPr>
            <a:spLocks noGrp="1"/>
          </p:cNvSpPr>
          <p:nvPr>
            <p:ph type="body" sz="half" idx="1"/>
          </p:nvPr>
        </p:nvSpPr>
        <p:spPr>
          <a:xfrm>
            <a:off x="2193925" y="7680325"/>
            <a:ext cx="19675475" cy="2172652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B947A3F5-B070-47AF-A223-F33332FE8B86}" type="slidenum">
              <a:rPr lang="en-US"/>
              <a:pPr>
                <a:defRPr/>
              </a:pPr>
              <a:t>‹#›</a:t>
            </a:fld>
            <a:endParaRPr lang="en-US"/>
          </a:p>
        </p:txBody>
      </p:sp>
    </p:spTree>
    <p:extLst>
      <p:ext uri="{BB962C8B-B14F-4D97-AF65-F5344CB8AC3E}">
        <p14:creationId xmlns:p14="http://schemas.microsoft.com/office/powerpoint/2010/main" val="12076196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43242BF-F4C0-49CF-80EA-38D6C064D587}" type="slidenum">
              <a:rPr lang="en-US"/>
              <a:pPr>
                <a:defRPr/>
              </a:pPr>
              <a:t>‹#›</a:t>
            </a:fld>
            <a:endParaRPr lang="en-US"/>
          </a:p>
        </p:txBody>
      </p:sp>
    </p:spTree>
    <p:extLst>
      <p:ext uri="{BB962C8B-B14F-4D97-AF65-F5344CB8AC3E}">
        <p14:creationId xmlns:p14="http://schemas.microsoft.com/office/powerpoint/2010/main" val="205629843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29423EF-61E0-492B-A58A-8462960B8BF6}" type="slidenum">
              <a:rPr lang="en-US"/>
              <a:pPr>
                <a:defRPr/>
              </a:pPr>
              <a:t>‹#›</a:t>
            </a:fld>
            <a:endParaRPr lang="en-US"/>
          </a:p>
        </p:txBody>
      </p:sp>
    </p:spTree>
    <p:extLst>
      <p:ext uri="{BB962C8B-B14F-4D97-AF65-F5344CB8AC3E}">
        <p14:creationId xmlns:p14="http://schemas.microsoft.com/office/powerpoint/2010/main" val="125227207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3925"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0F45B66-FD4B-43D3-97DD-29BBADAFE8FC}" type="slidenum">
              <a:rPr lang="en-US"/>
              <a:pPr>
                <a:defRPr/>
              </a:pPr>
              <a:t>‹#›</a:t>
            </a:fld>
            <a:endParaRPr lang="en-US"/>
          </a:p>
        </p:txBody>
      </p:sp>
    </p:spTree>
    <p:extLst>
      <p:ext uri="{BB962C8B-B14F-4D97-AF65-F5344CB8AC3E}">
        <p14:creationId xmlns:p14="http://schemas.microsoft.com/office/powerpoint/2010/main" val="123935441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134DC469-4A79-40F8-9FD1-29BC04AA7011}" type="slidenum">
              <a:rPr lang="en-US"/>
              <a:pPr>
                <a:defRPr/>
              </a:pPr>
              <a:t>‹#›</a:t>
            </a:fld>
            <a:endParaRPr lang="en-US"/>
          </a:p>
        </p:txBody>
      </p:sp>
    </p:spTree>
    <p:extLst>
      <p:ext uri="{BB962C8B-B14F-4D97-AF65-F5344CB8AC3E}">
        <p14:creationId xmlns:p14="http://schemas.microsoft.com/office/powerpoint/2010/main" val="6633682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E77ED9D9-385C-4EF3-825C-DD7EC451E098}" type="slidenum">
              <a:rPr lang="en-US"/>
              <a:pPr>
                <a:defRPr/>
              </a:pPr>
              <a:t>‹#›</a:t>
            </a:fld>
            <a:endParaRPr lang="en-US"/>
          </a:p>
        </p:txBody>
      </p:sp>
    </p:spTree>
    <p:extLst>
      <p:ext uri="{BB962C8B-B14F-4D97-AF65-F5344CB8AC3E}">
        <p14:creationId xmlns:p14="http://schemas.microsoft.com/office/powerpoint/2010/main" val="14684049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6D843B82-F4E2-4569-B1E8-B9E053E8F458}" type="slidenum">
              <a:rPr lang="en-US"/>
              <a:pPr>
                <a:defRPr/>
              </a:pPr>
              <a:t>‹#›</a:t>
            </a:fld>
            <a:endParaRPr lang="en-US"/>
          </a:p>
        </p:txBody>
      </p:sp>
    </p:spTree>
    <p:extLst>
      <p:ext uri="{BB962C8B-B14F-4D97-AF65-F5344CB8AC3E}">
        <p14:creationId xmlns:p14="http://schemas.microsoft.com/office/powerpoint/2010/main" val="357665208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63D2E94D-57D8-45DE-BBE8-59CBB7A5E382}" type="slidenum">
              <a:rPr lang="en-US"/>
              <a:pPr>
                <a:defRPr/>
              </a:pPr>
              <a:t>‹#›</a:t>
            </a:fld>
            <a:endParaRPr lang="en-US"/>
          </a:p>
        </p:txBody>
      </p:sp>
    </p:spTree>
    <p:extLst>
      <p:ext uri="{BB962C8B-B14F-4D97-AF65-F5344CB8AC3E}">
        <p14:creationId xmlns:p14="http://schemas.microsoft.com/office/powerpoint/2010/main" val="115146592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01FD068A-1390-4726-BE45-AB18C473BC6F}" type="slidenum">
              <a:rPr lang="en-US"/>
              <a:pPr>
                <a:defRPr/>
              </a:pPr>
              <a:t>‹#›</a:t>
            </a:fld>
            <a:endParaRPr lang="en-US"/>
          </a:p>
        </p:txBody>
      </p:sp>
    </p:spTree>
    <p:extLst>
      <p:ext uri="{BB962C8B-B14F-4D97-AF65-F5344CB8AC3E}">
        <p14:creationId xmlns:p14="http://schemas.microsoft.com/office/powerpoint/2010/main" val="355848895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4" tIns="235127" rIns="470254" bIns="23512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4" tIns="235127" rIns="470254" bIns="23512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defRPr sz="71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lgn="ctr">
              <a:defRPr sz="71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lgn="r">
              <a:defRPr sz="7100" smtClean="0">
                <a:latin typeface="Arial" pitchFamily="34" charset="0"/>
              </a:defRPr>
            </a:lvl1pPr>
          </a:lstStyle>
          <a:p>
            <a:pPr>
              <a:defRPr/>
            </a:pPr>
            <a:fld id="{D74CA0E6-19C8-4E24-ACA2-24DF946E6C7E}" type="slidenum">
              <a:rPr lang="en-US"/>
              <a:pPr>
                <a:defRPr/>
              </a:pPr>
              <a:t>‹#›</a:t>
            </a:fld>
            <a:endParaRPr lang="en-US"/>
          </a:p>
        </p:txBody>
      </p:sp>
      <p:pic>
        <p:nvPicPr>
          <p:cNvPr id="1031" name="New picture"/>
          <p:cNvPicPr/>
          <p:nvPr/>
        </p:nvPicPr>
        <p:blipFill>
          <a:blip r:embed="rId14"/>
          <a:stretch>
            <a:fillRect/>
          </a:stretch>
        </p:blipFill>
        <p:spPr>
          <a:xfrm rot="16200000">
            <a:off x="-11074400" y="16459200"/>
            <a:ext cx="14274800" cy="3937000"/>
          </a:xfrm>
          <a:prstGeom prst="rect">
            <a:avLst/>
          </a:prstGeom>
        </p:spPr>
      </p:pic>
      <p:pic>
        <p:nvPicPr>
          <p:cNvPr id="1032" name="New picture"/>
          <p:cNvPicPr/>
          <p:nvPr/>
        </p:nvPicPr>
        <p:blipFill>
          <a:blip r:embed="rId14"/>
          <a:stretch>
            <a:fillRect/>
          </a:stretch>
        </p:blipFill>
        <p:spPr>
          <a:xfrm rot="5400000">
            <a:off x="40690800" y="16459200"/>
            <a:ext cx="14274800" cy="3937000"/>
          </a:xfrm>
          <a:prstGeom prst="rect">
            <a:avLst/>
          </a:prstGeom>
        </p:spPr>
      </p:pic>
      <p:pic>
        <p:nvPicPr>
          <p:cNvPr id="1033" name="New picture"/>
          <p:cNvPicPr/>
          <p:nvPr/>
        </p:nvPicPr>
        <p:blipFill>
          <a:blip r:embed="rId15"/>
          <a:stretch>
            <a:fillRect/>
          </a:stretch>
        </p:blipFill>
        <p:spPr>
          <a:xfrm>
            <a:off x="6946900" y="33426400"/>
            <a:ext cx="29997400" cy="1447800"/>
          </a:xfrm>
          <a:prstGeom prst="rect">
            <a:avLst/>
          </a:prstGeom>
        </p:spPr>
      </p:pic>
      <p:sp>
        <p:nvSpPr>
          <p:cNvPr id="1034"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intellectualsage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a:defPPr>
      <a:lvl1pPr marL="1762125" indent="-1762125"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78513" indent="-1174750" algn="l" defTabSz="4703763" rtl="0" eaLnBrk="0" fontAlgn="base" hangingPunct="0">
        <a:spcBef>
          <a:spcPct val="20000"/>
        </a:spcBef>
        <a:spcAft>
          <a:spcPct val="0"/>
        </a:spcAft>
        <a:buChar char="•"/>
        <a:defRPr sz="12400">
          <a:solidFill>
            <a:schemeClr val="tx1"/>
          </a:solidFill>
          <a:latin typeface="+mn-lt"/>
        </a:defRPr>
      </a:lvl3pPr>
      <a:lvl4pPr marL="8229600" indent="-1174750" algn="l" defTabSz="4703763" rtl="0" eaLnBrk="0" fontAlgn="base" hangingPunct="0">
        <a:spcBef>
          <a:spcPct val="20000"/>
        </a:spcBef>
        <a:spcAft>
          <a:spcPct val="0"/>
        </a:spcAft>
        <a:buChar char="–"/>
        <a:defRPr sz="10300">
          <a:solidFill>
            <a:schemeClr val="tx1"/>
          </a:solidFill>
          <a:latin typeface="+mn-lt"/>
        </a:defRPr>
      </a:lvl4pPr>
      <a:lvl5pPr marL="10582275" indent="-1176338" algn="l" defTabSz="4703763" rtl="0" eaLnBrk="0" fontAlgn="base" hangingPunct="0">
        <a:spcBef>
          <a:spcPct val="20000"/>
        </a:spcBef>
        <a:spcAft>
          <a:spcPct val="0"/>
        </a:spcAft>
        <a:buChar char="»"/>
        <a:defRPr sz="10300">
          <a:solidFill>
            <a:schemeClr val="tx1"/>
          </a:solidFill>
          <a:latin typeface="+mn-lt"/>
        </a:defRPr>
      </a:lvl5pPr>
      <a:lvl6pPr marL="11039475" indent="-1176338" algn="l" defTabSz="4703763" rtl="0" fontAlgn="base">
        <a:spcBef>
          <a:spcPct val="20000"/>
        </a:spcBef>
        <a:spcAft>
          <a:spcPct val="0"/>
        </a:spcAft>
        <a:buChar char="»"/>
        <a:defRPr sz="10300">
          <a:solidFill>
            <a:schemeClr val="tx1"/>
          </a:solidFill>
          <a:latin typeface="+mn-lt"/>
        </a:defRPr>
      </a:lvl6pPr>
      <a:lvl7pPr marL="11496675" indent="-1176338" algn="l" defTabSz="4703763" rtl="0" fontAlgn="base">
        <a:spcBef>
          <a:spcPct val="20000"/>
        </a:spcBef>
        <a:spcAft>
          <a:spcPct val="0"/>
        </a:spcAft>
        <a:buChar char="»"/>
        <a:defRPr sz="10300">
          <a:solidFill>
            <a:schemeClr val="tx1"/>
          </a:solidFill>
          <a:latin typeface="+mn-lt"/>
        </a:defRPr>
      </a:lvl7pPr>
      <a:lvl8pPr marL="11953875" indent="-1176338" algn="l" defTabSz="4703763" rtl="0" fontAlgn="base">
        <a:spcBef>
          <a:spcPct val="20000"/>
        </a:spcBef>
        <a:spcAft>
          <a:spcPct val="0"/>
        </a:spcAft>
        <a:buChar char="»"/>
        <a:defRPr sz="10300">
          <a:solidFill>
            <a:schemeClr val="tx1"/>
          </a:solidFill>
          <a:latin typeface="+mn-lt"/>
        </a:defRPr>
      </a:lvl8pPr>
      <a:lvl9pPr marL="12411075" indent="-1176338" algn="l" defTabSz="4703763"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jpeg"/><Relationship Id="rId21" Type="http://schemas.openxmlformats.org/officeDocument/2006/relationships/image" Target="../media/image22.png"/><Relationship Id="rId7" Type="http://schemas.openxmlformats.org/officeDocument/2006/relationships/image" Target="../media/image8.jpe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E6F1F2"/>
            </a:gs>
            <a:gs pos="100000">
              <a:schemeClr val="bg1"/>
            </a:gs>
          </a:gsLst>
          <a:lin ang="5400000" scaled="1"/>
        </a:gradFill>
        <a:effectLst/>
      </p:bgPr>
    </p:bg>
    <p:spTree>
      <p:nvGrpSpPr>
        <p:cNvPr id="1" name=""/>
        <p:cNvGrpSpPr/>
        <p:nvPr/>
      </p:nvGrpSpPr>
      <p:grpSpPr>
        <a:xfrm>
          <a:off x="0" y="0"/>
          <a:ext cx="0" cy="0"/>
          <a:chOff x="0" y="0"/>
          <a:chExt cx="0" cy="0"/>
        </a:xfrm>
      </p:grpSpPr>
      <p:sp>
        <p:nvSpPr>
          <p:cNvPr id="19" name="Rectangle: Diagonal Corners Rounded 18">
            <a:extLst>
              <a:ext uri="{FF2B5EF4-FFF2-40B4-BE49-F238E27FC236}">
                <a16:creationId xmlns:a16="http://schemas.microsoft.com/office/drawing/2014/main" id="{406F193C-8566-41B6-8625-E7C934BB073C}"/>
              </a:ext>
            </a:extLst>
          </p:cNvPr>
          <p:cNvSpPr/>
          <p:nvPr/>
        </p:nvSpPr>
        <p:spPr bwMode="auto">
          <a:xfrm>
            <a:off x="685800" y="555114"/>
            <a:ext cx="42519600" cy="4980869"/>
          </a:xfrm>
          <a:prstGeom prst="round2DiagRect">
            <a:avLst/>
          </a:prstGeom>
          <a:solidFill>
            <a:srgbClr val="543B8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800" b="0" i="0" u="none" strike="noStrike" cap="none" normalizeH="0" baseline="0">
              <a:ln>
                <a:noFill/>
              </a:ln>
              <a:solidFill>
                <a:schemeClr val="tx1"/>
              </a:solidFill>
              <a:effectLst/>
              <a:latin typeface="Montserrat" panose="00000500000000000000" pitchFamily="2" charset="0"/>
            </a:endParaRPr>
          </a:p>
        </p:txBody>
      </p:sp>
      <p:sp>
        <p:nvSpPr>
          <p:cNvPr id="20" name="Title 11">
            <a:extLst>
              <a:ext uri="{FF2B5EF4-FFF2-40B4-BE49-F238E27FC236}">
                <a16:creationId xmlns:a16="http://schemas.microsoft.com/office/drawing/2014/main" id="{EE7A5C51-35F0-4B71-992D-43D344D16C04}"/>
              </a:ext>
            </a:extLst>
          </p:cNvPr>
          <p:cNvSpPr txBox="1"/>
          <p:nvPr/>
        </p:nvSpPr>
        <p:spPr>
          <a:xfrm>
            <a:off x="1371600" y="737572"/>
            <a:ext cx="41148000" cy="2746935"/>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8000" b="1" dirty="0">
                <a:solidFill>
                  <a:schemeClr val="bg1"/>
                </a:solidFill>
                <a:latin typeface="Montserrat" panose="00000500000000000000" pitchFamily="2" charset="0"/>
              </a:rPr>
              <a:t>Automation and Machine Learning: How a Robot Can Conduct Its Own Experiments Using Gaussian Processes</a:t>
            </a:r>
          </a:p>
        </p:txBody>
      </p:sp>
      <p:sp>
        <p:nvSpPr>
          <p:cNvPr id="21" name="Text Placeholder 16">
            <a:extLst>
              <a:ext uri="{FF2B5EF4-FFF2-40B4-BE49-F238E27FC236}">
                <a16:creationId xmlns:a16="http://schemas.microsoft.com/office/drawing/2014/main" id="{1F3AA395-C058-4F87-B3A3-A8A8BC543EF9}"/>
              </a:ext>
            </a:extLst>
          </p:cNvPr>
          <p:cNvSpPr txBox="1"/>
          <p:nvPr/>
        </p:nvSpPr>
        <p:spPr>
          <a:xfrm>
            <a:off x="1371600" y="3158390"/>
            <a:ext cx="41148000" cy="1034594"/>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5600" dirty="0">
                <a:solidFill>
                  <a:schemeClr val="bg1"/>
                </a:solidFill>
                <a:latin typeface="Montserrat" panose="00000500000000000000" pitchFamily="2" charset="0"/>
              </a:rPr>
              <a:t>Miller Gruen and Adi </a:t>
            </a:r>
            <a:r>
              <a:rPr lang="en-US" sz="5600" dirty="0" err="1">
                <a:solidFill>
                  <a:schemeClr val="bg1"/>
                </a:solidFill>
                <a:latin typeface="Montserrat" panose="00000500000000000000" pitchFamily="2" charset="0"/>
              </a:rPr>
              <a:t>Timin</a:t>
            </a:r>
            <a:endParaRPr lang="en-US" sz="5600" dirty="0">
              <a:solidFill>
                <a:schemeClr val="bg1"/>
              </a:solidFill>
              <a:latin typeface="Montserrat" panose="00000500000000000000" pitchFamily="2" charset="0"/>
            </a:endParaRPr>
          </a:p>
          <a:p>
            <a:pPr algn="ctr"/>
            <a:r>
              <a:rPr lang="en-US" sz="5600" dirty="0">
                <a:solidFill>
                  <a:schemeClr val="bg1"/>
                </a:solidFill>
                <a:latin typeface="Montserrat" panose="00000500000000000000" pitchFamily="2" charset="0"/>
              </a:rPr>
              <a:t>Advisor: Dr Mary Lowe, Physics Department, Loyola University Maryland</a:t>
            </a:r>
          </a:p>
        </p:txBody>
      </p:sp>
      <p:sp>
        <p:nvSpPr>
          <p:cNvPr id="25" name="Rectangle 24">
            <a:extLst>
              <a:ext uri="{FF2B5EF4-FFF2-40B4-BE49-F238E27FC236}">
                <a16:creationId xmlns:a16="http://schemas.microsoft.com/office/drawing/2014/main" id="{76D4AEC4-FDA9-4DCC-AB41-6178867ED87E}"/>
              </a:ext>
            </a:extLst>
          </p:cNvPr>
          <p:cNvSpPr>
            <a:spLocks noChangeArrowheads="1"/>
          </p:cNvSpPr>
          <p:nvPr/>
        </p:nvSpPr>
        <p:spPr bwMode="auto">
          <a:xfrm>
            <a:off x="12835432" y="11172143"/>
            <a:ext cx="8754568" cy="92217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Apparatus</a:t>
            </a:r>
          </a:p>
        </p:txBody>
      </p:sp>
      <p:sp>
        <p:nvSpPr>
          <p:cNvPr id="27" name="Rectangle 26">
            <a:extLst>
              <a:ext uri="{FF2B5EF4-FFF2-40B4-BE49-F238E27FC236}">
                <a16:creationId xmlns:a16="http://schemas.microsoft.com/office/drawing/2014/main" id="{F1B18890-DE76-4473-9E1E-3198CB4321E8}"/>
              </a:ext>
            </a:extLst>
          </p:cNvPr>
          <p:cNvSpPr>
            <a:spLocks noChangeArrowheads="1"/>
          </p:cNvSpPr>
          <p:nvPr/>
        </p:nvSpPr>
        <p:spPr bwMode="auto">
          <a:xfrm>
            <a:off x="22351999" y="6277565"/>
            <a:ext cx="20454731" cy="92217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Experimental Results: “Exploration”</a:t>
            </a:r>
          </a:p>
        </p:txBody>
      </p:sp>
      <p:sp>
        <p:nvSpPr>
          <p:cNvPr id="31" name="Rectangle 30">
            <a:extLst>
              <a:ext uri="{FF2B5EF4-FFF2-40B4-BE49-F238E27FC236}">
                <a16:creationId xmlns:a16="http://schemas.microsoft.com/office/drawing/2014/main" id="{C93C6F59-1B0C-4EDA-8518-F88FAC8AF110}"/>
              </a:ext>
            </a:extLst>
          </p:cNvPr>
          <p:cNvSpPr>
            <a:spLocks noChangeArrowheads="1"/>
          </p:cNvSpPr>
          <p:nvPr/>
        </p:nvSpPr>
        <p:spPr bwMode="auto">
          <a:xfrm>
            <a:off x="711199" y="6277566"/>
            <a:ext cx="20885597" cy="811104"/>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Introduction</a:t>
            </a:r>
          </a:p>
        </p:txBody>
      </p:sp>
      <p:sp>
        <p:nvSpPr>
          <p:cNvPr id="33" name="Rectangle 32">
            <a:extLst>
              <a:ext uri="{FF2B5EF4-FFF2-40B4-BE49-F238E27FC236}">
                <a16:creationId xmlns:a16="http://schemas.microsoft.com/office/drawing/2014/main" id="{4F59AB0E-37A8-4432-8FCF-494C05933768}"/>
              </a:ext>
            </a:extLst>
          </p:cNvPr>
          <p:cNvSpPr>
            <a:spLocks noChangeArrowheads="1"/>
          </p:cNvSpPr>
          <p:nvPr/>
        </p:nvSpPr>
        <p:spPr bwMode="auto">
          <a:xfrm>
            <a:off x="22689933" y="30714737"/>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Acknowledgements</a:t>
            </a:r>
          </a:p>
        </p:txBody>
      </p:sp>
      <p:sp>
        <p:nvSpPr>
          <p:cNvPr id="2" name="Rectangle 1">
            <a:extLst>
              <a:ext uri="{FF2B5EF4-FFF2-40B4-BE49-F238E27FC236}">
                <a16:creationId xmlns:a16="http://schemas.microsoft.com/office/drawing/2014/main" id="{D5340D3D-3DAE-5E38-75C0-7CE4EB003669}"/>
              </a:ext>
            </a:extLst>
          </p:cNvPr>
          <p:cNvSpPr>
            <a:spLocks noChangeArrowheads="1"/>
          </p:cNvSpPr>
          <p:nvPr/>
        </p:nvSpPr>
        <p:spPr bwMode="auto">
          <a:xfrm>
            <a:off x="33333779" y="30714736"/>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References</a:t>
            </a:r>
          </a:p>
        </p:txBody>
      </p:sp>
      <p:sp>
        <p:nvSpPr>
          <p:cNvPr id="3" name="TextBox 19">
            <a:extLst>
              <a:ext uri="{FF2B5EF4-FFF2-40B4-BE49-F238E27FC236}">
                <a16:creationId xmlns:a16="http://schemas.microsoft.com/office/drawing/2014/main" id="{05FF4D24-3ABB-B48B-978B-8836F30D824A}"/>
              </a:ext>
            </a:extLst>
          </p:cNvPr>
          <p:cNvSpPr txBox="1">
            <a:spLocks noChangeArrowheads="1"/>
          </p:cNvSpPr>
          <p:nvPr/>
        </p:nvSpPr>
        <p:spPr bwMode="auto">
          <a:xfrm>
            <a:off x="22740733" y="31685902"/>
            <a:ext cx="10058400" cy="1086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nSpc>
                <a:spcPct val="110000"/>
              </a:lnSpc>
            </a:pPr>
            <a:r>
              <a:rPr lang="en-US" sz="2000" dirty="0">
                <a:latin typeface="Montserrat" panose="00000500000000000000" pitchFamily="2" charset="0"/>
                <a:cs typeface="Arial" pitchFamily="34" charset="0"/>
              </a:rPr>
              <a:t>We wish to acknowledge Dr Lowe, the Loyola Physics Department, the </a:t>
            </a:r>
            <a:r>
              <a:rPr lang="en-US" sz="2000" dirty="0" err="1">
                <a:latin typeface="Montserrat" panose="00000500000000000000" pitchFamily="2" charset="0"/>
                <a:cs typeface="Arial" pitchFamily="34" charset="0"/>
              </a:rPr>
              <a:t>Hauber</a:t>
            </a:r>
            <a:r>
              <a:rPr lang="en-US" sz="2000" dirty="0">
                <a:latin typeface="Montserrat" panose="00000500000000000000" pitchFamily="2" charset="0"/>
                <a:cs typeface="Arial" pitchFamily="34" charset="0"/>
              </a:rPr>
              <a:t> Research Fellowship Program, George Hall, Gilad </a:t>
            </a:r>
            <a:r>
              <a:rPr lang="en-US" sz="2000" dirty="0" err="1">
                <a:latin typeface="Montserrat" panose="00000500000000000000" pitchFamily="2" charset="0"/>
                <a:cs typeface="Arial" pitchFamily="34" charset="0"/>
              </a:rPr>
              <a:t>Kusne</a:t>
            </a:r>
            <a:r>
              <a:rPr lang="en-US" sz="2000" dirty="0">
                <a:latin typeface="Montserrat" panose="00000500000000000000" pitchFamily="2" charset="0"/>
                <a:cs typeface="Arial" pitchFamily="34" charset="0"/>
              </a:rPr>
              <a:t>, and the UMD and NIST team working on Legolas.</a:t>
            </a:r>
          </a:p>
        </p:txBody>
      </p:sp>
      <p:sp>
        <p:nvSpPr>
          <p:cNvPr id="4" name="TextBox 19">
            <a:extLst>
              <a:ext uri="{FF2B5EF4-FFF2-40B4-BE49-F238E27FC236}">
                <a16:creationId xmlns:a16="http://schemas.microsoft.com/office/drawing/2014/main" id="{BEB3DD78-39B4-4F81-85EF-E2680258F3D6}"/>
              </a:ext>
            </a:extLst>
          </p:cNvPr>
          <p:cNvSpPr txBox="1">
            <a:spLocks noChangeArrowheads="1"/>
          </p:cNvSpPr>
          <p:nvPr/>
        </p:nvSpPr>
        <p:spPr bwMode="auto">
          <a:xfrm>
            <a:off x="33311333" y="31685902"/>
            <a:ext cx="10058400" cy="4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dirty="0">
                <a:latin typeface="Montserrat" panose="00000500000000000000" pitchFamily="2" charset="0"/>
                <a:cs typeface="Arial" pitchFamily="34" charset="0"/>
              </a:rPr>
              <a:t>Add your information, graphs and images to this section.</a:t>
            </a:r>
          </a:p>
        </p:txBody>
      </p:sp>
      <p:sp>
        <p:nvSpPr>
          <p:cNvPr id="5" name="Rectangle 4">
            <a:extLst>
              <a:ext uri="{FF2B5EF4-FFF2-40B4-BE49-F238E27FC236}">
                <a16:creationId xmlns:a16="http://schemas.microsoft.com/office/drawing/2014/main" id="{F76DF050-FA6E-C921-A075-BD8BCB6A7BDE}"/>
              </a:ext>
            </a:extLst>
          </p:cNvPr>
          <p:cNvSpPr>
            <a:spLocks noChangeArrowheads="1"/>
          </p:cNvSpPr>
          <p:nvPr/>
        </p:nvSpPr>
        <p:spPr bwMode="auto">
          <a:xfrm>
            <a:off x="711200" y="11172143"/>
            <a:ext cx="11362232" cy="843687"/>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Theory and Background</a:t>
            </a:r>
          </a:p>
        </p:txBody>
      </p:sp>
      <p:sp>
        <p:nvSpPr>
          <p:cNvPr id="6" name="Rectangle 5">
            <a:extLst>
              <a:ext uri="{FF2B5EF4-FFF2-40B4-BE49-F238E27FC236}">
                <a16:creationId xmlns:a16="http://schemas.microsoft.com/office/drawing/2014/main" id="{949DE047-F3ED-996F-CE41-A732FBD2AEF7}"/>
              </a:ext>
            </a:extLst>
          </p:cNvPr>
          <p:cNvSpPr>
            <a:spLocks noChangeArrowheads="1"/>
          </p:cNvSpPr>
          <p:nvPr/>
        </p:nvSpPr>
        <p:spPr bwMode="auto">
          <a:xfrm>
            <a:off x="22922505" y="20410282"/>
            <a:ext cx="20274330" cy="932993"/>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Computational &amp; Experimental Results: New acquisition function</a:t>
            </a:r>
          </a:p>
        </p:txBody>
      </p:sp>
      <p:pic>
        <p:nvPicPr>
          <p:cNvPr id="1026" name="Picture 2" descr="Loyola University Maryland Logo - PNG Logo Vector Downloads">
            <a:extLst>
              <a:ext uri="{FF2B5EF4-FFF2-40B4-BE49-F238E27FC236}">
                <a16:creationId xmlns:a16="http://schemas.microsoft.com/office/drawing/2014/main" id="{9DA227AA-4D47-B316-279E-6E2181857F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33830" y="2428333"/>
            <a:ext cx="3213404" cy="2422907"/>
          </a:xfrm>
          <a:prstGeom prst="rect">
            <a:avLst/>
          </a:prstGeom>
          <a:noFill/>
          <a:effectLst>
            <a:glow rad="635000">
              <a:schemeClr val="bg1"/>
            </a:glow>
          </a:effectLst>
          <a:extLst>
            <a:ext uri="{909E8E84-426E-40DD-AFC4-6F175D3DCCD1}">
              <a14:hiddenFill xmlns:a14="http://schemas.microsoft.com/office/drawing/2010/main">
                <a:solidFill>
                  <a:srgbClr val="FFFFFF"/>
                </a:solidFill>
              </a14:hiddenFill>
            </a:ext>
          </a:extLst>
        </p:spPr>
      </p:pic>
      <p:pic>
        <p:nvPicPr>
          <p:cNvPr id="59" name="Picture 58" descr="A black router with two antennas&#10;&#10;Description automatically generated">
            <a:extLst>
              <a:ext uri="{FF2B5EF4-FFF2-40B4-BE49-F238E27FC236}">
                <a16:creationId xmlns:a16="http://schemas.microsoft.com/office/drawing/2014/main" id="{1C5E1067-D286-DFDB-8D6D-488236369C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31804" y="16054730"/>
            <a:ext cx="1984875" cy="1981200"/>
          </a:xfrm>
          <a:prstGeom prst="rect">
            <a:avLst/>
          </a:prstGeom>
        </p:spPr>
      </p:pic>
      <p:grpSp>
        <p:nvGrpSpPr>
          <p:cNvPr id="1058" name="Group 1057">
            <a:extLst>
              <a:ext uri="{FF2B5EF4-FFF2-40B4-BE49-F238E27FC236}">
                <a16:creationId xmlns:a16="http://schemas.microsoft.com/office/drawing/2014/main" id="{C31D74ED-61D4-1A1E-DC98-FF8A908873CA}"/>
              </a:ext>
            </a:extLst>
          </p:cNvPr>
          <p:cNvGrpSpPr/>
          <p:nvPr/>
        </p:nvGrpSpPr>
        <p:grpSpPr>
          <a:xfrm>
            <a:off x="12910000" y="20530116"/>
            <a:ext cx="9035600" cy="4980870"/>
            <a:chOff x="11531599" y="11085698"/>
            <a:chExt cx="10457451" cy="5586371"/>
          </a:xfrm>
        </p:grpSpPr>
        <p:pic>
          <p:nvPicPr>
            <p:cNvPr id="60" name="Picture 59">
              <a:extLst>
                <a:ext uri="{FF2B5EF4-FFF2-40B4-BE49-F238E27FC236}">
                  <a16:creationId xmlns:a16="http://schemas.microsoft.com/office/drawing/2014/main" id="{A2D53CAF-F521-4586-108C-385BBA1848DB}"/>
                </a:ext>
              </a:extLst>
            </p:cNvPr>
            <p:cNvPicPr>
              <a:picLocks noChangeAspect="1"/>
            </p:cNvPicPr>
            <p:nvPr/>
          </p:nvPicPr>
          <p:blipFill>
            <a:blip r:embed="rId4"/>
            <a:stretch>
              <a:fillRect/>
            </a:stretch>
          </p:blipFill>
          <p:spPr>
            <a:xfrm>
              <a:off x="13216431" y="11681843"/>
              <a:ext cx="6910053" cy="3887635"/>
            </a:xfrm>
            <a:prstGeom prst="rect">
              <a:avLst/>
            </a:prstGeom>
            <a:ln>
              <a:solidFill>
                <a:schemeClr val="tx1"/>
              </a:solidFill>
            </a:ln>
          </p:spPr>
        </p:pic>
        <p:cxnSp>
          <p:nvCxnSpPr>
            <p:cNvPr id="61" name="Straight Arrow Connector 60">
              <a:extLst>
                <a:ext uri="{FF2B5EF4-FFF2-40B4-BE49-F238E27FC236}">
                  <a16:creationId xmlns:a16="http://schemas.microsoft.com/office/drawing/2014/main" id="{BB540EAC-E54A-A693-A371-F7C6448DC161}"/>
                </a:ext>
              </a:extLst>
            </p:cNvPr>
            <p:cNvCxnSpPr>
              <a:cxnSpLocks/>
            </p:cNvCxnSpPr>
            <p:nvPr/>
          </p:nvCxnSpPr>
          <p:spPr>
            <a:xfrm flipV="1">
              <a:off x="14508651" y="14646649"/>
              <a:ext cx="401232" cy="115954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C935C975-A220-2441-DDE7-F7698689EB48}"/>
                </a:ext>
              </a:extLst>
            </p:cNvPr>
            <p:cNvSpPr txBox="1"/>
            <p:nvPr/>
          </p:nvSpPr>
          <p:spPr>
            <a:xfrm>
              <a:off x="13355320" y="15844595"/>
              <a:ext cx="1850393" cy="400109"/>
            </a:xfrm>
            <a:prstGeom prst="rect">
              <a:avLst/>
            </a:prstGeom>
            <a:noFill/>
          </p:spPr>
          <p:txBody>
            <a:bodyPr wrap="square" rtlCol="0">
              <a:spAutoFit/>
            </a:bodyPr>
            <a:lstStyle/>
            <a:p>
              <a:r>
                <a:rPr lang="en-US" sz="2000" dirty="0">
                  <a:latin typeface="Montserrat" panose="00000500000000000000" pitchFamily="2" charset="0"/>
                </a:rPr>
                <a:t>Standards</a:t>
              </a:r>
            </a:p>
          </p:txBody>
        </p:sp>
        <p:cxnSp>
          <p:nvCxnSpPr>
            <p:cNvPr id="63" name="Straight Arrow Connector 62">
              <a:extLst>
                <a:ext uri="{FF2B5EF4-FFF2-40B4-BE49-F238E27FC236}">
                  <a16:creationId xmlns:a16="http://schemas.microsoft.com/office/drawing/2014/main" id="{486C751A-4CA1-E126-0A1D-B65B5F3ED646}"/>
                </a:ext>
              </a:extLst>
            </p:cNvPr>
            <p:cNvCxnSpPr>
              <a:cxnSpLocks/>
              <a:stCxn id="1024" idx="3"/>
            </p:cNvCxnSpPr>
            <p:nvPr/>
          </p:nvCxnSpPr>
          <p:spPr>
            <a:xfrm flipV="1">
              <a:off x="13034128" y="14675213"/>
              <a:ext cx="715647" cy="30453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24" name="TextBox 1023">
              <a:extLst>
                <a:ext uri="{FF2B5EF4-FFF2-40B4-BE49-F238E27FC236}">
                  <a16:creationId xmlns:a16="http://schemas.microsoft.com/office/drawing/2014/main" id="{BB2EBCAC-147A-15BB-D744-ECB59F4288C3}"/>
                </a:ext>
              </a:extLst>
            </p:cNvPr>
            <p:cNvSpPr txBox="1"/>
            <p:nvPr/>
          </p:nvSpPr>
          <p:spPr>
            <a:xfrm>
              <a:off x="12024324" y="14755372"/>
              <a:ext cx="1009803" cy="448749"/>
            </a:xfrm>
            <a:prstGeom prst="rect">
              <a:avLst/>
            </a:prstGeom>
            <a:noFill/>
          </p:spPr>
          <p:txBody>
            <a:bodyPr wrap="square" rtlCol="0">
              <a:spAutoFit/>
            </a:bodyPr>
            <a:lstStyle/>
            <a:p>
              <a:r>
                <a:rPr lang="en-US" sz="2000" dirty="0">
                  <a:latin typeface="Montserrat" panose="00000500000000000000" pitchFamily="2" charset="0"/>
                </a:rPr>
                <a:t>Acid</a:t>
              </a:r>
            </a:p>
          </p:txBody>
        </p:sp>
        <p:cxnSp>
          <p:nvCxnSpPr>
            <p:cNvPr id="1025" name="Straight Arrow Connector 1024">
              <a:extLst>
                <a:ext uri="{FF2B5EF4-FFF2-40B4-BE49-F238E27FC236}">
                  <a16:creationId xmlns:a16="http://schemas.microsoft.com/office/drawing/2014/main" id="{F2555F0F-6F70-3F1B-192B-C361A79E1AE9}"/>
                </a:ext>
              </a:extLst>
            </p:cNvPr>
            <p:cNvCxnSpPr>
              <a:cxnSpLocks/>
              <a:stCxn id="1027" idx="3"/>
            </p:cNvCxnSpPr>
            <p:nvPr/>
          </p:nvCxnSpPr>
          <p:spPr>
            <a:xfrm flipV="1">
              <a:off x="12752048" y="14236312"/>
              <a:ext cx="717758" cy="94555"/>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27" name="TextBox 1026">
              <a:extLst>
                <a:ext uri="{FF2B5EF4-FFF2-40B4-BE49-F238E27FC236}">
                  <a16:creationId xmlns:a16="http://schemas.microsoft.com/office/drawing/2014/main" id="{782E2C11-8A1E-5D7A-DD65-103CFCECECB6}"/>
                </a:ext>
              </a:extLst>
            </p:cNvPr>
            <p:cNvSpPr txBox="1"/>
            <p:nvPr/>
          </p:nvSpPr>
          <p:spPr>
            <a:xfrm>
              <a:off x="11588777" y="14106492"/>
              <a:ext cx="1163270" cy="448749"/>
            </a:xfrm>
            <a:prstGeom prst="rect">
              <a:avLst/>
            </a:prstGeom>
            <a:noFill/>
          </p:spPr>
          <p:txBody>
            <a:bodyPr wrap="square" rtlCol="0">
              <a:spAutoFit/>
            </a:bodyPr>
            <a:lstStyle/>
            <a:p>
              <a:r>
                <a:rPr lang="en-US" sz="2000" dirty="0">
                  <a:latin typeface="Montserrat" panose="00000500000000000000" pitchFamily="2" charset="0"/>
                </a:rPr>
                <a:t>Base</a:t>
              </a:r>
            </a:p>
          </p:txBody>
        </p:sp>
        <p:cxnSp>
          <p:nvCxnSpPr>
            <p:cNvPr id="1029" name="Straight Arrow Connector 1028">
              <a:extLst>
                <a:ext uri="{FF2B5EF4-FFF2-40B4-BE49-F238E27FC236}">
                  <a16:creationId xmlns:a16="http://schemas.microsoft.com/office/drawing/2014/main" id="{8DB338AF-42CF-2629-A521-650A7115D68F}"/>
                </a:ext>
              </a:extLst>
            </p:cNvPr>
            <p:cNvCxnSpPr>
              <a:cxnSpLocks/>
              <a:stCxn id="1040" idx="3"/>
            </p:cNvCxnSpPr>
            <p:nvPr/>
          </p:nvCxnSpPr>
          <p:spPr>
            <a:xfrm>
              <a:off x="13034126" y="12980921"/>
              <a:ext cx="1092168" cy="91506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031" name="Straight Arrow Connector 1030">
              <a:extLst>
                <a:ext uri="{FF2B5EF4-FFF2-40B4-BE49-F238E27FC236}">
                  <a16:creationId xmlns:a16="http://schemas.microsoft.com/office/drawing/2014/main" id="{59556943-7900-6072-BD99-5782E76BBBEF}"/>
                </a:ext>
              </a:extLst>
            </p:cNvPr>
            <p:cNvCxnSpPr>
              <a:cxnSpLocks/>
            </p:cNvCxnSpPr>
            <p:nvPr/>
          </p:nvCxnSpPr>
          <p:spPr>
            <a:xfrm flipH="1" flipV="1">
              <a:off x="15523023" y="14817797"/>
              <a:ext cx="931654" cy="92732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2" name="TextBox 1031">
              <a:extLst>
                <a:ext uri="{FF2B5EF4-FFF2-40B4-BE49-F238E27FC236}">
                  <a16:creationId xmlns:a16="http://schemas.microsoft.com/office/drawing/2014/main" id="{CF6CD9C4-877A-B944-459F-896274F2D6B7}"/>
                </a:ext>
              </a:extLst>
            </p:cNvPr>
            <p:cNvSpPr txBox="1"/>
            <p:nvPr/>
          </p:nvSpPr>
          <p:spPr>
            <a:xfrm>
              <a:off x="16026477" y="15837897"/>
              <a:ext cx="2434936" cy="793940"/>
            </a:xfrm>
            <a:prstGeom prst="rect">
              <a:avLst/>
            </a:prstGeom>
            <a:noFill/>
          </p:spPr>
          <p:txBody>
            <a:bodyPr wrap="square" rtlCol="0">
              <a:spAutoFit/>
            </a:bodyPr>
            <a:lstStyle/>
            <a:p>
              <a:r>
                <a:rPr lang="en-US" sz="2000" dirty="0">
                  <a:latin typeface="Montserrat" panose="00000500000000000000" pitchFamily="2" charset="0"/>
                </a:rPr>
                <a:t>Experimental wells</a:t>
              </a:r>
            </a:p>
          </p:txBody>
        </p:sp>
        <p:cxnSp>
          <p:nvCxnSpPr>
            <p:cNvPr id="1033" name="Straight Arrow Connector 1032">
              <a:extLst>
                <a:ext uri="{FF2B5EF4-FFF2-40B4-BE49-F238E27FC236}">
                  <a16:creationId xmlns:a16="http://schemas.microsoft.com/office/drawing/2014/main" id="{F7968487-FB03-11D2-D3C5-B5F5A638B1B5}"/>
                </a:ext>
              </a:extLst>
            </p:cNvPr>
            <p:cNvCxnSpPr>
              <a:cxnSpLocks/>
              <a:stCxn id="1034" idx="1"/>
            </p:cNvCxnSpPr>
            <p:nvPr/>
          </p:nvCxnSpPr>
          <p:spPr>
            <a:xfrm flipH="1" flipV="1">
              <a:off x="18897600" y="12490588"/>
              <a:ext cx="1209882" cy="769869"/>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4" name="TextBox 1033">
              <a:extLst>
                <a:ext uri="{FF2B5EF4-FFF2-40B4-BE49-F238E27FC236}">
                  <a16:creationId xmlns:a16="http://schemas.microsoft.com/office/drawing/2014/main" id="{4A585C5A-B967-4545-1BFA-971792F47FB0}"/>
                </a:ext>
              </a:extLst>
            </p:cNvPr>
            <p:cNvSpPr txBox="1"/>
            <p:nvPr/>
          </p:nvSpPr>
          <p:spPr>
            <a:xfrm>
              <a:off x="20107482" y="12690890"/>
              <a:ext cx="1881568" cy="1139132"/>
            </a:xfrm>
            <a:prstGeom prst="rect">
              <a:avLst/>
            </a:prstGeom>
            <a:noFill/>
          </p:spPr>
          <p:txBody>
            <a:bodyPr wrap="square" rtlCol="0">
              <a:spAutoFit/>
            </a:bodyPr>
            <a:lstStyle/>
            <a:p>
              <a:r>
                <a:rPr lang="en-US" sz="2000" dirty="0">
                  <a:latin typeface="Montserrat" panose="00000500000000000000" pitchFamily="2" charset="0"/>
                </a:rPr>
                <a:t>Raspberry Pi and Build Hat</a:t>
              </a:r>
            </a:p>
          </p:txBody>
        </p:sp>
        <p:cxnSp>
          <p:nvCxnSpPr>
            <p:cNvPr id="1035" name="Straight Arrow Connector 1034">
              <a:extLst>
                <a:ext uri="{FF2B5EF4-FFF2-40B4-BE49-F238E27FC236}">
                  <a16:creationId xmlns:a16="http://schemas.microsoft.com/office/drawing/2014/main" id="{275327F4-AA0E-5F7B-6C3A-2525B62FC2BC}"/>
                </a:ext>
              </a:extLst>
            </p:cNvPr>
            <p:cNvCxnSpPr>
              <a:cxnSpLocks/>
            </p:cNvCxnSpPr>
            <p:nvPr/>
          </p:nvCxnSpPr>
          <p:spPr>
            <a:xfrm flipH="1">
              <a:off x="14602404" y="11506200"/>
              <a:ext cx="713796" cy="1344822"/>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6" name="TextBox 1035">
              <a:extLst>
                <a:ext uri="{FF2B5EF4-FFF2-40B4-BE49-F238E27FC236}">
                  <a16:creationId xmlns:a16="http://schemas.microsoft.com/office/drawing/2014/main" id="{A5BAD268-AB27-0B6B-BC9F-A0479A0309E5}"/>
                </a:ext>
              </a:extLst>
            </p:cNvPr>
            <p:cNvSpPr txBox="1"/>
            <p:nvPr/>
          </p:nvSpPr>
          <p:spPr>
            <a:xfrm>
              <a:off x="15098907" y="11124323"/>
              <a:ext cx="2132438" cy="400110"/>
            </a:xfrm>
            <a:prstGeom prst="rect">
              <a:avLst/>
            </a:prstGeom>
            <a:noFill/>
          </p:spPr>
          <p:txBody>
            <a:bodyPr wrap="square" rtlCol="0">
              <a:spAutoFit/>
            </a:bodyPr>
            <a:lstStyle/>
            <a:p>
              <a:r>
                <a:rPr lang="en-US" sz="2000" dirty="0">
                  <a:latin typeface="Montserrat" panose="00000500000000000000" pitchFamily="2" charset="0"/>
                </a:rPr>
                <a:t>Lego motor</a:t>
              </a:r>
            </a:p>
          </p:txBody>
        </p:sp>
        <p:cxnSp>
          <p:nvCxnSpPr>
            <p:cNvPr id="1038" name="Straight Arrow Connector 1037">
              <a:extLst>
                <a:ext uri="{FF2B5EF4-FFF2-40B4-BE49-F238E27FC236}">
                  <a16:creationId xmlns:a16="http://schemas.microsoft.com/office/drawing/2014/main" id="{88C7DAC1-5856-9E8F-D42D-7FC04D9E8AB3}"/>
                </a:ext>
              </a:extLst>
            </p:cNvPr>
            <p:cNvCxnSpPr>
              <a:cxnSpLocks/>
            </p:cNvCxnSpPr>
            <p:nvPr/>
          </p:nvCxnSpPr>
          <p:spPr>
            <a:xfrm flipH="1" flipV="1">
              <a:off x="17999221" y="14410741"/>
              <a:ext cx="2398674" cy="464682"/>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9" name="TextBox 1038">
              <a:extLst>
                <a:ext uri="{FF2B5EF4-FFF2-40B4-BE49-F238E27FC236}">
                  <a16:creationId xmlns:a16="http://schemas.microsoft.com/office/drawing/2014/main" id="{809629EB-12AF-A91E-A2D0-2C7A18BF531D}"/>
                </a:ext>
              </a:extLst>
            </p:cNvPr>
            <p:cNvSpPr txBox="1"/>
            <p:nvPr/>
          </p:nvSpPr>
          <p:spPr>
            <a:xfrm>
              <a:off x="20424676" y="14521480"/>
              <a:ext cx="1386638" cy="793940"/>
            </a:xfrm>
            <a:prstGeom prst="rect">
              <a:avLst/>
            </a:prstGeom>
            <a:noFill/>
          </p:spPr>
          <p:txBody>
            <a:bodyPr wrap="square" rtlCol="0">
              <a:spAutoFit/>
            </a:bodyPr>
            <a:lstStyle/>
            <a:p>
              <a:r>
                <a:rPr lang="en-US" sz="2000" dirty="0">
                  <a:latin typeface="Montserrat" panose="00000500000000000000" pitchFamily="2" charset="0"/>
                </a:rPr>
                <a:t>Limit switch</a:t>
              </a:r>
            </a:p>
          </p:txBody>
        </p:sp>
        <p:sp>
          <p:nvSpPr>
            <p:cNvPr id="1040" name="TextBox 1039">
              <a:extLst>
                <a:ext uri="{FF2B5EF4-FFF2-40B4-BE49-F238E27FC236}">
                  <a16:creationId xmlns:a16="http://schemas.microsoft.com/office/drawing/2014/main" id="{A2D40969-4CAD-EC6F-CD19-DBFB16B22700}"/>
                </a:ext>
              </a:extLst>
            </p:cNvPr>
            <p:cNvSpPr txBox="1"/>
            <p:nvPr/>
          </p:nvSpPr>
          <p:spPr>
            <a:xfrm>
              <a:off x="11531599" y="12583951"/>
              <a:ext cx="1502526" cy="793940"/>
            </a:xfrm>
            <a:prstGeom prst="rect">
              <a:avLst/>
            </a:prstGeom>
            <a:noFill/>
          </p:spPr>
          <p:txBody>
            <a:bodyPr wrap="square" rtlCol="0">
              <a:spAutoFit/>
            </a:bodyPr>
            <a:lstStyle/>
            <a:p>
              <a:r>
                <a:rPr lang="en-US" sz="2000" dirty="0">
                  <a:latin typeface="Montserrat" panose="00000500000000000000" pitchFamily="2" charset="0"/>
                </a:rPr>
                <a:t>Water</a:t>
              </a:r>
            </a:p>
            <a:p>
              <a:r>
                <a:rPr lang="en-US" sz="2000" dirty="0">
                  <a:latin typeface="Montserrat" panose="00000500000000000000" pitchFamily="2" charset="0"/>
                </a:rPr>
                <a:t>(rinsing)</a:t>
              </a:r>
            </a:p>
          </p:txBody>
        </p:sp>
        <p:sp>
          <p:nvSpPr>
            <p:cNvPr id="1054" name="Rectangle 1053">
              <a:extLst>
                <a:ext uri="{FF2B5EF4-FFF2-40B4-BE49-F238E27FC236}">
                  <a16:creationId xmlns:a16="http://schemas.microsoft.com/office/drawing/2014/main" id="{B9C7A4B2-5EC1-EFD6-1548-79CA61818D9B}"/>
                </a:ext>
              </a:extLst>
            </p:cNvPr>
            <p:cNvSpPr/>
            <p:nvPr/>
          </p:nvSpPr>
          <p:spPr bwMode="auto">
            <a:xfrm>
              <a:off x="11531600" y="11085698"/>
              <a:ext cx="10457450" cy="558637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chemeClr val="tx1"/>
                </a:solidFill>
                <a:effectLst/>
                <a:latin typeface="Montserrat" panose="00000500000000000000" pitchFamily="2" charset="0"/>
              </a:endParaRPr>
            </a:p>
          </p:txBody>
        </p:sp>
      </p:grpSp>
      <p:pic>
        <p:nvPicPr>
          <p:cNvPr id="1060" name="Picture 1059">
            <a:extLst>
              <a:ext uri="{FF2B5EF4-FFF2-40B4-BE49-F238E27FC236}">
                <a16:creationId xmlns:a16="http://schemas.microsoft.com/office/drawing/2014/main" id="{06300227-3AFB-2FE0-7879-F21E4C7A4B8E}"/>
              </a:ext>
            </a:extLst>
          </p:cNvPr>
          <p:cNvPicPr>
            <a:picLocks noChangeAspect="1"/>
          </p:cNvPicPr>
          <p:nvPr/>
        </p:nvPicPr>
        <p:blipFill>
          <a:blip r:embed="rId5"/>
          <a:stretch>
            <a:fillRect/>
          </a:stretch>
        </p:blipFill>
        <p:spPr>
          <a:xfrm>
            <a:off x="12910000" y="16342522"/>
            <a:ext cx="5155954" cy="3977110"/>
          </a:xfrm>
          <a:prstGeom prst="rect">
            <a:avLst/>
          </a:prstGeom>
        </p:spPr>
      </p:pic>
      <p:sp>
        <p:nvSpPr>
          <p:cNvPr id="1061" name="TextBox 19">
            <a:extLst>
              <a:ext uri="{FF2B5EF4-FFF2-40B4-BE49-F238E27FC236}">
                <a16:creationId xmlns:a16="http://schemas.microsoft.com/office/drawing/2014/main" id="{48B821DE-BBBB-5CA6-B3E0-8A14705C0A1D}"/>
              </a:ext>
            </a:extLst>
          </p:cNvPr>
          <p:cNvSpPr txBox="1">
            <a:spLocks noChangeArrowheads="1"/>
          </p:cNvSpPr>
          <p:nvPr/>
        </p:nvSpPr>
        <p:spPr bwMode="auto">
          <a:xfrm>
            <a:off x="12998767" y="25863762"/>
            <a:ext cx="8617912" cy="6973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dirty="0">
                <a:latin typeface="Montserrat" panose="00000500000000000000" pitchFamily="2" charset="0"/>
                <a:cs typeface="Arial" pitchFamily="34" charset="0"/>
              </a:rPr>
              <a:t>Written in python</a:t>
            </a:r>
          </a:p>
          <a:p>
            <a:pPr algn="just">
              <a:lnSpc>
                <a:spcPct val="110000"/>
              </a:lnSpc>
            </a:pPr>
            <a:r>
              <a:rPr lang="en-US" sz="2400" dirty="0" err="1">
                <a:latin typeface="Montserrat" panose="00000500000000000000" pitchFamily="2" charset="0"/>
                <a:cs typeface="Arial" pitchFamily="34" charset="0"/>
              </a:rPr>
              <a:t>Jupyter</a:t>
            </a:r>
            <a:endParaRPr lang="en-US" sz="2400" dirty="0">
              <a:latin typeface="Montserrat" panose="00000500000000000000" pitchFamily="2" charset="0"/>
              <a:cs typeface="Arial" pitchFamily="34" charset="0"/>
            </a:endParaRPr>
          </a:p>
          <a:p>
            <a:pPr algn="just">
              <a:lnSpc>
                <a:spcPct val="110000"/>
              </a:lnSpc>
            </a:pPr>
            <a:r>
              <a:rPr lang="en-US" sz="2400" dirty="0" err="1">
                <a:latin typeface="Montserrat" panose="00000500000000000000" pitchFamily="2" charset="0"/>
                <a:cs typeface="Arial" pitchFamily="34" charset="0"/>
              </a:rPr>
              <a:t>Gp</a:t>
            </a:r>
            <a:r>
              <a:rPr lang="en-US" sz="2400" dirty="0">
                <a:latin typeface="Montserrat" panose="00000500000000000000" pitchFamily="2" charset="0"/>
                <a:cs typeface="Arial" pitchFamily="34" charset="0"/>
              </a:rPr>
              <a:t> calculations done on computer</a:t>
            </a:r>
          </a:p>
          <a:p>
            <a:pPr algn="just">
              <a:lnSpc>
                <a:spcPct val="110000"/>
              </a:lnSpc>
            </a:pPr>
            <a:r>
              <a:rPr lang="en-US" sz="2400" dirty="0">
                <a:latin typeface="Montserrat" panose="00000500000000000000" pitchFamily="2" charset="0"/>
                <a:cs typeface="Arial" pitchFamily="34" charset="0"/>
              </a:rPr>
              <a:t>The code is able to:</a:t>
            </a:r>
          </a:p>
          <a:p>
            <a:pPr marL="342900"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Establish communication between computer and </a:t>
            </a:r>
            <a:r>
              <a:rPr lang="en-US" sz="2400" dirty="0" err="1">
                <a:latin typeface="Montserrat" panose="00000500000000000000" pitchFamily="2" charset="0"/>
                <a:cs typeface="Arial" pitchFamily="34" charset="0"/>
              </a:rPr>
              <a:t>pis</a:t>
            </a:r>
            <a:endParaRPr lang="en-US" sz="2400" dirty="0">
              <a:latin typeface="Montserrat" panose="00000500000000000000" pitchFamily="2" charset="0"/>
              <a:cs typeface="Arial" pitchFamily="34" charset="0"/>
            </a:endParaRPr>
          </a:p>
          <a:p>
            <a:pPr marL="342900"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Functions for:</a:t>
            </a:r>
          </a:p>
          <a:p>
            <a:pPr marL="800100" lvl="1"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moving the motors in the x and y directions</a:t>
            </a:r>
          </a:p>
          <a:p>
            <a:pPr marL="800100" lvl="1"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Pipetting liquid</a:t>
            </a:r>
          </a:p>
          <a:p>
            <a:pPr marL="800100" lvl="1"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Moving pH sensor vertically</a:t>
            </a:r>
          </a:p>
          <a:p>
            <a:pPr marL="800100" lvl="1"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pH measurement</a:t>
            </a:r>
          </a:p>
          <a:p>
            <a:pPr marL="800100" lvl="1"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Cleaning and drying the pH sensor</a:t>
            </a:r>
          </a:p>
          <a:p>
            <a:pPr marL="342900" indent="-342900" algn="just">
              <a:lnSpc>
                <a:spcPct val="110000"/>
              </a:lnSpc>
              <a:buFont typeface="Arial" panose="020B0604020202020204" pitchFamily="34" charset="0"/>
              <a:buChar char="•"/>
            </a:pPr>
            <a:r>
              <a:rPr lang="en-US" sz="2400" dirty="0" err="1">
                <a:latin typeface="Montserrat" panose="00000500000000000000" pitchFamily="2" charset="0"/>
                <a:cs typeface="Arial" pitchFamily="34" charset="0"/>
              </a:rPr>
              <a:t>GPy</a:t>
            </a:r>
            <a:r>
              <a:rPr lang="en-US" sz="2400" dirty="0">
                <a:latin typeface="Montserrat" panose="00000500000000000000" pitchFamily="2" charset="0"/>
                <a:cs typeface="Arial" pitchFamily="34" charset="0"/>
              </a:rPr>
              <a:t> code</a:t>
            </a:r>
          </a:p>
          <a:p>
            <a:pPr marL="800100" lvl="1"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Function to establish RBF kernel</a:t>
            </a:r>
          </a:p>
          <a:p>
            <a:pPr marL="800100" lvl="1"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Function that does the regression</a:t>
            </a:r>
          </a:p>
          <a:p>
            <a:pPr marL="800100" lvl="1"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Function that uses active learning methods to determine the next data point to measure</a:t>
            </a:r>
          </a:p>
        </p:txBody>
      </p:sp>
      <p:pic>
        <p:nvPicPr>
          <p:cNvPr id="7" name="Picture 6" descr="A graph of a graph&#10;&#10;Description automatically generated with medium confidence">
            <a:extLst>
              <a:ext uri="{FF2B5EF4-FFF2-40B4-BE49-F238E27FC236}">
                <a16:creationId xmlns:a16="http://schemas.microsoft.com/office/drawing/2014/main" id="{4448BA89-A04F-5841-7D45-A271575CC1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88765" y="21911451"/>
            <a:ext cx="5867111" cy="3192281"/>
          </a:xfrm>
          <a:prstGeom prst="rect">
            <a:avLst/>
          </a:prstGeom>
        </p:spPr>
      </p:pic>
      <p:pic>
        <p:nvPicPr>
          <p:cNvPr id="8" name="Picture 8" descr="3: Illustration of 1-D Gaussian process. A Gaussian process is a... |  Download Scientific Diagram">
            <a:extLst>
              <a:ext uri="{FF2B5EF4-FFF2-40B4-BE49-F238E27FC236}">
                <a16:creationId xmlns:a16="http://schemas.microsoft.com/office/drawing/2014/main" id="{899694CE-5D75-1828-F608-4DF8CF3559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51916" y="17923598"/>
            <a:ext cx="5772244" cy="34027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A tutorial on Gaussian process regression: Modelling, exploring, and  exploiting functions - ScienceDirect">
            <a:extLst>
              <a:ext uri="{FF2B5EF4-FFF2-40B4-BE49-F238E27FC236}">
                <a16:creationId xmlns:a16="http://schemas.microsoft.com/office/drawing/2014/main" id="{67F9656E-D6DD-DF86-C9DB-45CE10F547A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805" y="12271652"/>
            <a:ext cx="5867111" cy="34027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66DFDDA2-A648-7770-3963-13080A37458A}"/>
              </a:ext>
            </a:extLst>
          </p:cNvPr>
          <p:cNvPicPr>
            <a:picLocks noChangeAspect="1"/>
          </p:cNvPicPr>
          <p:nvPr/>
        </p:nvPicPr>
        <p:blipFill rotWithShape="1">
          <a:blip r:embed="rId9"/>
          <a:srcRect t="42710" b="-28"/>
          <a:stretch/>
        </p:blipFill>
        <p:spPr>
          <a:xfrm>
            <a:off x="6362265" y="25958922"/>
            <a:ext cx="5519846" cy="1180585"/>
          </a:xfrm>
          <a:prstGeom prst="rect">
            <a:avLst/>
          </a:prstGeom>
          <a:effectLst>
            <a:glow rad="63500">
              <a:schemeClr val="tx1">
                <a:alpha val="40000"/>
              </a:schemeClr>
            </a:glow>
            <a:softEdge rad="0"/>
          </a:effectLst>
        </p:spPr>
      </p:pic>
      <p:sp>
        <p:nvSpPr>
          <p:cNvPr id="11" name="TextBox 10">
            <a:extLst>
              <a:ext uri="{FF2B5EF4-FFF2-40B4-BE49-F238E27FC236}">
                <a16:creationId xmlns:a16="http://schemas.microsoft.com/office/drawing/2014/main" id="{509A2E38-0FE6-83FF-1028-55EBD97C2A75}"/>
              </a:ext>
            </a:extLst>
          </p:cNvPr>
          <p:cNvSpPr txBox="1"/>
          <p:nvPr/>
        </p:nvSpPr>
        <p:spPr>
          <a:xfrm>
            <a:off x="6260961" y="12163134"/>
            <a:ext cx="5810242" cy="5632311"/>
          </a:xfrm>
          <a:prstGeom prst="rect">
            <a:avLst/>
          </a:prstGeom>
          <a:noFill/>
        </p:spPr>
        <p:txBody>
          <a:bodyPr wrap="square" rtlCol="0">
            <a:spAutoFit/>
          </a:bodyPr>
          <a:lstStyle/>
          <a:p>
            <a:r>
              <a:rPr lang="en-US" sz="2400" dirty="0">
                <a:latin typeface="Montserrat" panose="00000500000000000000" pitchFamily="2" charset="0"/>
              </a:rPr>
              <a:t>	Gaussian processes is a method of doing regression. It shows which functions are most likely to describe the data being observed at any time during an experiment. When there is no data, the prior model has endless possibilities. Then as data is observed more and more, the true form of the underlying function becomes clearer. This regression method is non-parametric, which means there isn’t an equation that describes the function being fitted, just a curve - a set of points. </a:t>
            </a:r>
          </a:p>
        </p:txBody>
      </p:sp>
      <p:sp>
        <p:nvSpPr>
          <p:cNvPr id="12" name="TextBox 11">
            <a:extLst>
              <a:ext uri="{FF2B5EF4-FFF2-40B4-BE49-F238E27FC236}">
                <a16:creationId xmlns:a16="http://schemas.microsoft.com/office/drawing/2014/main" id="{23061293-F490-6EF5-8E6A-630F4F10A4BD}"/>
              </a:ext>
            </a:extLst>
          </p:cNvPr>
          <p:cNvSpPr txBox="1"/>
          <p:nvPr/>
        </p:nvSpPr>
        <p:spPr>
          <a:xfrm>
            <a:off x="455906" y="16160611"/>
            <a:ext cx="5671849" cy="11912044"/>
          </a:xfrm>
          <a:prstGeom prst="rect">
            <a:avLst/>
          </a:prstGeom>
          <a:noFill/>
        </p:spPr>
        <p:txBody>
          <a:bodyPr wrap="square" lIns="90000" tIns="46800" rIns="90000" rtlCol="0">
            <a:spAutoFit/>
          </a:bodyPr>
          <a:lstStyle/>
          <a:p>
            <a:r>
              <a:rPr lang="en-US" sz="2400" dirty="0">
                <a:latin typeface="Montserrat" panose="00000500000000000000" pitchFamily="2" charset="0"/>
              </a:rPr>
              <a:t>	In essence, a Gaussian process is a collection of normally distributed random variables. Thus, for each value of the control parameter, there is a Gaussian probability distribution (a.k.a. a Bell curve) as an output. The variance in the distributions showcases the uncertainty in the function. Where we have a better idea of the underlying function, the distributions are narrower. This plotted variance includes both the uncertainty in the model due to the lack of data (epistemic uncertainty), and the noise and fluctuations in the data itself (aleatoric uncertainty). The uncertainty is plotted on Figure 3 as the light-blue region (2 standard deviations). The darker-blue line on this graph is the mean of the function, what is called the surrogate function. It is the curve that most likely represents the true curve. The underlying curve that we desire to find the shape of is plotted with the black dotted line. The way to find out the shape of the surrogate function is by using a ”kernel” (covariance function). For any two given inputs, it shows how similar </a:t>
            </a:r>
          </a:p>
        </p:txBody>
      </p:sp>
      <p:sp>
        <p:nvSpPr>
          <p:cNvPr id="13" name="TextBox 12">
            <a:extLst>
              <a:ext uri="{FF2B5EF4-FFF2-40B4-BE49-F238E27FC236}">
                <a16:creationId xmlns:a16="http://schemas.microsoft.com/office/drawing/2014/main" id="{79F45F94-DE75-96DB-586D-7D7DF142BBAB}"/>
              </a:ext>
            </a:extLst>
          </p:cNvPr>
          <p:cNvSpPr txBox="1"/>
          <p:nvPr/>
        </p:nvSpPr>
        <p:spPr>
          <a:xfrm>
            <a:off x="2875883" y="15700558"/>
            <a:ext cx="1243117" cy="400110"/>
          </a:xfrm>
          <a:prstGeom prst="rect">
            <a:avLst/>
          </a:prstGeom>
          <a:noFill/>
        </p:spPr>
        <p:txBody>
          <a:bodyPr wrap="square" rtlCol="0">
            <a:spAutoFit/>
          </a:bodyPr>
          <a:lstStyle/>
          <a:p>
            <a:pPr algn="ctr"/>
            <a:r>
              <a:rPr lang="en-US" sz="2000" dirty="0">
                <a:latin typeface="Montserrat" panose="00000500000000000000" pitchFamily="2" charset="0"/>
              </a:rPr>
              <a:t>Figure 1</a:t>
            </a:r>
          </a:p>
        </p:txBody>
      </p:sp>
      <p:sp>
        <p:nvSpPr>
          <p:cNvPr id="14" name="TextBox 13">
            <a:extLst>
              <a:ext uri="{FF2B5EF4-FFF2-40B4-BE49-F238E27FC236}">
                <a16:creationId xmlns:a16="http://schemas.microsoft.com/office/drawing/2014/main" id="{1BF2937F-2333-2677-33CE-B8632F80A420}"/>
              </a:ext>
            </a:extLst>
          </p:cNvPr>
          <p:cNvSpPr txBox="1"/>
          <p:nvPr/>
        </p:nvSpPr>
        <p:spPr>
          <a:xfrm>
            <a:off x="8557817" y="21299190"/>
            <a:ext cx="1348182" cy="400110"/>
          </a:xfrm>
          <a:prstGeom prst="rect">
            <a:avLst/>
          </a:prstGeom>
          <a:noFill/>
        </p:spPr>
        <p:txBody>
          <a:bodyPr wrap="square" rtlCol="0">
            <a:spAutoFit/>
          </a:bodyPr>
          <a:lstStyle/>
          <a:p>
            <a:r>
              <a:rPr lang="en-US" sz="2000" dirty="0">
                <a:latin typeface="Montserrat" panose="00000500000000000000" pitchFamily="2" charset="0"/>
              </a:rPr>
              <a:t>Figure 2</a:t>
            </a:r>
          </a:p>
        </p:txBody>
      </p:sp>
      <p:sp>
        <p:nvSpPr>
          <p:cNvPr id="15" name="TextBox 14">
            <a:extLst>
              <a:ext uri="{FF2B5EF4-FFF2-40B4-BE49-F238E27FC236}">
                <a16:creationId xmlns:a16="http://schemas.microsoft.com/office/drawing/2014/main" id="{7262D3A7-905D-21F0-A784-DF72D8E94F08}"/>
              </a:ext>
            </a:extLst>
          </p:cNvPr>
          <p:cNvSpPr txBox="1"/>
          <p:nvPr/>
        </p:nvSpPr>
        <p:spPr>
          <a:xfrm>
            <a:off x="8557636" y="25103732"/>
            <a:ext cx="1304363" cy="400110"/>
          </a:xfrm>
          <a:prstGeom prst="rect">
            <a:avLst/>
          </a:prstGeom>
          <a:noFill/>
        </p:spPr>
        <p:txBody>
          <a:bodyPr wrap="square" rtlCol="0">
            <a:spAutoFit/>
          </a:bodyPr>
          <a:lstStyle/>
          <a:p>
            <a:r>
              <a:rPr lang="en-US" sz="2000" dirty="0">
                <a:latin typeface="Montserrat" panose="00000500000000000000" pitchFamily="2" charset="0"/>
              </a:rPr>
              <a:t>Figure 3</a:t>
            </a:r>
          </a:p>
        </p:txBody>
      </p:sp>
      <p:sp>
        <p:nvSpPr>
          <p:cNvPr id="16" name="TextBox 15">
            <a:extLst>
              <a:ext uri="{FF2B5EF4-FFF2-40B4-BE49-F238E27FC236}">
                <a16:creationId xmlns:a16="http://schemas.microsoft.com/office/drawing/2014/main" id="{B7E65F3F-0E65-02F5-B84F-78C48EC65BD6}"/>
              </a:ext>
            </a:extLst>
          </p:cNvPr>
          <p:cNvSpPr txBox="1"/>
          <p:nvPr/>
        </p:nvSpPr>
        <p:spPr>
          <a:xfrm>
            <a:off x="8496478" y="27365299"/>
            <a:ext cx="1409521" cy="400110"/>
          </a:xfrm>
          <a:prstGeom prst="rect">
            <a:avLst/>
          </a:prstGeom>
          <a:noFill/>
        </p:spPr>
        <p:txBody>
          <a:bodyPr wrap="square" rtlCol="0">
            <a:spAutoFit/>
          </a:bodyPr>
          <a:lstStyle/>
          <a:p>
            <a:r>
              <a:rPr lang="en-US" sz="2000" dirty="0">
                <a:latin typeface="Montserrat" panose="00000500000000000000" pitchFamily="2" charset="0"/>
              </a:rPr>
              <a:t>Figure 4</a:t>
            </a:r>
          </a:p>
        </p:txBody>
      </p:sp>
      <p:pic>
        <p:nvPicPr>
          <p:cNvPr id="18" name="Picture 17" descr="A diagram of a graph&#10;&#10;Description automatically generated">
            <a:extLst>
              <a:ext uri="{FF2B5EF4-FFF2-40B4-BE49-F238E27FC236}">
                <a16:creationId xmlns:a16="http://schemas.microsoft.com/office/drawing/2014/main" id="{7BB4D523-68D1-9068-6DED-CE8BB81F9E6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879845" y="26399237"/>
            <a:ext cx="6400800" cy="1828800"/>
          </a:xfrm>
          <a:prstGeom prst="rect">
            <a:avLst/>
          </a:prstGeom>
        </p:spPr>
      </p:pic>
      <p:pic>
        <p:nvPicPr>
          <p:cNvPr id="34" name="Picture 33" descr="A diagram of a graph&#10;&#10;Description automatically generated">
            <a:extLst>
              <a:ext uri="{FF2B5EF4-FFF2-40B4-BE49-F238E27FC236}">
                <a16:creationId xmlns:a16="http://schemas.microsoft.com/office/drawing/2014/main" id="{C7A1C579-2B1B-C397-FAA1-D252FF723FE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875083" y="28331342"/>
            <a:ext cx="6400800" cy="1828800"/>
          </a:xfrm>
          <a:prstGeom prst="rect">
            <a:avLst/>
          </a:prstGeom>
        </p:spPr>
      </p:pic>
      <p:pic>
        <p:nvPicPr>
          <p:cNvPr id="36" name="Picture 35" descr="A diagram of a graph&#10;&#10;Description automatically generated">
            <a:extLst>
              <a:ext uri="{FF2B5EF4-FFF2-40B4-BE49-F238E27FC236}">
                <a16:creationId xmlns:a16="http://schemas.microsoft.com/office/drawing/2014/main" id="{25DFCDFB-259A-143C-D53E-F15EE7572FA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520122" y="23948073"/>
            <a:ext cx="6400800" cy="1828800"/>
          </a:xfrm>
          <a:prstGeom prst="rect">
            <a:avLst/>
          </a:prstGeom>
        </p:spPr>
      </p:pic>
      <p:pic>
        <p:nvPicPr>
          <p:cNvPr id="40" name="Picture 39" descr="A graph of a graph showing a number of points&#10;&#10;Description automatically generated with medium confidence">
            <a:extLst>
              <a:ext uri="{FF2B5EF4-FFF2-40B4-BE49-F238E27FC236}">
                <a16:creationId xmlns:a16="http://schemas.microsoft.com/office/drawing/2014/main" id="{D07BBEF7-6929-4943-8182-E0CC1468292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710193" y="24347905"/>
            <a:ext cx="6655621" cy="1901606"/>
          </a:xfrm>
          <a:prstGeom prst="rect">
            <a:avLst/>
          </a:prstGeom>
        </p:spPr>
      </p:pic>
      <p:pic>
        <p:nvPicPr>
          <p:cNvPr id="44" name="Picture 43" descr="A graph of a graph showing a graph of a ph&#10;&#10;Description automatically generated with medium confidence">
            <a:extLst>
              <a:ext uri="{FF2B5EF4-FFF2-40B4-BE49-F238E27FC236}">
                <a16:creationId xmlns:a16="http://schemas.microsoft.com/office/drawing/2014/main" id="{28851D3E-3E91-D828-21F6-A8888E29ECD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392745" y="21743017"/>
            <a:ext cx="6400800" cy="1828800"/>
          </a:xfrm>
          <a:prstGeom prst="rect">
            <a:avLst/>
          </a:prstGeom>
        </p:spPr>
      </p:pic>
      <p:sp>
        <p:nvSpPr>
          <p:cNvPr id="48" name="TextBox 47">
            <a:extLst>
              <a:ext uri="{FF2B5EF4-FFF2-40B4-BE49-F238E27FC236}">
                <a16:creationId xmlns:a16="http://schemas.microsoft.com/office/drawing/2014/main" id="{13FCD8D0-64A5-616B-107E-72D7A4C91C7D}"/>
              </a:ext>
            </a:extLst>
          </p:cNvPr>
          <p:cNvSpPr txBox="1"/>
          <p:nvPr/>
        </p:nvSpPr>
        <p:spPr>
          <a:xfrm>
            <a:off x="33711117" y="29426721"/>
            <a:ext cx="8832867" cy="677108"/>
          </a:xfrm>
          <a:prstGeom prst="rect">
            <a:avLst/>
          </a:prstGeom>
          <a:noFill/>
        </p:spPr>
        <p:txBody>
          <a:bodyPr wrap="none" rtlCol="0">
            <a:spAutoFit/>
          </a:bodyPr>
          <a:lstStyle/>
          <a:p>
            <a:r>
              <a:rPr lang="en-US" dirty="0">
                <a:latin typeface="Montserrat" panose="00000500000000000000" pitchFamily="2" charset="0"/>
              </a:rPr>
              <a:t>Argmax = 5*sqrt(n)*variance + slope</a:t>
            </a:r>
          </a:p>
        </p:txBody>
      </p:sp>
      <p:sp>
        <p:nvSpPr>
          <p:cNvPr id="50" name="TextBox 49">
            <a:extLst>
              <a:ext uri="{FF2B5EF4-FFF2-40B4-BE49-F238E27FC236}">
                <a16:creationId xmlns:a16="http://schemas.microsoft.com/office/drawing/2014/main" id="{5745DAEA-E33E-C183-51B6-59A1ED0554F0}"/>
              </a:ext>
            </a:extLst>
          </p:cNvPr>
          <p:cNvSpPr txBox="1"/>
          <p:nvPr/>
        </p:nvSpPr>
        <p:spPr>
          <a:xfrm>
            <a:off x="32912615" y="10170748"/>
            <a:ext cx="11195694" cy="677108"/>
          </a:xfrm>
          <a:prstGeom prst="rect">
            <a:avLst/>
          </a:prstGeom>
          <a:noFill/>
        </p:spPr>
        <p:txBody>
          <a:bodyPr wrap="none" rtlCol="0">
            <a:spAutoFit/>
          </a:bodyPr>
          <a:lstStyle/>
          <a:p>
            <a:r>
              <a:rPr lang="en-US" dirty="0">
                <a:latin typeface="Montserrat" panose="00000500000000000000" pitchFamily="2" charset="0"/>
              </a:rPr>
              <a:t>argmax = … this is for the acquisition function</a:t>
            </a:r>
          </a:p>
        </p:txBody>
      </p:sp>
      <p:pic>
        <p:nvPicPr>
          <p:cNvPr id="17" name="Picture 2">
            <a:extLst>
              <a:ext uri="{FF2B5EF4-FFF2-40B4-BE49-F238E27FC236}">
                <a16:creationId xmlns:a16="http://schemas.microsoft.com/office/drawing/2014/main" id="{CAA73B19-B0E7-22FB-6054-07223B0FFF8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370691" y="10307307"/>
            <a:ext cx="5232400" cy="14949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A graph of a graph showing a number of points&#10;&#10;Description automatically generated with medium confidence">
            <a:extLst>
              <a:ext uri="{FF2B5EF4-FFF2-40B4-BE49-F238E27FC236}">
                <a16:creationId xmlns:a16="http://schemas.microsoft.com/office/drawing/2014/main" id="{5F2D7830-16B1-E66F-5CCD-534D64B0548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2352000" y="13593301"/>
            <a:ext cx="5232400" cy="1494972"/>
          </a:xfrm>
          <a:prstGeom prst="rect">
            <a:avLst/>
          </a:prstGeom>
        </p:spPr>
      </p:pic>
      <p:pic>
        <p:nvPicPr>
          <p:cNvPr id="23" name="Picture 22" descr="A graph of a graph with a line&#10;&#10;Description automatically generated">
            <a:extLst>
              <a:ext uri="{FF2B5EF4-FFF2-40B4-BE49-F238E27FC236}">
                <a16:creationId xmlns:a16="http://schemas.microsoft.com/office/drawing/2014/main" id="{C85BA1C9-2E35-BA14-8D4C-BCE087AD24C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2352000" y="15237748"/>
            <a:ext cx="5232400" cy="1494972"/>
          </a:xfrm>
          <a:prstGeom prst="rect">
            <a:avLst/>
          </a:prstGeom>
        </p:spPr>
      </p:pic>
      <p:pic>
        <p:nvPicPr>
          <p:cNvPr id="28" name="Picture 27" descr="A graph of a graph showing a curve&#10;&#10;Description automatically generated with medium confidence">
            <a:extLst>
              <a:ext uri="{FF2B5EF4-FFF2-40B4-BE49-F238E27FC236}">
                <a16:creationId xmlns:a16="http://schemas.microsoft.com/office/drawing/2014/main" id="{42721802-BCEC-6EA9-D72D-35C4AA8EDDA4}"/>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2352000" y="16879337"/>
            <a:ext cx="5232400" cy="1494972"/>
          </a:xfrm>
          <a:prstGeom prst="rect">
            <a:avLst/>
          </a:prstGeom>
        </p:spPr>
      </p:pic>
      <p:pic>
        <p:nvPicPr>
          <p:cNvPr id="29" name="Picture 28" descr="A graph of a graph showing a curve&#10;&#10;Description automatically generated with medium confidence">
            <a:extLst>
              <a:ext uri="{FF2B5EF4-FFF2-40B4-BE49-F238E27FC236}">
                <a16:creationId xmlns:a16="http://schemas.microsoft.com/office/drawing/2014/main" id="{4C548706-4297-C35F-8610-60136975A128}"/>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2352000" y="18556712"/>
            <a:ext cx="5232400" cy="1494972"/>
          </a:xfrm>
          <a:prstGeom prst="rect">
            <a:avLst/>
          </a:prstGeom>
        </p:spPr>
      </p:pic>
      <p:pic>
        <p:nvPicPr>
          <p:cNvPr id="32" name="Picture 31" descr="A graph of a graph showing a number of points&#10;&#10;Description automatically generated with medium confidence">
            <a:extLst>
              <a:ext uri="{FF2B5EF4-FFF2-40B4-BE49-F238E27FC236}">
                <a16:creationId xmlns:a16="http://schemas.microsoft.com/office/drawing/2014/main" id="{D0B4174B-D286-27F1-4FA6-377C6F2331A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2352000" y="11951754"/>
            <a:ext cx="5232401" cy="1494972"/>
          </a:xfrm>
          <a:prstGeom prst="rect">
            <a:avLst/>
          </a:prstGeom>
        </p:spPr>
      </p:pic>
      <p:pic>
        <p:nvPicPr>
          <p:cNvPr id="35" name="Picture 34" descr="A graph of a function&#10;&#10;Description automatically generated">
            <a:extLst>
              <a:ext uri="{FF2B5EF4-FFF2-40B4-BE49-F238E27FC236}">
                <a16:creationId xmlns:a16="http://schemas.microsoft.com/office/drawing/2014/main" id="{9A0B5247-2115-3309-31BC-1747C5ADBD8E}"/>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7178000" y="10547507"/>
            <a:ext cx="5232400" cy="1046480"/>
          </a:xfrm>
          <a:prstGeom prst="rect">
            <a:avLst/>
          </a:prstGeom>
        </p:spPr>
      </p:pic>
      <p:pic>
        <p:nvPicPr>
          <p:cNvPr id="38" name="Picture 37" descr="A graph with a blue line&#10;&#10;Description automatically generated">
            <a:extLst>
              <a:ext uri="{FF2B5EF4-FFF2-40B4-BE49-F238E27FC236}">
                <a16:creationId xmlns:a16="http://schemas.microsoft.com/office/drawing/2014/main" id="{A68B6427-1AC2-FE19-3E4F-4B0C968AC1DB}"/>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7178000" y="12176000"/>
            <a:ext cx="5232401" cy="1046480"/>
          </a:xfrm>
          <a:prstGeom prst="rect">
            <a:avLst/>
          </a:prstGeom>
        </p:spPr>
      </p:pic>
      <p:pic>
        <p:nvPicPr>
          <p:cNvPr id="42" name="Picture 41" descr="A graph of a function&#10;&#10;Description automatically generated">
            <a:extLst>
              <a:ext uri="{FF2B5EF4-FFF2-40B4-BE49-F238E27FC236}">
                <a16:creationId xmlns:a16="http://schemas.microsoft.com/office/drawing/2014/main" id="{72D8B911-822B-5DFB-019E-26BD956B7F50}"/>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7177998" y="13818996"/>
            <a:ext cx="5232402" cy="1046481"/>
          </a:xfrm>
          <a:prstGeom prst="rect">
            <a:avLst/>
          </a:prstGeom>
        </p:spPr>
      </p:pic>
      <p:pic>
        <p:nvPicPr>
          <p:cNvPr id="46" name="Picture 45" descr="A graph of a function&#10;&#10;Description automatically generated">
            <a:extLst>
              <a:ext uri="{FF2B5EF4-FFF2-40B4-BE49-F238E27FC236}">
                <a16:creationId xmlns:a16="http://schemas.microsoft.com/office/drawing/2014/main" id="{8549C34A-EB10-460D-4291-9E70008ECED2}"/>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7177055" y="15460543"/>
            <a:ext cx="5232402" cy="1046481"/>
          </a:xfrm>
          <a:prstGeom prst="rect">
            <a:avLst/>
          </a:prstGeom>
        </p:spPr>
      </p:pic>
      <p:pic>
        <p:nvPicPr>
          <p:cNvPr id="52" name="Picture 51" descr="A graph of a function&#10;&#10;Description automatically generated">
            <a:extLst>
              <a:ext uri="{FF2B5EF4-FFF2-40B4-BE49-F238E27FC236}">
                <a16:creationId xmlns:a16="http://schemas.microsoft.com/office/drawing/2014/main" id="{522D553F-84B0-E1DB-5FFD-877968EC426A}"/>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7177053" y="17102090"/>
            <a:ext cx="5232404" cy="1046481"/>
          </a:xfrm>
          <a:prstGeom prst="rect">
            <a:avLst/>
          </a:prstGeom>
        </p:spPr>
      </p:pic>
      <p:pic>
        <p:nvPicPr>
          <p:cNvPr id="54" name="Picture 53" descr="A graph of a graph&#10;&#10;Description automatically generated">
            <a:extLst>
              <a:ext uri="{FF2B5EF4-FFF2-40B4-BE49-F238E27FC236}">
                <a16:creationId xmlns:a16="http://schemas.microsoft.com/office/drawing/2014/main" id="{285E7749-AE85-55CC-A827-5FDD2DDE4DCB}"/>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7177053" y="18780957"/>
            <a:ext cx="5232404" cy="1046481"/>
          </a:xfrm>
          <a:prstGeom prst="rect">
            <a:avLst/>
          </a:prstGeom>
        </p:spPr>
      </p:pic>
      <p:sp>
        <p:nvSpPr>
          <p:cNvPr id="56" name="TextBox 19">
            <a:extLst>
              <a:ext uri="{FF2B5EF4-FFF2-40B4-BE49-F238E27FC236}">
                <a16:creationId xmlns:a16="http://schemas.microsoft.com/office/drawing/2014/main" id="{6A0014F7-88B1-2F19-717F-B921EC3106A1}"/>
              </a:ext>
            </a:extLst>
          </p:cNvPr>
          <p:cNvSpPr txBox="1">
            <a:spLocks noChangeArrowheads="1"/>
          </p:cNvSpPr>
          <p:nvPr/>
        </p:nvSpPr>
        <p:spPr bwMode="auto">
          <a:xfrm>
            <a:off x="22352000" y="7326303"/>
            <a:ext cx="20891500" cy="291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dirty="0">
                <a:latin typeface="Montserrat" panose="00000500000000000000" pitchFamily="2" charset="0"/>
                <a:cs typeface="Arial" pitchFamily="34" charset="0"/>
              </a:rPr>
              <a:t>Our goal is to discover the shape of the curve of the pH that results when mixing together an acid and a conjugate base.</a:t>
            </a:r>
          </a:p>
          <a:p>
            <a:pPr algn="just">
              <a:lnSpc>
                <a:spcPct val="110000"/>
              </a:lnSpc>
            </a:pPr>
            <a:r>
              <a:rPr lang="en-US" sz="2400" dirty="0">
                <a:latin typeface="Montserrat" panose="00000500000000000000" pitchFamily="2" charset="0"/>
                <a:cs typeface="Arial" pitchFamily="34" charset="0"/>
              </a:rPr>
              <a:t>We used </a:t>
            </a:r>
            <a:r>
              <a:rPr lang="en-US" sz="2400" b="1" dirty="0">
                <a:latin typeface="Montserrat" panose="00000500000000000000" pitchFamily="2" charset="0"/>
                <a:cs typeface="Arial" pitchFamily="34" charset="0"/>
              </a:rPr>
              <a:t>Acetic Acid</a:t>
            </a:r>
            <a:r>
              <a:rPr lang="en-US" sz="2400" dirty="0">
                <a:latin typeface="Montserrat" panose="00000500000000000000" pitchFamily="2" charset="0"/>
                <a:cs typeface="Arial" pitchFamily="34" charset="0"/>
              </a:rPr>
              <a:t> and </a:t>
            </a:r>
            <a:r>
              <a:rPr lang="en-US" sz="2400" b="1" dirty="0">
                <a:latin typeface="Montserrat" panose="00000500000000000000" pitchFamily="2" charset="0"/>
                <a:cs typeface="Arial" pitchFamily="34" charset="0"/>
              </a:rPr>
              <a:t>Sodium Acetate</a:t>
            </a:r>
            <a:r>
              <a:rPr lang="en-US" sz="2400" dirty="0">
                <a:latin typeface="Montserrat" panose="00000500000000000000" pitchFamily="2" charset="0"/>
                <a:cs typeface="Arial" pitchFamily="34" charset="0"/>
              </a:rPr>
              <a:t>.</a:t>
            </a:r>
          </a:p>
          <a:p>
            <a:pPr algn="just">
              <a:lnSpc>
                <a:spcPct val="110000"/>
              </a:lnSpc>
            </a:pPr>
            <a:endParaRPr lang="en-US" sz="2400" dirty="0">
              <a:latin typeface="Montserrat" panose="00000500000000000000" pitchFamily="2" charset="0"/>
              <a:cs typeface="Arial" pitchFamily="34" charset="0"/>
            </a:endParaRPr>
          </a:p>
          <a:p>
            <a:pPr algn="just">
              <a:lnSpc>
                <a:spcPct val="110000"/>
              </a:lnSpc>
            </a:pPr>
            <a:r>
              <a:rPr lang="en-US" sz="2400" dirty="0">
                <a:latin typeface="Montserrat" panose="00000500000000000000" pitchFamily="2" charset="0"/>
                <a:cs typeface="Arial" pitchFamily="34" charset="0"/>
              </a:rPr>
              <a:t>We begin by taking a measurement at 0.1 ratio of the [acid]/[conjugate base].</a:t>
            </a:r>
          </a:p>
          <a:p>
            <a:pPr algn="just">
              <a:lnSpc>
                <a:spcPct val="110000"/>
              </a:lnSpc>
            </a:pPr>
            <a:r>
              <a:rPr lang="en-US" sz="2400" dirty="0">
                <a:latin typeface="Montserrat" panose="00000500000000000000" pitchFamily="2" charset="0"/>
                <a:cs typeface="Arial" pitchFamily="34" charset="0"/>
              </a:rPr>
              <a:t>From that, we obtain a measurement. With it, we obtain a curve with the uncertainty required to create an acquisition function.</a:t>
            </a:r>
          </a:p>
          <a:p>
            <a:pPr algn="just">
              <a:lnSpc>
                <a:spcPct val="110000"/>
              </a:lnSpc>
            </a:pPr>
            <a:r>
              <a:rPr lang="en-US" sz="2400" dirty="0">
                <a:latin typeface="Montserrat" panose="00000500000000000000" pitchFamily="2" charset="0"/>
                <a:cs typeface="Arial" pitchFamily="34" charset="0"/>
              </a:rPr>
              <a:t>From this, we obtain the next data point.</a:t>
            </a:r>
          </a:p>
          <a:p>
            <a:pPr algn="just">
              <a:lnSpc>
                <a:spcPct val="110000"/>
              </a:lnSpc>
            </a:pPr>
            <a:r>
              <a:rPr lang="en-US" sz="2400" dirty="0">
                <a:latin typeface="Montserrat" panose="00000500000000000000" pitchFamily="2" charset="0"/>
                <a:cs typeface="Arial" pitchFamily="34" charset="0"/>
              </a:rPr>
              <a:t>This continues until the curve is found.</a:t>
            </a:r>
          </a:p>
        </p:txBody>
      </p:sp>
      <p:pic>
        <p:nvPicPr>
          <p:cNvPr id="1037" name="Picture 1036">
            <a:extLst>
              <a:ext uri="{FF2B5EF4-FFF2-40B4-BE49-F238E27FC236}">
                <a16:creationId xmlns:a16="http://schemas.microsoft.com/office/drawing/2014/main" id="{464FCFB5-CF66-BC09-C09C-9BEB89A9CE5D}"/>
              </a:ext>
            </a:extLst>
          </p:cNvPr>
          <p:cNvPicPr>
            <a:picLocks noChangeAspect="1"/>
          </p:cNvPicPr>
          <p:nvPr/>
        </p:nvPicPr>
        <p:blipFill>
          <a:blip r:embed="rId27"/>
          <a:stretch>
            <a:fillRect/>
          </a:stretch>
        </p:blipFill>
        <p:spPr>
          <a:xfrm>
            <a:off x="34459095" y="13288002"/>
            <a:ext cx="7762875" cy="3952875"/>
          </a:xfrm>
          <a:prstGeom prst="rect">
            <a:avLst/>
          </a:prstGeom>
        </p:spPr>
      </p:pic>
      <p:sp>
        <p:nvSpPr>
          <p:cNvPr id="1041" name="TextBox 19">
            <a:extLst>
              <a:ext uri="{FF2B5EF4-FFF2-40B4-BE49-F238E27FC236}">
                <a16:creationId xmlns:a16="http://schemas.microsoft.com/office/drawing/2014/main" id="{AD4FDA63-9854-59C3-48F3-39291AE47D0E}"/>
              </a:ext>
            </a:extLst>
          </p:cNvPr>
          <p:cNvSpPr txBox="1">
            <a:spLocks noChangeArrowheads="1"/>
          </p:cNvSpPr>
          <p:nvPr/>
        </p:nvSpPr>
        <p:spPr bwMode="auto">
          <a:xfrm>
            <a:off x="711199" y="7215603"/>
            <a:ext cx="21234401" cy="3723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nSpc>
                <a:spcPct val="110000"/>
              </a:lnSpc>
            </a:pPr>
            <a:r>
              <a:rPr lang="en-US" sz="2400" dirty="0">
                <a:latin typeface="Montserrat" panose="00000500000000000000" pitchFamily="2" charset="0"/>
                <a:cs typeface="Arial" pitchFamily="34" charset="0"/>
              </a:rPr>
              <a:t>When scientists need to take large amounts of data, rather than taking countless measurements that take time, resources, and money, it may be better to automate the task. Beyond that, what if a device were able to do more than simply repeat a task, what if it could make its own decisions and conduct an experiment wholly without needing constant human supervision? We can accomplish this using Gaussian processes applied to machine learning. LEGOLAS is a device capable of applying these principals to measure the pH of an acid and a conjugate base when mixed. This experiment may be more akin to a proof of concept, however this principal is extremely valuable and can be applied to countless other disciplines. </a:t>
            </a:r>
          </a:p>
          <a:p>
            <a:pPr>
              <a:lnSpc>
                <a:spcPct val="110000"/>
              </a:lnSpc>
            </a:pPr>
            <a:r>
              <a:rPr lang="en-US" sz="2400" dirty="0">
                <a:latin typeface="Montserrat" panose="00000500000000000000" pitchFamily="2" charset="0"/>
                <a:cs typeface="Arial" pitchFamily="34" charset="0"/>
              </a:rPr>
              <a:t>Goal to understand machine learning</a:t>
            </a:r>
          </a:p>
          <a:p>
            <a:pPr>
              <a:lnSpc>
                <a:spcPct val="110000"/>
              </a:lnSpc>
            </a:pPr>
            <a:r>
              <a:rPr lang="en-US" sz="2400" dirty="0">
                <a:latin typeface="Montserrat" panose="00000500000000000000" pitchFamily="2" charset="0"/>
                <a:cs typeface="Arial" pitchFamily="34" charset="0"/>
              </a:rPr>
              <a:t>Look at exploration, combine with exploitation</a:t>
            </a:r>
          </a:p>
          <a:p>
            <a:pPr>
              <a:lnSpc>
                <a:spcPct val="110000"/>
              </a:lnSpc>
            </a:pPr>
            <a:r>
              <a:rPr lang="en-US" sz="2400" dirty="0">
                <a:latin typeface="Montserrat" panose="00000500000000000000" pitchFamily="2" charset="0"/>
                <a:cs typeface="Arial" pitchFamily="34" charset="0"/>
              </a:rPr>
              <a:t>Explored experimentally and computationally</a:t>
            </a:r>
          </a:p>
        </p:txBody>
      </p:sp>
      <p:sp>
        <p:nvSpPr>
          <p:cNvPr id="1043" name="TextBox 19">
            <a:extLst>
              <a:ext uri="{FF2B5EF4-FFF2-40B4-BE49-F238E27FC236}">
                <a16:creationId xmlns:a16="http://schemas.microsoft.com/office/drawing/2014/main" id="{EAE4B40A-8F12-8B88-A3A7-F4FB6A7BA3FF}"/>
              </a:ext>
            </a:extLst>
          </p:cNvPr>
          <p:cNvSpPr txBox="1">
            <a:spLocks noChangeArrowheads="1"/>
          </p:cNvSpPr>
          <p:nvPr/>
        </p:nvSpPr>
        <p:spPr bwMode="auto">
          <a:xfrm>
            <a:off x="12835432" y="12220600"/>
            <a:ext cx="8759484" cy="3316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dirty="0">
                <a:latin typeface="Montserrat" panose="00000500000000000000" pitchFamily="2" charset="0"/>
                <a:cs typeface="Arial" pitchFamily="34" charset="0"/>
              </a:rPr>
              <a:t>Legolas possesses:</a:t>
            </a:r>
          </a:p>
          <a:p>
            <a:pPr marL="342900" indent="-342900" algn="just">
              <a:lnSpc>
                <a:spcPct val="110000"/>
              </a:lnSpc>
              <a:buFontTx/>
              <a:buChar char="-"/>
            </a:pPr>
            <a:r>
              <a:rPr lang="en-US" sz="2400" dirty="0">
                <a:latin typeface="Montserrat" panose="00000500000000000000" pitchFamily="2" charset="0"/>
                <a:cs typeface="Arial" pitchFamily="34" charset="0"/>
              </a:rPr>
              <a:t>2 Raspberry </a:t>
            </a:r>
            <a:r>
              <a:rPr lang="en-US" sz="2400" dirty="0" err="1">
                <a:latin typeface="Montserrat" panose="00000500000000000000" pitchFamily="2" charset="0"/>
                <a:cs typeface="Arial" pitchFamily="34" charset="0"/>
              </a:rPr>
              <a:t>Pis</a:t>
            </a:r>
            <a:r>
              <a:rPr lang="en-US" sz="2400" dirty="0">
                <a:latin typeface="Montserrat" panose="00000500000000000000" pitchFamily="2" charset="0"/>
                <a:cs typeface="Arial" pitchFamily="34" charset="0"/>
              </a:rPr>
              <a:t> and build hats to control motors</a:t>
            </a:r>
          </a:p>
          <a:p>
            <a:pPr marL="342900" indent="-342900" algn="just">
              <a:lnSpc>
                <a:spcPct val="110000"/>
              </a:lnSpc>
              <a:buFontTx/>
              <a:buChar char="-"/>
            </a:pPr>
            <a:r>
              <a:rPr lang="en-US" sz="2400" dirty="0">
                <a:latin typeface="Montserrat" panose="00000500000000000000" pitchFamily="2" charset="0"/>
                <a:cs typeface="Arial" pitchFamily="34" charset="0"/>
              </a:rPr>
              <a:t>5 Lego Motors</a:t>
            </a:r>
          </a:p>
          <a:p>
            <a:pPr marL="342900" indent="-342900" algn="just">
              <a:lnSpc>
                <a:spcPct val="110000"/>
              </a:lnSpc>
              <a:buFontTx/>
              <a:buChar char="-"/>
            </a:pPr>
            <a:r>
              <a:rPr lang="en-US" sz="2400" dirty="0">
                <a:latin typeface="Montserrat" panose="00000500000000000000" pitchFamily="2" charset="0"/>
                <a:cs typeface="Arial" pitchFamily="34" charset="0"/>
              </a:rPr>
              <a:t>1 Arduino and 1 pH sensor</a:t>
            </a:r>
          </a:p>
          <a:p>
            <a:pPr marL="342900" indent="-342900" algn="just">
              <a:lnSpc>
                <a:spcPct val="110000"/>
              </a:lnSpc>
              <a:buFontTx/>
              <a:buChar char="-"/>
            </a:pPr>
            <a:r>
              <a:rPr lang="en-US" sz="2400" dirty="0">
                <a:latin typeface="Montserrat" panose="00000500000000000000" pitchFamily="2" charset="0"/>
                <a:cs typeface="Arial" pitchFamily="34" charset="0"/>
              </a:rPr>
              <a:t>1 pipette with a plunger</a:t>
            </a:r>
          </a:p>
          <a:p>
            <a:pPr algn="just">
              <a:lnSpc>
                <a:spcPct val="110000"/>
              </a:lnSpc>
            </a:pPr>
            <a:r>
              <a:rPr lang="en-US" sz="2400" dirty="0">
                <a:latin typeface="Montserrat" panose="00000500000000000000" pitchFamily="2" charset="0"/>
                <a:cs typeface="Arial" pitchFamily="34" charset="0"/>
              </a:rPr>
              <a:t>The Raspberry </a:t>
            </a:r>
            <a:r>
              <a:rPr lang="en-US" sz="2400" dirty="0" err="1">
                <a:latin typeface="Montserrat" panose="00000500000000000000" pitchFamily="2" charset="0"/>
                <a:cs typeface="Arial" pitchFamily="34" charset="0"/>
              </a:rPr>
              <a:t>Pis</a:t>
            </a:r>
            <a:r>
              <a:rPr lang="en-US" sz="2400" dirty="0">
                <a:latin typeface="Montserrat" panose="00000500000000000000" pitchFamily="2" charset="0"/>
                <a:cs typeface="Arial" pitchFamily="34" charset="0"/>
              </a:rPr>
              <a:t> connect wirelessly to a computer running the code and run the Lego motors using a build hat to connect. </a:t>
            </a:r>
          </a:p>
        </p:txBody>
      </p:sp>
      <p:pic>
        <p:nvPicPr>
          <p:cNvPr id="1046" name="Picture 1045" descr="A black background with white text&#10;&#10;Description automatically generated">
            <a:extLst>
              <a:ext uri="{FF2B5EF4-FFF2-40B4-BE49-F238E27FC236}">
                <a16:creationId xmlns:a16="http://schemas.microsoft.com/office/drawing/2014/main" id="{58541C0D-8838-9483-859E-4F32E7BBBB6D}"/>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487027" y="2343925"/>
            <a:ext cx="7619048" cy="2590476"/>
          </a:xfrm>
          <a:prstGeom prst="rect">
            <a:avLst/>
          </a:prstGeom>
          <a:effectLst>
            <a:glow rad="444500">
              <a:schemeClr val="bg1"/>
            </a:glow>
          </a:effectLst>
        </p:spPr>
      </p:pic>
      <p:sp>
        <p:nvSpPr>
          <p:cNvPr id="24" name="TextBox 23">
            <a:extLst>
              <a:ext uri="{FF2B5EF4-FFF2-40B4-BE49-F238E27FC236}">
                <a16:creationId xmlns:a16="http://schemas.microsoft.com/office/drawing/2014/main" id="{31C227C1-0A35-6772-A94D-857C9A605A26}"/>
              </a:ext>
            </a:extLst>
          </p:cNvPr>
          <p:cNvSpPr txBox="1"/>
          <p:nvPr/>
        </p:nvSpPr>
        <p:spPr>
          <a:xfrm>
            <a:off x="455906" y="27911293"/>
            <a:ext cx="12108530" cy="1569660"/>
          </a:xfrm>
          <a:prstGeom prst="rect">
            <a:avLst/>
          </a:prstGeom>
          <a:noFill/>
        </p:spPr>
        <p:txBody>
          <a:bodyPr wrap="square" rtlCol="0">
            <a:spAutoFit/>
          </a:bodyPr>
          <a:lstStyle/>
          <a:p>
            <a:r>
              <a:rPr lang="en-US" sz="2400" dirty="0">
                <a:latin typeface="Montserrat" panose="00000500000000000000" pitchFamily="2" charset="0"/>
              </a:rPr>
              <a:t>the outputs are, and thus informs the shape the surrogate function is likely to take (if the outputs are more similar, the function will be smoother, and vice versa). The kernel is also used to construct a covariance matrix, which is used to calculate the mean and the variance of the function at each point (thus, </a:t>
            </a:r>
            <a:endParaRPr lang="en-US" sz="2400" dirty="0"/>
          </a:p>
        </p:txBody>
      </p:sp>
      <p:pic>
        <p:nvPicPr>
          <p:cNvPr id="26" name="Picture 25" descr="A diagram of a function&#10;&#10;Description automatically generated with medium confidence">
            <a:extLst>
              <a:ext uri="{FF2B5EF4-FFF2-40B4-BE49-F238E27FC236}">
                <a16:creationId xmlns:a16="http://schemas.microsoft.com/office/drawing/2014/main" id="{D8126F0F-5503-8CA7-4799-0B1571E09BD3}"/>
              </a:ext>
            </a:extLst>
          </p:cNvPr>
          <p:cNvPicPr>
            <a:picLocks noChangeAspect="1"/>
          </p:cNvPicPr>
          <p:nvPr/>
        </p:nvPicPr>
        <p:blipFill>
          <a:blip r:embed="rId29">
            <a:extLst>
              <a:ext uri="{28A0092B-C50C-407E-A947-70E740481C1C}">
                <a14:useLocalDpi xmlns:a14="http://schemas.microsoft.com/office/drawing/2010/main" val="0"/>
              </a:ext>
            </a:extLst>
          </a:blip>
          <a:srcRect r="51245"/>
          <a:stretch/>
        </p:blipFill>
        <p:spPr>
          <a:xfrm>
            <a:off x="7547060" y="29515548"/>
            <a:ext cx="4761276" cy="3118965"/>
          </a:xfrm>
          <a:prstGeom prst="rect">
            <a:avLst/>
          </a:prstGeom>
        </p:spPr>
      </p:pic>
      <p:sp>
        <p:nvSpPr>
          <p:cNvPr id="30" name="TextBox 29">
            <a:extLst>
              <a:ext uri="{FF2B5EF4-FFF2-40B4-BE49-F238E27FC236}">
                <a16:creationId xmlns:a16="http://schemas.microsoft.com/office/drawing/2014/main" id="{7EC06C30-82BE-4D32-5183-E42EBAFF05F9}"/>
              </a:ext>
            </a:extLst>
          </p:cNvPr>
          <p:cNvSpPr txBox="1"/>
          <p:nvPr/>
        </p:nvSpPr>
        <p:spPr>
          <a:xfrm>
            <a:off x="450107" y="29413148"/>
            <a:ext cx="7247043" cy="3416320"/>
          </a:xfrm>
          <a:prstGeom prst="rect">
            <a:avLst/>
          </a:prstGeom>
          <a:noFill/>
        </p:spPr>
        <p:txBody>
          <a:bodyPr wrap="square" rtlCol="0">
            <a:spAutoFit/>
          </a:bodyPr>
          <a:lstStyle/>
          <a:p>
            <a:r>
              <a:rPr lang="en-US" sz="2400" dirty="0">
                <a:latin typeface="Montserrat" panose="00000500000000000000" pitchFamily="2" charset="0"/>
              </a:rPr>
              <a:t> a visualization such as on Figure 3). </a:t>
            </a:r>
          </a:p>
          <a:p>
            <a:r>
              <a:rPr lang="en-US" sz="2400" dirty="0">
                <a:latin typeface="Montserrat" panose="00000500000000000000" pitchFamily="2" charset="0"/>
              </a:rPr>
              <a:t>	This information is then used to determine what the best data point to take next is, using an “acquisition function”. An acquisition function quantifies the desirability of taking a measurement at each point. For instance, if the acquisition function is equal to the variance, we will take the measurement where the variance is highest.</a:t>
            </a:r>
            <a:endParaRPr lang="en-US" sz="2400" dirty="0"/>
          </a:p>
        </p:txBody>
      </p:sp>
      <p:sp>
        <p:nvSpPr>
          <p:cNvPr id="37" name="TextBox 36">
            <a:extLst>
              <a:ext uri="{FF2B5EF4-FFF2-40B4-BE49-F238E27FC236}">
                <a16:creationId xmlns:a16="http://schemas.microsoft.com/office/drawing/2014/main" id="{C2C2AA1F-9A55-BCB0-99D9-14D133476C27}"/>
              </a:ext>
            </a:extLst>
          </p:cNvPr>
          <p:cNvSpPr txBox="1"/>
          <p:nvPr/>
        </p:nvSpPr>
        <p:spPr>
          <a:xfrm>
            <a:off x="9729841" y="32399863"/>
            <a:ext cx="1236236" cy="400110"/>
          </a:xfrm>
          <a:prstGeom prst="rect">
            <a:avLst/>
          </a:prstGeom>
          <a:noFill/>
        </p:spPr>
        <p:txBody>
          <a:bodyPr wrap="none" rtlCol="0">
            <a:spAutoFit/>
          </a:bodyPr>
          <a:lstStyle/>
          <a:p>
            <a:r>
              <a:rPr lang="en-US" sz="2000" dirty="0">
                <a:latin typeface="Montserrat" pitchFamily="2" charset="77"/>
              </a:rPr>
              <a:t>Figure 5</a:t>
            </a:r>
          </a:p>
        </p:txBody>
      </p:sp>
      <p:sp>
        <p:nvSpPr>
          <p:cNvPr id="39" name="TextBox 38">
            <a:extLst>
              <a:ext uri="{FF2B5EF4-FFF2-40B4-BE49-F238E27FC236}">
                <a16:creationId xmlns:a16="http://schemas.microsoft.com/office/drawing/2014/main" id="{576F83FE-BB70-BA16-A242-E5F1EB403CF4}"/>
              </a:ext>
            </a:extLst>
          </p:cNvPr>
          <p:cNvSpPr txBox="1"/>
          <p:nvPr/>
        </p:nvSpPr>
        <p:spPr>
          <a:xfrm>
            <a:off x="22977290" y="21575723"/>
            <a:ext cx="12597618" cy="2677656"/>
          </a:xfrm>
          <a:prstGeom prst="rect">
            <a:avLst/>
          </a:prstGeom>
          <a:noFill/>
        </p:spPr>
        <p:txBody>
          <a:bodyPr wrap="square" rtlCol="0">
            <a:spAutoFit/>
          </a:bodyPr>
          <a:lstStyle/>
          <a:p>
            <a:r>
              <a:rPr lang="en-US" sz="2400" dirty="0">
                <a:latin typeface="Montserrat" pitchFamily="2" charset="77"/>
              </a:rPr>
              <a:t>We decided that this topic can be researched in more depth by not constraining ourselves to the apparatus that makes running even a single trial a lengthy process, limiting the number of trials we can do in a given time period and making it difficult to get instant feedback on any changes made to the code. We started generating data artificially to side-step the physical data collection process. It was generated based on the Henderson-</a:t>
            </a:r>
            <a:r>
              <a:rPr lang="en-US" sz="2400" dirty="0" err="1">
                <a:latin typeface="Montserrat" pitchFamily="2" charset="77"/>
              </a:rPr>
              <a:t>Hasselbach</a:t>
            </a:r>
            <a:r>
              <a:rPr lang="en-US" sz="2400" dirty="0">
                <a:latin typeface="Montserrat" pitchFamily="2" charset="77"/>
              </a:rPr>
              <a:t> equation, and eventually we were able to also add noise to the generated data to try to imitate</a:t>
            </a:r>
          </a:p>
        </p:txBody>
      </p:sp>
      <p:sp>
        <p:nvSpPr>
          <p:cNvPr id="41" name="TextBox 40">
            <a:extLst>
              <a:ext uri="{FF2B5EF4-FFF2-40B4-BE49-F238E27FC236}">
                <a16:creationId xmlns:a16="http://schemas.microsoft.com/office/drawing/2014/main" id="{E8ED1597-C49B-6FEC-C833-E917F063507B}"/>
              </a:ext>
            </a:extLst>
          </p:cNvPr>
          <p:cNvSpPr txBox="1"/>
          <p:nvPr/>
        </p:nvSpPr>
        <p:spPr>
          <a:xfrm>
            <a:off x="28956431" y="24213592"/>
            <a:ext cx="6618477" cy="3416320"/>
          </a:xfrm>
          <a:prstGeom prst="rect">
            <a:avLst/>
          </a:prstGeom>
          <a:noFill/>
        </p:spPr>
        <p:txBody>
          <a:bodyPr wrap="square" rtlCol="0">
            <a:spAutoFit/>
          </a:bodyPr>
          <a:lstStyle/>
          <a:p>
            <a:r>
              <a:rPr lang="en-US" sz="2400" dirty="0">
                <a:latin typeface="Montserrat" pitchFamily="2" charset="77"/>
              </a:rPr>
              <a:t>the behavior of the device. This computational work was also a way for us to explore Gaussian processes and experiment with different aspects of it, such as adjusting the hyperparameters, changing the kernel, adjusting the acquisition function, or changing the number of data points that </a:t>
            </a:r>
            <a:r>
              <a:rPr lang="en-US" sz="2400" i="1" dirty="0">
                <a:latin typeface="Montserrat" pitchFamily="2" charset="77"/>
              </a:rPr>
              <a:t>can</a:t>
            </a:r>
            <a:r>
              <a:rPr lang="en-US" sz="2400" dirty="0">
                <a:latin typeface="Montserrat" pitchFamily="2" charset="77"/>
              </a:rPr>
              <a:t> be taken during a trial. </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intellectualsage|08-2022"/>
</p:tagLst>
</file>

<file path=ppt/theme/theme1.xml><?xml version="1.0" encoding="utf-8"?>
<a:theme xmlns:a="http://schemas.openxmlformats.org/drawingml/2006/main" name="Default Desig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CFD9B3BD4D6A4683E81FB4044B6873" ma:contentTypeVersion="8" ma:contentTypeDescription="Create a new document." ma:contentTypeScope="" ma:versionID="966be01fed05bb791cbb0bc412ba3278">
  <xsd:schema xmlns:xsd="http://www.w3.org/2001/XMLSchema" xmlns:xs="http://www.w3.org/2001/XMLSchema" xmlns:p="http://schemas.microsoft.com/office/2006/metadata/properties" xmlns:ns3="0ec21670-e184-4851-b236-8d05d50b5085" xmlns:ns4="06e83204-0f96-44d6-87a2-fac04d576e6a" targetNamespace="http://schemas.microsoft.com/office/2006/metadata/properties" ma:root="true" ma:fieldsID="81a4dda7b42f590c3bf2a5ce6570248e" ns3:_="" ns4:_="">
    <xsd:import namespace="0ec21670-e184-4851-b236-8d05d50b5085"/>
    <xsd:import namespace="06e83204-0f96-44d6-87a2-fac04d576e6a"/>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c21670-e184-4851-b236-8d05d50b50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6e83204-0f96-44d6-87a2-fac04d576e6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0ec21670-e184-4851-b236-8d05d50b5085" xsi:nil="true"/>
  </documentManagement>
</p:properties>
</file>

<file path=customXml/itemProps1.xml><?xml version="1.0" encoding="utf-8"?>
<ds:datastoreItem xmlns:ds="http://schemas.openxmlformats.org/officeDocument/2006/customXml" ds:itemID="{B2E028E3-F937-40FE-97E2-704567D239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c21670-e184-4851-b236-8d05d50b5085"/>
    <ds:schemaRef ds:uri="06e83204-0f96-44d6-87a2-fac04d576e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2A85D16-D06E-4421-8037-2194BECEF23B}">
  <ds:schemaRefs>
    <ds:schemaRef ds:uri="http://schemas.microsoft.com/sharepoint/v3/contenttype/forms"/>
  </ds:schemaRefs>
</ds:datastoreItem>
</file>

<file path=customXml/itemProps3.xml><?xml version="1.0" encoding="utf-8"?>
<ds:datastoreItem xmlns:ds="http://schemas.openxmlformats.org/officeDocument/2006/customXml" ds:itemID="{BBFC921D-21DB-496A-B4E1-28510EFCAEFF}">
  <ds:schemaRefs>
    <ds:schemaRef ds:uri="http://purl.org/dc/dcmityp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terms/"/>
    <ds:schemaRef ds:uri="06e83204-0f96-44d6-87a2-fac04d576e6a"/>
    <ds:schemaRef ds:uri="0ec21670-e184-4851-b236-8d05d50b508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3803</TotalTime>
  <Words>1096</Words>
  <Application>Microsoft Macintosh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Montserrat</vt:lpstr>
      <vt:lpstr>Arial</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Research Poster</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Adi Timin</cp:lastModifiedBy>
  <cp:revision>40</cp:revision>
  <dcterms:modified xsi:type="dcterms:W3CDTF">2024-09-04T09:22:32Z</dcterms:modified>
  <cp:category>templates for scientific poster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0x0101003DCFD9B3BD4D6A4683E81FB4044B6873</vt:lpwstr>
  </property>
</Properties>
</file>