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sldIdLst>
    <p:sldId id="256" r:id="rId5"/>
  </p:sldIdLst>
  <p:sldSz cx="43891200" cy="32918400"/>
  <p:notesSz cx="6858000" cy="9144000"/>
  <p:embeddedFontLst>
    <p:embeddedFont>
      <p:font typeface="Montserrat" panose="00000500000000000000" pitchFamily="2" charset="0"/>
      <p:regular r:id="rId6"/>
      <p:bold r:id="rId7"/>
      <p:italic r:id="rId8"/>
      <p:boldItalic r:id="rId9"/>
    </p:embeddedFont>
  </p:embeddedFontLst>
  <p:custDataLst>
    <p:tags r:id="rId10"/>
  </p:custDataLst>
  <p:defaultTextStyle>
    <a:defPPr>
      <a:defRPr lang="en-US"/>
    </a:defPPr>
    <a:lvl1pPr algn="l" rtl="0" fontAlgn="base">
      <a:spcBef>
        <a:spcPct val="0"/>
      </a:spcBef>
      <a:spcAft>
        <a:spcPct val="0"/>
      </a:spcAft>
      <a:defRPr sz="3800" kern="1200">
        <a:solidFill>
          <a:schemeClr val="tx1"/>
        </a:solidFill>
        <a:latin typeface="Arial"/>
        <a:ea typeface="+mn-ea"/>
        <a:cs typeface="+mn-cs"/>
      </a:defRPr>
    </a:lvl1pPr>
    <a:lvl2pPr marL="457200" algn="l" rtl="0" fontAlgn="base">
      <a:spcBef>
        <a:spcPct val="0"/>
      </a:spcBef>
      <a:spcAft>
        <a:spcPct val="0"/>
      </a:spcAft>
      <a:defRPr sz="3800" kern="1200">
        <a:solidFill>
          <a:schemeClr val="tx1"/>
        </a:solidFill>
        <a:latin typeface="Arial"/>
        <a:ea typeface="+mn-ea"/>
        <a:cs typeface="+mn-cs"/>
      </a:defRPr>
    </a:lvl2pPr>
    <a:lvl3pPr marL="914400" algn="l" rtl="0" fontAlgn="base">
      <a:spcBef>
        <a:spcPct val="0"/>
      </a:spcBef>
      <a:spcAft>
        <a:spcPct val="0"/>
      </a:spcAft>
      <a:defRPr sz="3800" kern="1200">
        <a:solidFill>
          <a:schemeClr val="tx1"/>
        </a:solidFill>
        <a:latin typeface="Arial"/>
        <a:ea typeface="+mn-ea"/>
        <a:cs typeface="+mn-cs"/>
      </a:defRPr>
    </a:lvl3pPr>
    <a:lvl4pPr marL="1371600" algn="l" rtl="0" fontAlgn="base">
      <a:spcBef>
        <a:spcPct val="0"/>
      </a:spcBef>
      <a:spcAft>
        <a:spcPct val="0"/>
      </a:spcAft>
      <a:defRPr sz="3800" kern="1200">
        <a:solidFill>
          <a:schemeClr val="tx1"/>
        </a:solidFill>
        <a:latin typeface="Arial"/>
        <a:ea typeface="+mn-ea"/>
        <a:cs typeface="+mn-cs"/>
      </a:defRPr>
    </a:lvl4pPr>
    <a:lvl5pPr marL="1828800" algn="l" rtl="0" fontAlgn="base">
      <a:spcBef>
        <a:spcPct val="0"/>
      </a:spcBef>
      <a:spcAft>
        <a:spcPct val="0"/>
      </a:spcAft>
      <a:defRPr sz="3800" kern="1200">
        <a:solidFill>
          <a:schemeClr val="tx1"/>
        </a:solidFill>
        <a:latin typeface="Arial"/>
        <a:ea typeface="+mn-ea"/>
        <a:cs typeface="+mn-cs"/>
      </a:defRPr>
    </a:lvl5pPr>
    <a:lvl6pPr marL="2286000" algn="l" defTabSz="914400" rtl="0" eaLnBrk="1" latinLnBrk="0" hangingPunct="1">
      <a:defRPr sz="3800" kern="1200">
        <a:solidFill>
          <a:schemeClr val="tx1"/>
        </a:solidFill>
        <a:latin typeface="Arial"/>
        <a:ea typeface="+mn-ea"/>
        <a:cs typeface="+mn-cs"/>
      </a:defRPr>
    </a:lvl6pPr>
    <a:lvl7pPr marL="2743200" algn="l" defTabSz="914400" rtl="0" eaLnBrk="1" latinLnBrk="0" hangingPunct="1">
      <a:defRPr sz="3800" kern="1200">
        <a:solidFill>
          <a:schemeClr val="tx1"/>
        </a:solidFill>
        <a:latin typeface="Arial"/>
        <a:ea typeface="+mn-ea"/>
        <a:cs typeface="+mn-cs"/>
      </a:defRPr>
    </a:lvl7pPr>
    <a:lvl8pPr marL="3200400" algn="l" defTabSz="914400" rtl="0" eaLnBrk="1" latinLnBrk="0" hangingPunct="1">
      <a:defRPr sz="3800" kern="1200">
        <a:solidFill>
          <a:schemeClr val="tx1"/>
        </a:solidFill>
        <a:latin typeface="Arial"/>
        <a:ea typeface="+mn-ea"/>
        <a:cs typeface="+mn-cs"/>
      </a:defRPr>
    </a:lvl8pPr>
    <a:lvl9pPr marL="3657600" algn="l" defTabSz="914400" rtl="0" eaLnBrk="1" latinLnBrk="0" hangingPunct="1">
      <a:defRPr sz="38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7132"/>
    <a:srgbClr val="002060"/>
    <a:srgbClr val="543B85"/>
    <a:srgbClr val="E6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1308C7-B55B-4759-B445-FFFF77DA0287}" v="49" dt="2024-07-26T20:46:47.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23" d="100"/>
          <a:sy n="23" d="100"/>
        </p:scale>
        <p:origin x="2178" y="18"/>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font" Target="fonts/font2.fntdata"/><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font" Target="fonts/font1.fntdata"/><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font" Target="fonts/font4.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8DF5FCE-FDEA-4465-BCF6-C7F63911A9A6}" type="slidenum">
              <a:rPr lang="en-US"/>
              <a:pPr>
                <a:defRPr/>
              </a:pPr>
              <a:t>‹#›</a:t>
            </a:fld>
            <a:endParaRPr lang="en-US"/>
          </a:p>
        </p:txBody>
      </p:sp>
    </p:spTree>
    <p:extLst>
      <p:ext uri="{BB962C8B-B14F-4D97-AF65-F5344CB8AC3E}">
        <p14:creationId xmlns:p14="http://schemas.microsoft.com/office/powerpoint/2010/main" val="341606170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E3CA81D-4204-48B1-A4D7-36EFD127B2F8}" type="slidenum">
              <a:rPr lang="en-US"/>
              <a:pPr>
                <a:defRPr/>
              </a:pPr>
              <a:t>‹#›</a:t>
            </a:fld>
            <a:endParaRPr lang="en-US"/>
          </a:p>
        </p:txBody>
      </p:sp>
    </p:spTree>
    <p:extLst>
      <p:ext uri="{BB962C8B-B14F-4D97-AF65-F5344CB8AC3E}">
        <p14:creationId xmlns:p14="http://schemas.microsoft.com/office/powerpoint/2010/main" val="280155094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9225"/>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1D08C6D-384C-4677-A8CE-0D580832C4AA}" type="slidenum">
              <a:rPr lang="en-US"/>
              <a:pPr>
                <a:defRPr/>
              </a:pPr>
              <a:t>‹#›</a:t>
            </a:fld>
            <a:endParaRPr lang="en-US"/>
          </a:p>
        </p:txBody>
      </p:sp>
    </p:spTree>
    <p:extLst>
      <p:ext uri="{BB962C8B-B14F-4D97-AF65-F5344CB8AC3E}">
        <p14:creationId xmlns:p14="http://schemas.microsoft.com/office/powerpoint/2010/main" val="272304977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a:defPPr>
          </a:lstStyle>
          <a:p>
            <a:r>
              <a:rPr lang="en-US"/>
              <a:t>Click to edit Master title style</a:t>
            </a:r>
          </a:p>
        </p:txBody>
      </p:sp>
      <p:sp>
        <p:nvSpPr>
          <p:cNvPr id="3" name="Text Placeholder 2"/>
          <p:cNvSpPr>
            <a:spLocks noGrp="1"/>
          </p:cNvSpPr>
          <p:nvPr>
            <p:ph type="body" sz="half" idx="1"/>
          </p:nvPr>
        </p:nvSpPr>
        <p:spPr>
          <a:xfrm>
            <a:off x="2193925" y="7680325"/>
            <a:ext cx="19675475" cy="2172652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B947A3F5-B070-47AF-A223-F33332FE8B86}" type="slidenum">
              <a:rPr lang="en-US"/>
              <a:pPr>
                <a:defRPr/>
              </a:pPr>
              <a:t>‹#›</a:t>
            </a:fld>
            <a:endParaRPr lang="en-US"/>
          </a:p>
        </p:txBody>
      </p:sp>
    </p:spTree>
    <p:extLst>
      <p:ext uri="{BB962C8B-B14F-4D97-AF65-F5344CB8AC3E}">
        <p14:creationId xmlns:p14="http://schemas.microsoft.com/office/powerpoint/2010/main" val="12076196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43242BF-F4C0-49CF-80EA-38D6C064D587}" type="slidenum">
              <a:rPr lang="en-US"/>
              <a:pPr>
                <a:defRPr/>
              </a:pPr>
              <a:t>‹#›</a:t>
            </a:fld>
            <a:endParaRPr lang="en-US"/>
          </a:p>
        </p:txBody>
      </p:sp>
    </p:spTree>
    <p:extLst>
      <p:ext uri="{BB962C8B-B14F-4D97-AF65-F5344CB8AC3E}">
        <p14:creationId xmlns:p14="http://schemas.microsoft.com/office/powerpoint/2010/main" val="205629843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29423EF-61E0-492B-A58A-8462960B8BF6}" type="slidenum">
              <a:rPr lang="en-US"/>
              <a:pPr>
                <a:defRPr/>
              </a:pPr>
              <a:t>‹#›</a:t>
            </a:fld>
            <a:endParaRPr lang="en-US"/>
          </a:p>
        </p:txBody>
      </p:sp>
    </p:spTree>
    <p:extLst>
      <p:ext uri="{BB962C8B-B14F-4D97-AF65-F5344CB8AC3E}">
        <p14:creationId xmlns:p14="http://schemas.microsoft.com/office/powerpoint/2010/main" val="125227207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3925"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0F45B66-FD4B-43D3-97DD-29BBADAFE8FC}" type="slidenum">
              <a:rPr lang="en-US"/>
              <a:pPr>
                <a:defRPr/>
              </a:pPr>
              <a:t>‹#›</a:t>
            </a:fld>
            <a:endParaRPr lang="en-US"/>
          </a:p>
        </p:txBody>
      </p:sp>
    </p:spTree>
    <p:extLst>
      <p:ext uri="{BB962C8B-B14F-4D97-AF65-F5344CB8AC3E}">
        <p14:creationId xmlns:p14="http://schemas.microsoft.com/office/powerpoint/2010/main" val="123935441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134DC469-4A79-40F8-9FD1-29BC04AA7011}" type="slidenum">
              <a:rPr lang="en-US"/>
              <a:pPr>
                <a:defRPr/>
              </a:pPr>
              <a:t>‹#›</a:t>
            </a:fld>
            <a:endParaRPr lang="en-US"/>
          </a:p>
        </p:txBody>
      </p:sp>
    </p:spTree>
    <p:extLst>
      <p:ext uri="{BB962C8B-B14F-4D97-AF65-F5344CB8AC3E}">
        <p14:creationId xmlns:p14="http://schemas.microsoft.com/office/powerpoint/2010/main" val="6633682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E77ED9D9-385C-4EF3-825C-DD7EC451E098}" type="slidenum">
              <a:rPr lang="en-US"/>
              <a:pPr>
                <a:defRPr/>
              </a:pPr>
              <a:t>‹#›</a:t>
            </a:fld>
            <a:endParaRPr lang="en-US"/>
          </a:p>
        </p:txBody>
      </p:sp>
    </p:spTree>
    <p:extLst>
      <p:ext uri="{BB962C8B-B14F-4D97-AF65-F5344CB8AC3E}">
        <p14:creationId xmlns:p14="http://schemas.microsoft.com/office/powerpoint/2010/main" val="14684049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6D843B82-F4E2-4569-B1E8-B9E053E8F458}" type="slidenum">
              <a:rPr lang="en-US"/>
              <a:pPr>
                <a:defRPr/>
              </a:pPr>
              <a:t>‹#›</a:t>
            </a:fld>
            <a:endParaRPr lang="en-US"/>
          </a:p>
        </p:txBody>
      </p:sp>
    </p:spTree>
    <p:extLst>
      <p:ext uri="{BB962C8B-B14F-4D97-AF65-F5344CB8AC3E}">
        <p14:creationId xmlns:p14="http://schemas.microsoft.com/office/powerpoint/2010/main" val="357665208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63D2E94D-57D8-45DE-BBE8-59CBB7A5E382}" type="slidenum">
              <a:rPr lang="en-US"/>
              <a:pPr>
                <a:defRPr/>
              </a:pPr>
              <a:t>‹#›</a:t>
            </a:fld>
            <a:endParaRPr lang="en-US"/>
          </a:p>
        </p:txBody>
      </p:sp>
    </p:spTree>
    <p:extLst>
      <p:ext uri="{BB962C8B-B14F-4D97-AF65-F5344CB8AC3E}">
        <p14:creationId xmlns:p14="http://schemas.microsoft.com/office/powerpoint/2010/main" val="115146592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01FD068A-1390-4726-BE45-AB18C473BC6F}" type="slidenum">
              <a:rPr lang="en-US"/>
              <a:pPr>
                <a:defRPr/>
              </a:pPr>
              <a:t>‹#›</a:t>
            </a:fld>
            <a:endParaRPr lang="en-US"/>
          </a:p>
        </p:txBody>
      </p:sp>
    </p:spTree>
    <p:extLst>
      <p:ext uri="{BB962C8B-B14F-4D97-AF65-F5344CB8AC3E}">
        <p14:creationId xmlns:p14="http://schemas.microsoft.com/office/powerpoint/2010/main" val="355848895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4" tIns="235127" rIns="470254" bIns="23512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4" tIns="235127" rIns="470254" bIns="23512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defRPr sz="71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lgn="ctr">
              <a:defRPr sz="71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lgn="r">
              <a:defRPr sz="7100" smtClean="0">
                <a:latin typeface="Arial" pitchFamily="34" charset="0"/>
              </a:defRPr>
            </a:lvl1pPr>
          </a:lstStyle>
          <a:p>
            <a:pPr>
              <a:defRPr/>
            </a:pPr>
            <a:fld id="{D74CA0E6-19C8-4E24-ACA2-24DF946E6C7E}" type="slidenum">
              <a:rPr lang="en-US"/>
              <a:pPr>
                <a:defRPr/>
              </a:pPr>
              <a:t>‹#›</a:t>
            </a:fld>
            <a:endParaRPr lang="en-US"/>
          </a:p>
        </p:txBody>
      </p:sp>
      <p:pic>
        <p:nvPicPr>
          <p:cNvPr id="1031" name="New picture"/>
          <p:cNvPicPr/>
          <p:nvPr/>
        </p:nvPicPr>
        <p:blipFill>
          <a:blip r:embed="rId14"/>
          <a:stretch>
            <a:fillRect/>
          </a:stretch>
        </p:blipFill>
        <p:spPr>
          <a:xfrm rot="16200000">
            <a:off x="-11074400" y="16459200"/>
            <a:ext cx="14274800" cy="3937000"/>
          </a:xfrm>
          <a:prstGeom prst="rect">
            <a:avLst/>
          </a:prstGeom>
        </p:spPr>
      </p:pic>
      <p:pic>
        <p:nvPicPr>
          <p:cNvPr id="1032" name="New picture"/>
          <p:cNvPicPr/>
          <p:nvPr/>
        </p:nvPicPr>
        <p:blipFill>
          <a:blip r:embed="rId14"/>
          <a:stretch>
            <a:fillRect/>
          </a:stretch>
        </p:blipFill>
        <p:spPr>
          <a:xfrm rot="5400000">
            <a:off x="40690800" y="16459200"/>
            <a:ext cx="14274800" cy="3937000"/>
          </a:xfrm>
          <a:prstGeom prst="rect">
            <a:avLst/>
          </a:prstGeom>
        </p:spPr>
      </p:pic>
      <p:pic>
        <p:nvPicPr>
          <p:cNvPr id="1033" name="New picture"/>
          <p:cNvPicPr/>
          <p:nvPr/>
        </p:nvPicPr>
        <p:blipFill>
          <a:blip r:embed="rId15"/>
          <a:stretch>
            <a:fillRect/>
          </a:stretch>
        </p:blipFill>
        <p:spPr>
          <a:xfrm>
            <a:off x="6946900" y="33426400"/>
            <a:ext cx="29997400" cy="1447800"/>
          </a:xfrm>
          <a:prstGeom prst="rect">
            <a:avLst/>
          </a:prstGeom>
        </p:spPr>
      </p:pic>
      <p:sp>
        <p:nvSpPr>
          <p:cNvPr id="1034"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intellectualsage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a:defPPr>
      <a:lvl1pPr marL="1762125" indent="-1762125"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78513" indent="-1174750" algn="l" defTabSz="4703763" rtl="0" eaLnBrk="0" fontAlgn="base" hangingPunct="0">
        <a:spcBef>
          <a:spcPct val="20000"/>
        </a:spcBef>
        <a:spcAft>
          <a:spcPct val="0"/>
        </a:spcAft>
        <a:buChar char="•"/>
        <a:defRPr sz="12400">
          <a:solidFill>
            <a:schemeClr val="tx1"/>
          </a:solidFill>
          <a:latin typeface="+mn-lt"/>
        </a:defRPr>
      </a:lvl3pPr>
      <a:lvl4pPr marL="8229600" indent="-1174750" algn="l" defTabSz="4703763" rtl="0" eaLnBrk="0" fontAlgn="base" hangingPunct="0">
        <a:spcBef>
          <a:spcPct val="20000"/>
        </a:spcBef>
        <a:spcAft>
          <a:spcPct val="0"/>
        </a:spcAft>
        <a:buChar char="–"/>
        <a:defRPr sz="10300">
          <a:solidFill>
            <a:schemeClr val="tx1"/>
          </a:solidFill>
          <a:latin typeface="+mn-lt"/>
        </a:defRPr>
      </a:lvl4pPr>
      <a:lvl5pPr marL="10582275" indent="-1176338" algn="l" defTabSz="4703763" rtl="0" eaLnBrk="0" fontAlgn="base" hangingPunct="0">
        <a:spcBef>
          <a:spcPct val="20000"/>
        </a:spcBef>
        <a:spcAft>
          <a:spcPct val="0"/>
        </a:spcAft>
        <a:buChar char="»"/>
        <a:defRPr sz="10300">
          <a:solidFill>
            <a:schemeClr val="tx1"/>
          </a:solidFill>
          <a:latin typeface="+mn-lt"/>
        </a:defRPr>
      </a:lvl5pPr>
      <a:lvl6pPr marL="11039475" indent="-1176338" algn="l" defTabSz="4703763" rtl="0" fontAlgn="base">
        <a:spcBef>
          <a:spcPct val="20000"/>
        </a:spcBef>
        <a:spcAft>
          <a:spcPct val="0"/>
        </a:spcAft>
        <a:buChar char="»"/>
        <a:defRPr sz="10300">
          <a:solidFill>
            <a:schemeClr val="tx1"/>
          </a:solidFill>
          <a:latin typeface="+mn-lt"/>
        </a:defRPr>
      </a:lvl6pPr>
      <a:lvl7pPr marL="11496675" indent="-1176338" algn="l" defTabSz="4703763" rtl="0" fontAlgn="base">
        <a:spcBef>
          <a:spcPct val="20000"/>
        </a:spcBef>
        <a:spcAft>
          <a:spcPct val="0"/>
        </a:spcAft>
        <a:buChar char="»"/>
        <a:defRPr sz="10300">
          <a:solidFill>
            <a:schemeClr val="tx1"/>
          </a:solidFill>
          <a:latin typeface="+mn-lt"/>
        </a:defRPr>
      </a:lvl7pPr>
      <a:lvl8pPr marL="11953875" indent="-1176338" algn="l" defTabSz="4703763" rtl="0" fontAlgn="base">
        <a:spcBef>
          <a:spcPct val="20000"/>
        </a:spcBef>
        <a:spcAft>
          <a:spcPct val="0"/>
        </a:spcAft>
        <a:buChar char="»"/>
        <a:defRPr sz="10300">
          <a:solidFill>
            <a:schemeClr val="tx1"/>
          </a:solidFill>
          <a:latin typeface="+mn-lt"/>
        </a:defRPr>
      </a:lvl8pPr>
      <a:lvl9pPr marL="12411075" indent="-1176338" algn="l" defTabSz="4703763"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jpe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jpeg"/><Relationship Id="rId20" Type="http://schemas.openxmlformats.org/officeDocument/2006/relationships/image" Target="../media/image21.pn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jpe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E6F1F2"/>
            </a:gs>
            <a:gs pos="100000">
              <a:schemeClr val="bg1"/>
            </a:gs>
          </a:gsLst>
          <a:lin ang="5400000" scaled="1"/>
        </a:gradFill>
        <a:effectLst/>
      </p:bgPr>
    </p:bg>
    <p:spTree>
      <p:nvGrpSpPr>
        <p:cNvPr id="1" name=""/>
        <p:cNvGrpSpPr/>
        <p:nvPr/>
      </p:nvGrpSpPr>
      <p:grpSpPr>
        <a:xfrm>
          <a:off x="0" y="0"/>
          <a:ext cx="0" cy="0"/>
          <a:chOff x="0" y="0"/>
          <a:chExt cx="0" cy="0"/>
        </a:xfrm>
      </p:grpSpPr>
      <p:sp>
        <p:nvSpPr>
          <p:cNvPr id="19" name="Rectangle: Diagonal Corners Rounded 18">
            <a:extLst>
              <a:ext uri="{FF2B5EF4-FFF2-40B4-BE49-F238E27FC236}">
                <a16:creationId xmlns:a16="http://schemas.microsoft.com/office/drawing/2014/main" id="{406F193C-8566-41B6-8625-E7C934BB073C}"/>
              </a:ext>
            </a:extLst>
          </p:cNvPr>
          <p:cNvSpPr/>
          <p:nvPr/>
        </p:nvSpPr>
        <p:spPr bwMode="auto">
          <a:xfrm>
            <a:off x="685800" y="555114"/>
            <a:ext cx="42519600" cy="4980869"/>
          </a:xfrm>
          <a:prstGeom prst="round2DiagRect">
            <a:avLst/>
          </a:prstGeom>
          <a:solidFill>
            <a:srgbClr val="543B8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800" b="0" i="0" u="none" strike="noStrike" cap="none" normalizeH="0" baseline="0">
              <a:ln>
                <a:noFill/>
              </a:ln>
              <a:solidFill>
                <a:schemeClr val="tx1"/>
              </a:solidFill>
              <a:effectLst/>
              <a:latin typeface="Montserrat" panose="020F0502020204030204" pitchFamily="2" charset="0"/>
            </a:endParaRPr>
          </a:p>
        </p:txBody>
      </p:sp>
      <p:sp>
        <p:nvSpPr>
          <p:cNvPr id="20" name="Title 11">
            <a:extLst>
              <a:ext uri="{FF2B5EF4-FFF2-40B4-BE49-F238E27FC236}">
                <a16:creationId xmlns:a16="http://schemas.microsoft.com/office/drawing/2014/main" id="{EE7A5C51-35F0-4B71-992D-43D344D16C04}"/>
              </a:ext>
            </a:extLst>
          </p:cNvPr>
          <p:cNvSpPr txBox="1"/>
          <p:nvPr/>
        </p:nvSpPr>
        <p:spPr>
          <a:xfrm>
            <a:off x="1371600" y="737572"/>
            <a:ext cx="41148000" cy="2746935"/>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8000" b="1" dirty="0">
                <a:solidFill>
                  <a:schemeClr val="bg1"/>
                </a:solidFill>
                <a:latin typeface="Montserrat" panose="020F0502020204030204" pitchFamily="2" charset="0"/>
              </a:rPr>
              <a:t>Automation and Machine Learning: How a Robot Can Conduct Its Own Experiments Using Gaussian Processes</a:t>
            </a:r>
          </a:p>
        </p:txBody>
      </p:sp>
      <p:sp>
        <p:nvSpPr>
          <p:cNvPr id="21" name="Text Placeholder 16">
            <a:extLst>
              <a:ext uri="{FF2B5EF4-FFF2-40B4-BE49-F238E27FC236}">
                <a16:creationId xmlns:a16="http://schemas.microsoft.com/office/drawing/2014/main" id="{1F3AA395-C058-4F87-B3A3-A8A8BC543EF9}"/>
              </a:ext>
            </a:extLst>
          </p:cNvPr>
          <p:cNvSpPr txBox="1"/>
          <p:nvPr/>
        </p:nvSpPr>
        <p:spPr>
          <a:xfrm>
            <a:off x="1371600" y="3158390"/>
            <a:ext cx="41148000" cy="1034594"/>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5600" dirty="0">
                <a:solidFill>
                  <a:schemeClr val="bg1"/>
                </a:solidFill>
                <a:latin typeface="Montserrat" panose="020F0502020204030204" pitchFamily="2" charset="0"/>
              </a:rPr>
              <a:t>Miller Gruen and Adi </a:t>
            </a:r>
            <a:r>
              <a:rPr lang="en-US" sz="5600" dirty="0" err="1">
                <a:solidFill>
                  <a:schemeClr val="bg1"/>
                </a:solidFill>
                <a:latin typeface="Montserrat" panose="020F0502020204030204" pitchFamily="2" charset="0"/>
              </a:rPr>
              <a:t>Timin</a:t>
            </a:r>
            <a:endParaRPr lang="en-US" sz="5600" dirty="0">
              <a:solidFill>
                <a:schemeClr val="bg1"/>
              </a:solidFill>
              <a:latin typeface="Montserrat" panose="020F0502020204030204" pitchFamily="2" charset="0"/>
            </a:endParaRPr>
          </a:p>
          <a:p>
            <a:pPr algn="ctr"/>
            <a:r>
              <a:rPr lang="en-US" sz="5600" dirty="0">
                <a:solidFill>
                  <a:schemeClr val="bg1"/>
                </a:solidFill>
                <a:latin typeface="Montserrat" panose="020F0502020204030204" pitchFamily="2" charset="0"/>
              </a:rPr>
              <a:t>Advisor: Dr Mary Lowe, Physics Department, Loyola University Maryland</a:t>
            </a:r>
          </a:p>
        </p:txBody>
      </p:sp>
      <p:sp>
        <p:nvSpPr>
          <p:cNvPr id="24" name="TextBox 19">
            <a:extLst>
              <a:ext uri="{FF2B5EF4-FFF2-40B4-BE49-F238E27FC236}">
                <a16:creationId xmlns:a16="http://schemas.microsoft.com/office/drawing/2014/main" id="{3C57D4F6-5B1E-4A2D-8728-4DE56B7226E3}"/>
              </a:ext>
            </a:extLst>
          </p:cNvPr>
          <p:cNvSpPr txBox="1">
            <a:spLocks noChangeArrowheads="1"/>
          </p:cNvSpPr>
          <p:nvPr/>
        </p:nvSpPr>
        <p:spPr bwMode="auto">
          <a:xfrm>
            <a:off x="11536516" y="7326022"/>
            <a:ext cx="10058400" cy="3316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dirty="0">
                <a:latin typeface="Montserrat" panose="020F0502020204030204" pitchFamily="2" charset="0"/>
                <a:cs typeface="Arial" pitchFamily="34" charset="0"/>
              </a:rPr>
              <a:t>Legolas possesses:</a:t>
            </a:r>
          </a:p>
          <a:p>
            <a:pPr marL="342900" indent="-342900" algn="just">
              <a:lnSpc>
                <a:spcPct val="110000"/>
              </a:lnSpc>
              <a:buFontTx/>
              <a:buChar char="-"/>
            </a:pPr>
            <a:r>
              <a:rPr lang="en-US" sz="2400" dirty="0">
                <a:latin typeface="Montserrat" panose="020F0502020204030204" pitchFamily="2" charset="0"/>
                <a:cs typeface="Arial" pitchFamily="34" charset="0"/>
              </a:rPr>
              <a:t>2 Raspberry </a:t>
            </a:r>
            <a:r>
              <a:rPr lang="en-US" sz="2400" dirty="0" err="1">
                <a:latin typeface="Montserrat" panose="020F0502020204030204" pitchFamily="2" charset="0"/>
                <a:cs typeface="Arial" pitchFamily="34" charset="0"/>
              </a:rPr>
              <a:t>Pis</a:t>
            </a:r>
            <a:endParaRPr lang="en-US" sz="2400" dirty="0">
              <a:latin typeface="Montserrat" panose="020F0502020204030204" pitchFamily="2" charset="0"/>
              <a:cs typeface="Arial" pitchFamily="34" charset="0"/>
            </a:endParaRPr>
          </a:p>
          <a:p>
            <a:pPr marL="342900" indent="-342900" algn="just">
              <a:lnSpc>
                <a:spcPct val="110000"/>
              </a:lnSpc>
              <a:buFontTx/>
              <a:buChar char="-"/>
            </a:pPr>
            <a:r>
              <a:rPr lang="en-US" sz="2400" dirty="0">
                <a:latin typeface="Montserrat" panose="020F0502020204030204" pitchFamily="2" charset="0"/>
                <a:cs typeface="Arial" pitchFamily="34" charset="0"/>
              </a:rPr>
              <a:t>1 Arduino</a:t>
            </a:r>
          </a:p>
          <a:p>
            <a:pPr marL="342900" indent="-342900" algn="just">
              <a:lnSpc>
                <a:spcPct val="110000"/>
              </a:lnSpc>
              <a:buFontTx/>
              <a:buChar char="-"/>
            </a:pPr>
            <a:r>
              <a:rPr lang="en-US" sz="2400" dirty="0">
                <a:latin typeface="Montserrat" panose="020F0502020204030204" pitchFamily="2" charset="0"/>
                <a:cs typeface="Arial" pitchFamily="34" charset="0"/>
              </a:rPr>
              <a:t>6 Lego Motors</a:t>
            </a:r>
          </a:p>
          <a:p>
            <a:pPr marL="342900" indent="-342900" algn="just">
              <a:lnSpc>
                <a:spcPct val="110000"/>
              </a:lnSpc>
              <a:buFontTx/>
              <a:buChar char="-"/>
            </a:pPr>
            <a:r>
              <a:rPr lang="en-US" sz="2400" dirty="0">
                <a:latin typeface="Montserrat" panose="020F0502020204030204" pitchFamily="2" charset="0"/>
                <a:cs typeface="Arial" pitchFamily="34" charset="0"/>
              </a:rPr>
              <a:t>1 pipette</a:t>
            </a:r>
          </a:p>
          <a:p>
            <a:pPr marL="342900" indent="-342900" algn="just">
              <a:lnSpc>
                <a:spcPct val="110000"/>
              </a:lnSpc>
              <a:buFontTx/>
              <a:buChar char="-"/>
            </a:pPr>
            <a:r>
              <a:rPr lang="en-US" sz="2400" dirty="0">
                <a:latin typeface="Montserrat" panose="020F0502020204030204" pitchFamily="2" charset="0"/>
                <a:cs typeface="Arial" pitchFamily="34" charset="0"/>
              </a:rPr>
              <a:t>1 pH sensor</a:t>
            </a:r>
          </a:p>
          <a:p>
            <a:pPr algn="just">
              <a:lnSpc>
                <a:spcPct val="110000"/>
              </a:lnSpc>
            </a:pPr>
            <a:r>
              <a:rPr lang="en-US" sz="2400" dirty="0">
                <a:latin typeface="Montserrat" panose="020F0502020204030204" pitchFamily="2" charset="0"/>
                <a:cs typeface="Arial" pitchFamily="34" charset="0"/>
              </a:rPr>
              <a:t>The Raspberry </a:t>
            </a:r>
            <a:r>
              <a:rPr lang="en-US" sz="2400" dirty="0" err="1">
                <a:latin typeface="Montserrat" panose="020F0502020204030204" pitchFamily="2" charset="0"/>
                <a:cs typeface="Arial" pitchFamily="34" charset="0"/>
              </a:rPr>
              <a:t>Pis</a:t>
            </a:r>
            <a:r>
              <a:rPr lang="en-US" sz="2400" dirty="0">
                <a:latin typeface="Montserrat" panose="020F0502020204030204" pitchFamily="2" charset="0"/>
                <a:cs typeface="Arial" pitchFamily="34" charset="0"/>
              </a:rPr>
              <a:t> connect wirelessly to a computer running the code and run the Lego motors using a build hat </a:t>
            </a:r>
            <a:r>
              <a:rPr lang="en-US" sz="2400">
                <a:latin typeface="Montserrat" panose="020F0502020204030204" pitchFamily="2" charset="0"/>
                <a:cs typeface="Arial" pitchFamily="34" charset="0"/>
              </a:rPr>
              <a:t>to connect. </a:t>
            </a:r>
            <a:endParaRPr lang="en-US" sz="2400" dirty="0">
              <a:latin typeface="Montserrat" panose="020F0502020204030204" pitchFamily="2" charset="0"/>
              <a:cs typeface="Arial" pitchFamily="34" charset="0"/>
            </a:endParaRPr>
          </a:p>
        </p:txBody>
      </p:sp>
      <p:sp>
        <p:nvSpPr>
          <p:cNvPr id="25" name="Rectangle 24">
            <a:extLst>
              <a:ext uri="{FF2B5EF4-FFF2-40B4-BE49-F238E27FC236}">
                <a16:creationId xmlns:a16="http://schemas.microsoft.com/office/drawing/2014/main" id="{76D4AEC4-FDA9-4DCC-AB41-6178867ED87E}"/>
              </a:ext>
            </a:extLst>
          </p:cNvPr>
          <p:cNvSpPr>
            <a:spLocks noChangeArrowheads="1"/>
          </p:cNvSpPr>
          <p:nvPr/>
        </p:nvSpPr>
        <p:spPr bwMode="auto">
          <a:xfrm>
            <a:off x="11531600" y="6277565"/>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20F0502020204030204" pitchFamily="2" charset="0"/>
              </a:rPr>
              <a:t>Apparatus</a:t>
            </a:r>
          </a:p>
        </p:txBody>
      </p:sp>
      <p:sp>
        <p:nvSpPr>
          <p:cNvPr id="26" name="TextBox 19">
            <a:extLst>
              <a:ext uri="{FF2B5EF4-FFF2-40B4-BE49-F238E27FC236}">
                <a16:creationId xmlns:a16="http://schemas.microsoft.com/office/drawing/2014/main" id="{C6D1DA5E-B2DC-498D-8EF9-B74BF940604B}"/>
              </a:ext>
            </a:extLst>
          </p:cNvPr>
          <p:cNvSpPr txBox="1">
            <a:spLocks noChangeArrowheads="1"/>
          </p:cNvSpPr>
          <p:nvPr/>
        </p:nvSpPr>
        <p:spPr bwMode="auto">
          <a:xfrm>
            <a:off x="22352000" y="7326022"/>
            <a:ext cx="10058400" cy="4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a:latin typeface="Montserrat" panose="020F0502020204030204" pitchFamily="2" charset="0"/>
                <a:cs typeface="Arial" pitchFamily="34" charset="0"/>
              </a:rPr>
              <a:t>Add your information, graphs and images to this section.</a:t>
            </a:r>
          </a:p>
        </p:txBody>
      </p:sp>
      <p:sp>
        <p:nvSpPr>
          <p:cNvPr id="27" name="Rectangle 26">
            <a:extLst>
              <a:ext uri="{FF2B5EF4-FFF2-40B4-BE49-F238E27FC236}">
                <a16:creationId xmlns:a16="http://schemas.microsoft.com/office/drawing/2014/main" id="{F1B18890-DE76-4473-9E1E-3198CB4321E8}"/>
              </a:ext>
            </a:extLst>
          </p:cNvPr>
          <p:cNvSpPr>
            <a:spLocks noChangeArrowheads="1"/>
          </p:cNvSpPr>
          <p:nvPr/>
        </p:nvSpPr>
        <p:spPr bwMode="auto">
          <a:xfrm>
            <a:off x="22352000" y="6277565"/>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20F0502020204030204" pitchFamily="2" charset="0"/>
              </a:rPr>
              <a:t>Experimental Results</a:t>
            </a:r>
          </a:p>
        </p:txBody>
      </p:sp>
      <p:sp>
        <p:nvSpPr>
          <p:cNvPr id="28" name="TextBox 19">
            <a:extLst>
              <a:ext uri="{FF2B5EF4-FFF2-40B4-BE49-F238E27FC236}">
                <a16:creationId xmlns:a16="http://schemas.microsoft.com/office/drawing/2014/main" id="{0C0A07D8-0E58-42E5-B79C-184F9F822C2A}"/>
              </a:ext>
            </a:extLst>
          </p:cNvPr>
          <p:cNvSpPr txBox="1">
            <a:spLocks noChangeArrowheads="1"/>
          </p:cNvSpPr>
          <p:nvPr/>
        </p:nvSpPr>
        <p:spPr bwMode="auto">
          <a:xfrm>
            <a:off x="33172400" y="7326022"/>
            <a:ext cx="10058400" cy="4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a:latin typeface="Montserrat" panose="020F0502020204030204" pitchFamily="2" charset="0"/>
                <a:cs typeface="Arial" pitchFamily="34" charset="0"/>
              </a:rPr>
              <a:t>Add your information, graphs and images to this section.</a:t>
            </a:r>
          </a:p>
        </p:txBody>
      </p:sp>
      <p:sp>
        <p:nvSpPr>
          <p:cNvPr id="29" name="Rectangle 28">
            <a:extLst>
              <a:ext uri="{FF2B5EF4-FFF2-40B4-BE49-F238E27FC236}">
                <a16:creationId xmlns:a16="http://schemas.microsoft.com/office/drawing/2014/main" id="{55009B54-5040-4B8B-91C3-ED7FF3B1B7D8}"/>
              </a:ext>
            </a:extLst>
          </p:cNvPr>
          <p:cNvSpPr>
            <a:spLocks noChangeArrowheads="1"/>
          </p:cNvSpPr>
          <p:nvPr/>
        </p:nvSpPr>
        <p:spPr bwMode="auto">
          <a:xfrm>
            <a:off x="33185100" y="15858320"/>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20F0502020204030204" pitchFamily="2" charset="0"/>
              </a:rPr>
              <a:t>Application and Importance</a:t>
            </a:r>
          </a:p>
        </p:txBody>
      </p:sp>
      <p:sp>
        <p:nvSpPr>
          <p:cNvPr id="30" name="TextBox 19">
            <a:extLst>
              <a:ext uri="{FF2B5EF4-FFF2-40B4-BE49-F238E27FC236}">
                <a16:creationId xmlns:a16="http://schemas.microsoft.com/office/drawing/2014/main" id="{D73BEFC1-7549-40B5-A4BD-36562574DF50}"/>
              </a:ext>
            </a:extLst>
          </p:cNvPr>
          <p:cNvSpPr txBox="1">
            <a:spLocks noChangeArrowheads="1"/>
          </p:cNvSpPr>
          <p:nvPr/>
        </p:nvSpPr>
        <p:spPr bwMode="auto">
          <a:xfrm>
            <a:off x="1092200" y="7361123"/>
            <a:ext cx="10058400" cy="3316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dirty="0">
                <a:latin typeface="Montserrat" panose="020F0502020204030204" pitchFamily="2" charset="0"/>
                <a:cs typeface="Arial" pitchFamily="34" charset="0"/>
              </a:rPr>
              <a:t>When scientists need to take large amounts of data, rather than taking countless measurements that take time, resources, and money, it may be better to automate the task. Beyond that, what if a device were able to do more than simply repeat a task, what if it could make its own decisions and conduct an experiment wholly without needing constant human supervision? We can accomplish this using Gaussian processes applied to machine learning.</a:t>
            </a:r>
          </a:p>
        </p:txBody>
      </p:sp>
      <p:sp>
        <p:nvSpPr>
          <p:cNvPr id="31" name="Rectangle 30">
            <a:extLst>
              <a:ext uri="{FF2B5EF4-FFF2-40B4-BE49-F238E27FC236}">
                <a16:creationId xmlns:a16="http://schemas.microsoft.com/office/drawing/2014/main" id="{C93C6F59-1B0C-4EDA-8518-F88FAC8AF110}"/>
              </a:ext>
            </a:extLst>
          </p:cNvPr>
          <p:cNvSpPr>
            <a:spLocks noChangeArrowheads="1"/>
          </p:cNvSpPr>
          <p:nvPr/>
        </p:nvSpPr>
        <p:spPr bwMode="auto">
          <a:xfrm>
            <a:off x="1092200" y="6277565"/>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a:solidFill>
                  <a:schemeClr val="bg1"/>
                </a:solidFill>
                <a:latin typeface="Montserrat" panose="020F0502020204030204" pitchFamily="2" charset="0"/>
              </a:rPr>
              <a:t>Introduction</a:t>
            </a:r>
          </a:p>
        </p:txBody>
      </p:sp>
      <p:sp>
        <p:nvSpPr>
          <p:cNvPr id="33" name="Rectangle 32">
            <a:extLst>
              <a:ext uri="{FF2B5EF4-FFF2-40B4-BE49-F238E27FC236}">
                <a16:creationId xmlns:a16="http://schemas.microsoft.com/office/drawing/2014/main" id="{4F59AB0E-37A8-4432-8FCF-494C05933768}"/>
              </a:ext>
            </a:extLst>
          </p:cNvPr>
          <p:cNvSpPr>
            <a:spLocks noChangeArrowheads="1"/>
          </p:cNvSpPr>
          <p:nvPr/>
        </p:nvSpPr>
        <p:spPr bwMode="auto">
          <a:xfrm>
            <a:off x="33197800" y="24483450"/>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20F0502020204030204" pitchFamily="2" charset="0"/>
              </a:rPr>
              <a:t>Acknowledgements</a:t>
            </a:r>
          </a:p>
        </p:txBody>
      </p:sp>
      <p:sp>
        <p:nvSpPr>
          <p:cNvPr id="2" name="Rectangle 1">
            <a:extLst>
              <a:ext uri="{FF2B5EF4-FFF2-40B4-BE49-F238E27FC236}">
                <a16:creationId xmlns:a16="http://schemas.microsoft.com/office/drawing/2014/main" id="{D5340D3D-3DAE-5E38-75C0-7CE4EB003669}"/>
              </a:ext>
            </a:extLst>
          </p:cNvPr>
          <p:cNvSpPr>
            <a:spLocks noChangeArrowheads="1"/>
          </p:cNvSpPr>
          <p:nvPr/>
        </p:nvSpPr>
        <p:spPr bwMode="auto">
          <a:xfrm>
            <a:off x="33147000" y="30776979"/>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20F0502020204030204" pitchFamily="2" charset="0"/>
              </a:rPr>
              <a:t>References</a:t>
            </a:r>
          </a:p>
        </p:txBody>
      </p:sp>
      <p:sp>
        <p:nvSpPr>
          <p:cNvPr id="3" name="TextBox 19">
            <a:extLst>
              <a:ext uri="{FF2B5EF4-FFF2-40B4-BE49-F238E27FC236}">
                <a16:creationId xmlns:a16="http://schemas.microsoft.com/office/drawing/2014/main" id="{05FF4D24-3ABB-B48B-978B-8836F30D824A}"/>
              </a:ext>
            </a:extLst>
          </p:cNvPr>
          <p:cNvSpPr txBox="1">
            <a:spLocks noChangeArrowheads="1"/>
          </p:cNvSpPr>
          <p:nvPr/>
        </p:nvSpPr>
        <p:spPr bwMode="auto">
          <a:xfrm>
            <a:off x="33223200" y="25643775"/>
            <a:ext cx="10058400" cy="4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a:latin typeface="Montserrat" panose="020F0502020204030204" pitchFamily="2" charset="0"/>
                <a:cs typeface="Arial" pitchFamily="34" charset="0"/>
              </a:rPr>
              <a:t>Add your information, graphs and images to this section.</a:t>
            </a:r>
          </a:p>
        </p:txBody>
      </p:sp>
      <p:sp>
        <p:nvSpPr>
          <p:cNvPr id="4" name="TextBox 19">
            <a:extLst>
              <a:ext uri="{FF2B5EF4-FFF2-40B4-BE49-F238E27FC236}">
                <a16:creationId xmlns:a16="http://schemas.microsoft.com/office/drawing/2014/main" id="{BEB3DD78-39B4-4F81-85EF-E2680258F3D6}"/>
              </a:ext>
            </a:extLst>
          </p:cNvPr>
          <p:cNvSpPr txBox="1">
            <a:spLocks noChangeArrowheads="1"/>
          </p:cNvSpPr>
          <p:nvPr/>
        </p:nvSpPr>
        <p:spPr bwMode="auto">
          <a:xfrm>
            <a:off x="33172400" y="31650280"/>
            <a:ext cx="10058400" cy="4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a:latin typeface="Montserrat" panose="020F0502020204030204" pitchFamily="2" charset="0"/>
                <a:cs typeface="Arial" pitchFamily="34" charset="0"/>
              </a:rPr>
              <a:t>Add your information, graphs and images to this section.</a:t>
            </a:r>
          </a:p>
        </p:txBody>
      </p:sp>
      <p:sp>
        <p:nvSpPr>
          <p:cNvPr id="5" name="Rectangle 4">
            <a:extLst>
              <a:ext uri="{FF2B5EF4-FFF2-40B4-BE49-F238E27FC236}">
                <a16:creationId xmlns:a16="http://schemas.microsoft.com/office/drawing/2014/main" id="{F76DF050-FA6E-C921-A075-BD8BCB6A7BDE}"/>
              </a:ext>
            </a:extLst>
          </p:cNvPr>
          <p:cNvSpPr>
            <a:spLocks noChangeArrowheads="1"/>
          </p:cNvSpPr>
          <p:nvPr/>
        </p:nvSpPr>
        <p:spPr bwMode="auto">
          <a:xfrm>
            <a:off x="1092200" y="12167721"/>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20F0502020204030204" pitchFamily="2" charset="0"/>
              </a:rPr>
              <a:t>Theory and Background</a:t>
            </a:r>
          </a:p>
        </p:txBody>
      </p:sp>
      <p:sp>
        <p:nvSpPr>
          <p:cNvPr id="6" name="Rectangle 5">
            <a:extLst>
              <a:ext uri="{FF2B5EF4-FFF2-40B4-BE49-F238E27FC236}">
                <a16:creationId xmlns:a16="http://schemas.microsoft.com/office/drawing/2014/main" id="{949DE047-F3ED-996F-CE41-A732FBD2AEF7}"/>
              </a:ext>
            </a:extLst>
          </p:cNvPr>
          <p:cNvSpPr>
            <a:spLocks noChangeArrowheads="1"/>
          </p:cNvSpPr>
          <p:nvPr/>
        </p:nvSpPr>
        <p:spPr bwMode="auto">
          <a:xfrm>
            <a:off x="33172400" y="6230140"/>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20F0502020204030204" pitchFamily="2" charset="0"/>
              </a:rPr>
              <a:t>Computational Results</a:t>
            </a:r>
          </a:p>
        </p:txBody>
      </p:sp>
      <p:sp>
        <p:nvSpPr>
          <p:cNvPr id="8" name="Rectangle 7">
            <a:extLst>
              <a:ext uri="{FF2B5EF4-FFF2-40B4-BE49-F238E27FC236}">
                <a16:creationId xmlns:a16="http://schemas.microsoft.com/office/drawing/2014/main" id="{1865A88F-3054-7944-ABCC-62635BE3D516}"/>
              </a:ext>
            </a:extLst>
          </p:cNvPr>
          <p:cNvSpPr/>
          <p:nvPr/>
        </p:nvSpPr>
        <p:spPr bwMode="auto">
          <a:xfrm>
            <a:off x="3962400" y="2057400"/>
            <a:ext cx="4142509" cy="313805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chemeClr val="tx1"/>
              </a:solidFill>
              <a:effectLst/>
              <a:latin typeface="Arial" charset="0"/>
            </a:endParaRPr>
          </a:p>
        </p:txBody>
      </p:sp>
      <p:pic>
        <p:nvPicPr>
          <p:cNvPr id="1026" name="Picture 2" descr="Loyola University Maryland Logo - PNG Logo Vector Downloads">
            <a:extLst>
              <a:ext uri="{FF2B5EF4-FFF2-40B4-BE49-F238E27FC236}">
                <a16:creationId xmlns:a16="http://schemas.microsoft.com/office/drawing/2014/main" id="{9DA227AA-4D47-B316-279E-6E2181857F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9298" y="2464233"/>
            <a:ext cx="3213404" cy="24229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auber Summer Research Fellowship | Loyola College of Arts &amp; Sciences | Loyola  University Maryland">
            <a:extLst>
              <a:ext uri="{FF2B5EF4-FFF2-40B4-BE49-F238E27FC236}">
                <a16:creationId xmlns:a16="http://schemas.microsoft.com/office/drawing/2014/main" id="{0577654C-AB1B-8B6A-AC22-45D489778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99600" y="2411688"/>
            <a:ext cx="762000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a:extLst>
              <a:ext uri="{FF2B5EF4-FFF2-40B4-BE49-F238E27FC236}">
                <a16:creationId xmlns:a16="http://schemas.microsoft.com/office/drawing/2014/main" id="{4A566019-F473-01BA-54F8-111EB18E90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52000" y="12393865"/>
            <a:ext cx="5232400" cy="149497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A graph of a graph showing a number of points&#10;&#10;Description automatically generated with medium confidence">
            <a:extLst>
              <a:ext uri="{FF2B5EF4-FFF2-40B4-BE49-F238E27FC236}">
                <a16:creationId xmlns:a16="http://schemas.microsoft.com/office/drawing/2014/main" id="{4BA57820-3C6D-75B9-3A55-B49AB4E4FF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77999" y="12393866"/>
            <a:ext cx="5232401" cy="1494972"/>
          </a:xfrm>
          <a:prstGeom prst="rect">
            <a:avLst/>
          </a:prstGeom>
        </p:spPr>
      </p:pic>
      <p:pic>
        <p:nvPicPr>
          <p:cNvPr id="41" name="Picture 40" descr="A graph of a graph showing a number of points&#10;&#10;Description automatically generated with medium confidence">
            <a:extLst>
              <a:ext uri="{FF2B5EF4-FFF2-40B4-BE49-F238E27FC236}">
                <a16:creationId xmlns:a16="http://schemas.microsoft.com/office/drawing/2014/main" id="{0E7E4210-7B5C-2938-9625-8ED252A288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352000" y="14381745"/>
            <a:ext cx="5232400" cy="1494972"/>
          </a:xfrm>
          <a:prstGeom prst="rect">
            <a:avLst/>
          </a:prstGeom>
        </p:spPr>
      </p:pic>
      <p:pic>
        <p:nvPicPr>
          <p:cNvPr id="43" name="Picture 42" descr="A graph of a graph with a line&#10;&#10;Description automatically generated">
            <a:extLst>
              <a:ext uri="{FF2B5EF4-FFF2-40B4-BE49-F238E27FC236}">
                <a16:creationId xmlns:a16="http://schemas.microsoft.com/office/drawing/2014/main" id="{C9ABCEC8-D2B2-A592-01A6-D9CA6777AD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178000" y="14350676"/>
            <a:ext cx="5232400" cy="1494972"/>
          </a:xfrm>
          <a:prstGeom prst="rect">
            <a:avLst/>
          </a:prstGeom>
        </p:spPr>
      </p:pic>
      <p:pic>
        <p:nvPicPr>
          <p:cNvPr id="45" name="Picture 44" descr="A graph of a graph showing a curve&#10;&#10;Description automatically generated with medium confidence">
            <a:extLst>
              <a:ext uri="{FF2B5EF4-FFF2-40B4-BE49-F238E27FC236}">
                <a16:creationId xmlns:a16="http://schemas.microsoft.com/office/drawing/2014/main" id="{82DF24F3-1506-D78C-40EA-DAF8D3E7EB0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352000" y="16315108"/>
            <a:ext cx="5232400" cy="1494972"/>
          </a:xfrm>
          <a:prstGeom prst="rect">
            <a:avLst/>
          </a:prstGeom>
        </p:spPr>
      </p:pic>
      <p:pic>
        <p:nvPicPr>
          <p:cNvPr id="47" name="Picture 46" descr="A graph of a graph showing a curve&#10;&#10;Description automatically generated with medium confidence">
            <a:extLst>
              <a:ext uri="{FF2B5EF4-FFF2-40B4-BE49-F238E27FC236}">
                <a16:creationId xmlns:a16="http://schemas.microsoft.com/office/drawing/2014/main" id="{5A440983-1A4D-EA2D-9DB4-6562CB5BC22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178000" y="16307488"/>
            <a:ext cx="5232400" cy="1494972"/>
          </a:xfrm>
          <a:prstGeom prst="rect">
            <a:avLst/>
          </a:prstGeom>
        </p:spPr>
      </p:pic>
      <p:pic>
        <p:nvPicPr>
          <p:cNvPr id="49" name="Picture 48" descr="A graph of a curve&#10;&#10;Description automatically generated with medium confidence">
            <a:extLst>
              <a:ext uri="{FF2B5EF4-FFF2-40B4-BE49-F238E27FC236}">
                <a16:creationId xmlns:a16="http://schemas.microsoft.com/office/drawing/2014/main" id="{156F1F27-F3F8-B655-88A6-6E70AB04DB3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352000" y="18248471"/>
            <a:ext cx="5232400" cy="1494972"/>
          </a:xfrm>
          <a:prstGeom prst="rect">
            <a:avLst/>
          </a:prstGeom>
        </p:spPr>
      </p:pic>
      <p:pic>
        <p:nvPicPr>
          <p:cNvPr id="51" name="Picture 50" descr="A graph of a curve&#10;&#10;Description automatically generated with medium confidence">
            <a:extLst>
              <a:ext uri="{FF2B5EF4-FFF2-40B4-BE49-F238E27FC236}">
                <a16:creationId xmlns:a16="http://schemas.microsoft.com/office/drawing/2014/main" id="{965592BE-9802-FE2C-4484-6BC7758477D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177999" y="18233231"/>
            <a:ext cx="5232400" cy="1494972"/>
          </a:xfrm>
          <a:prstGeom prst="rect">
            <a:avLst/>
          </a:prstGeom>
        </p:spPr>
      </p:pic>
      <p:pic>
        <p:nvPicPr>
          <p:cNvPr id="53" name="Picture 52" descr="A diagram of a graph&#10;&#10;Description automatically generated">
            <a:extLst>
              <a:ext uri="{FF2B5EF4-FFF2-40B4-BE49-F238E27FC236}">
                <a16:creationId xmlns:a16="http://schemas.microsoft.com/office/drawing/2014/main" id="{0208A264-1CD5-A130-C5FA-B572D742D6B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352001" y="20232451"/>
            <a:ext cx="5232400" cy="1494972"/>
          </a:xfrm>
          <a:prstGeom prst="rect">
            <a:avLst/>
          </a:prstGeom>
        </p:spPr>
      </p:pic>
      <p:pic>
        <p:nvPicPr>
          <p:cNvPr id="55" name="Picture 54" descr="A graph of a graph showing a curve&#10;&#10;Description automatically generated with medium confidence">
            <a:extLst>
              <a:ext uri="{FF2B5EF4-FFF2-40B4-BE49-F238E27FC236}">
                <a16:creationId xmlns:a16="http://schemas.microsoft.com/office/drawing/2014/main" id="{F31F2653-80AA-5DE7-26B6-29E837EA5FE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176140" y="20249095"/>
            <a:ext cx="5232400" cy="1494972"/>
          </a:xfrm>
          <a:prstGeom prst="rect">
            <a:avLst/>
          </a:prstGeom>
        </p:spPr>
      </p:pic>
      <p:pic>
        <p:nvPicPr>
          <p:cNvPr id="57" name="Picture 56" descr="A graph of a graph showing a curve&#10;&#10;Description automatically generated with medium confidence">
            <a:extLst>
              <a:ext uri="{FF2B5EF4-FFF2-40B4-BE49-F238E27FC236}">
                <a16:creationId xmlns:a16="http://schemas.microsoft.com/office/drawing/2014/main" id="{C36D7E56-4C4E-E63F-5795-9A36A728069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279267" y="22248315"/>
            <a:ext cx="8203866" cy="2343962"/>
          </a:xfrm>
          <a:prstGeom prst="rect">
            <a:avLst/>
          </a:prstGeom>
        </p:spPr>
      </p:pic>
      <p:pic>
        <p:nvPicPr>
          <p:cNvPr id="58" name="Picture 57">
            <a:extLst>
              <a:ext uri="{FF2B5EF4-FFF2-40B4-BE49-F238E27FC236}">
                <a16:creationId xmlns:a16="http://schemas.microsoft.com/office/drawing/2014/main" id="{C787E481-BCBE-7FFB-CBF4-D85CA85EAE8F}"/>
              </a:ext>
            </a:extLst>
          </p:cNvPr>
          <p:cNvPicPr>
            <a:picLocks noChangeAspect="1"/>
          </p:cNvPicPr>
          <p:nvPr/>
        </p:nvPicPr>
        <p:blipFill>
          <a:blip r:embed="rId15"/>
          <a:stretch>
            <a:fillRect/>
          </a:stretch>
        </p:blipFill>
        <p:spPr>
          <a:xfrm>
            <a:off x="22480521" y="8170710"/>
            <a:ext cx="1597492" cy="1187070"/>
          </a:xfrm>
          <a:prstGeom prst="rect">
            <a:avLst/>
          </a:prstGeom>
        </p:spPr>
      </p:pic>
      <p:pic>
        <p:nvPicPr>
          <p:cNvPr id="59" name="Picture 58" descr="A black router with two antennas&#10;&#10;Description automatically generated">
            <a:extLst>
              <a:ext uri="{FF2B5EF4-FFF2-40B4-BE49-F238E27FC236}">
                <a16:creationId xmlns:a16="http://schemas.microsoft.com/office/drawing/2014/main" id="{1C5E1067-D286-DFDB-8D6D-488236369C10}"/>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9631804" y="11160152"/>
            <a:ext cx="1984875" cy="1981200"/>
          </a:xfrm>
          <a:prstGeom prst="rect">
            <a:avLst/>
          </a:prstGeom>
        </p:spPr>
      </p:pic>
      <p:grpSp>
        <p:nvGrpSpPr>
          <p:cNvPr id="1058" name="Group 1057">
            <a:extLst>
              <a:ext uri="{FF2B5EF4-FFF2-40B4-BE49-F238E27FC236}">
                <a16:creationId xmlns:a16="http://schemas.microsoft.com/office/drawing/2014/main" id="{C31D74ED-61D4-1A1E-DC98-FF8A908873CA}"/>
              </a:ext>
            </a:extLst>
          </p:cNvPr>
          <p:cNvGrpSpPr/>
          <p:nvPr/>
        </p:nvGrpSpPr>
        <p:grpSpPr>
          <a:xfrm>
            <a:off x="11531600" y="15635537"/>
            <a:ext cx="10137885" cy="5586371"/>
            <a:chOff x="11531600" y="11085698"/>
            <a:chExt cx="10137885" cy="5586371"/>
          </a:xfrm>
        </p:grpSpPr>
        <p:pic>
          <p:nvPicPr>
            <p:cNvPr id="60" name="Picture 59">
              <a:extLst>
                <a:ext uri="{FF2B5EF4-FFF2-40B4-BE49-F238E27FC236}">
                  <a16:creationId xmlns:a16="http://schemas.microsoft.com/office/drawing/2014/main" id="{A2D53CAF-F521-4586-108C-385BBA1848DB}"/>
                </a:ext>
              </a:extLst>
            </p:cNvPr>
            <p:cNvPicPr>
              <a:picLocks noChangeAspect="1"/>
            </p:cNvPicPr>
            <p:nvPr/>
          </p:nvPicPr>
          <p:blipFill>
            <a:blip r:embed="rId17"/>
            <a:stretch>
              <a:fillRect/>
            </a:stretch>
          </p:blipFill>
          <p:spPr>
            <a:xfrm>
              <a:off x="13216431" y="11681843"/>
              <a:ext cx="6910053" cy="3887635"/>
            </a:xfrm>
            <a:prstGeom prst="rect">
              <a:avLst/>
            </a:prstGeom>
            <a:ln>
              <a:solidFill>
                <a:schemeClr val="tx1"/>
              </a:solidFill>
            </a:ln>
          </p:spPr>
        </p:pic>
        <p:cxnSp>
          <p:nvCxnSpPr>
            <p:cNvPr id="61" name="Straight Arrow Connector 60">
              <a:extLst>
                <a:ext uri="{FF2B5EF4-FFF2-40B4-BE49-F238E27FC236}">
                  <a16:creationId xmlns:a16="http://schemas.microsoft.com/office/drawing/2014/main" id="{BB540EAC-E54A-A693-A371-F7C6448DC161}"/>
                </a:ext>
              </a:extLst>
            </p:cNvPr>
            <p:cNvCxnSpPr>
              <a:cxnSpLocks/>
            </p:cNvCxnSpPr>
            <p:nvPr/>
          </p:nvCxnSpPr>
          <p:spPr>
            <a:xfrm flipV="1">
              <a:off x="14508651" y="14646649"/>
              <a:ext cx="401232" cy="115954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C935C975-A220-2441-DDE7-F7698689EB48}"/>
                </a:ext>
              </a:extLst>
            </p:cNvPr>
            <p:cNvSpPr txBox="1"/>
            <p:nvPr/>
          </p:nvSpPr>
          <p:spPr>
            <a:xfrm>
              <a:off x="13326325" y="15711841"/>
              <a:ext cx="1850393" cy="400110"/>
            </a:xfrm>
            <a:prstGeom prst="rect">
              <a:avLst/>
            </a:prstGeom>
            <a:noFill/>
          </p:spPr>
          <p:txBody>
            <a:bodyPr wrap="square" rtlCol="0">
              <a:spAutoFit/>
            </a:bodyPr>
            <a:lstStyle/>
            <a:p>
              <a:r>
                <a:rPr lang="en-US" sz="2000" dirty="0">
                  <a:latin typeface="Montserrat" panose="020F0502020204030204" pitchFamily="2" charset="0"/>
                </a:rPr>
                <a:t>Standards</a:t>
              </a:r>
            </a:p>
          </p:txBody>
        </p:sp>
        <p:cxnSp>
          <p:nvCxnSpPr>
            <p:cNvPr id="63" name="Straight Arrow Connector 62">
              <a:extLst>
                <a:ext uri="{FF2B5EF4-FFF2-40B4-BE49-F238E27FC236}">
                  <a16:creationId xmlns:a16="http://schemas.microsoft.com/office/drawing/2014/main" id="{486C751A-4CA1-E126-0A1D-B65B5F3ED646}"/>
                </a:ext>
              </a:extLst>
            </p:cNvPr>
            <p:cNvCxnSpPr>
              <a:cxnSpLocks/>
              <a:stCxn id="1024" idx="3"/>
            </p:cNvCxnSpPr>
            <p:nvPr/>
          </p:nvCxnSpPr>
          <p:spPr>
            <a:xfrm flipV="1">
              <a:off x="13034127" y="14675213"/>
              <a:ext cx="715648" cy="28021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24" name="TextBox 1023">
              <a:extLst>
                <a:ext uri="{FF2B5EF4-FFF2-40B4-BE49-F238E27FC236}">
                  <a16:creationId xmlns:a16="http://schemas.microsoft.com/office/drawing/2014/main" id="{BB2EBCAC-147A-15BB-D744-ECB59F4288C3}"/>
                </a:ext>
              </a:extLst>
            </p:cNvPr>
            <p:cNvSpPr txBox="1"/>
            <p:nvPr/>
          </p:nvSpPr>
          <p:spPr>
            <a:xfrm>
              <a:off x="12178474" y="14755372"/>
              <a:ext cx="855653" cy="400110"/>
            </a:xfrm>
            <a:prstGeom prst="rect">
              <a:avLst/>
            </a:prstGeom>
            <a:noFill/>
          </p:spPr>
          <p:txBody>
            <a:bodyPr wrap="square" rtlCol="0">
              <a:spAutoFit/>
            </a:bodyPr>
            <a:lstStyle/>
            <a:p>
              <a:r>
                <a:rPr lang="en-US" sz="2000" dirty="0">
                  <a:latin typeface="Montserrat" panose="020F0502020204030204" pitchFamily="2" charset="0"/>
                </a:rPr>
                <a:t>Acid</a:t>
              </a:r>
            </a:p>
          </p:txBody>
        </p:sp>
        <p:cxnSp>
          <p:nvCxnSpPr>
            <p:cNvPr id="1025" name="Straight Arrow Connector 1024">
              <a:extLst>
                <a:ext uri="{FF2B5EF4-FFF2-40B4-BE49-F238E27FC236}">
                  <a16:creationId xmlns:a16="http://schemas.microsoft.com/office/drawing/2014/main" id="{F2555F0F-6F70-3F1B-192B-C361A79E1AE9}"/>
                </a:ext>
              </a:extLst>
            </p:cNvPr>
            <p:cNvCxnSpPr>
              <a:cxnSpLocks/>
              <a:stCxn id="1027" idx="3"/>
            </p:cNvCxnSpPr>
            <p:nvPr/>
          </p:nvCxnSpPr>
          <p:spPr>
            <a:xfrm flipV="1">
              <a:off x="12608567" y="14230359"/>
              <a:ext cx="717758" cy="7023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27" name="TextBox 1026">
              <a:extLst>
                <a:ext uri="{FF2B5EF4-FFF2-40B4-BE49-F238E27FC236}">
                  <a16:creationId xmlns:a16="http://schemas.microsoft.com/office/drawing/2014/main" id="{782E2C11-8A1E-5D7A-DD65-103CFCECECB6}"/>
                </a:ext>
              </a:extLst>
            </p:cNvPr>
            <p:cNvSpPr txBox="1"/>
            <p:nvPr/>
          </p:nvSpPr>
          <p:spPr>
            <a:xfrm>
              <a:off x="11752914" y="14100538"/>
              <a:ext cx="855653" cy="400110"/>
            </a:xfrm>
            <a:prstGeom prst="rect">
              <a:avLst/>
            </a:prstGeom>
            <a:noFill/>
          </p:spPr>
          <p:txBody>
            <a:bodyPr wrap="square" rtlCol="0">
              <a:spAutoFit/>
            </a:bodyPr>
            <a:lstStyle/>
            <a:p>
              <a:r>
                <a:rPr lang="en-US" sz="2000" dirty="0">
                  <a:latin typeface="Montserrat" panose="020F0502020204030204" pitchFamily="2" charset="0"/>
                </a:rPr>
                <a:t>Base</a:t>
              </a:r>
            </a:p>
          </p:txBody>
        </p:sp>
        <p:cxnSp>
          <p:nvCxnSpPr>
            <p:cNvPr id="1029" name="Straight Arrow Connector 1028">
              <a:extLst>
                <a:ext uri="{FF2B5EF4-FFF2-40B4-BE49-F238E27FC236}">
                  <a16:creationId xmlns:a16="http://schemas.microsoft.com/office/drawing/2014/main" id="{8DB338AF-42CF-2629-A521-650A7115D68F}"/>
                </a:ext>
              </a:extLst>
            </p:cNvPr>
            <p:cNvCxnSpPr>
              <a:cxnSpLocks/>
              <a:stCxn id="1040" idx="3"/>
            </p:cNvCxnSpPr>
            <p:nvPr/>
          </p:nvCxnSpPr>
          <p:spPr>
            <a:xfrm>
              <a:off x="12835432" y="12937894"/>
              <a:ext cx="1290861" cy="958088"/>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031" name="Straight Arrow Connector 1030">
              <a:extLst>
                <a:ext uri="{FF2B5EF4-FFF2-40B4-BE49-F238E27FC236}">
                  <a16:creationId xmlns:a16="http://schemas.microsoft.com/office/drawing/2014/main" id="{59556943-7900-6072-BD99-5782E76BBBEF}"/>
                </a:ext>
              </a:extLst>
            </p:cNvPr>
            <p:cNvCxnSpPr>
              <a:cxnSpLocks/>
            </p:cNvCxnSpPr>
            <p:nvPr/>
          </p:nvCxnSpPr>
          <p:spPr>
            <a:xfrm flipH="1" flipV="1">
              <a:off x="15523023" y="14817797"/>
              <a:ext cx="931654" cy="92732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2" name="TextBox 1031">
              <a:extLst>
                <a:ext uri="{FF2B5EF4-FFF2-40B4-BE49-F238E27FC236}">
                  <a16:creationId xmlns:a16="http://schemas.microsoft.com/office/drawing/2014/main" id="{CF6CD9C4-877A-B944-459F-896274F2D6B7}"/>
                </a:ext>
              </a:extLst>
            </p:cNvPr>
            <p:cNvSpPr txBox="1"/>
            <p:nvPr/>
          </p:nvSpPr>
          <p:spPr>
            <a:xfrm>
              <a:off x="16026478" y="15837897"/>
              <a:ext cx="1972743" cy="707886"/>
            </a:xfrm>
            <a:prstGeom prst="rect">
              <a:avLst/>
            </a:prstGeom>
            <a:noFill/>
          </p:spPr>
          <p:txBody>
            <a:bodyPr wrap="square" rtlCol="0">
              <a:spAutoFit/>
            </a:bodyPr>
            <a:lstStyle/>
            <a:p>
              <a:r>
                <a:rPr lang="en-US" sz="2000" dirty="0">
                  <a:latin typeface="Montserrat" panose="020F0502020204030204" pitchFamily="2" charset="0"/>
                </a:rPr>
                <a:t>Experimental wells</a:t>
              </a:r>
            </a:p>
          </p:txBody>
        </p:sp>
        <p:cxnSp>
          <p:nvCxnSpPr>
            <p:cNvPr id="1033" name="Straight Arrow Connector 1032">
              <a:extLst>
                <a:ext uri="{FF2B5EF4-FFF2-40B4-BE49-F238E27FC236}">
                  <a16:creationId xmlns:a16="http://schemas.microsoft.com/office/drawing/2014/main" id="{F7968487-FB03-11D2-D3C5-B5F5A638B1B5}"/>
                </a:ext>
              </a:extLst>
            </p:cNvPr>
            <p:cNvCxnSpPr>
              <a:cxnSpLocks/>
              <a:stCxn id="1034" idx="1"/>
            </p:cNvCxnSpPr>
            <p:nvPr/>
          </p:nvCxnSpPr>
          <p:spPr>
            <a:xfrm flipH="1" flipV="1">
              <a:off x="18897600" y="12490588"/>
              <a:ext cx="1209882" cy="70813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4" name="TextBox 1033">
              <a:extLst>
                <a:ext uri="{FF2B5EF4-FFF2-40B4-BE49-F238E27FC236}">
                  <a16:creationId xmlns:a16="http://schemas.microsoft.com/office/drawing/2014/main" id="{4A585C5A-B967-4545-1BFA-971792F47FB0}"/>
                </a:ext>
              </a:extLst>
            </p:cNvPr>
            <p:cNvSpPr txBox="1"/>
            <p:nvPr/>
          </p:nvSpPr>
          <p:spPr>
            <a:xfrm>
              <a:off x="20107482" y="12690890"/>
              <a:ext cx="1562003" cy="1015663"/>
            </a:xfrm>
            <a:prstGeom prst="rect">
              <a:avLst/>
            </a:prstGeom>
            <a:noFill/>
          </p:spPr>
          <p:txBody>
            <a:bodyPr wrap="square" rtlCol="0">
              <a:spAutoFit/>
            </a:bodyPr>
            <a:lstStyle/>
            <a:p>
              <a:r>
                <a:rPr lang="en-US" sz="2000" dirty="0">
                  <a:latin typeface="Montserrat" panose="020F0502020204030204" pitchFamily="2" charset="0"/>
                </a:rPr>
                <a:t>Raspberry Pi and Build Hat</a:t>
              </a:r>
            </a:p>
          </p:txBody>
        </p:sp>
        <p:cxnSp>
          <p:nvCxnSpPr>
            <p:cNvPr id="1035" name="Straight Arrow Connector 1034">
              <a:extLst>
                <a:ext uri="{FF2B5EF4-FFF2-40B4-BE49-F238E27FC236}">
                  <a16:creationId xmlns:a16="http://schemas.microsoft.com/office/drawing/2014/main" id="{275327F4-AA0E-5F7B-6C3A-2525B62FC2BC}"/>
                </a:ext>
              </a:extLst>
            </p:cNvPr>
            <p:cNvCxnSpPr>
              <a:cxnSpLocks/>
            </p:cNvCxnSpPr>
            <p:nvPr/>
          </p:nvCxnSpPr>
          <p:spPr>
            <a:xfrm flipH="1">
              <a:off x="14602404" y="11506200"/>
              <a:ext cx="713796" cy="1344822"/>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6" name="TextBox 1035">
              <a:extLst>
                <a:ext uri="{FF2B5EF4-FFF2-40B4-BE49-F238E27FC236}">
                  <a16:creationId xmlns:a16="http://schemas.microsoft.com/office/drawing/2014/main" id="{A5BAD268-AB27-0B6B-BC9F-A0479A0309E5}"/>
                </a:ext>
              </a:extLst>
            </p:cNvPr>
            <p:cNvSpPr txBox="1"/>
            <p:nvPr/>
          </p:nvSpPr>
          <p:spPr>
            <a:xfrm>
              <a:off x="15098907" y="11124323"/>
              <a:ext cx="2132438" cy="400110"/>
            </a:xfrm>
            <a:prstGeom prst="rect">
              <a:avLst/>
            </a:prstGeom>
            <a:noFill/>
          </p:spPr>
          <p:txBody>
            <a:bodyPr wrap="square" rtlCol="0">
              <a:spAutoFit/>
            </a:bodyPr>
            <a:lstStyle/>
            <a:p>
              <a:r>
                <a:rPr lang="en-US" sz="2000" dirty="0">
                  <a:latin typeface="Montserrat" panose="020F0502020204030204" pitchFamily="2" charset="0"/>
                </a:rPr>
                <a:t>Lego motor</a:t>
              </a:r>
            </a:p>
          </p:txBody>
        </p:sp>
        <p:cxnSp>
          <p:nvCxnSpPr>
            <p:cNvPr id="1038" name="Straight Arrow Connector 1037">
              <a:extLst>
                <a:ext uri="{FF2B5EF4-FFF2-40B4-BE49-F238E27FC236}">
                  <a16:creationId xmlns:a16="http://schemas.microsoft.com/office/drawing/2014/main" id="{88C7DAC1-5856-9E8F-D42D-7FC04D9E8AB3}"/>
                </a:ext>
              </a:extLst>
            </p:cNvPr>
            <p:cNvCxnSpPr>
              <a:cxnSpLocks/>
            </p:cNvCxnSpPr>
            <p:nvPr/>
          </p:nvCxnSpPr>
          <p:spPr>
            <a:xfrm flipH="1" flipV="1">
              <a:off x="17999221" y="14410741"/>
              <a:ext cx="2398674" cy="464682"/>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9" name="TextBox 1038">
              <a:extLst>
                <a:ext uri="{FF2B5EF4-FFF2-40B4-BE49-F238E27FC236}">
                  <a16:creationId xmlns:a16="http://schemas.microsoft.com/office/drawing/2014/main" id="{809629EB-12AF-A91E-A2D0-2C7A18BF531D}"/>
                </a:ext>
              </a:extLst>
            </p:cNvPr>
            <p:cNvSpPr txBox="1"/>
            <p:nvPr/>
          </p:nvSpPr>
          <p:spPr>
            <a:xfrm>
              <a:off x="20424676" y="14521480"/>
              <a:ext cx="1160682" cy="707886"/>
            </a:xfrm>
            <a:prstGeom prst="rect">
              <a:avLst/>
            </a:prstGeom>
            <a:noFill/>
          </p:spPr>
          <p:txBody>
            <a:bodyPr wrap="square" rtlCol="0">
              <a:spAutoFit/>
            </a:bodyPr>
            <a:lstStyle/>
            <a:p>
              <a:r>
                <a:rPr lang="en-US" sz="2000" dirty="0">
                  <a:latin typeface="Montserrat" panose="020F0502020204030204" pitchFamily="2" charset="0"/>
                </a:rPr>
                <a:t>Limit switch</a:t>
              </a:r>
            </a:p>
          </p:txBody>
        </p:sp>
        <p:sp>
          <p:nvSpPr>
            <p:cNvPr id="1040" name="TextBox 1039">
              <a:extLst>
                <a:ext uri="{FF2B5EF4-FFF2-40B4-BE49-F238E27FC236}">
                  <a16:creationId xmlns:a16="http://schemas.microsoft.com/office/drawing/2014/main" id="{A2D40969-4CAD-EC6F-CD19-DBFB16B22700}"/>
                </a:ext>
              </a:extLst>
            </p:cNvPr>
            <p:cNvSpPr txBox="1"/>
            <p:nvPr/>
          </p:nvSpPr>
          <p:spPr>
            <a:xfrm>
              <a:off x="11531600" y="12583951"/>
              <a:ext cx="1303832" cy="707886"/>
            </a:xfrm>
            <a:prstGeom prst="rect">
              <a:avLst/>
            </a:prstGeom>
            <a:noFill/>
          </p:spPr>
          <p:txBody>
            <a:bodyPr wrap="square" rtlCol="0">
              <a:spAutoFit/>
            </a:bodyPr>
            <a:lstStyle/>
            <a:p>
              <a:r>
                <a:rPr lang="en-US" sz="2000" dirty="0">
                  <a:latin typeface="Montserrat" panose="020F0502020204030204" pitchFamily="2" charset="0"/>
                </a:rPr>
                <a:t>Water</a:t>
              </a:r>
            </a:p>
            <a:p>
              <a:r>
                <a:rPr lang="en-US" sz="2000" dirty="0">
                  <a:latin typeface="Montserrat" panose="020F0502020204030204" pitchFamily="2" charset="0"/>
                </a:rPr>
                <a:t>(rinsing)</a:t>
              </a:r>
            </a:p>
          </p:txBody>
        </p:sp>
        <p:sp>
          <p:nvSpPr>
            <p:cNvPr id="1054" name="Rectangle 1053">
              <a:extLst>
                <a:ext uri="{FF2B5EF4-FFF2-40B4-BE49-F238E27FC236}">
                  <a16:creationId xmlns:a16="http://schemas.microsoft.com/office/drawing/2014/main" id="{B9C7A4B2-5EC1-EFD6-1548-79CA61818D9B}"/>
                </a:ext>
              </a:extLst>
            </p:cNvPr>
            <p:cNvSpPr/>
            <p:nvPr/>
          </p:nvSpPr>
          <p:spPr bwMode="auto">
            <a:xfrm>
              <a:off x="11531600" y="11085698"/>
              <a:ext cx="10058401" cy="558637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chemeClr val="tx1"/>
                </a:solidFill>
                <a:effectLst/>
                <a:latin typeface="Montserrat" panose="020F0502020204030204" pitchFamily="2" charset="0"/>
              </a:endParaRPr>
            </a:p>
          </p:txBody>
        </p:sp>
      </p:grpSp>
      <p:pic>
        <p:nvPicPr>
          <p:cNvPr id="1060" name="Picture 1059">
            <a:extLst>
              <a:ext uri="{FF2B5EF4-FFF2-40B4-BE49-F238E27FC236}">
                <a16:creationId xmlns:a16="http://schemas.microsoft.com/office/drawing/2014/main" id="{06300227-3AFB-2FE0-7879-F21E4C7A4B8E}"/>
              </a:ext>
            </a:extLst>
          </p:cNvPr>
          <p:cNvPicPr>
            <a:picLocks noChangeAspect="1"/>
          </p:cNvPicPr>
          <p:nvPr/>
        </p:nvPicPr>
        <p:blipFill>
          <a:blip r:embed="rId18"/>
          <a:stretch>
            <a:fillRect/>
          </a:stretch>
        </p:blipFill>
        <p:spPr>
          <a:xfrm>
            <a:off x="11526958" y="11165583"/>
            <a:ext cx="5155954" cy="3977110"/>
          </a:xfrm>
          <a:prstGeom prst="rect">
            <a:avLst/>
          </a:prstGeom>
        </p:spPr>
      </p:pic>
      <p:sp>
        <p:nvSpPr>
          <p:cNvPr id="1061" name="TextBox 19">
            <a:extLst>
              <a:ext uri="{FF2B5EF4-FFF2-40B4-BE49-F238E27FC236}">
                <a16:creationId xmlns:a16="http://schemas.microsoft.com/office/drawing/2014/main" id="{48B821DE-BBBB-5CA6-B3E0-8A14705C0A1D}"/>
              </a:ext>
            </a:extLst>
          </p:cNvPr>
          <p:cNvSpPr txBox="1">
            <a:spLocks noChangeArrowheads="1"/>
          </p:cNvSpPr>
          <p:nvPr/>
        </p:nvSpPr>
        <p:spPr bwMode="auto">
          <a:xfrm>
            <a:off x="11526958" y="22074104"/>
            <a:ext cx="10058400" cy="534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dirty="0">
                <a:latin typeface="Montserrat" panose="020F0502020204030204" pitchFamily="2" charset="0"/>
                <a:cs typeface="Arial" pitchFamily="34" charset="0"/>
              </a:rPr>
              <a:t>The code is able to:</a:t>
            </a:r>
          </a:p>
          <a:p>
            <a:pPr marL="342900" indent="-342900" algn="just">
              <a:lnSpc>
                <a:spcPct val="110000"/>
              </a:lnSpc>
              <a:buFont typeface="Arial" panose="020B0604020202020204" pitchFamily="34" charset="0"/>
              <a:buChar char="•"/>
            </a:pPr>
            <a:r>
              <a:rPr lang="en-US" sz="2400" dirty="0">
                <a:latin typeface="Montserrat" panose="020F0502020204030204" pitchFamily="2" charset="0"/>
                <a:cs typeface="Arial" pitchFamily="34" charset="0"/>
              </a:rPr>
              <a:t>Establish communication between computer and </a:t>
            </a:r>
            <a:r>
              <a:rPr lang="en-US" sz="2400" dirty="0" err="1">
                <a:latin typeface="Montserrat" panose="020F0502020204030204" pitchFamily="2" charset="0"/>
                <a:cs typeface="Arial" pitchFamily="34" charset="0"/>
              </a:rPr>
              <a:t>pis</a:t>
            </a:r>
            <a:endParaRPr lang="en-US" sz="2400" dirty="0">
              <a:latin typeface="Montserrat" panose="020F0502020204030204" pitchFamily="2" charset="0"/>
              <a:cs typeface="Arial" pitchFamily="34" charset="0"/>
            </a:endParaRPr>
          </a:p>
          <a:p>
            <a:pPr marL="342900" indent="-342900" algn="just">
              <a:lnSpc>
                <a:spcPct val="110000"/>
              </a:lnSpc>
              <a:buFont typeface="Arial" panose="020B0604020202020204" pitchFamily="34" charset="0"/>
              <a:buChar char="•"/>
            </a:pPr>
            <a:r>
              <a:rPr lang="en-US" sz="2400" dirty="0">
                <a:latin typeface="Montserrat" panose="020F0502020204030204" pitchFamily="2" charset="0"/>
                <a:cs typeface="Arial" pitchFamily="34" charset="0"/>
              </a:rPr>
              <a:t>Functions for:</a:t>
            </a:r>
          </a:p>
          <a:p>
            <a:pPr marL="800100" lvl="1" indent="-342900" algn="just">
              <a:lnSpc>
                <a:spcPct val="110000"/>
              </a:lnSpc>
              <a:buFont typeface="Arial" panose="020B0604020202020204" pitchFamily="34" charset="0"/>
              <a:buChar char="•"/>
            </a:pPr>
            <a:r>
              <a:rPr lang="en-US" sz="2400" dirty="0">
                <a:latin typeface="Montserrat" panose="020F0502020204030204" pitchFamily="2" charset="0"/>
                <a:cs typeface="Arial" pitchFamily="34" charset="0"/>
              </a:rPr>
              <a:t>moving the motors in the x and y directions</a:t>
            </a:r>
          </a:p>
          <a:p>
            <a:pPr marL="800100" lvl="1" indent="-342900" algn="just">
              <a:lnSpc>
                <a:spcPct val="110000"/>
              </a:lnSpc>
              <a:buFont typeface="Arial" panose="020B0604020202020204" pitchFamily="34" charset="0"/>
              <a:buChar char="•"/>
            </a:pPr>
            <a:r>
              <a:rPr lang="en-US" sz="2400" dirty="0">
                <a:latin typeface="Montserrat" panose="020F0502020204030204" pitchFamily="2" charset="0"/>
                <a:cs typeface="Arial" pitchFamily="34" charset="0"/>
              </a:rPr>
              <a:t>Pipetting liquid</a:t>
            </a:r>
          </a:p>
          <a:p>
            <a:pPr marL="800100" lvl="1" indent="-342900" algn="just">
              <a:lnSpc>
                <a:spcPct val="110000"/>
              </a:lnSpc>
              <a:buFont typeface="Arial" panose="020B0604020202020204" pitchFamily="34" charset="0"/>
              <a:buChar char="•"/>
            </a:pPr>
            <a:r>
              <a:rPr lang="en-US" sz="2400" dirty="0">
                <a:latin typeface="Montserrat" panose="020F0502020204030204" pitchFamily="2" charset="0"/>
                <a:cs typeface="Arial" pitchFamily="34" charset="0"/>
              </a:rPr>
              <a:t>Moving pH sensor vertically</a:t>
            </a:r>
          </a:p>
          <a:p>
            <a:pPr marL="800100" lvl="1" indent="-342900" algn="just">
              <a:lnSpc>
                <a:spcPct val="110000"/>
              </a:lnSpc>
              <a:buFont typeface="Arial" panose="020B0604020202020204" pitchFamily="34" charset="0"/>
              <a:buChar char="•"/>
            </a:pPr>
            <a:r>
              <a:rPr lang="en-US" sz="2400" dirty="0">
                <a:latin typeface="Montserrat" panose="020F0502020204030204" pitchFamily="2" charset="0"/>
                <a:cs typeface="Arial" pitchFamily="34" charset="0"/>
              </a:rPr>
              <a:t>pH measurement</a:t>
            </a:r>
          </a:p>
          <a:p>
            <a:pPr marL="800100" lvl="1" indent="-342900" algn="just">
              <a:lnSpc>
                <a:spcPct val="110000"/>
              </a:lnSpc>
              <a:buFont typeface="Arial" panose="020B0604020202020204" pitchFamily="34" charset="0"/>
              <a:buChar char="•"/>
            </a:pPr>
            <a:r>
              <a:rPr lang="en-US" sz="2400" dirty="0">
                <a:latin typeface="Montserrat" panose="020F0502020204030204" pitchFamily="2" charset="0"/>
                <a:cs typeface="Arial" pitchFamily="34" charset="0"/>
              </a:rPr>
              <a:t>Cleaning and drying the pH sensor</a:t>
            </a:r>
          </a:p>
          <a:p>
            <a:pPr marL="342900" indent="-342900" algn="just">
              <a:lnSpc>
                <a:spcPct val="110000"/>
              </a:lnSpc>
              <a:buFont typeface="Arial" panose="020B0604020202020204" pitchFamily="34" charset="0"/>
              <a:buChar char="•"/>
            </a:pPr>
            <a:r>
              <a:rPr lang="en-US" sz="2400" dirty="0" err="1">
                <a:latin typeface="Montserrat" panose="020F0502020204030204" pitchFamily="2" charset="0"/>
                <a:cs typeface="Arial" pitchFamily="34" charset="0"/>
              </a:rPr>
              <a:t>GPy</a:t>
            </a:r>
            <a:r>
              <a:rPr lang="en-US" sz="2400" dirty="0">
                <a:latin typeface="Montserrat" panose="020F0502020204030204" pitchFamily="2" charset="0"/>
                <a:cs typeface="Arial" pitchFamily="34" charset="0"/>
              </a:rPr>
              <a:t> code</a:t>
            </a:r>
          </a:p>
          <a:p>
            <a:pPr marL="800100" lvl="1" indent="-342900" algn="just">
              <a:lnSpc>
                <a:spcPct val="110000"/>
              </a:lnSpc>
              <a:buFont typeface="Arial" panose="020B0604020202020204" pitchFamily="34" charset="0"/>
              <a:buChar char="•"/>
            </a:pPr>
            <a:r>
              <a:rPr lang="en-US" sz="2400" dirty="0">
                <a:latin typeface="Montserrat" panose="020F0502020204030204" pitchFamily="2" charset="0"/>
                <a:cs typeface="Arial" pitchFamily="34" charset="0"/>
              </a:rPr>
              <a:t>Function to establish RBF kernel</a:t>
            </a:r>
          </a:p>
          <a:p>
            <a:pPr marL="800100" lvl="1" indent="-342900" algn="just">
              <a:lnSpc>
                <a:spcPct val="110000"/>
              </a:lnSpc>
              <a:buFont typeface="Arial" panose="020B0604020202020204" pitchFamily="34" charset="0"/>
              <a:buChar char="•"/>
            </a:pPr>
            <a:r>
              <a:rPr lang="en-US" sz="2400" dirty="0">
                <a:latin typeface="Montserrat" panose="020F0502020204030204" pitchFamily="2" charset="0"/>
                <a:cs typeface="Arial" pitchFamily="34" charset="0"/>
              </a:rPr>
              <a:t>Function that does the regression</a:t>
            </a:r>
          </a:p>
          <a:p>
            <a:pPr marL="800100" lvl="1" indent="-342900" algn="just">
              <a:lnSpc>
                <a:spcPct val="110000"/>
              </a:lnSpc>
              <a:buFont typeface="Arial" panose="020B0604020202020204" pitchFamily="34" charset="0"/>
              <a:buChar char="•"/>
            </a:pPr>
            <a:r>
              <a:rPr lang="en-US" sz="2400" dirty="0">
                <a:latin typeface="Montserrat" panose="020F0502020204030204" pitchFamily="2" charset="0"/>
                <a:cs typeface="Arial" pitchFamily="34" charset="0"/>
              </a:rPr>
              <a:t>Function that uses active learning methods to determine the next data point to measure</a:t>
            </a:r>
          </a:p>
        </p:txBody>
      </p:sp>
      <p:grpSp>
        <p:nvGrpSpPr>
          <p:cNvPr id="1077" name="Group 1076">
            <a:extLst>
              <a:ext uri="{FF2B5EF4-FFF2-40B4-BE49-F238E27FC236}">
                <a16:creationId xmlns:a16="http://schemas.microsoft.com/office/drawing/2014/main" id="{AC01E87F-B2CA-4061-E84B-0AC18BD32756}"/>
              </a:ext>
            </a:extLst>
          </p:cNvPr>
          <p:cNvGrpSpPr/>
          <p:nvPr/>
        </p:nvGrpSpPr>
        <p:grpSpPr>
          <a:xfrm>
            <a:off x="22352000" y="25592378"/>
            <a:ext cx="10062904" cy="5184602"/>
            <a:chOff x="22352000" y="25592378"/>
            <a:chExt cx="10062904" cy="5184602"/>
          </a:xfrm>
        </p:grpSpPr>
        <p:pic>
          <p:nvPicPr>
            <p:cNvPr id="1068" name="Picture 1067" descr="A graph of different colored dots&#10;&#10;Description automatically generated">
              <a:extLst>
                <a:ext uri="{FF2B5EF4-FFF2-40B4-BE49-F238E27FC236}">
                  <a16:creationId xmlns:a16="http://schemas.microsoft.com/office/drawing/2014/main" id="{1458D0FB-DAD4-CDE5-21DC-B012F478211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2352000" y="25592378"/>
              <a:ext cx="10062904" cy="5184602"/>
            </a:xfrm>
            <a:prstGeom prst="rect">
              <a:avLst/>
            </a:prstGeom>
          </p:spPr>
        </p:pic>
        <p:cxnSp>
          <p:nvCxnSpPr>
            <p:cNvPr id="1070" name="Straight Arrow Connector 1069">
              <a:extLst>
                <a:ext uri="{FF2B5EF4-FFF2-40B4-BE49-F238E27FC236}">
                  <a16:creationId xmlns:a16="http://schemas.microsoft.com/office/drawing/2014/main" id="{719244A8-9E04-BDBD-322B-108F11411B3F}"/>
                </a:ext>
              </a:extLst>
            </p:cNvPr>
            <p:cNvCxnSpPr/>
            <p:nvPr/>
          </p:nvCxnSpPr>
          <p:spPr bwMode="auto">
            <a:xfrm flipH="1">
              <a:off x="24003000" y="27127200"/>
              <a:ext cx="762000" cy="609600"/>
            </a:xfrm>
            <a:prstGeom prst="straightConnector1">
              <a:avLst/>
            </a:prstGeom>
            <a:solidFill>
              <a:schemeClr val="accent1"/>
            </a:solidFill>
            <a:ln w="9525" cap="flat" cmpd="sng" algn="ctr">
              <a:solidFill>
                <a:srgbClr val="00206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71" name="TextBox 1070">
              <a:extLst>
                <a:ext uri="{FF2B5EF4-FFF2-40B4-BE49-F238E27FC236}">
                  <a16:creationId xmlns:a16="http://schemas.microsoft.com/office/drawing/2014/main" id="{5D7C0D1D-679D-F027-90D1-B0A6F4A4D5EA}"/>
                </a:ext>
              </a:extLst>
            </p:cNvPr>
            <p:cNvSpPr txBox="1"/>
            <p:nvPr/>
          </p:nvSpPr>
          <p:spPr>
            <a:xfrm>
              <a:off x="24765000" y="26610031"/>
              <a:ext cx="1574800" cy="923330"/>
            </a:xfrm>
            <a:prstGeom prst="rect">
              <a:avLst/>
            </a:prstGeom>
            <a:noFill/>
          </p:spPr>
          <p:txBody>
            <a:bodyPr wrap="square" rtlCol="0">
              <a:spAutoFit/>
            </a:bodyPr>
            <a:lstStyle/>
            <a:p>
              <a:r>
                <a:rPr lang="en-US" sz="1800" dirty="0">
                  <a:latin typeface="Montserrat" panose="00000500000000000000" pitchFamily="2" charset="0"/>
                </a:rPr>
                <a:t>Henderson </a:t>
              </a:r>
              <a:r>
                <a:rPr lang="en-US" sz="1800" dirty="0" err="1">
                  <a:latin typeface="Montserrat" panose="00000500000000000000" pitchFamily="2" charset="0"/>
                </a:rPr>
                <a:t>Hasselbalch</a:t>
              </a:r>
              <a:r>
                <a:rPr lang="en-US" sz="1800" dirty="0">
                  <a:latin typeface="Montserrat" panose="00000500000000000000" pitchFamily="2" charset="0"/>
                </a:rPr>
                <a:t> Equation</a:t>
              </a:r>
            </a:p>
          </p:txBody>
        </p:sp>
        <p:cxnSp>
          <p:nvCxnSpPr>
            <p:cNvPr id="1073" name="Straight Arrow Connector 1072">
              <a:extLst>
                <a:ext uri="{FF2B5EF4-FFF2-40B4-BE49-F238E27FC236}">
                  <a16:creationId xmlns:a16="http://schemas.microsoft.com/office/drawing/2014/main" id="{60EA4D59-2DA0-D7E0-609E-B1C091569416}"/>
                </a:ext>
              </a:extLst>
            </p:cNvPr>
            <p:cNvCxnSpPr/>
            <p:nvPr/>
          </p:nvCxnSpPr>
          <p:spPr bwMode="auto">
            <a:xfrm flipV="1">
              <a:off x="24078013" y="28727400"/>
              <a:ext cx="534587" cy="609600"/>
            </a:xfrm>
            <a:prstGeom prst="straightConnector1">
              <a:avLst/>
            </a:prstGeom>
            <a:solidFill>
              <a:schemeClr val="accent1"/>
            </a:solidFill>
            <a:ln w="9525" cap="flat" cmpd="sng" algn="ctr">
              <a:solidFill>
                <a:srgbClr val="E9713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74" name="TextBox 1073">
              <a:extLst>
                <a:ext uri="{FF2B5EF4-FFF2-40B4-BE49-F238E27FC236}">
                  <a16:creationId xmlns:a16="http://schemas.microsoft.com/office/drawing/2014/main" id="{C5183A53-46C6-21F7-2EC4-207DAEFCCD75}"/>
                </a:ext>
              </a:extLst>
            </p:cNvPr>
            <p:cNvSpPr txBox="1"/>
            <p:nvPr/>
          </p:nvSpPr>
          <p:spPr>
            <a:xfrm>
              <a:off x="23622000" y="29414175"/>
              <a:ext cx="2590800" cy="369332"/>
            </a:xfrm>
            <a:prstGeom prst="rect">
              <a:avLst/>
            </a:prstGeom>
            <a:noFill/>
          </p:spPr>
          <p:txBody>
            <a:bodyPr wrap="square" rtlCol="0">
              <a:spAutoFit/>
            </a:bodyPr>
            <a:lstStyle/>
            <a:p>
              <a:r>
                <a:rPr lang="en-US" sz="1800" dirty="0">
                  <a:latin typeface="Montserrat" panose="00000500000000000000" pitchFamily="2" charset="0"/>
                </a:rPr>
                <a:t>Experimental data</a:t>
              </a:r>
            </a:p>
          </p:txBody>
        </p:sp>
        <p:pic>
          <p:nvPicPr>
            <p:cNvPr id="1076" name="Picture 1075">
              <a:extLst>
                <a:ext uri="{FF2B5EF4-FFF2-40B4-BE49-F238E27FC236}">
                  <a16:creationId xmlns:a16="http://schemas.microsoft.com/office/drawing/2014/main" id="{3FC55743-257D-FDAE-9C1E-BFB753E9DF95}"/>
                </a:ext>
              </a:extLst>
            </p:cNvPr>
            <p:cNvPicPr>
              <a:picLocks noChangeAspect="1"/>
            </p:cNvPicPr>
            <p:nvPr/>
          </p:nvPicPr>
          <p:blipFill>
            <a:blip r:embed="rId20"/>
            <a:stretch>
              <a:fillRect/>
            </a:stretch>
          </p:blipFill>
          <p:spPr>
            <a:xfrm>
              <a:off x="26358491" y="26876655"/>
              <a:ext cx="2565400" cy="390082"/>
            </a:xfrm>
            <a:prstGeom prst="rect">
              <a:avLst/>
            </a:prstGeom>
            <a:ln>
              <a:solidFill>
                <a:schemeClr val="tx1"/>
              </a:solidFill>
            </a:ln>
          </p:spPr>
        </p:pic>
      </p:grpSp>
      <p:pic>
        <p:nvPicPr>
          <p:cNvPr id="9" name="Picture 8" descr="A graph of a graph&#10;&#10;Description automatically generated with medium confidence">
            <a:extLst>
              <a:ext uri="{FF2B5EF4-FFF2-40B4-BE49-F238E27FC236}">
                <a16:creationId xmlns:a16="http://schemas.microsoft.com/office/drawing/2014/main" id="{4448BA89-A04F-5841-7D45-A271575CC1BF}"/>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883462" y="24605511"/>
            <a:ext cx="7249919" cy="3504529"/>
          </a:xfrm>
          <a:prstGeom prst="rect">
            <a:avLst/>
          </a:prstGeom>
        </p:spPr>
      </p:pic>
      <p:pic>
        <p:nvPicPr>
          <p:cNvPr id="10" name="Picture 9" descr="3: Illustration of 1-D Gaussian process. A Gaussian process is a... |  Download Scientific Diagram">
            <a:extLst>
              <a:ext uri="{FF2B5EF4-FFF2-40B4-BE49-F238E27FC236}">
                <a16:creationId xmlns:a16="http://schemas.microsoft.com/office/drawing/2014/main" id="{899694CE-5D75-1828-F608-4DF8CF3559C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43181" y="20882101"/>
            <a:ext cx="7249919" cy="379698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tutorial on Gaussian process regression: Modelling, exploring, and  exploiting functions - ScienceDirect">
            <a:extLst>
              <a:ext uri="{FF2B5EF4-FFF2-40B4-BE49-F238E27FC236}">
                <a16:creationId xmlns:a16="http://schemas.microsoft.com/office/drawing/2014/main" id="{67F9656E-D6DD-DF86-C9DB-45CE10F547AA}"/>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58344" y="13282101"/>
            <a:ext cx="5867111" cy="34027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66DFDDA2-A648-7770-3963-13080A37458A}"/>
              </a:ext>
            </a:extLst>
          </p:cNvPr>
          <p:cNvPicPr>
            <a:picLocks noChangeAspect="1"/>
          </p:cNvPicPr>
          <p:nvPr/>
        </p:nvPicPr>
        <p:blipFill rotWithShape="1">
          <a:blip r:embed="rId24"/>
          <a:srcRect t="42710" b="-28"/>
          <a:stretch/>
        </p:blipFill>
        <p:spPr>
          <a:xfrm>
            <a:off x="4522630" y="28428117"/>
            <a:ext cx="6514757" cy="1237908"/>
          </a:xfrm>
          <a:prstGeom prst="rect">
            <a:avLst/>
          </a:prstGeom>
          <a:effectLst>
            <a:glow rad="63500">
              <a:schemeClr val="tx1">
                <a:alpha val="40000"/>
              </a:schemeClr>
            </a:glow>
            <a:softEdge rad="0"/>
          </a:effectLst>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intellectualsage|08-2022"/>
</p:tagLst>
</file>

<file path=ppt/theme/theme1.xml><?xml version="1.0" encoding="utf-8"?>
<a:theme xmlns:a="http://schemas.openxmlformats.org/drawingml/2006/main" name="Default Desig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ec21670-e184-4851-b236-8d05d50b508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DCFD9B3BD4D6A4683E81FB4044B6873" ma:contentTypeVersion="8" ma:contentTypeDescription="Create a new document." ma:contentTypeScope="" ma:versionID="966be01fed05bb791cbb0bc412ba3278">
  <xsd:schema xmlns:xsd="http://www.w3.org/2001/XMLSchema" xmlns:xs="http://www.w3.org/2001/XMLSchema" xmlns:p="http://schemas.microsoft.com/office/2006/metadata/properties" xmlns:ns3="0ec21670-e184-4851-b236-8d05d50b5085" xmlns:ns4="06e83204-0f96-44d6-87a2-fac04d576e6a" targetNamespace="http://schemas.microsoft.com/office/2006/metadata/properties" ma:root="true" ma:fieldsID="81a4dda7b42f590c3bf2a5ce6570248e" ns3:_="" ns4:_="">
    <xsd:import namespace="0ec21670-e184-4851-b236-8d05d50b5085"/>
    <xsd:import namespace="06e83204-0f96-44d6-87a2-fac04d576e6a"/>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c21670-e184-4851-b236-8d05d50b50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6e83204-0f96-44d6-87a2-fac04d576e6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FC921D-21DB-496A-B4E1-28510EFCAEFF}">
  <ds:schemaRefs>
    <ds:schemaRef ds:uri="http://purl.org/dc/dcmityp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terms/"/>
    <ds:schemaRef ds:uri="06e83204-0f96-44d6-87a2-fac04d576e6a"/>
    <ds:schemaRef ds:uri="0ec21670-e184-4851-b236-8d05d50b5085"/>
    <ds:schemaRef ds:uri="http://www.w3.org/XML/1998/namespace"/>
  </ds:schemaRefs>
</ds:datastoreItem>
</file>

<file path=customXml/itemProps2.xml><?xml version="1.0" encoding="utf-8"?>
<ds:datastoreItem xmlns:ds="http://schemas.openxmlformats.org/officeDocument/2006/customXml" ds:itemID="{72A85D16-D06E-4421-8037-2194BECEF23B}">
  <ds:schemaRefs>
    <ds:schemaRef ds:uri="http://schemas.microsoft.com/sharepoint/v3/contenttype/forms"/>
  </ds:schemaRefs>
</ds:datastoreItem>
</file>

<file path=customXml/itemProps3.xml><?xml version="1.0" encoding="utf-8"?>
<ds:datastoreItem xmlns:ds="http://schemas.openxmlformats.org/officeDocument/2006/customXml" ds:itemID="{B2E028E3-F937-40FE-97E2-704567D239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c21670-e184-4851-b236-8d05d50b5085"/>
    <ds:schemaRef ds:uri="06e83204-0f96-44d6-87a2-fac04d576e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2152</TotalTime>
  <Words>299</Words>
  <Application>Microsoft Office PowerPoint</Application>
  <PresentationFormat>Custom</PresentationFormat>
  <Paragraphs>46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Montserrat</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Research Poster</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Raven Adventus</cp:lastModifiedBy>
  <cp:revision>30</cp:revision>
  <dcterms:modified xsi:type="dcterms:W3CDTF">2024-08-14T12:08:41Z</dcterms:modified>
  <cp:category>templates for scientific poster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0x0101003DCFD9B3BD4D6A4683E81FB4044B6873</vt:lpwstr>
  </property>
</Properties>
</file>