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anose="00000500000000000000" pitchFamily="2" charset="0"/>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25" d="100"/>
          <a:sy n="25" d="100"/>
        </p:scale>
        <p:origin x="1038" y="-12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0000500000000000000"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0000500000000000000"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0000500000000000000" pitchFamily="2" charset="0"/>
              </a:rPr>
              <a:t>Miller Gruen and Adi </a:t>
            </a:r>
            <a:r>
              <a:rPr lang="en-US" sz="5600" dirty="0" err="1">
                <a:solidFill>
                  <a:schemeClr val="bg1"/>
                </a:solidFill>
                <a:latin typeface="Montserrat" panose="00000500000000000000" pitchFamily="2" charset="0"/>
              </a:rPr>
              <a:t>Timin</a:t>
            </a:r>
            <a:endParaRPr lang="en-US" sz="5600" dirty="0">
              <a:solidFill>
                <a:schemeClr val="bg1"/>
              </a:solidFill>
              <a:latin typeface="Montserrat" panose="00000500000000000000" pitchFamily="2" charset="0"/>
            </a:endParaRPr>
          </a:p>
          <a:p>
            <a:pPr algn="ctr"/>
            <a:r>
              <a:rPr lang="en-US" sz="5600" dirty="0">
                <a:solidFill>
                  <a:schemeClr val="bg1"/>
                </a:solidFill>
                <a:latin typeface="Montserrat" panose="00000500000000000000" pitchFamily="2" charset="0"/>
              </a:rPr>
              <a:t>Advisor: Dr Mary Lowe, Physics Department, Loyola University Maryland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2835432" y="11172143"/>
            <a:ext cx="8754568"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Apparatus</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6277565"/>
            <a:ext cx="20454731"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Experimental Results: “Exploration”</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199" y="6277566"/>
            <a:ext cx="20885597" cy="811104"/>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14737"/>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14736"/>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685902"/>
            <a:ext cx="10058400" cy="108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000" dirty="0">
                <a:latin typeface="Montserrat" panose="00000500000000000000" pitchFamily="2" charset="0"/>
                <a:cs typeface="Arial" pitchFamily="34" charset="0"/>
              </a:rPr>
              <a:t>We wish to acknowledge Dr Lowe, the Loyola Physics Department, the </a:t>
            </a:r>
            <a:r>
              <a:rPr lang="en-US" sz="2000" dirty="0" err="1">
                <a:latin typeface="Montserrat" panose="00000500000000000000" pitchFamily="2" charset="0"/>
                <a:cs typeface="Arial" pitchFamily="34" charset="0"/>
              </a:rPr>
              <a:t>Hauber</a:t>
            </a:r>
            <a:r>
              <a:rPr lang="en-US" sz="2000" dirty="0">
                <a:latin typeface="Montserrat" panose="00000500000000000000" pitchFamily="2" charset="0"/>
                <a:cs typeface="Arial" pitchFamily="34" charset="0"/>
              </a:rPr>
              <a:t> Research Fellowship Program, George Hall, Gilad </a:t>
            </a:r>
            <a:r>
              <a:rPr lang="en-US" sz="2000" dirty="0" err="1">
                <a:latin typeface="Montserrat" panose="00000500000000000000" pitchFamily="2" charset="0"/>
                <a:cs typeface="Arial" pitchFamily="34" charset="0"/>
              </a:rPr>
              <a:t>Kusne</a:t>
            </a:r>
            <a:r>
              <a:rPr lang="en-US" sz="2000" dirty="0">
                <a:latin typeface="Montserrat" panose="00000500000000000000" pitchFamily="2" charset="0"/>
                <a:cs typeface="Arial" pitchFamily="34" charset="0"/>
              </a:rPr>
              <a:t>, and the UMD and NIST team working on Legolas.</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68590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711200" y="11172143"/>
            <a:ext cx="11362232" cy="843687"/>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830" y="2428333"/>
            <a:ext cx="3213404" cy="2422907"/>
          </a:xfrm>
          <a:prstGeom prst="rect">
            <a:avLst/>
          </a:prstGeom>
          <a:noFill/>
          <a:effectLst>
            <a:glow rad="635000">
              <a:schemeClr val="bg1"/>
            </a:glow>
          </a:effectLst>
          <a:extLst>
            <a:ext uri="{909E8E84-426E-40DD-AFC4-6F175D3DCCD1}">
              <a14:hiddenFill xmlns:a14="http://schemas.microsoft.com/office/drawing/2010/main">
                <a:solidFill>
                  <a:srgbClr val="FFFFFF"/>
                </a:solidFill>
              </a14:hiddenFill>
            </a:ext>
          </a:extLst>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1804" y="16054730"/>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2835432" y="20530116"/>
            <a:ext cx="9110168" cy="4980870"/>
            <a:chOff x="11445297" y="11085698"/>
            <a:chExt cx="10543753"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4"/>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55320" y="15844595"/>
              <a:ext cx="1850393" cy="400109"/>
            </a:xfrm>
            <a:prstGeom prst="rect">
              <a:avLst/>
            </a:prstGeom>
            <a:noFill/>
          </p:spPr>
          <p:txBody>
            <a:bodyPr wrap="square" rtlCol="0">
              <a:spAutoFit/>
            </a:bodyPr>
            <a:lstStyle/>
            <a:p>
              <a:r>
                <a:rPr lang="en-US" sz="2000" dirty="0">
                  <a:latin typeface="Montserrat" panose="00000500000000000000"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8" y="14675213"/>
              <a:ext cx="715647" cy="3045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024324" y="14755372"/>
              <a:ext cx="1009803" cy="448749"/>
            </a:xfrm>
            <a:prstGeom prst="rect">
              <a:avLst/>
            </a:prstGeom>
            <a:noFill/>
          </p:spPr>
          <p:txBody>
            <a:bodyPr wrap="square" rtlCol="0">
              <a:spAutoFit/>
            </a:bodyPr>
            <a:lstStyle/>
            <a:p>
              <a:r>
                <a:rPr lang="en-US" sz="2000" dirty="0">
                  <a:latin typeface="Montserrat" panose="00000500000000000000"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608567" y="14230359"/>
              <a:ext cx="717758" cy="945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445297" y="14100538"/>
              <a:ext cx="1163270" cy="448749"/>
            </a:xfrm>
            <a:prstGeom prst="rect">
              <a:avLst/>
            </a:prstGeom>
            <a:noFill/>
          </p:spPr>
          <p:txBody>
            <a:bodyPr wrap="square" rtlCol="0">
              <a:spAutoFit/>
            </a:bodyPr>
            <a:lstStyle/>
            <a:p>
              <a:r>
                <a:rPr lang="en-US" sz="2000" dirty="0">
                  <a:latin typeface="Montserrat" panose="00000500000000000000"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3034126" y="12980921"/>
              <a:ext cx="1092168" cy="9150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7" y="15837897"/>
              <a:ext cx="2434936" cy="793940"/>
            </a:xfrm>
            <a:prstGeom prst="rect">
              <a:avLst/>
            </a:prstGeom>
            <a:noFill/>
          </p:spPr>
          <p:txBody>
            <a:bodyPr wrap="square" rtlCol="0">
              <a:spAutoFit/>
            </a:bodyPr>
            <a:lstStyle/>
            <a:p>
              <a:r>
                <a:rPr lang="en-US" sz="2000" dirty="0">
                  <a:latin typeface="Montserrat" panose="00000500000000000000"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6986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881568" cy="1139132"/>
            </a:xfrm>
            <a:prstGeom prst="rect">
              <a:avLst/>
            </a:prstGeom>
            <a:noFill/>
          </p:spPr>
          <p:txBody>
            <a:bodyPr wrap="square" rtlCol="0">
              <a:spAutoFit/>
            </a:bodyPr>
            <a:lstStyle/>
            <a:p>
              <a:r>
                <a:rPr lang="en-US" sz="2000" dirty="0">
                  <a:latin typeface="Montserrat" panose="00000500000000000000"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0000500000000000000"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386638" cy="793940"/>
            </a:xfrm>
            <a:prstGeom prst="rect">
              <a:avLst/>
            </a:prstGeom>
            <a:noFill/>
          </p:spPr>
          <p:txBody>
            <a:bodyPr wrap="square" rtlCol="0">
              <a:spAutoFit/>
            </a:bodyPr>
            <a:lstStyle/>
            <a:p>
              <a:r>
                <a:rPr lang="en-US" sz="2000" dirty="0">
                  <a:latin typeface="Montserrat" panose="00000500000000000000"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599" y="12583951"/>
              <a:ext cx="1502526" cy="793940"/>
            </a:xfrm>
            <a:prstGeom prst="rect">
              <a:avLst/>
            </a:prstGeom>
            <a:noFill/>
          </p:spPr>
          <p:txBody>
            <a:bodyPr wrap="square" rtlCol="0">
              <a:spAutoFit/>
            </a:bodyPr>
            <a:lstStyle/>
            <a:p>
              <a:r>
                <a:rPr lang="en-US" sz="2000" dirty="0">
                  <a:latin typeface="Montserrat" panose="00000500000000000000" pitchFamily="2" charset="0"/>
                </a:rPr>
                <a:t>Water</a:t>
              </a:r>
            </a:p>
            <a:p>
              <a:r>
                <a:rPr lang="en-US" sz="2000" dirty="0">
                  <a:latin typeface="Montserrat" panose="00000500000000000000"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457450"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0000500000000000000"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5"/>
          <a:stretch>
            <a:fillRect/>
          </a:stretch>
        </p:blipFill>
        <p:spPr>
          <a:xfrm>
            <a:off x="12910000" y="16342522"/>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2998767" y="25863762"/>
            <a:ext cx="8617912" cy="697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Written in python</a:t>
            </a:r>
          </a:p>
          <a:p>
            <a:pPr algn="just">
              <a:lnSpc>
                <a:spcPct val="110000"/>
              </a:lnSpc>
            </a:pPr>
            <a:r>
              <a:rPr lang="en-US" sz="2400" dirty="0" err="1">
                <a:latin typeface="Montserrat" panose="00000500000000000000" pitchFamily="2" charset="0"/>
                <a:cs typeface="Arial" pitchFamily="34" charset="0"/>
              </a:rPr>
              <a:t>Jupyter</a:t>
            </a:r>
            <a:endParaRPr lang="en-US" sz="2400" dirty="0">
              <a:latin typeface="Montserrat" panose="00000500000000000000" pitchFamily="2" charset="0"/>
              <a:cs typeface="Arial" pitchFamily="34" charset="0"/>
            </a:endParaRPr>
          </a:p>
          <a:p>
            <a:pPr algn="just">
              <a:lnSpc>
                <a:spcPct val="110000"/>
              </a:lnSpc>
            </a:pPr>
            <a:r>
              <a:rPr lang="en-US" sz="2400" dirty="0" err="1">
                <a:latin typeface="Montserrat" panose="00000500000000000000" pitchFamily="2" charset="0"/>
                <a:cs typeface="Arial" pitchFamily="34" charset="0"/>
              </a:rPr>
              <a:t>Gp</a:t>
            </a:r>
            <a:r>
              <a:rPr lang="en-US" sz="2400" dirty="0">
                <a:latin typeface="Montserrat" panose="00000500000000000000" pitchFamily="2" charset="0"/>
                <a:cs typeface="Arial" pitchFamily="34" charset="0"/>
              </a:rPr>
              <a:t> calculations done on computer</a:t>
            </a:r>
          </a:p>
          <a:p>
            <a:pPr algn="just">
              <a:lnSpc>
                <a:spcPct val="110000"/>
              </a:lnSpc>
            </a:pPr>
            <a:r>
              <a:rPr lang="en-US" sz="2400" dirty="0">
                <a:latin typeface="Montserrat" panose="00000500000000000000" pitchFamily="2" charset="0"/>
                <a:cs typeface="Arial" pitchFamily="34" charset="0"/>
              </a:rPr>
              <a:t>The code is able to:</a:t>
            </a: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Establish communication between computer and </a:t>
            </a:r>
            <a:r>
              <a:rPr lang="en-US" sz="2400" dirty="0" err="1">
                <a:latin typeface="Montserrat" panose="00000500000000000000" pitchFamily="2" charset="0"/>
                <a:cs typeface="Arial" pitchFamily="34" charset="0"/>
              </a:rPr>
              <a:t>pis</a:t>
            </a:r>
            <a:endParaRPr lang="en-US" sz="2400" dirty="0">
              <a:latin typeface="Montserrat" panose="00000500000000000000"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Functions for:</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the motors in the x and y directions</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Pipetting liquid</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pH sensor vertically</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pH measurement</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Cleaning and drying the pH sensor</a:t>
            </a:r>
          </a:p>
          <a:p>
            <a:pPr marL="342900" indent="-342900" algn="just">
              <a:lnSpc>
                <a:spcPct val="110000"/>
              </a:lnSpc>
              <a:buFont typeface="Arial" panose="020B0604020202020204" pitchFamily="34" charset="0"/>
              <a:buChar char="•"/>
            </a:pPr>
            <a:r>
              <a:rPr lang="en-US" sz="2400" dirty="0" err="1">
                <a:latin typeface="Montserrat" panose="00000500000000000000" pitchFamily="2" charset="0"/>
                <a:cs typeface="Arial" pitchFamily="34" charset="0"/>
              </a:rPr>
              <a:t>GPy</a:t>
            </a:r>
            <a:r>
              <a:rPr lang="en-US" sz="2400" dirty="0">
                <a:latin typeface="Montserrat" panose="00000500000000000000" pitchFamily="2" charset="0"/>
                <a:cs typeface="Arial" pitchFamily="34" charset="0"/>
              </a:rPr>
              <a:t> code</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to establish RBF kernel</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does the regression</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uses active learning methods to determine the next data point to measure</a:t>
            </a:r>
          </a:p>
        </p:txBody>
      </p:sp>
      <p:pic>
        <p:nvPicPr>
          <p:cNvPr id="7" name="Picture 6" descr="A graph of a graph&#10;&#10;Description automatically generated with medium confidence">
            <a:extLst>
              <a:ext uri="{FF2B5EF4-FFF2-40B4-BE49-F238E27FC236}">
                <a16:creationId xmlns:a16="http://schemas.microsoft.com/office/drawing/2014/main" id="{4448BA89-A04F-5841-7D45-A271575CC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8765" y="21911451"/>
            <a:ext cx="5867111" cy="3192281"/>
          </a:xfrm>
          <a:prstGeom prst="rect">
            <a:avLst/>
          </a:prstGeom>
        </p:spPr>
      </p:pic>
      <p:pic>
        <p:nvPicPr>
          <p:cNvPr id="8" name="Picture 8" descr="3: Illustration of 1-D Gaussian process. A Gaussian process is a... |  Download Scientific Diagram">
            <a:extLst>
              <a:ext uri="{FF2B5EF4-FFF2-40B4-BE49-F238E27FC236}">
                <a16:creationId xmlns:a16="http://schemas.microsoft.com/office/drawing/2014/main" id="{899694CE-5D75-1828-F608-4DF8CF355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1916" y="17923598"/>
            <a:ext cx="5772244" cy="3402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 tutorial on Gaussian process regression: Modelling, exploring, and  exploiting functions - ScienceDirect">
            <a:extLst>
              <a:ext uri="{FF2B5EF4-FFF2-40B4-BE49-F238E27FC236}">
                <a16:creationId xmlns:a16="http://schemas.microsoft.com/office/drawing/2014/main" id="{67F9656E-D6DD-DF86-C9DB-45CE10F547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05" y="12271652"/>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6DFDDA2-A648-7770-3963-13080A37458A}"/>
              </a:ext>
            </a:extLst>
          </p:cNvPr>
          <p:cNvPicPr>
            <a:picLocks noChangeAspect="1"/>
          </p:cNvPicPr>
          <p:nvPr/>
        </p:nvPicPr>
        <p:blipFill rotWithShape="1">
          <a:blip r:embed="rId9"/>
          <a:srcRect t="42710" b="-28"/>
          <a:stretch/>
        </p:blipFill>
        <p:spPr>
          <a:xfrm>
            <a:off x="6362265" y="25958922"/>
            <a:ext cx="5519846" cy="1180585"/>
          </a:xfrm>
          <a:prstGeom prst="rect">
            <a:avLst/>
          </a:prstGeom>
          <a:effectLst>
            <a:glow rad="63500">
              <a:schemeClr val="tx1">
                <a:alpha val="40000"/>
              </a:schemeClr>
            </a:glow>
            <a:softEdge rad="0"/>
          </a:effectLst>
        </p:spPr>
      </p:pic>
      <p:sp>
        <p:nvSpPr>
          <p:cNvPr id="11" name="TextBox 10">
            <a:extLst>
              <a:ext uri="{FF2B5EF4-FFF2-40B4-BE49-F238E27FC236}">
                <a16:creationId xmlns:a16="http://schemas.microsoft.com/office/drawing/2014/main" id="{509A2E38-0FE6-83FF-1028-55EBD97C2A75}"/>
              </a:ext>
            </a:extLst>
          </p:cNvPr>
          <p:cNvSpPr txBox="1"/>
          <p:nvPr/>
        </p:nvSpPr>
        <p:spPr>
          <a:xfrm>
            <a:off x="6260961" y="12163134"/>
            <a:ext cx="5810242" cy="5262979"/>
          </a:xfrm>
          <a:prstGeom prst="rect">
            <a:avLst/>
          </a:prstGeom>
          <a:noFill/>
        </p:spPr>
        <p:txBody>
          <a:bodyPr wrap="square" rtlCol="0">
            <a:spAutoFit/>
          </a:bodyPr>
          <a:lstStyle/>
          <a:p>
            <a:r>
              <a:rPr lang="en-US" sz="2400" dirty="0">
                <a:latin typeface="Montserrat" panose="00000500000000000000" pitchFamily="2" charset="0"/>
              </a:rPr>
              <a:t>Gaussian processes is a method of doing regression. It tells us which functions are most likely to describe the data we are observing at any time during an experiment. When we have no data, our prior model has endless possibilities. Then as we observe more and more data, we get a better idea of the true underlying function. This regression method is non-parametric, which means we don’t have an equation that describes the function we are fitting, just a curve - a set of points. </a:t>
            </a:r>
          </a:p>
        </p:txBody>
      </p:sp>
      <p:sp>
        <p:nvSpPr>
          <p:cNvPr id="12" name="TextBox 11">
            <a:extLst>
              <a:ext uri="{FF2B5EF4-FFF2-40B4-BE49-F238E27FC236}">
                <a16:creationId xmlns:a16="http://schemas.microsoft.com/office/drawing/2014/main" id="{23061293-F490-6EF5-8E6A-630F4F10A4BD}"/>
              </a:ext>
            </a:extLst>
          </p:cNvPr>
          <p:cNvSpPr txBox="1"/>
          <p:nvPr/>
        </p:nvSpPr>
        <p:spPr>
          <a:xfrm>
            <a:off x="455906" y="16545743"/>
            <a:ext cx="5671849" cy="10434716"/>
          </a:xfrm>
          <a:prstGeom prst="rect">
            <a:avLst/>
          </a:prstGeom>
          <a:noFill/>
        </p:spPr>
        <p:txBody>
          <a:bodyPr wrap="square" lIns="90000" tIns="46800" rIns="90000" rtlCol="0">
            <a:spAutoFit/>
          </a:bodyPr>
          <a:lstStyle/>
          <a:p>
            <a:r>
              <a:rPr lang="en-US" sz="2400" dirty="0">
                <a:latin typeface="Montserrat" panose="00000500000000000000" pitchFamily="2" charset="0"/>
              </a:rPr>
              <a:t>In essence, a Gaussian process is a collection of normally distributed random variables. Thus, for each value of the control parameter, we have a Gaussian probability distribution (a.k.a. a Bell curve) as an output. The variance in the distributions tells us about the uncertainty in the function. Where we have a better idea of the underlying function, the distributions are narrower. This plotted variance includes both the uncertainty in the model due to a lack of information (epistemic uncertainty), and the noise and fluctuations in the data itself (aleatoric uncertainty). The uncertainty is plotted on Figure 3 as the light-blue region (2 standard deviations). The darker-blue line on this graph is the mean of the function, what we call the surrogate function. It is the curve that most likely represents the true curve. The underlying curve that we desire to find the shape of is plotted with the black dotted line.</a:t>
            </a:r>
          </a:p>
        </p:txBody>
      </p:sp>
      <p:sp>
        <p:nvSpPr>
          <p:cNvPr id="13" name="TextBox 12">
            <a:extLst>
              <a:ext uri="{FF2B5EF4-FFF2-40B4-BE49-F238E27FC236}">
                <a16:creationId xmlns:a16="http://schemas.microsoft.com/office/drawing/2014/main" id="{79F45F94-DE75-96DB-586D-7D7DF142BBAB}"/>
              </a:ext>
            </a:extLst>
          </p:cNvPr>
          <p:cNvSpPr txBox="1"/>
          <p:nvPr/>
        </p:nvSpPr>
        <p:spPr>
          <a:xfrm>
            <a:off x="2875883" y="15700558"/>
            <a:ext cx="1243117" cy="400110"/>
          </a:xfrm>
          <a:prstGeom prst="rect">
            <a:avLst/>
          </a:prstGeom>
          <a:noFill/>
        </p:spPr>
        <p:txBody>
          <a:bodyPr wrap="square" rtlCol="0">
            <a:spAutoFit/>
          </a:bodyPr>
          <a:lstStyle/>
          <a:p>
            <a:pPr algn="ctr"/>
            <a:r>
              <a:rPr lang="en-US" sz="2000" dirty="0">
                <a:latin typeface="Montserrat" panose="00000500000000000000" pitchFamily="2" charset="0"/>
              </a:rPr>
              <a:t>Figure 1</a:t>
            </a:r>
          </a:p>
        </p:txBody>
      </p:sp>
      <p:sp>
        <p:nvSpPr>
          <p:cNvPr id="14" name="TextBox 13">
            <a:extLst>
              <a:ext uri="{FF2B5EF4-FFF2-40B4-BE49-F238E27FC236}">
                <a16:creationId xmlns:a16="http://schemas.microsoft.com/office/drawing/2014/main" id="{1BF2937F-2333-2677-33CE-B8632F80A420}"/>
              </a:ext>
            </a:extLst>
          </p:cNvPr>
          <p:cNvSpPr txBox="1"/>
          <p:nvPr/>
        </p:nvSpPr>
        <p:spPr>
          <a:xfrm>
            <a:off x="8557817" y="21299190"/>
            <a:ext cx="1098300" cy="707886"/>
          </a:xfrm>
          <a:prstGeom prst="rect">
            <a:avLst/>
          </a:prstGeom>
          <a:noFill/>
        </p:spPr>
        <p:txBody>
          <a:bodyPr wrap="square" rtlCol="0">
            <a:spAutoFit/>
          </a:bodyPr>
          <a:lstStyle/>
          <a:p>
            <a:r>
              <a:rPr lang="en-US" sz="2000" dirty="0">
                <a:latin typeface="Montserrat" panose="00000500000000000000" pitchFamily="2" charset="0"/>
              </a:rPr>
              <a:t>Figure 2</a:t>
            </a:r>
          </a:p>
        </p:txBody>
      </p:sp>
      <p:sp>
        <p:nvSpPr>
          <p:cNvPr id="15" name="TextBox 14">
            <a:extLst>
              <a:ext uri="{FF2B5EF4-FFF2-40B4-BE49-F238E27FC236}">
                <a16:creationId xmlns:a16="http://schemas.microsoft.com/office/drawing/2014/main" id="{7262D3A7-905D-21F0-A784-DF72D8E94F08}"/>
              </a:ext>
            </a:extLst>
          </p:cNvPr>
          <p:cNvSpPr txBox="1"/>
          <p:nvPr/>
        </p:nvSpPr>
        <p:spPr>
          <a:xfrm>
            <a:off x="8557637" y="25103732"/>
            <a:ext cx="1096876" cy="707886"/>
          </a:xfrm>
          <a:prstGeom prst="rect">
            <a:avLst/>
          </a:prstGeom>
          <a:noFill/>
        </p:spPr>
        <p:txBody>
          <a:bodyPr wrap="square" rtlCol="0">
            <a:spAutoFit/>
          </a:bodyPr>
          <a:lstStyle/>
          <a:p>
            <a:r>
              <a:rPr lang="en-US" sz="2000" dirty="0">
                <a:latin typeface="Montserrat" panose="00000500000000000000" pitchFamily="2" charset="0"/>
              </a:rPr>
              <a:t>Figure 3</a:t>
            </a:r>
          </a:p>
        </p:txBody>
      </p:sp>
      <p:sp>
        <p:nvSpPr>
          <p:cNvPr id="16" name="TextBox 15">
            <a:extLst>
              <a:ext uri="{FF2B5EF4-FFF2-40B4-BE49-F238E27FC236}">
                <a16:creationId xmlns:a16="http://schemas.microsoft.com/office/drawing/2014/main" id="{B7E65F3F-0E65-02F5-B84F-78C48EC65BD6}"/>
              </a:ext>
            </a:extLst>
          </p:cNvPr>
          <p:cNvSpPr txBox="1"/>
          <p:nvPr/>
        </p:nvSpPr>
        <p:spPr>
          <a:xfrm>
            <a:off x="8496479" y="27365299"/>
            <a:ext cx="1119662" cy="707886"/>
          </a:xfrm>
          <a:prstGeom prst="rect">
            <a:avLst/>
          </a:prstGeom>
          <a:noFill/>
        </p:spPr>
        <p:txBody>
          <a:bodyPr wrap="square" rtlCol="0">
            <a:spAutoFit/>
          </a:bodyPr>
          <a:lstStyle/>
          <a:p>
            <a:r>
              <a:rPr lang="en-US" sz="2000" dirty="0">
                <a:latin typeface="Montserrat" panose="00000500000000000000" pitchFamily="2" charset="0"/>
              </a:rPr>
              <a:t>Figure 4</a:t>
            </a:r>
          </a:p>
        </p:txBody>
      </p:sp>
      <p:pic>
        <p:nvPicPr>
          <p:cNvPr id="18" name="Picture 17" descr="A diagram of a graph&#10;&#10;Description automatically generated">
            <a:extLst>
              <a:ext uri="{FF2B5EF4-FFF2-40B4-BE49-F238E27FC236}">
                <a16:creationId xmlns:a16="http://schemas.microsoft.com/office/drawing/2014/main" id="{7BB4D523-68D1-9068-6DED-CE8BB81F9E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99132" y="26161111"/>
            <a:ext cx="6400800" cy="1828800"/>
          </a:xfrm>
          <a:prstGeom prst="rect">
            <a:avLst/>
          </a:prstGeom>
        </p:spPr>
      </p:pic>
      <p:pic>
        <p:nvPicPr>
          <p:cNvPr id="34" name="Picture 33" descr="A diagram of a graph&#10;&#10;Description automatically generated">
            <a:extLst>
              <a:ext uri="{FF2B5EF4-FFF2-40B4-BE49-F238E27FC236}">
                <a16:creationId xmlns:a16="http://schemas.microsoft.com/office/drawing/2014/main" id="{C7A1C579-2B1B-C397-FAA1-D252FF723F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94370" y="28093216"/>
            <a:ext cx="6400800" cy="1828800"/>
          </a:xfrm>
          <a:prstGeom prst="rect">
            <a:avLst/>
          </a:prstGeom>
        </p:spPr>
      </p:pic>
      <p:pic>
        <p:nvPicPr>
          <p:cNvPr id="36" name="Picture 35" descr="A diagram of a graph&#10;&#10;Description automatically generated">
            <a:extLst>
              <a:ext uri="{FF2B5EF4-FFF2-40B4-BE49-F238E27FC236}">
                <a16:creationId xmlns:a16="http://schemas.microsoft.com/office/drawing/2014/main" id="{25DFCDFB-259A-143C-D53E-F15EE7572FA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520122" y="23948073"/>
            <a:ext cx="6400800" cy="1828800"/>
          </a:xfrm>
          <a:prstGeom prst="rect">
            <a:avLst/>
          </a:prstGeom>
        </p:spPr>
      </p:pic>
      <p:pic>
        <p:nvPicPr>
          <p:cNvPr id="40" name="Picture 39" descr="A graph of a graph showing a number of points&#10;&#10;Description automatically generated with medium confidence">
            <a:extLst>
              <a:ext uri="{FF2B5EF4-FFF2-40B4-BE49-F238E27FC236}">
                <a16:creationId xmlns:a16="http://schemas.microsoft.com/office/drawing/2014/main" id="{D07BBEF7-6929-4943-8182-E0CC146829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40733" y="23884381"/>
            <a:ext cx="6655621" cy="1901606"/>
          </a:xfrm>
          <a:prstGeom prst="rect">
            <a:avLst/>
          </a:prstGeom>
        </p:spPr>
      </p:pic>
      <p:pic>
        <p:nvPicPr>
          <p:cNvPr id="44" name="Picture 43" descr="A graph of a graph showing a graph of a ph&#10;&#10;Description automatically generated with medium confidence">
            <a:extLst>
              <a:ext uri="{FF2B5EF4-FFF2-40B4-BE49-F238E27FC236}">
                <a16:creationId xmlns:a16="http://schemas.microsoft.com/office/drawing/2014/main" id="{28851D3E-3E91-D828-21F6-A8888E29ECD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92745" y="21743017"/>
            <a:ext cx="6400800" cy="1828800"/>
          </a:xfrm>
          <a:prstGeom prst="rect">
            <a:avLst/>
          </a:prstGeom>
        </p:spPr>
      </p:pic>
      <p:sp>
        <p:nvSpPr>
          <p:cNvPr id="48" name="TextBox 47">
            <a:extLst>
              <a:ext uri="{FF2B5EF4-FFF2-40B4-BE49-F238E27FC236}">
                <a16:creationId xmlns:a16="http://schemas.microsoft.com/office/drawing/2014/main" id="{13FCD8D0-64A5-616B-107E-72D7A4C91C7D}"/>
              </a:ext>
            </a:extLst>
          </p:cNvPr>
          <p:cNvSpPr txBox="1"/>
          <p:nvPr/>
        </p:nvSpPr>
        <p:spPr>
          <a:xfrm>
            <a:off x="33059670" y="26866627"/>
            <a:ext cx="8832867" cy="677108"/>
          </a:xfrm>
          <a:prstGeom prst="rect">
            <a:avLst/>
          </a:prstGeom>
          <a:noFill/>
        </p:spPr>
        <p:txBody>
          <a:bodyPr wrap="none" rtlCol="0">
            <a:spAutoFit/>
          </a:bodyPr>
          <a:lstStyle/>
          <a:p>
            <a:r>
              <a:rPr lang="en-US" dirty="0">
                <a:latin typeface="Montserrat" panose="00000500000000000000" pitchFamily="2" charset="0"/>
              </a:rPr>
              <a:t>Argmax = 5*sqrt(n)*variance + slope</a:t>
            </a:r>
          </a:p>
        </p:txBody>
      </p:sp>
      <p:sp>
        <p:nvSpPr>
          <p:cNvPr id="50" name="TextBox 49">
            <a:extLst>
              <a:ext uri="{FF2B5EF4-FFF2-40B4-BE49-F238E27FC236}">
                <a16:creationId xmlns:a16="http://schemas.microsoft.com/office/drawing/2014/main" id="{5745DAEA-E33E-C183-51B6-59A1ED0554F0}"/>
              </a:ext>
            </a:extLst>
          </p:cNvPr>
          <p:cNvSpPr txBox="1"/>
          <p:nvPr/>
        </p:nvSpPr>
        <p:spPr>
          <a:xfrm>
            <a:off x="32912615" y="10170748"/>
            <a:ext cx="11195694" cy="677108"/>
          </a:xfrm>
          <a:prstGeom prst="rect">
            <a:avLst/>
          </a:prstGeom>
          <a:noFill/>
        </p:spPr>
        <p:txBody>
          <a:bodyPr wrap="none" rtlCol="0">
            <a:spAutoFit/>
          </a:bodyPr>
          <a:lstStyle/>
          <a:p>
            <a:r>
              <a:rPr lang="en-US" dirty="0">
                <a:latin typeface="Montserrat" panose="00000500000000000000" pitchFamily="2" charset="0"/>
              </a:rPr>
              <a:t>argmax = … this is for the acquisition function</a:t>
            </a:r>
          </a:p>
        </p:txBody>
      </p:sp>
      <p:pic>
        <p:nvPicPr>
          <p:cNvPr id="17" name="Picture 2">
            <a:extLst>
              <a:ext uri="{FF2B5EF4-FFF2-40B4-BE49-F238E27FC236}">
                <a16:creationId xmlns:a16="http://schemas.microsoft.com/office/drawing/2014/main" id="{CAA73B19-B0E7-22FB-6054-07223B0FFF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70691" y="10307307"/>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of a graph showing a number of points&#10;&#10;Description automatically generated with medium confidence">
            <a:extLst>
              <a:ext uri="{FF2B5EF4-FFF2-40B4-BE49-F238E27FC236}">
                <a16:creationId xmlns:a16="http://schemas.microsoft.com/office/drawing/2014/main" id="{5F2D7830-16B1-E66F-5CCD-534D64B0548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352000" y="13593301"/>
            <a:ext cx="5232400" cy="1494972"/>
          </a:xfrm>
          <a:prstGeom prst="rect">
            <a:avLst/>
          </a:prstGeom>
        </p:spPr>
      </p:pic>
      <p:pic>
        <p:nvPicPr>
          <p:cNvPr id="23" name="Picture 22" descr="A graph of a graph with a line&#10;&#10;Description automatically generated">
            <a:extLst>
              <a:ext uri="{FF2B5EF4-FFF2-40B4-BE49-F238E27FC236}">
                <a16:creationId xmlns:a16="http://schemas.microsoft.com/office/drawing/2014/main" id="{C85BA1C9-2E35-BA14-8D4C-BCE087AD24C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352000" y="15237748"/>
            <a:ext cx="5232400" cy="1494972"/>
          </a:xfrm>
          <a:prstGeom prst="rect">
            <a:avLst/>
          </a:prstGeom>
        </p:spPr>
      </p:pic>
      <p:pic>
        <p:nvPicPr>
          <p:cNvPr id="28" name="Picture 27" descr="A graph of a graph showing a curve&#10;&#10;Description automatically generated with medium confidence">
            <a:extLst>
              <a:ext uri="{FF2B5EF4-FFF2-40B4-BE49-F238E27FC236}">
                <a16:creationId xmlns:a16="http://schemas.microsoft.com/office/drawing/2014/main" id="{42721802-BCEC-6EA9-D72D-35C4AA8EDDA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52000" y="16879337"/>
            <a:ext cx="5232400" cy="1494972"/>
          </a:xfrm>
          <a:prstGeom prst="rect">
            <a:avLst/>
          </a:prstGeom>
        </p:spPr>
      </p:pic>
      <p:pic>
        <p:nvPicPr>
          <p:cNvPr id="29" name="Picture 28" descr="A graph of a graph showing a curve&#10;&#10;Description automatically generated with medium confidence">
            <a:extLst>
              <a:ext uri="{FF2B5EF4-FFF2-40B4-BE49-F238E27FC236}">
                <a16:creationId xmlns:a16="http://schemas.microsoft.com/office/drawing/2014/main" id="{4C548706-4297-C35F-8610-60136975A12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352000" y="18556712"/>
            <a:ext cx="5232400" cy="1494972"/>
          </a:xfrm>
          <a:prstGeom prst="rect">
            <a:avLst/>
          </a:prstGeom>
        </p:spPr>
      </p:pic>
      <p:pic>
        <p:nvPicPr>
          <p:cNvPr id="32" name="Picture 31" descr="A graph of a graph showing a number of points&#10;&#10;Description automatically generated with medium confidence">
            <a:extLst>
              <a:ext uri="{FF2B5EF4-FFF2-40B4-BE49-F238E27FC236}">
                <a16:creationId xmlns:a16="http://schemas.microsoft.com/office/drawing/2014/main" id="{D0B4174B-D286-27F1-4FA6-377C6F2331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352000" y="11951754"/>
            <a:ext cx="5232401" cy="1494972"/>
          </a:xfrm>
          <a:prstGeom prst="rect">
            <a:avLst/>
          </a:prstGeom>
        </p:spPr>
      </p:pic>
      <p:pic>
        <p:nvPicPr>
          <p:cNvPr id="35" name="Picture 34" descr="A graph of a function&#10;&#10;Description automatically generated">
            <a:extLst>
              <a:ext uri="{FF2B5EF4-FFF2-40B4-BE49-F238E27FC236}">
                <a16:creationId xmlns:a16="http://schemas.microsoft.com/office/drawing/2014/main" id="{9A0B5247-2115-3309-31BC-1747C5ADBD8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178000" y="10547507"/>
            <a:ext cx="5232400" cy="1046480"/>
          </a:xfrm>
          <a:prstGeom prst="rect">
            <a:avLst/>
          </a:prstGeom>
        </p:spPr>
      </p:pic>
      <p:pic>
        <p:nvPicPr>
          <p:cNvPr id="38" name="Picture 37" descr="A graph with a blue line&#10;&#10;Description automatically generated">
            <a:extLst>
              <a:ext uri="{FF2B5EF4-FFF2-40B4-BE49-F238E27FC236}">
                <a16:creationId xmlns:a16="http://schemas.microsoft.com/office/drawing/2014/main" id="{A68B6427-1AC2-FE19-3E4F-4B0C968AC1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178000" y="12176000"/>
            <a:ext cx="5232401" cy="1046480"/>
          </a:xfrm>
          <a:prstGeom prst="rect">
            <a:avLst/>
          </a:prstGeom>
        </p:spPr>
      </p:pic>
      <p:pic>
        <p:nvPicPr>
          <p:cNvPr id="42" name="Picture 41" descr="A graph of a function&#10;&#10;Description automatically generated">
            <a:extLst>
              <a:ext uri="{FF2B5EF4-FFF2-40B4-BE49-F238E27FC236}">
                <a16:creationId xmlns:a16="http://schemas.microsoft.com/office/drawing/2014/main" id="{72D8B911-822B-5DFB-019E-26BD956B7F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177998" y="13818996"/>
            <a:ext cx="5232402" cy="1046481"/>
          </a:xfrm>
          <a:prstGeom prst="rect">
            <a:avLst/>
          </a:prstGeom>
        </p:spPr>
      </p:pic>
      <p:pic>
        <p:nvPicPr>
          <p:cNvPr id="46" name="Picture 45" descr="A graph of a function&#10;&#10;Description automatically generated">
            <a:extLst>
              <a:ext uri="{FF2B5EF4-FFF2-40B4-BE49-F238E27FC236}">
                <a16:creationId xmlns:a16="http://schemas.microsoft.com/office/drawing/2014/main" id="{8549C34A-EB10-460D-4291-9E70008ECED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177055" y="15460543"/>
            <a:ext cx="5232402" cy="1046481"/>
          </a:xfrm>
          <a:prstGeom prst="rect">
            <a:avLst/>
          </a:prstGeom>
        </p:spPr>
      </p:pic>
      <p:pic>
        <p:nvPicPr>
          <p:cNvPr id="52" name="Picture 51" descr="A graph of a function&#10;&#10;Description automatically generated">
            <a:extLst>
              <a:ext uri="{FF2B5EF4-FFF2-40B4-BE49-F238E27FC236}">
                <a16:creationId xmlns:a16="http://schemas.microsoft.com/office/drawing/2014/main" id="{522D553F-84B0-E1DB-5FFD-877968EC426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177053" y="17102090"/>
            <a:ext cx="5232404" cy="1046481"/>
          </a:xfrm>
          <a:prstGeom prst="rect">
            <a:avLst/>
          </a:prstGeom>
        </p:spPr>
      </p:pic>
      <p:pic>
        <p:nvPicPr>
          <p:cNvPr id="54" name="Picture 53" descr="A graph of a graph&#10;&#10;Description automatically generated">
            <a:extLst>
              <a:ext uri="{FF2B5EF4-FFF2-40B4-BE49-F238E27FC236}">
                <a16:creationId xmlns:a16="http://schemas.microsoft.com/office/drawing/2014/main" id="{285E7749-AE85-55CC-A827-5FDD2DDE4DC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177053" y="18780957"/>
            <a:ext cx="5232404" cy="1046481"/>
          </a:xfrm>
          <a:prstGeom prst="rect">
            <a:avLst/>
          </a:prstGeom>
        </p:spPr>
      </p:pic>
      <p:sp>
        <p:nvSpPr>
          <p:cNvPr id="56" name="TextBox 19">
            <a:extLst>
              <a:ext uri="{FF2B5EF4-FFF2-40B4-BE49-F238E27FC236}">
                <a16:creationId xmlns:a16="http://schemas.microsoft.com/office/drawing/2014/main" id="{6A0014F7-88B1-2F19-717F-B921EC3106A1}"/>
              </a:ext>
            </a:extLst>
          </p:cNvPr>
          <p:cNvSpPr txBox="1">
            <a:spLocks noChangeArrowheads="1"/>
          </p:cNvSpPr>
          <p:nvPr/>
        </p:nvSpPr>
        <p:spPr bwMode="auto">
          <a:xfrm>
            <a:off x="22352000" y="7326303"/>
            <a:ext cx="20891500" cy="29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Our goal is to discover the shape of the curve of the pH that results when mixing together an acid and a conjugate base.</a:t>
            </a:r>
          </a:p>
          <a:p>
            <a:pPr algn="just">
              <a:lnSpc>
                <a:spcPct val="110000"/>
              </a:lnSpc>
            </a:pPr>
            <a:r>
              <a:rPr lang="en-US" sz="2400" dirty="0">
                <a:latin typeface="Montserrat" panose="00000500000000000000" pitchFamily="2" charset="0"/>
                <a:cs typeface="Arial" pitchFamily="34" charset="0"/>
              </a:rPr>
              <a:t>We used </a:t>
            </a:r>
            <a:r>
              <a:rPr lang="en-US" sz="2400" b="1" dirty="0">
                <a:latin typeface="Montserrat" panose="00000500000000000000" pitchFamily="2" charset="0"/>
                <a:cs typeface="Arial" pitchFamily="34" charset="0"/>
              </a:rPr>
              <a:t>Acetic Acid</a:t>
            </a:r>
            <a:r>
              <a:rPr lang="en-US" sz="2400" dirty="0">
                <a:latin typeface="Montserrat" panose="00000500000000000000" pitchFamily="2" charset="0"/>
                <a:cs typeface="Arial" pitchFamily="34" charset="0"/>
              </a:rPr>
              <a:t> and </a:t>
            </a:r>
            <a:r>
              <a:rPr lang="en-US" sz="2400" b="1" dirty="0">
                <a:latin typeface="Montserrat" panose="00000500000000000000" pitchFamily="2" charset="0"/>
                <a:cs typeface="Arial" pitchFamily="34" charset="0"/>
              </a:rPr>
              <a:t>Sodium Acetate</a:t>
            </a:r>
            <a:r>
              <a:rPr lang="en-US" sz="2400" dirty="0">
                <a:latin typeface="Montserrat" panose="00000500000000000000" pitchFamily="2" charset="0"/>
                <a:cs typeface="Arial" pitchFamily="34" charset="0"/>
              </a:rPr>
              <a:t>.</a:t>
            </a:r>
          </a:p>
          <a:p>
            <a:pPr algn="just">
              <a:lnSpc>
                <a:spcPct val="110000"/>
              </a:lnSpc>
            </a:pPr>
            <a:endParaRPr lang="en-US" sz="2400" dirty="0">
              <a:latin typeface="Montserrat" panose="00000500000000000000" pitchFamily="2" charset="0"/>
              <a:cs typeface="Arial" pitchFamily="34" charset="0"/>
            </a:endParaRPr>
          </a:p>
          <a:p>
            <a:pPr algn="just">
              <a:lnSpc>
                <a:spcPct val="110000"/>
              </a:lnSpc>
            </a:pPr>
            <a:r>
              <a:rPr lang="en-US" sz="2400" dirty="0">
                <a:latin typeface="Montserrat" panose="00000500000000000000" pitchFamily="2" charset="0"/>
                <a:cs typeface="Arial" pitchFamily="34" charset="0"/>
              </a:rPr>
              <a:t>We begin by taking a measurement at 0.1 ratio of the [acid]/[conjugate base].</a:t>
            </a:r>
          </a:p>
          <a:p>
            <a:pPr algn="just">
              <a:lnSpc>
                <a:spcPct val="110000"/>
              </a:lnSpc>
            </a:pPr>
            <a:r>
              <a:rPr lang="en-US" sz="2400" dirty="0">
                <a:latin typeface="Montserrat" panose="00000500000000000000" pitchFamily="2" charset="0"/>
                <a:cs typeface="Arial" pitchFamily="34" charset="0"/>
              </a:rPr>
              <a:t>From that, we obtain a measurement. With it, we obtain a curve with the uncertainty required to create an acquisition function.</a:t>
            </a:r>
          </a:p>
          <a:p>
            <a:pPr algn="just">
              <a:lnSpc>
                <a:spcPct val="110000"/>
              </a:lnSpc>
            </a:pPr>
            <a:r>
              <a:rPr lang="en-US" sz="2400" dirty="0">
                <a:latin typeface="Montserrat" panose="00000500000000000000" pitchFamily="2" charset="0"/>
                <a:cs typeface="Arial" pitchFamily="34" charset="0"/>
              </a:rPr>
              <a:t>From this, we obtain the next data point.</a:t>
            </a:r>
          </a:p>
          <a:p>
            <a:pPr algn="just">
              <a:lnSpc>
                <a:spcPct val="110000"/>
              </a:lnSpc>
            </a:pPr>
            <a:r>
              <a:rPr lang="en-US" sz="2400" dirty="0">
                <a:latin typeface="Montserrat" panose="00000500000000000000" pitchFamily="2" charset="0"/>
                <a:cs typeface="Arial" pitchFamily="34" charset="0"/>
              </a:rPr>
              <a:t>This continues until the curve is found.</a:t>
            </a:r>
          </a:p>
        </p:txBody>
      </p:sp>
      <p:pic>
        <p:nvPicPr>
          <p:cNvPr id="1037" name="Picture 1036">
            <a:extLst>
              <a:ext uri="{FF2B5EF4-FFF2-40B4-BE49-F238E27FC236}">
                <a16:creationId xmlns:a16="http://schemas.microsoft.com/office/drawing/2014/main" id="{464FCFB5-CF66-BC09-C09C-9BEB89A9CE5D}"/>
              </a:ext>
            </a:extLst>
          </p:cNvPr>
          <p:cNvPicPr>
            <a:picLocks noChangeAspect="1"/>
          </p:cNvPicPr>
          <p:nvPr/>
        </p:nvPicPr>
        <p:blipFill>
          <a:blip r:embed="rId27"/>
          <a:stretch>
            <a:fillRect/>
          </a:stretch>
        </p:blipFill>
        <p:spPr>
          <a:xfrm>
            <a:off x="34459095" y="13288002"/>
            <a:ext cx="7762875" cy="3952875"/>
          </a:xfrm>
          <a:prstGeom prst="rect">
            <a:avLst/>
          </a:prstGeom>
        </p:spPr>
      </p:pic>
      <p:sp>
        <p:nvSpPr>
          <p:cNvPr id="1041" name="TextBox 19">
            <a:extLst>
              <a:ext uri="{FF2B5EF4-FFF2-40B4-BE49-F238E27FC236}">
                <a16:creationId xmlns:a16="http://schemas.microsoft.com/office/drawing/2014/main" id="{AD4FDA63-9854-59C3-48F3-39291AE47D0E}"/>
              </a:ext>
            </a:extLst>
          </p:cNvPr>
          <p:cNvSpPr txBox="1">
            <a:spLocks noChangeArrowheads="1"/>
          </p:cNvSpPr>
          <p:nvPr/>
        </p:nvSpPr>
        <p:spPr bwMode="auto">
          <a:xfrm>
            <a:off x="711199" y="7215603"/>
            <a:ext cx="21234401" cy="372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When scientists need to take large amounts of data, rather than taking countless measurements that take time, resources, and money, it may be better to automate the task. Beyond that, what if a device were able to do more than simply repeat a task, what if it could make its own decisions and conduct an experiment wholly without needing constant human supervision? We can accomplish this using Gaussian processes applied to machine learning. LEGOLAS is a device capable of applying these principals to measure the pH of an acid and a conjugate base when mixed. This experiment may be more akin to a proof of concept, however this principal is extremely valuable and can be applied to countless other disciplines. </a:t>
            </a:r>
          </a:p>
          <a:p>
            <a:pPr>
              <a:lnSpc>
                <a:spcPct val="110000"/>
              </a:lnSpc>
            </a:pPr>
            <a:r>
              <a:rPr lang="en-US" sz="2400" dirty="0">
                <a:latin typeface="Montserrat" panose="00000500000000000000" pitchFamily="2" charset="0"/>
                <a:cs typeface="Arial" pitchFamily="34" charset="0"/>
              </a:rPr>
              <a:t>Goal to understand machine learning</a:t>
            </a:r>
          </a:p>
          <a:p>
            <a:pPr>
              <a:lnSpc>
                <a:spcPct val="110000"/>
              </a:lnSpc>
            </a:pPr>
            <a:r>
              <a:rPr lang="en-US" sz="2400" dirty="0">
                <a:latin typeface="Montserrat" panose="00000500000000000000" pitchFamily="2" charset="0"/>
                <a:cs typeface="Arial" pitchFamily="34" charset="0"/>
              </a:rPr>
              <a:t>Look at exploration, combine with exploitation</a:t>
            </a:r>
          </a:p>
          <a:p>
            <a:pPr>
              <a:lnSpc>
                <a:spcPct val="110000"/>
              </a:lnSpc>
            </a:pPr>
            <a:r>
              <a:rPr lang="en-US" sz="2400" dirty="0">
                <a:latin typeface="Montserrat" panose="00000500000000000000" pitchFamily="2" charset="0"/>
                <a:cs typeface="Arial" pitchFamily="34" charset="0"/>
              </a:rPr>
              <a:t>Explored experimentally and computationally</a:t>
            </a:r>
          </a:p>
        </p:txBody>
      </p:sp>
      <p:sp>
        <p:nvSpPr>
          <p:cNvPr id="1043" name="TextBox 19">
            <a:extLst>
              <a:ext uri="{FF2B5EF4-FFF2-40B4-BE49-F238E27FC236}">
                <a16:creationId xmlns:a16="http://schemas.microsoft.com/office/drawing/2014/main" id="{EAE4B40A-8F12-8B88-A3A7-F4FB6A7BA3FF}"/>
              </a:ext>
            </a:extLst>
          </p:cNvPr>
          <p:cNvSpPr txBox="1">
            <a:spLocks noChangeArrowheads="1"/>
          </p:cNvSpPr>
          <p:nvPr/>
        </p:nvSpPr>
        <p:spPr bwMode="auto">
          <a:xfrm>
            <a:off x="12835432" y="12220600"/>
            <a:ext cx="8759484" cy="3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Legolas possesses:</a:t>
            </a:r>
          </a:p>
          <a:p>
            <a:pPr marL="342900" indent="-342900" algn="just">
              <a:lnSpc>
                <a:spcPct val="110000"/>
              </a:lnSpc>
              <a:buFontTx/>
              <a:buChar char="-"/>
            </a:pPr>
            <a:r>
              <a:rPr lang="en-US" sz="2400" dirty="0">
                <a:latin typeface="Montserrat" panose="00000500000000000000" pitchFamily="2" charset="0"/>
                <a:cs typeface="Arial" pitchFamily="34" charset="0"/>
              </a:rPr>
              <a:t>2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and build hats to control motors</a:t>
            </a:r>
          </a:p>
          <a:p>
            <a:pPr marL="342900" indent="-342900" algn="just">
              <a:lnSpc>
                <a:spcPct val="110000"/>
              </a:lnSpc>
              <a:buFontTx/>
              <a:buChar char="-"/>
            </a:pPr>
            <a:r>
              <a:rPr lang="en-US" sz="2400" dirty="0">
                <a:latin typeface="Montserrat" panose="00000500000000000000" pitchFamily="2" charset="0"/>
                <a:cs typeface="Arial" pitchFamily="34" charset="0"/>
              </a:rPr>
              <a:t>5 Lego Motors</a:t>
            </a:r>
          </a:p>
          <a:p>
            <a:pPr marL="342900" indent="-342900" algn="just">
              <a:lnSpc>
                <a:spcPct val="110000"/>
              </a:lnSpc>
              <a:buFontTx/>
              <a:buChar char="-"/>
            </a:pPr>
            <a:r>
              <a:rPr lang="en-US" sz="2400" dirty="0">
                <a:latin typeface="Montserrat" panose="00000500000000000000" pitchFamily="2" charset="0"/>
                <a:cs typeface="Arial" pitchFamily="34" charset="0"/>
              </a:rPr>
              <a:t>1 Arduino and 1 pH sensor</a:t>
            </a:r>
          </a:p>
          <a:p>
            <a:pPr marL="342900" indent="-342900" algn="just">
              <a:lnSpc>
                <a:spcPct val="110000"/>
              </a:lnSpc>
              <a:buFontTx/>
              <a:buChar char="-"/>
            </a:pPr>
            <a:r>
              <a:rPr lang="en-US" sz="2400" dirty="0">
                <a:latin typeface="Montserrat" panose="00000500000000000000" pitchFamily="2" charset="0"/>
                <a:cs typeface="Arial" pitchFamily="34" charset="0"/>
              </a:rPr>
              <a:t>1 pipette with a plunger</a:t>
            </a:r>
          </a:p>
          <a:p>
            <a:pPr algn="just">
              <a:lnSpc>
                <a:spcPct val="110000"/>
              </a:lnSpc>
            </a:pPr>
            <a:r>
              <a:rPr lang="en-US" sz="2400" dirty="0">
                <a:latin typeface="Montserrat" panose="00000500000000000000" pitchFamily="2" charset="0"/>
                <a:cs typeface="Arial" pitchFamily="34" charset="0"/>
              </a:rPr>
              <a:t>The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connect wirelessly to a computer running the code and run the Lego motors using a build hat to connect. </a:t>
            </a:r>
          </a:p>
        </p:txBody>
      </p:sp>
      <p:pic>
        <p:nvPicPr>
          <p:cNvPr id="1046" name="Picture 1045" descr="A black background with white text&#10;&#10;Description automatically generated">
            <a:extLst>
              <a:ext uri="{FF2B5EF4-FFF2-40B4-BE49-F238E27FC236}">
                <a16:creationId xmlns:a16="http://schemas.microsoft.com/office/drawing/2014/main" id="{58541C0D-8838-9483-859E-4F32E7BBBB6D}"/>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87027" y="2343925"/>
            <a:ext cx="7619048" cy="2590476"/>
          </a:xfrm>
          <a:prstGeom prst="rect">
            <a:avLst/>
          </a:prstGeom>
          <a:effectLst>
            <a:glow rad="444500">
              <a:schemeClr val="bg1"/>
            </a:glow>
          </a:effec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customXml/itemProps2.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3.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2609</TotalTime>
  <Words>778</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Montserrat</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Miller Gruen</cp:lastModifiedBy>
  <cp:revision>37</cp:revision>
  <dcterms:modified xsi:type="dcterms:W3CDTF">2024-08-16T19:20:39Z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