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5" r:id="rId7"/>
    <p:sldId id="283" r:id="rId8"/>
    <p:sldId id="280" r:id="rId9"/>
    <p:sldId id="286" r:id="rId10"/>
    <p:sldId id="257" r:id="rId11"/>
    <p:sldId id="258" r:id="rId12"/>
    <p:sldId id="267" r:id="rId13"/>
    <p:sldId id="259" r:id="rId14"/>
    <p:sldId id="273" r:id="rId15"/>
    <p:sldId id="276" r:id="rId16"/>
    <p:sldId id="289" r:id="rId17"/>
    <p:sldId id="284" r:id="rId18"/>
    <p:sldId id="285" r:id="rId19"/>
    <p:sldId id="268" r:id="rId20"/>
    <p:sldId id="269" r:id="rId21"/>
    <p:sldId id="260" r:id="rId22"/>
    <p:sldId id="261" r:id="rId23"/>
    <p:sldId id="287" r:id="rId24"/>
    <p:sldId id="288" r:id="rId25"/>
    <p:sldId id="262" r:id="rId26"/>
    <p:sldId id="263" r:id="rId27"/>
    <p:sldId id="265" r:id="rId28"/>
    <p:sldId id="272" r:id="rId29"/>
    <p:sldId id="277" r:id="rId30"/>
    <p:sldId id="300" r:id="rId31"/>
    <p:sldId id="301" r:id="rId32"/>
    <p:sldId id="271" r:id="rId33"/>
    <p:sldId id="302" r:id="rId34"/>
    <p:sldId id="304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3" r:id="rId46"/>
    <p:sldId id="305" r:id="rId47"/>
    <p:sldId id="306" r:id="rId48"/>
    <p:sldId id="281" r:id="rId49"/>
    <p:sldId id="279" r:id="rId50"/>
    <p:sldId id="278" r:id="rId51"/>
    <p:sldId id="26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AD9"/>
    <a:srgbClr val="499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29C1A-ED85-452B-B7FF-4BDDBC98065E}" v="98" dt="2024-07-25T19:40:17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443D-FE5E-7796-8297-6BAD067E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371A8-BF24-AED8-767F-DB6A34138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4042-7CF3-174D-C6BF-ACB71799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A8C8-EAF2-C342-E0BF-9856D4A3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B10D-6FBF-CFC8-8BB2-ADC4059D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5B9E-0747-9DBC-B443-6AFAE82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9D6E1-BBA4-DA50-363A-00DC09D5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3972-BE1A-7E51-5D1C-6A30AC71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B287-327D-1332-45D9-6726E877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FF9E-143A-9A2C-68D4-9E797F21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C8DDC-05BB-111C-016E-674639024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2A0B1-A727-47FB-1FFD-7AB957DF9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9D98-F389-752F-3197-5D6C7DE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4A841-EB0E-5103-2C65-9E8A0542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345E-0F74-A9B1-20BC-239499BB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08B4-BF45-F967-101C-D7E58538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626E-EE0D-D09D-5E78-78E4ECD9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201C-D9EF-950B-FA92-B77F2460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3871-51BB-71BE-B677-81CB0FEE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CF89-42F4-CF4A-5AC4-0E3ED975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63AA-99B8-4A8F-8793-38056085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F949-FA10-7E5A-3492-B05A8605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80D8-08F2-ED2E-BE63-76D48499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9B1B-6624-227E-77F7-D005D87B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DC1D-57EC-24D4-9123-B2A4580E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7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DDAD-7D3E-5662-2018-2E1CDFCD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5E72-4A19-6A60-458C-E91A4466F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41A30-E7A7-DE33-50B2-6B11AD35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B341-D3C2-F404-9CEA-EAE7D355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DD43-8461-70B5-FC25-719974E5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D04FD-213F-B0E3-7D67-F662058A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75B-E565-4836-147B-0EA6C618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B121-AF2D-051C-5E18-2106244D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3761B-FD59-DE1D-FF14-EF4BC346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C5B3B-BF40-D60D-93B7-FFFB751EB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C06CA-5BBE-4977-7F01-24AF66C7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CCCAD-D5AD-5481-BA59-D506F8FD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276F0-E6C2-588C-04B6-3F020E78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10CCC-9D0A-2879-3A9F-399A019C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B03F-053D-15C3-E8FE-27F25A02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E9332-BAD3-7D4C-EE2F-B0B5DA5E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49AD1-608C-5347-D5F7-0DA8BC5D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C0BCD-A787-5F68-1405-A367C9F0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F8951-241B-600C-629E-2DAEE3B1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4813F-CD68-B034-C519-BFB13804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80959-044D-0C82-831C-BFA710E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BE99-99B1-D41D-9541-A6DE5DB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0932-E4DB-5576-5EB0-C7B335C7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45450-2BF0-2B59-C53A-CCA3D1484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F137-E821-0B18-D411-04F1F677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C7309-7A04-E7DF-7BC3-237CAFC1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271D1-EFA7-0468-6896-2FAE726B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AA57-A49E-47C1-4057-2B9EF5C7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3A3E2-A0D5-786C-445A-442DD3C71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96D3C-B466-9C2C-6AD0-8E8A99A0F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DCAA-21BA-FDF2-BFA5-8C71D155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C174B-28A4-39E3-4F40-720A322B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FE7A-1738-D52B-055B-69001CE6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BC64C-81D0-7E2D-7A51-17264C8D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21F24-0F21-759E-BABD-071A2192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909D-C439-EBE3-CC21-A63A8A0A0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A251A-6CC2-4973-968E-368270976E5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04E-554E-8ACB-049B-3BBCEACDD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E7E7-573D-24E4-DA04-63B69A08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18665-2ECE-4D37-A083-4A4D688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4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machine-lear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machine-learning" TargetMode="External"/><Relationship Id="rId2" Type="http://schemas.openxmlformats.org/officeDocument/2006/relationships/hyperlink" Target="https://www.ibm.com/topics/artificial-intellig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066C-C4B6-A02E-51D4-FEC093B9F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4467"/>
            <a:ext cx="9144000" cy="3061229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Automation and Machine Learning: How a Robot Can Conduct Its Own Experiments Using Gaussian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D5EDD-A230-6AF3-7D38-DC383C5D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771"/>
            <a:ext cx="9144000" cy="1655762"/>
          </a:xfrm>
        </p:spPr>
        <p:txBody>
          <a:bodyPr/>
          <a:lstStyle/>
          <a:p>
            <a:r>
              <a:rPr lang="en-US" dirty="0"/>
              <a:t>Adi </a:t>
            </a:r>
            <a:r>
              <a:rPr lang="en-US" dirty="0" err="1"/>
              <a:t>Timin</a:t>
            </a:r>
            <a:r>
              <a:rPr lang="en-US" dirty="0"/>
              <a:t> and Miller Gruen</a:t>
            </a:r>
          </a:p>
          <a:p>
            <a:r>
              <a:rPr lang="en-US" dirty="0"/>
              <a:t>Mentored by Dr Lowe</a:t>
            </a:r>
          </a:p>
        </p:txBody>
      </p:sp>
    </p:spTree>
    <p:extLst>
      <p:ext uri="{BB962C8B-B14F-4D97-AF65-F5344CB8AC3E}">
        <p14:creationId xmlns:p14="http://schemas.microsoft.com/office/powerpoint/2010/main" val="184700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17A8-8528-0096-B938-016A1143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9FB-5F62-6E54-ABD9-F679F08B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5B5-EF0C-D55C-26B8-9B6A52B7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11CF-3B6A-5283-8B8F-B4FBDBCF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trying to do</a:t>
            </a:r>
          </a:p>
          <a:p>
            <a:r>
              <a:rPr lang="en-US" dirty="0"/>
              <a:t>Surrogate function</a:t>
            </a:r>
          </a:p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0103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265-91DE-A59A-36D7-F7327B93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BFF3-C0E7-60CB-066F-FD3F000B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Rbf</a:t>
            </a:r>
            <a:r>
              <a:rPr lang="en-US" dirty="0"/>
              <a:t> kernel</a:t>
            </a:r>
          </a:p>
          <a:p>
            <a:endParaRPr lang="en-US" dirty="0"/>
          </a:p>
          <a:p>
            <a:r>
              <a:rPr lang="en-US" dirty="0"/>
              <a:t>Data has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9617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B662-B6F6-C75A-FC9A-26890F7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57A39-04C4-3518-1BC9-42FD14B7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66" y="1945147"/>
            <a:ext cx="8775668" cy="29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16AE-2791-E3D5-4D5B-410DEEF5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A3A1-ABDD-072D-0000-90C3B83C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A0BFC-0712-BC65-42D8-0179020B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5" y="277717"/>
            <a:ext cx="11163270" cy="63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2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D24C-2512-BCD3-3173-EABEB5FF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F0AE-8A85-37A0-ADDD-EB5D7C30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5B5B0-B535-CD09-E85E-1935D37F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2" y="301392"/>
            <a:ext cx="11094156" cy="62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FA77-9DB4-CE06-E573-E1D6A62A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9B2639BB-AAB8-8B72-8E35-61169C01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9581"/>
            <a:ext cx="78486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37AD-86DC-BE96-3AB5-A6FBAA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985323-EF0D-3C58-0B1D-84B473E8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0772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4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4835-CA34-EC84-EB7A-B8C7F69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ountain View">
            <a:extLst>
              <a:ext uri="{FF2B5EF4-FFF2-40B4-BE49-F238E27FC236}">
                <a16:creationId xmlns:a16="http://schemas.microsoft.com/office/drawing/2014/main" id="{674FCE85-B907-D91C-9455-85D50252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3" y="2257777"/>
            <a:ext cx="3368392" cy="28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D9C3D47-36FB-1C53-3F60-41010863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6" y="2665696"/>
            <a:ext cx="6472254" cy="25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62B0-2AEB-1991-E83C-E8A52767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LEGOLAS: a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C16C-AC51-1721-FCCF-187DF2F1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7133" cy="4351338"/>
          </a:xfrm>
        </p:spPr>
        <p:txBody>
          <a:bodyPr/>
          <a:lstStyle/>
          <a:p>
            <a:r>
              <a:rPr lang="en-US" dirty="0"/>
              <a:t>The Apparatus used came from UMD</a:t>
            </a:r>
          </a:p>
          <a:p>
            <a:r>
              <a:rPr lang="en-US" dirty="0"/>
              <a:t>Built by students and faculty, largely from </a:t>
            </a:r>
            <a:r>
              <a:rPr lang="en-US" dirty="0" err="1"/>
              <a:t>legos</a:t>
            </a:r>
            <a:r>
              <a:rPr lang="en-US" dirty="0"/>
              <a:t> and 3d printing</a:t>
            </a:r>
          </a:p>
          <a:p>
            <a:r>
              <a:rPr lang="en-US" dirty="0"/>
              <a:t>The Machine Learning aspect was developed by Gilad </a:t>
            </a:r>
            <a:r>
              <a:rPr lang="en-US" dirty="0" err="1"/>
              <a:t>Kusne</a:t>
            </a:r>
            <a:r>
              <a:rPr lang="en-US" dirty="0"/>
              <a:t>, who is currently employed at NIST.</a:t>
            </a:r>
          </a:p>
        </p:txBody>
      </p:sp>
    </p:spTree>
    <p:extLst>
      <p:ext uri="{BB962C8B-B14F-4D97-AF65-F5344CB8AC3E}">
        <p14:creationId xmlns:p14="http://schemas.microsoft.com/office/powerpoint/2010/main" val="348229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82E-142D-0A98-7F27-C7A81B9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EBB3-0CF1-759C-9E0A-698F9D7A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allows a device to make “decisions” on its own. </a:t>
            </a:r>
          </a:p>
          <a:p>
            <a:r>
              <a:rPr lang="en-US" dirty="0"/>
              <a:t>This can relieve scientists of difficult or time-consuming tasks</a:t>
            </a:r>
          </a:p>
          <a:p>
            <a:r>
              <a:rPr lang="en-US" dirty="0"/>
              <a:t>Our device is able to automate the mixing of different materials, but there are many other uses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18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4D3B-AF5B-0DE9-5FE9-118A7144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LEGOLAS: a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B2A4-A272-4110-1BAA-E843DFBA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Loyola related work began last summer when Dr Lowe began preliminary work</a:t>
            </a:r>
          </a:p>
          <a:p>
            <a:r>
              <a:rPr lang="en-US" dirty="0"/>
              <a:t>Two CS seniors for their capstone began work on a different machine learning problem of identifying wells in hopes of implementing a camera to assist in aiming the device</a:t>
            </a:r>
          </a:p>
          <a:p>
            <a:r>
              <a:rPr lang="en-US" dirty="0"/>
              <a:t>Two </a:t>
            </a:r>
            <a:r>
              <a:rPr lang="en-US" dirty="0" err="1"/>
              <a:t>Hauber</a:t>
            </a:r>
            <a:r>
              <a:rPr lang="en-US" dirty="0"/>
              <a:t> students worked on Gaussian Processes as applied to machine learning to get the robot to figure out how to take data</a:t>
            </a:r>
          </a:p>
        </p:txBody>
      </p:sp>
    </p:spTree>
    <p:extLst>
      <p:ext uri="{BB962C8B-B14F-4D97-AF65-F5344CB8AC3E}">
        <p14:creationId xmlns:p14="http://schemas.microsoft.com/office/powerpoint/2010/main" val="4118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211-F5E2-CC56-5797-C8D1A680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438F-C636-8C27-793C-6E3DCA28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2 raspberry </a:t>
            </a:r>
            <a:r>
              <a:rPr lang="en-US" dirty="0" err="1"/>
              <a:t>pis</a:t>
            </a:r>
            <a:r>
              <a:rPr lang="en-US" dirty="0"/>
              <a:t> and an Arduino</a:t>
            </a:r>
          </a:p>
          <a:p>
            <a:r>
              <a:rPr lang="en-US" dirty="0"/>
              <a:t>Can move in x, y, and z directions using Lego motors</a:t>
            </a:r>
          </a:p>
          <a:p>
            <a:r>
              <a:rPr lang="en-US" dirty="0"/>
              <a:t>Pipette and plunger that move in z direction</a:t>
            </a:r>
          </a:p>
          <a:p>
            <a:r>
              <a:rPr lang="en-US" dirty="0"/>
              <a:t>pH sensor that moves in the Z direction</a:t>
            </a:r>
          </a:p>
          <a:p>
            <a:r>
              <a:rPr lang="en-US" dirty="0"/>
              <a:t>Connects using a local router to a computer running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13125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18B4-BA67-038F-340A-8CFF886F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1C9B-F148-A3A7-9012-36229CDC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it can 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CBE10-2D58-5633-EABE-4AA6DDDC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4" y="681037"/>
            <a:ext cx="5583704" cy="2811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9C85E-C235-3F6B-E2B5-98750AB3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8" y="3285066"/>
            <a:ext cx="5169456" cy="268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AB9D7-AA0B-B573-2183-406BB83EC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862" y="3797369"/>
            <a:ext cx="5315776" cy="28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3990-830D-07C1-5D02-C96ED0E1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D47B-9A8F-6D32-8941-339BD67B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BA1-C7F9-E012-7A63-16C362CA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9F18-CDC8-3F7F-E27D-961C1F0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9673-E882-F496-61F5-BCCC567F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F033-7CAA-73B5-FC78-18D9A8B3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</a:t>
            </a:r>
          </a:p>
        </p:txBody>
      </p:sp>
    </p:spTree>
    <p:extLst>
      <p:ext uri="{BB962C8B-B14F-4D97-AF65-F5344CB8AC3E}">
        <p14:creationId xmlns:p14="http://schemas.microsoft.com/office/powerpoint/2010/main" val="26251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8F0D-833C-4EF4-7AAB-AA0CDE60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FB45-1F29-11E5-9BD2-8205FBFC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Local network</a:t>
            </a:r>
          </a:p>
          <a:p>
            <a:r>
              <a:rPr lang="en-US" dirty="0" err="1"/>
              <a:t>GPy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9DC0-7204-D2B0-8C57-E961FA15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79D2-6E9F-A1EA-8194-68CFF633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concentrations:</a:t>
            </a:r>
          </a:p>
          <a:p>
            <a:pPr lvl="1"/>
            <a:r>
              <a:rPr lang="en-US" dirty="0"/>
              <a:t>0.1 M acetic acid (acid)</a:t>
            </a:r>
          </a:p>
          <a:p>
            <a:pPr lvl="1"/>
            <a:r>
              <a:rPr lang="en-US" dirty="0"/>
              <a:t>0.1 M sodium acetate (conjugate base)</a:t>
            </a:r>
          </a:p>
        </p:txBody>
      </p:sp>
    </p:spTree>
    <p:extLst>
      <p:ext uri="{BB962C8B-B14F-4D97-AF65-F5344CB8AC3E}">
        <p14:creationId xmlns:p14="http://schemas.microsoft.com/office/powerpoint/2010/main" val="14253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268B-164A-D2EA-86E7-8FBF8EF2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CA6-B162-4FB5-D643-8B364E9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17139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8C65521-0130-F1AC-B0DF-F79B6165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" y="1720711"/>
            <a:ext cx="11958022" cy="34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77A705-87FF-2C0A-02B2-302894B401D6}"/>
              </a:ext>
            </a:extLst>
          </p:cNvPr>
          <p:cNvSpPr/>
          <p:nvPr/>
        </p:nvSpPr>
        <p:spPr>
          <a:xfrm>
            <a:off x="1840089" y="2686756"/>
            <a:ext cx="406400" cy="496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D732A-54D1-12FE-EFD0-4367B2397C51}"/>
              </a:ext>
            </a:extLst>
          </p:cNvPr>
          <p:cNvSpPr txBox="1"/>
          <p:nvPr/>
        </p:nvSpPr>
        <p:spPr>
          <a:xfrm>
            <a:off x="4532489" y="5362223"/>
            <a:ext cx="31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Ratio: [acid]/[conjugate base]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D2EA7-EF0E-396D-A683-F977C620BDAC}"/>
              </a:ext>
            </a:extLst>
          </p:cNvPr>
          <p:cNvSpPr txBox="1"/>
          <p:nvPr/>
        </p:nvSpPr>
        <p:spPr>
          <a:xfrm>
            <a:off x="417689" y="3244333"/>
            <a:ext cx="530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558-F0BD-133B-44E9-33A3044605DE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6B0C-093D-67B8-E5C0-6DC9CB8DF4A3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CFB8A7-704A-6B9C-E8C6-02691C255B38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E820C4-71D6-06E8-B458-C374CF3A97F3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1EA1-18E0-CF3E-BB59-BF7A9383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45" y="4213762"/>
            <a:ext cx="7802064" cy="51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(</a:t>
            </a:r>
            <a:r>
              <a:rPr lang="en-US" sz="1000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  <a:hlinkClick r:id="rId3"/>
              </a:rPr>
              <a:t>https://www.ibm.com/topics/machine-learning</a:t>
            </a:r>
            <a:r>
              <a:rPr lang="en-US" sz="1000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F2D0E-7F48-30D4-223A-1D5BDB9F5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45" y="507230"/>
            <a:ext cx="780206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9C88D90F-825D-DF00-57CE-635B8B8A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61" y="736563"/>
            <a:ext cx="6825678" cy="195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BBC012-5F41-D4FA-DD9F-F293D9CBDBB2}"/>
              </a:ext>
            </a:extLst>
          </p:cNvPr>
          <p:cNvSpPr txBox="1"/>
          <p:nvPr/>
        </p:nvSpPr>
        <p:spPr>
          <a:xfrm>
            <a:off x="4532489" y="2684442"/>
            <a:ext cx="31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Ratio: [acid]/[conjugate base]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76E95-D186-B190-6946-07D2BF83489D}"/>
              </a:ext>
            </a:extLst>
          </p:cNvPr>
          <p:cNvSpPr txBox="1"/>
          <p:nvPr/>
        </p:nvSpPr>
        <p:spPr>
          <a:xfrm>
            <a:off x="2683161" y="1526993"/>
            <a:ext cx="530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7A363-CE90-719A-60CA-2594A81D2A83}"/>
              </a:ext>
            </a:extLst>
          </p:cNvPr>
          <p:cNvSpPr txBox="1"/>
          <p:nvPr/>
        </p:nvSpPr>
        <p:spPr>
          <a:xfrm>
            <a:off x="9474975" y="229950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F9AFFB-C836-8B27-B1D3-D8F3B3EFCF3A}"/>
              </a:ext>
            </a:extLst>
          </p:cNvPr>
          <p:cNvCxnSpPr>
            <a:cxnSpLocks/>
          </p:cNvCxnSpPr>
          <p:nvPr/>
        </p:nvCxnSpPr>
        <p:spPr>
          <a:xfrm>
            <a:off x="8978264" y="579906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BFD9E8-0015-A6D4-8BAC-178BC0461840}"/>
              </a:ext>
            </a:extLst>
          </p:cNvPr>
          <p:cNvSpPr txBox="1"/>
          <p:nvPr/>
        </p:nvSpPr>
        <p:spPr>
          <a:xfrm>
            <a:off x="9474975" y="1065328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DF0F3-5470-DEFB-256B-56C92FBCB5E7}"/>
              </a:ext>
            </a:extLst>
          </p:cNvPr>
          <p:cNvSpPr/>
          <p:nvPr/>
        </p:nvSpPr>
        <p:spPr>
          <a:xfrm>
            <a:off x="8978264" y="1219168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9E71C18-00C9-A666-C5C4-D20CCE38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230" y="3429000"/>
            <a:ext cx="3753539" cy="27891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3FA730-62D1-8C78-7D53-5A05D9CD3E7F}"/>
              </a:ext>
            </a:extLst>
          </p:cNvPr>
          <p:cNvSpPr txBox="1"/>
          <p:nvPr/>
        </p:nvSpPr>
        <p:spPr>
          <a:xfrm>
            <a:off x="1859071" y="4084932"/>
            <a:ext cx="21787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acquisition function is the variance of the graph above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EB5BB-96E2-7DDA-4D07-7EF1CBBB8228}"/>
              </a:ext>
            </a:extLst>
          </p:cNvPr>
          <p:cNvSpPr txBox="1"/>
          <p:nvPr/>
        </p:nvSpPr>
        <p:spPr>
          <a:xfrm>
            <a:off x="8297333" y="5448321"/>
            <a:ext cx="29012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code looks for the maximum variance</a:t>
            </a:r>
          </a:p>
        </p:txBody>
      </p:sp>
    </p:spTree>
    <p:extLst>
      <p:ext uri="{BB962C8B-B14F-4D97-AF65-F5344CB8AC3E}">
        <p14:creationId xmlns:p14="http://schemas.microsoft.com/office/powerpoint/2010/main" val="342255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100F-268E-AC8F-3DFC-A527A20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DC53-3250-2F42-E529-72050DE8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Active learning</a:t>
            </a:r>
          </a:p>
          <a:p>
            <a:r>
              <a:rPr lang="en-US" dirty="0" err="1"/>
              <a:t>Baye’s</a:t>
            </a:r>
            <a:r>
              <a:rPr lang="en-US" dirty="0"/>
              <a:t> Theorem applies to the active learning, as well as the ability to predict unmeasured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D45D8-2FFA-255A-84D0-78235065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50" y="1888377"/>
            <a:ext cx="5686892" cy="42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DB75DE13-5550-BF08-435E-EEBF9641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5" y="1770338"/>
            <a:ext cx="11610629" cy="331732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10B14FD-44DF-0AE3-33BD-909583D03DF1}"/>
              </a:ext>
            </a:extLst>
          </p:cNvPr>
          <p:cNvSpPr/>
          <p:nvPr/>
        </p:nvSpPr>
        <p:spPr>
          <a:xfrm>
            <a:off x="4876800" y="2607734"/>
            <a:ext cx="406400" cy="496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8F8C7-49D2-3650-E843-99B1DACB08B5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C415F-30C1-C12F-076A-80B6E913E07B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E7F7E0-72E8-B88C-D424-0886D764110A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9705A-239A-D14D-89A5-5325C4E388A9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546C-3E58-2BFF-BF5E-D483007120EB}"/>
              </a:ext>
            </a:extLst>
          </p:cNvPr>
          <p:cNvSpPr txBox="1"/>
          <p:nvPr/>
        </p:nvSpPr>
        <p:spPr>
          <a:xfrm>
            <a:off x="745067" y="3244333"/>
            <a:ext cx="530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241F45-191E-3C53-41B3-2488D8AE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319" y="5202691"/>
            <a:ext cx="2076995" cy="1543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8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B19DD3C9-E9C9-2E1A-2E7E-02B7F3D9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0" y="1813277"/>
            <a:ext cx="11310059" cy="32314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C896776-CCDA-A9AD-121E-32C29270ADBC}"/>
              </a:ext>
            </a:extLst>
          </p:cNvPr>
          <p:cNvSpPr/>
          <p:nvPr/>
        </p:nvSpPr>
        <p:spPr>
          <a:xfrm>
            <a:off x="10013245" y="3544711"/>
            <a:ext cx="406400" cy="496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ADCAA-B90E-3BD7-DA0F-DCC512840E55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2CB8F7-F6B2-3553-3A4B-B71A648659CB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E3659D-6646-F7EE-89E1-9A6FC7678832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01632-A9C5-2D67-5ED7-52577F8C02EC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DA03D-1F62-77A3-6193-540DE2929D74}"/>
              </a:ext>
            </a:extLst>
          </p:cNvPr>
          <p:cNvSpPr txBox="1"/>
          <p:nvPr/>
        </p:nvSpPr>
        <p:spPr>
          <a:xfrm>
            <a:off x="1014387" y="1104861"/>
            <a:ext cx="209005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scale change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96C63A-AEC4-B6B9-D058-53C3D58492A1}"/>
              </a:ext>
            </a:extLst>
          </p:cNvPr>
          <p:cNvCxnSpPr/>
          <p:nvPr/>
        </p:nvCxnSpPr>
        <p:spPr>
          <a:xfrm>
            <a:off x="1436914" y="1504440"/>
            <a:ext cx="261257" cy="598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2B66-A82B-E312-AE9C-337E256A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with a line&#10;&#10;Description automatically generated">
            <a:extLst>
              <a:ext uri="{FF2B5EF4-FFF2-40B4-BE49-F238E27FC236}">
                <a16:creationId xmlns:a16="http://schemas.microsoft.com/office/drawing/2014/main" id="{C3CD52CA-054E-9A7D-F5A2-74CDC0623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0" y="1749922"/>
            <a:ext cx="11753540" cy="3358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84E80-F037-E534-5692-17DBFACCA893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4520C8-89A5-0D4E-708F-0E819C99F252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8624FF-A066-933D-D91E-9A5E17482322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4D6B1-9EAF-B00C-4BDA-60DC5B19481B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201-A33E-E75C-6314-EAAE01C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6E11E2ED-11DA-D279-D455-47C72E2C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6" y="1732998"/>
            <a:ext cx="11872008" cy="33920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92C8A-C003-0119-1874-429347636DD5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4EE1CB-C1AA-77DF-8223-4E50B2FF5CE0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94AF06-D4B7-978F-3EBE-A1D92E6381FF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3D0B47-6355-CD4E-44D8-4A203F9DDEF7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EDA-F310-83AF-631B-578C8A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76B76A26-C8E8-B7DD-8531-FF397A93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0" y="1780774"/>
            <a:ext cx="11537579" cy="32964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A2877-1F45-18AF-AE37-1B1A095F95C5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93BC-0F48-DE84-7F2A-EE50C894F78B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B3F460-4A09-5E10-75D0-FAD20F0D6E41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ED75F-2767-F7FC-DAFA-AB0CD9467E7B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3A46-C7F0-14CA-2FEE-93845539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5FCC31DC-D442-76C7-26B2-D683D4765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0" y="1812174"/>
            <a:ext cx="11317780" cy="32336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D14CE-2CB5-495C-DFFA-C5DE634C4C6F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E678E4-5EAE-6F7B-D670-51044F79E4FA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A11B47-9494-C09F-636E-C79BFD1E83F4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43E00-D6A9-FC8F-9173-40C649908AF6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1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17F4-0E1A-D34F-646F-700A0099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991E03E1-1A36-1AE1-2EE9-0151A450A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2" y="1809043"/>
            <a:ext cx="11339696" cy="32399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CBB12-2278-A489-6FC0-0A4B3812DF6D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43AAEC-0E10-06F6-4904-FBC4BDBD59A7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3CC8C1-5BE3-944B-DA34-0488ECAC7000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81006-BBF4-72E9-5975-AB617834121C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388-6204-E0BD-79CC-FC274112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55BCA05C-46E7-6FE3-EF44-DC73ABF74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7" y="1716219"/>
            <a:ext cx="11989465" cy="3425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6867D-08B7-921B-197F-D2DA82C1E62C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B0EDA7-99FD-B390-3E6B-44633504C0F3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1A18A5-1DB4-7F64-BF95-6630E7EAFE3C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91D3-10B0-DB24-6052-EFDCD4B67022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B7DA0-FFC0-AC84-DBFD-BB66B848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53"/>
            <a:ext cx="12192000" cy="68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E2E6-D93E-D624-26C4-CC516F6F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431A7F9D-B43B-9B7E-D1D3-3FD5D3881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1" y="1761374"/>
            <a:ext cx="11673377" cy="33352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CA17FB-6AF2-0086-4465-467096B1CF11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E1CFC-CF03-242E-1831-41417A38E36A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9194C9-2C96-BB6E-8A1A-8E52E734E100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08F639-7DA8-7ED5-59FB-109E20140262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2C7D-C7DB-42F8-3FCF-AC925C61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E375E8B7-E908-FBE7-7418-86CD87565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1" y="1798020"/>
            <a:ext cx="11416858" cy="32619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F9359-9441-FC27-884C-E089C9AF8DA9}"/>
              </a:ext>
            </a:extLst>
          </p:cNvPr>
          <p:cNvSpPr txBox="1"/>
          <p:nvPr/>
        </p:nvSpPr>
        <p:spPr>
          <a:xfrm>
            <a:off x="9087556" y="237066"/>
            <a:ext cx="217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all potential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08239-6B37-EF93-B9AC-48150320CE79}"/>
              </a:ext>
            </a:extLst>
          </p:cNvPr>
          <p:cNvCxnSpPr>
            <a:cxnSpLocks/>
          </p:cNvCxnSpPr>
          <p:nvPr/>
        </p:nvCxnSpPr>
        <p:spPr>
          <a:xfrm>
            <a:off x="8590845" y="587022"/>
            <a:ext cx="293511" cy="0"/>
          </a:xfrm>
          <a:prstGeom prst="line">
            <a:avLst/>
          </a:prstGeom>
          <a:ln>
            <a:solidFill>
              <a:srgbClr val="4991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AD7DBE-647E-749F-7DE7-AD681027A70A}"/>
              </a:ext>
            </a:extLst>
          </p:cNvPr>
          <p:cNvSpPr txBox="1"/>
          <p:nvPr/>
        </p:nvSpPr>
        <p:spPr>
          <a:xfrm>
            <a:off x="9087556" y="1072444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C5C12-43CD-7509-A95F-338D536C143E}"/>
              </a:ext>
            </a:extLst>
          </p:cNvPr>
          <p:cNvSpPr/>
          <p:nvPr/>
        </p:nvSpPr>
        <p:spPr>
          <a:xfrm>
            <a:off x="8590845" y="1226284"/>
            <a:ext cx="293511" cy="338650"/>
          </a:xfrm>
          <a:prstGeom prst="rect">
            <a:avLst/>
          </a:prstGeom>
          <a:solidFill>
            <a:srgbClr val="8EBA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6B59-CCA5-5591-9096-1D26E014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8126"/>
            <a:ext cx="10515600" cy="966651"/>
          </a:xfrm>
        </p:spPr>
        <p:txBody>
          <a:bodyPr/>
          <a:lstStyle/>
          <a:p>
            <a:r>
              <a:rPr lang="en-US" dirty="0"/>
              <a:t>Surrogate function gives predictive power, allowing us to estimate the value of the pH at any unmeasured point</a:t>
            </a:r>
          </a:p>
        </p:txBody>
      </p:sp>
      <p:pic>
        <p:nvPicPr>
          <p:cNvPr id="4" name="Content Placeholder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9FE4A2D1-5FE7-2336-C4B3-015E57FF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1" y="1027906"/>
            <a:ext cx="11416858" cy="32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1F5A-2068-F718-9E23-3B1F49A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Henderson </a:t>
            </a:r>
            <a:r>
              <a:rPr lang="en-US" dirty="0" err="1"/>
              <a:t>Hasselbach</a:t>
            </a:r>
            <a:r>
              <a:rPr lang="en-US" dirty="0"/>
              <a:t>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CDB-14AE-DDB0-7D87-BE4A9148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known that the pH of an acid and conjugate base can be calculated using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pKa</a:t>
            </a:r>
            <a:r>
              <a:rPr lang="en-US" dirty="0"/>
              <a:t> = 4.74 for acetic acid.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9108-B952-9AEB-DD47-2D6A7CAF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89" y="2660017"/>
            <a:ext cx="6962185" cy="9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34BB-305C-A715-340B-8426F010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6DC2-F57F-71F4-F770-7378DBB5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The experimental data is lower than the theoretical because the carbon dioxide in the atmosphere reacts with _, producing carbonic acid in the solution, resulting in a lower </a:t>
            </a:r>
            <a:r>
              <a:rPr lang="en-US" dirty="0" err="1"/>
              <a:t>pH.</a:t>
            </a:r>
            <a:endParaRPr lang="en-US" dirty="0"/>
          </a:p>
          <a:p>
            <a:r>
              <a:rPr lang="en-US" dirty="0"/>
              <a:t>[cite paper]</a:t>
            </a:r>
          </a:p>
        </p:txBody>
      </p:sp>
    </p:spTree>
    <p:extLst>
      <p:ext uri="{BB962C8B-B14F-4D97-AF65-F5344CB8AC3E}">
        <p14:creationId xmlns:p14="http://schemas.microsoft.com/office/powerpoint/2010/main" val="26585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A859-0CAE-A740-3F97-474E5AB7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troubles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9F45-4226-7C66-564C-B285DE98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8D76-AD48-6D36-F8C1-FCA4412B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42FC-C948-BD9E-227B-242DA591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  <a:p>
            <a:r>
              <a:rPr lang="en-US" dirty="0"/>
              <a:t>What we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B92-2592-89F2-192B-7FAF583D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could improve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6217-E088-DA3D-39F8-F8D9563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Flaws in 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6342-3BDB-1A11-8C3E-EFD65B92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[Future applications/purpose]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7709-E527-6047-7F91-166A3626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can be expanded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087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6795-1FAA-1CFE-AEED-4A2C93C1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BCCB-3226-881F-5012-89AD6774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problem first</a:t>
            </a:r>
          </a:p>
        </p:txBody>
      </p:sp>
    </p:spTree>
    <p:extLst>
      <p:ext uri="{BB962C8B-B14F-4D97-AF65-F5344CB8AC3E}">
        <p14:creationId xmlns:p14="http://schemas.microsoft.com/office/powerpoint/2010/main" val="421172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5B2F-2F35-FDB8-5E95-8BF56964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93344B-9E30-5C46-45B3-65A2C9567F95}"/>
              </a:ext>
            </a:extLst>
          </p:cNvPr>
          <p:cNvSpPr txBox="1">
            <a:spLocks/>
          </p:cNvSpPr>
          <p:nvPr/>
        </p:nvSpPr>
        <p:spPr>
          <a:xfrm>
            <a:off x="838200" y="1998133"/>
            <a:ext cx="10515600" cy="4178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“Machine learning (ML) is a branch of </a:t>
            </a:r>
            <a:r>
              <a:rPr lang="en-US" dirty="0">
                <a:solidFill>
                  <a:srgbClr val="0062FE"/>
                </a:solidFill>
                <a:highlight>
                  <a:srgbClr val="FFFFFF"/>
                </a:highlight>
                <a:latin typeface="IBM Plex Sans" panose="020B0503050203000203" pitchFamily="34" charset="0"/>
                <a:hlinkClick r:id="rId2"/>
              </a:rPr>
              <a:t>artificial intelligence (AI)</a:t>
            </a:r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 and computer science that focuses on the using data and algorithms to enable AI to imitate the way that humans learn, gradually improving its accuracy.” (</a:t>
            </a:r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  <a:hlinkClick r:id="rId3"/>
              </a:rPr>
              <a:t>https://www.ibm.com/topics/machine-learning</a:t>
            </a:r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)</a:t>
            </a:r>
          </a:p>
          <a:p>
            <a:endParaRPr lang="en-US" dirty="0">
              <a:solidFill>
                <a:srgbClr val="161616"/>
              </a:solidFill>
              <a:highlight>
                <a:srgbClr val="FFFFFF"/>
              </a:highlight>
              <a:latin typeface="IBM Plex Sans" panose="020B0503050203000203" pitchFamily="34" charset="0"/>
            </a:endParaRPr>
          </a:p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Decides next data point to take to decrease uncertainty and use least number of measurements</a:t>
            </a:r>
          </a:p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Goal: predictive power</a:t>
            </a:r>
          </a:p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Measurements are training data</a:t>
            </a:r>
          </a:p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Supervised learning,  classification vs regression , gaussian processes are a type of regression</a:t>
            </a:r>
          </a:p>
        </p:txBody>
      </p:sp>
    </p:spTree>
    <p:extLst>
      <p:ext uri="{BB962C8B-B14F-4D97-AF65-F5344CB8AC3E}">
        <p14:creationId xmlns:p14="http://schemas.microsoft.com/office/powerpoint/2010/main" val="18156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D21F-B79D-E5E0-265F-AECC2E04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Probability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D59E0F8-4405-D6C6-922A-06DE9A0F4C2B}"/>
              </a:ext>
            </a:extLst>
          </p:cNvPr>
          <p:cNvSpPr txBox="1"/>
          <p:nvPr/>
        </p:nvSpPr>
        <p:spPr>
          <a:xfrm>
            <a:off x="1999075" y="2748303"/>
            <a:ext cx="19424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P(H|E)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0FEF6-DC96-A0F4-3C8D-59CAE727775E}"/>
              </a:ext>
            </a:extLst>
          </p:cNvPr>
          <p:cNvSpPr txBox="1"/>
          <p:nvPr/>
        </p:nvSpPr>
        <p:spPr>
          <a:xfrm>
            <a:off x="5219238" y="2310449"/>
            <a:ext cx="331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P(E|H) * P(H)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4857A8-C16F-EB51-A9AC-9FC3AD1DCE7F}"/>
              </a:ext>
            </a:extLst>
          </p:cNvPr>
          <p:cNvCxnSpPr>
            <a:cxnSpLocks/>
          </p:cNvCxnSpPr>
          <p:nvPr/>
        </p:nvCxnSpPr>
        <p:spPr>
          <a:xfrm>
            <a:off x="3873331" y="3025798"/>
            <a:ext cx="5729702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5">
            <a:extLst>
              <a:ext uri="{FF2B5EF4-FFF2-40B4-BE49-F238E27FC236}">
                <a16:creationId xmlns:a16="http://schemas.microsoft.com/office/drawing/2014/main" id="{D6881FAA-2044-8D0E-DD61-D6B48B370713}"/>
              </a:ext>
            </a:extLst>
          </p:cNvPr>
          <p:cNvSpPr txBox="1"/>
          <p:nvPr/>
        </p:nvSpPr>
        <p:spPr>
          <a:xfrm>
            <a:off x="3873331" y="3094817"/>
            <a:ext cx="623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P(E|H) * P(H) + P(E|-H) * P(-H)</a:t>
            </a:r>
          </a:p>
        </p:txBody>
      </p:sp>
    </p:spTree>
    <p:extLst>
      <p:ext uri="{BB962C8B-B14F-4D97-AF65-F5344CB8AC3E}">
        <p14:creationId xmlns:p14="http://schemas.microsoft.com/office/powerpoint/2010/main" val="20776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00F-4501-D493-203E-B10AE263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A650-4180-971F-A96A-DD8807A7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Bill is </a:t>
            </a:r>
            <a:r>
              <a:rPr lang="en-US" sz="3600" b="1" dirty="0">
                <a:solidFill>
                  <a:srgbClr val="0070C0"/>
                </a:solidFill>
              </a:rPr>
              <a:t>shy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and often likes to </a:t>
            </a:r>
            <a:r>
              <a:rPr lang="en-US" sz="3600" b="1" dirty="0">
                <a:solidFill>
                  <a:srgbClr val="0070C0"/>
                </a:solidFill>
              </a:rPr>
              <a:t>keep to himself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while working.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Is Bill more likely to be a </a:t>
            </a:r>
            <a:r>
              <a:rPr lang="en-US" sz="3600" b="1" dirty="0">
                <a:solidFill>
                  <a:srgbClr val="00B050"/>
                </a:solidFill>
              </a:rPr>
              <a:t>Farmer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or a </a:t>
            </a:r>
            <a:r>
              <a:rPr lang="en-US" sz="3600" b="1" dirty="0">
                <a:solidFill>
                  <a:srgbClr val="00B0F0"/>
                </a:solidFill>
              </a:rPr>
              <a:t>Librarian</a:t>
            </a:r>
            <a:r>
              <a:rPr lang="en-US" sz="3600" b="1" dirty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6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5F4E-9752-B96B-2DC5-32428F1A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D613-8E84-893E-086B-1F4F3637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c21670-e184-4851-b236-8d05d50b508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FD9B3BD4D6A4683E81FB4044B6873" ma:contentTypeVersion="8" ma:contentTypeDescription="Create a new document." ma:contentTypeScope="" ma:versionID="966be01fed05bb791cbb0bc412ba3278">
  <xsd:schema xmlns:xsd="http://www.w3.org/2001/XMLSchema" xmlns:xs="http://www.w3.org/2001/XMLSchema" xmlns:p="http://schemas.microsoft.com/office/2006/metadata/properties" xmlns:ns3="0ec21670-e184-4851-b236-8d05d50b5085" xmlns:ns4="06e83204-0f96-44d6-87a2-fac04d576e6a" targetNamespace="http://schemas.microsoft.com/office/2006/metadata/properties" ma:root="true" ma:fieldsID="81a4dda7b42f590c3bf2a5ce6570248e" ns3:_="" ns4:_="">
    <xsd:import namespace="0ec21670-e184-4851-b236-8d05d50b5085"/>
    <xsd:import namespace="06e83204-0f96-44d6-87a2-fac04d576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21670-e184-4851-b236-8d05d50b5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83204-0f96-44d6-87a2-fac04d576e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428E81-26BE-4F81-8133-47644DA7C0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D4F2D7-77FF-4F3E-8308-AAF026E6650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06e83204-0f96-44d6-87a2-fac04d576e6a"/>
    <ds:schemaRef ds:uri="http://purl.org/dc/terms/"/>
    <ds:schemaRef ds:uri="http://schemas.openxmlformats.org/package/2006/metadata/core-properties"/>
    <ds:schemaRef ds:uri="0ec21670-e184-4851-b236-8d05d50b508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9BB106-CB50-47DE-8D60-1A3E45830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c21670-e184-4851-b236-8d05d50b5085"/>
    <ds:schemaRef ds:uri="06e83204-0f96-44d6-87a2-fac04d576e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750</Words>
  <Application>Microsoft Office PowerPoint</Application>
  <PresentationFormat>Widescreen</PresentationFormat>
  <Paragraphs>111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IBM Plex Sans</vt:lpstr>
      <vt:lpstr>Office Theme</vt:lpstr>
      <vt:lpstr>Automation and Machine Learning: How a Robot Can Conduct Its Own Experiments Using Gaussian Processes</vt:lpstr>
      <vt:lpstr>Big picture</vt:lpstr>
      <vt:lpstr>PowerPoint Presentation</vt:lpstr>
      <vt:lpstr>PowerPoint Presentation</vt:lpstr>
      <vt:lpstr>PowerPoint Presentation</vt:lpstr>
      <vt:lpstr>PowerPoint Presentation</vt:lpstr>
      <vt:lpstr>Bayesian Probability</vt:lpstr>
      <vt:lpstr>Bayesian Probability</vt:lpstr>
      <vt:lpstr>Bayesian Probability</vt:lpstr>
      <vt:lpstr>Gaussian processes</vt:lpstr>
      <vt:lpstr>PowerPoint Presentation</vt:lpstr>
      <vt:lpstr>Where is the gaussian</vt:lpstr>
      <vt:lpstr>RBF 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LEGOLAS: a history</vt:lpstr>
      <vt:lpstr>LEGOLAS: a history</vt:lpstr>
      <vt:lpstr>LEGOLAS</vt:lpstr>
      <vt:lpstr>LEGOLAS</vt:lpstr>
      <vt:lpstr>PowerPoint Presentation</vt:lpstr>
      <vt:lpstr>Our experiment</vt:lpstr>
      <vt:lpstr>PowerPoint Presentation</vt:lpstr>
      <vt:lpstr>Materials and methods</vt:lpstr>
      <vt:lpstr>Materials and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Henderson Hasselbach equation</vt:lpstr>
      <vt:lpstr>PowerPoint Presentation</vt:lpstr>
      <vt:lpstr>Experimental troubles</vt:lpstr>
      <vt:lpstr>conclusion</vt:lpstr>
      <vt:lpstr>How we could improve in the future</vt:lpstr>
      <vt:lpstr>[Future applications/purpose]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Miller Gruen</dc:creator>
  <cp:lastModifiedBy>Miller Gruen</cp:lastModifiedBy>
  <cp:revision>2</cp:revision>
  <dcterms:created xsi:type="dcterms:W3CDTF">2024-07-22T15:55:35Z</dcterms:created>
  <dcterms:modified xsi:type="dcterms:W3CDTF">2024-07-25T19:41:46Z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0x0101003DCFD9B3BD4D6A4683E81FB4044B6873</vt:lpwstr>
  </property>
</Properties>
</file>