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</p:sldMasterIdLst>
  <p:sldIdLst>
    <p:sldId id="256" r:id="rId5"/>
  </p:sldIdLst>
  <p:sldSz cx="43891200" cy="32918400"/>
  <p:notesSz cx="6858000" cy="9144000"/>
  <p:embeddedFontLst>
    <p:embeddedFont>
      <p:font typeface="Montserrat" panose="00000500000000000000" pitchFamily="2" charset="0"/>
      <p:regular r:id="rId6"/>
      <p:bold r:id="rId7"/>
    </p:embeddedFont>
  </p:embeddedFontLst>
  <p:custDataLst>
    <p:tags r:id="rId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800" kern="1200">
        <a:solidFill>
          <a:schemeClr val="tx1"/>
        </a:solidFill>
        <a:latin typeface="Arial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800" kern="1200">
        <a:solidFill>
          <a:schemeClr val="tx1"/>
        </a:solidFill>
        <a:latin typeface="Arial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800"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800"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8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0" hangingPunct="1">
      <a:defRPr sz="3800" kern="1200">
        <a:solidFill>
          <a:schemeClr val="tx1"/>
        </a:solidFill>
        <a:latin typeface="Arial"/>
        <a:ea typeface="+mn-ea"/>
        <a:cs typeface="+mn-cs"/>
      </a:defRPr>
    </a:lvl6pPr>
    <a:lvl7pPr marL="2743200" algn="l" defTabSz="914400" rtl="0" eaLnBrk="1" latinLnBrk="0" hangingPunct="1">
      <a:defRPr sz="3800" kern="1200">
        <a:solidFill>
          <a:schemeClr val="tx1"/>
        </a:solidFill>
        <a:latin typeface="Arial"/>
        <a:ea typeface="+mn-ea"/>
        <a:cs typeface="+mn-cs"/>
      </a:defRPr>
    </a:lvl7pPr>
    <a:lvl8pPr marL="3200400" algn="l" defTabSz="914400" rtl="0" eaLnBrk="1" latinLnBrk="0" hangingPunct="1">
      <a:defRPr sz="3800" kern="1200">
        <a:solidFill>
          <a:schemeClr val="tx1"/>
        </a:solidFill>
        <a:latin typeface="Arial"/>
        <a:ea typeface="+mn-ea"/>
        <a:cs typeface="+mn-cs"/>
      </a:defRPr>
    </a:lvl8pPr>
    <a:lvl9pPr marL="3657600" algn="l" defTabSz="914400" rtl="0" eaLnBrk="1" latinLnBrk="0" hangingPunct="1">
      <a:defRPr sz="3800" kern="1200">
        <a:solidFill>
          <a:schemeClr val="tx1"/>
        </a:solidFill>
        <a:latin typeface="Arial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7132"/>
    <a:srgbClr val="002060"/>
    <a:srgbClr val="543B85"/>
    <a:srgbClr val="E6F1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1308C7-B55B-4759-B445-FFFF77DA0287}" v="49" dt="2024-07-26T20:46:47.2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8" d="100"/>
          <a:sy n="18" d="100"/>
        </p:scale>
        <p:origin x="2856" y="204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font" Target="fonts/font2.fntdata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font" Target="fonts/font1.fntdata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475" y="10226675"/>
            <a:ext cx="37306250" cy="7054850"/>
          </a:xfrm>
        </p:spPr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363" y="18653125"/>
            <a:ext cx="30724475" cy="8413750"/>
          </a:xfrm>
        </p:spPr>
        <p:txBody>
          <a:bodyPr/>
          <a:lstStyle>
            <a:defPPr>
              <a:defRPr kern="1200"/>
            </a:defPPr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08DF5FCE-FDEA-4465-BCF6-C7F63911A9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06170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AE3CA81D-4204-48B1-A4D7-36EFD127B2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5094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438" y="1317625"/>
            <a:ext cx="9875837" cy="28089225"/>
          </a:xfrm>
        </p:spPr>
        <p:txBody>
          <a:bodyPr vert="eaVert"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3925" y="1317625"/>
            <a:ext cx="29475112" cy="28089225"/>
          </a:xfrm>
        </p:spPr>
        <p:txBody>
          <a:bodyPr vert="eaVert"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B1D08C6D-384C-4677-A8CE-0D580832C4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04977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7625"/>
            <a:ext cx="39503350" cy="5486400"/>
          </a:xfrm>
        </p:spPr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193925" y="7680325"/>
            <a:ext cx="19675475" cy="21726525"/>
          </a:xfrm>
        </p:spPr>
        <p:txBody>
          <a:bodyPr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21800" y="7680325"/>
            <a:ext cx="19675475" cy="21726525"/>
          </a:xfrm>
        </p:spPr>
        <p:txBody>
          <a:bodyPr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B947A3F5-B070-47AF-A223-F33332FE8B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61965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A43242BF-F4C0-49CF-80EA-38D6C064D5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9843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0" y="21153438"/>
            <a:ext cx="37307838" cy="6537325"/>
          </a:xfrm>
        </p:spPr>
        <p:txBody>
          <a:bodyPr anchor="t"/>
          <a:lstStyle>
            <a:defPPr>
              <a:defRPr kern="1200"/>
            </a:defPPr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0" y="13952538"/>
            <a:ext cx="37307838" cy="7200900"/>
          </a:xfrm>
        </p:spPr>
        <p:txBody>
          <a:bodyPr anchor="b"/>
          <a:lstStyle>
            <a:defPPr>
              <a:defRPr kern="1200"/>
            </a:defPPr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029423EF-61E0-492B-A58A-8462960B8B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27207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3925" y="7680325"/>
            <a:ext cx="19675475" cy="21726525"/>
          </a:xfrm>
        </p:spPr>
        <p:txBody>
          <a:bodyPr/>
          <a:lstStyle>
            <a:defPPr>
              <a:defRPr kern="1200"/>
            </a:defPPr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21800" y="7680325"/>
            <a:ext cx="19675475" cy="21726525"/>
          </a:xfrm>
        </p:spPr>
        <p:txBody>
          <a:bodyPr/>
          <a:lstStyle>
            <a:defPPr>
              <a:defRPr kern="1200"/>
            </a:defPPr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80F45B66-FD4B-43D3-97DD-29BBADAFE8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5441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3925" y="7369175"/>
            <a:ext cx="19392900" cy="3070225"/>
          </a:xfrm>
        </p:spPr>
        <p:txBody>
          <a:bodyPr anchor="b"/>
          <a:lstStyle>
            <a:defPPr>
              <a:defRPr kern="1200"/>
            </a:defPPr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3925" y="10439400"/>
            <a:ext cx="19392900" cy="18965862"/>
          </a:xfrm>
        </p:spPr>
        <p:txBody>
          <a:bodyPr/>
          <a:lstStyle>
            <a:defPPr>
              <a:defRPr kern="1200"/>
            </a:defPPr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438" y="7369175"/>
            <a:ext cx="19400838" cy="3070225"/>
          </a:xfrm>
        </p:spPr>
        <p:txBody>
          <a:bodyPr anchor="b"/>
          <a:lstStyle>
            <a:defPPr>
              <a:defRPr kern="1200"/>
            </a:defPPr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438" y="10439400"/>
            <a:ext cx="19400838" cy="18965862"/>
          </a:xfrm>
        </p:spPr>
        <p:txBody>
          <a:bodyPr/>
          <a:lstStyle>
            <a:defPPr>
              <a:defRPr kern="1200"/>
            </a:defPPr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134DC469-4A79-40F8-9FD1-29BC04AA70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6822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E77ED9D9-385C-4EF3-825C-DD7EC451E0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049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6D843B82-F4E2-4569-B1E8-B9E053E8F4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65208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1275"/>
            <a:ext cx="14439900" cy="5576888"/>
          </a:xfrm>
        </p:spPr>
        <p:txBody>
          <a:bodyPr anchor="b"/>
          <a:lstStyle>
            <a:defPPr>
              <a:defRPr kern="1200"/>
            </a:defPPr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875" y="1311275"/>
            <a:ext cx="24536400" cy="28093988"/>
          </a:xfrm>
        </p:spPr>
        <p:txBody>
          <a:bodyPr/>
          <a:lstStyle>
            <a:defPPr>
              <a:defRPr kern="1200"/>
            </a:defPPr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3925" y="6888163"/>
            <a:ext cx="14439900" cy="22517100"/>
          </a:xfrm>
        </p:spPr>
        <p:txBody>
          <a:bodyPr/>
          <a:lstStyle>
            <a:defPPr>
              <a:defRPr kern="1200"/>
            </a:defPPr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63D2E94D-57D8-45DE-BBE8-59CBB7A5E3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6592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663" y="23042562"/>
            <a:ext cx="26335038" cy="2720975"/>
          </a:xfrm>
        </p:spPr>
        <p:txBody>
          <a:bodyPr anchor="b"/>
          <a:lstStyle>
            <a:defPPr>
              <a:defRPr kern="1200"/>
            </a:defPPr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663" y="2941638"/>
            <a:ext cx="26335038" cy="19750088"/>
          </a:xfrm>
        </p:spPr>
        <p:txBody>
          <a:bodyPr/>
          <a:lstStyle>
            <a:defPPr>
              <a:defRPr kern="1200"/>
            </a:defPPr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663" y="25763538"/>
            <a:ext cx="26335038" cy="3862387"/>
          </a:xfrm>
        </p:spPr>
        <p:txBody>
          <a:bodyPr/>
          <a:lstStyle>
            <a:defPPr>
              <a:defRPr kern="1200"/>
            </a:defPPr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01FD068A-1390-4726-BE45-AB18C473BC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48895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93925" y="1317625"/>
            <a:ext cx="3950335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70254" tIns="235127" rIns="470254" bIns="235127" anchor="ctr" anchorCtr="0" compatLnSpc="1">
            <a:prstTxWarp prst="textNoShape">
              <a:avLst/>
            </a:prstTxWarp>
          </a:bodyPr>
          <a:lstStyle>
            <a:defPPr>
              <a:defRPr kern="1200"/>
            </a:def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93925" y="7680325"/>
            <a:ext cx="39503350" cy="2172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70254" tIns="235127" rIns="470254" bIns="235127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93925" y="29978350"/>
            <a:ext cx="10242550" cy="2286000"/>
          </a:xfrm>
          <a:prstGeom prst="rect">
            <a:avLst/>
          </a:prstGeom>
          <a:noFill/>
          <a:ln>
            <a:noFill/>
          </a:ln>
        </p:spPr>
        <p:txBody>
          <a:bodyPr vert="horz" wrap="square" lIns="470254" tIns="235127" rIns="470254" bIns="235127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>
              <a:defRPr sz="71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995525" y="29978350"/>
            <a:ext cx="13900150" cy="2286000"/>
          </a:xfrm>
          <a:prstGeom prst="rect">
            <a:avLst/>
          </a:prstGeom>
          <a:noFill/>
          <a:ln>
            <a:noFill/>
          </a:ln>
        </p:spPr>
        <p:txBody>
          <a:bodyPr vert="horz" wrap="square" lIns="470254" tIns="235127" rIns="470254" bIns="235127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ctr">
              <a:defRPr sz="71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454725" y="29978350"/>
            <a:ext cx="10242550" cy="2286000"/>
          </a:xfrm>
          <a:prstGeom prst="rect">
            <a:avLst/>
          </a:prstGeom>
          <a:noFill/>
          <a:ln>
            <a:noFill/>
          </a:ln>
        </p:spPr>
        <p:txBody>
          <a:bodyPr vert="horz" wrap="square" lIns="470254" tIns="235127" rIns="470254" bIns="235127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r">
              <a:defRPr sz="7100" smtClean="0">
                <a:latin typeface="Arial" pitchFamily="34" charset="0"/>
              </a:defRPr>
            </a:lvl1pPr>
          </a:lstStyle>
          <a:p>
            <a:pPr>
              <a:defRPr/>
            </a:pPr>
            <a:fld id="{D74CA0E6-19C8-4E24-ACA2-24DF946E6C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New picture"/>
          <p:cNvPicPr/>
          <p:nvPr/>
        </p:nvPicPr>
        <p:blipFill>
          <a:blip r:embed="rId14"/>
          <a:stretch>
            <a:fillRect/>
          </a:stretch>
        </p:blipFill>
        <p:spPr>
          <a:xfrm rot="16200000">
            <a:off x="-11074400" y="16459200"/>
            <a:ext cx="14274800" cy="3937000"/>
          </a:xfrm>
          <a:prstGeom prst="rect">
            <a:avLst/>
          </a:prstGeom>
        </p:spPr>
      </p:pic>
      <p:pic>
        <p:nvPicPr>
          <p:cNvPr id="1032" name="New picture"/>
          <p:cNvPicPr/>
          <p:nvPr/>
        </p:nvPicPr>
        <p:blipFill>
          <a:blip r:embed="rId14"/>
          <a:stretch>
            <a:fillRect/>
          </a:stretch>
        </p:blipFill>
        <p:spPr>
          <a:xfrm rot="5400000">
            <a:off x="40690800" y="16459200"/>
            <a:ext cx="14274800" cy="3937000"/>
          </a:xfrm>
          <a:prstGeom prst="rect">
            <a:avLst/>
          </a:prstGeom>
        </p:spPr>
      </p:pic>
      <p:pic>
        <p:nvPicPr>
          <p:cNvPr id="1033" name="New picture"/>
          <p:cNvPicPr/>
          <p:nvPr/>
        </p:nvPicPr>
        <p:blipFill>
          <a:blip r:embed="rId15"/>
          <a:stretch>
            <a:fillRect/>
          </a:stretch>
        </p:blipFill>
        <p:spPr>
          <a:xfrm>
            <a:off x="6946900" y="33426400"/>
            <a:ext cx="29997400" cy="1447800"/>
          </a:xfrm>
          <a:prstGeom prst="rect">
            <a:avLst/>
          </a:prstGeom>
        </p:spPr>
      </p:pic>
      <p:sp>
        <p:nvSpPr>
          <p:cNvPr id="1034" name="New shape"/>
          <p:cNvSpPr/>
          <p:nvPr/>
        </p:nvSpPr>
        <p:spPr>
          <a:xfrm>
            <a:off x="6946900" y="33997900"/>
            <a:ext cx="21945600" cy="1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4560">
                <a:solidFill>
                  <a:srgbClr val="808080"/>
                </a:solidFill>
              </a:rPr>
              <a:t>Template ID: intellectualsage  Size: 48x36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xStyles>
    <p:titleStyle>
      <a:defPPr>
        <a:defRPr kern="1200"/>
      </a:defPPr>
      <a:lvl1pPr algn="ctr" defTabSz="4703763" rtl="0" eaLnBrk="0" fontAlgn="base" hangingPunct="0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703763" rtl="0" eaLnBrk="0" fontAlgn="base" hangingPunct="0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2pPr>
      <a:lvl3pPr algn="ctr" defTabSz="4703763" rtl="0" eaLnBrk="0" fontAlgn="base" hangingPunct="0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3pPr>
      <a:lvl4pPr algn="ctr" defTabSz="4703763" rtl="0" eaLnBrk="0" fontAlgn="base" hangingPunct="0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4pPr>
      <a:lvl5pPr algn="ctr" defTabSz="4703763" rtl="0" eaLnBrk="0" fontAlgn="base" hangingPunct="0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5pPr>
      <a:lvl6pPr marL="457200" algn="ctr" defTabSz="4703763" rtl="0" fontAlgn="base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6pPr>
      <a:lvl7pPr marL="914400" algn="ctr" defTabSz="4703763" rtl="0" fontAlgn="base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7pPr>
      <a:lvl8pPr marL="1371600" algn="ctr" defTabSz="4703763" rtl="0" fontAlgn="base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8pPr>
      <a:lvl9pPr marL="1828800" algn="ctr" defTabSz="4703763" rtl="0" fontAlgn="base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9pPr>
    </p:titleStyle>
    <p:bodyStyle>
      <a:defPPr>
        <a:defRPr kern="1200"/>
      </a:defPPr>
      <a:lvl1pPr marL="1762125" indent="-1762125" algn="l" defTabSz="4703763" rtl="0" eaLnBrk="0" fontAlgn="base" hangingPunct="0">
        <a:spcBef>
          <a:spcPct val="20000"/>
        </a:spcBef>
        <a:spcAft>
          <a:spcPct val="0"/>
        </a:spcAft>
        <a:buChar char="•"/>
        <a:defRPr sz="16500">
          <a:solidFill>
            <a:schemeClr val="tx1"/>
          </a:solidFill>
          <a:latin typeface="+mn-lt"/>
          <a:ea typeface="+mn-ea"/>
          <a:cs typeface="+mn-cs"/>
        </a:defRPr>
      </a:lvl1pPr>
      <a:lvl2pPr marL="3822700" indent="-1471613" algn="l" defTabSz="4703763" rtl="0" eaLnBrk="0" fontAlgn="base" hangingPunct="0">
        <a:spcBef>
          <a:spcPct val="20000"/>
        </a:spcBef>
        <a:spcAft>
          <a:spcPct val="0"/>
        </a:spcAft>
        <a:buChar char="–"/>
        <a:defRPr sz="14400">
          <a:solidFill>
            <a:schemeClr val="tx1"/>
          </a:solidFill>
          <a:latin typeface="+mn-lt"/>
        </a:defRPr>
      </a:lvl2pPr>
      <a:lvl3pPr marL="5878513" indent="-1174750" algn="l" defTabSz="4703763" rtl="0" eaLnBrk="0" fontAlgn="base" hangingPunct="0">
        <a:spcBef>
          <a:spcPct val="20000"/>
        </a:spcBef>
        <a:spcAft>
          <a:spcPct val="0"/>
        </a:spcAft>
        <a:buChar char="•"/>
        <a:defRPr sz="12400">
          <a:solidFill>
            <a:schemeClr val="tx1"/>
          </a:solidFill>
          <a:latin typeface="+mn-lt"/>
        </a:defRPr>
      </a:lvl3pPr>
      <a:lvl4pPr marL="8229600" indent="-1174750" algn="l" defTabSz="4703763" rtl="0" eaLnBrk="0" fontAlgn="base" hangingPunct="0">
        <a:spcBef>
          <a:spcPct val="20000"/>
        </a:spcBef>
        <a:spcAft>
          <a:spcPct val="0"/>
        </a:spcAft>
        <a:buChar char="–"/>
        <a:defRPr sz="10300">
          <a:solidFill>
            <a:schemeClr val="tx1"/>
          </a:solidFill>
          <a:latin typeface="+mn-lt"/>
        </a:defRPr>
      </a:lvl4pPr>
      <a:lvl5pPr marL="10582275" indent="-1176338" algn="l" defTabSz="4703763" rtl="0" eaLnBrk="0" fontAlgn="base" hangingPunct="0">
        <a:spcBef>
          <a:spcPct val="20000"/>
        </a:spcBef>
        <a:spcAft>
          <a:spcPct val="0"/>
        </a:spcAft>
        <a:buChar char="»"/>
        <a:defRPr sz="10300">
          <a:solidFill>
            <a:schemeClr val="tx1"/>
          </a:solidFill>
          <a:latin typeface="+mn-lt"/>
        </a:defRPr>
      </a:lvl5pPr>
      <a:lvl6pPr marL="11039475" indent="-1176338" algn="l" defTabSz="4703763" rtl="0" fontAlgn="base">
        <a:spcBef>
          <a:spcPct val="20000"/>
        </a:spcBef>
        <a:spcAft>
          <a:spcPct val="0"/>
        </a:spcAft>
        <a:buChar char="»"/>
        <a:defRPr sz="10300">
          <a:solidFill>
            <a:schemeClr val="tx1"/>
          </a:solidFill>
          <a:latin typeface="+mn-lt"/>
        </a:defRPr>
      </a:lvl6pPr>
      <a:lvl7pPr marL="11496675" indent="-1176338" algn="l" defTabSz="4703763" rtl="0" fontAlgn="base">
        <a:spcBef>
          <a:spcPct val="20000"/>
        </a:spcBef>
        <a:spcAft>
          <a:spcPct val="0"/>
        </a:spcAft>
        <a:buChar char="»"/>
        <a:defRPr sz="10300">
          <a:solidFill>
            <a:schemeClr val="tx1"/>
          </a:solidFill>
          <a:latin typeface="+mn-lt"/>
        </a:defRPr>
      </a:lvl7pPr>
      <a:lvl8pPr marL="11953875" indent="-1176338" algn="l" defTabSz="4703763" rtl="0" fontAlgn="base">
        <a:spcBef>
          <a:spcPct val="20000"/>
        </a:spcBef>
        <a:spcAft>
          <a:spcPct val="0"/>
        </a:spcAft>
        <a:buChar char="»"/>
        <a:defRPr sz="10300">
          <a:solidFill>
            <a:schemeClr val="tx1"/>
          </a:solidFill>
          <a:latin typeface="+mn-lt"/>
        </a:defRPr>
      </a:lvl8pPr>
      <a:lvl9pPr marL="12411075" indent="-1176338" algn="l" defTabSz="4703763" rtl="0" fontAlgn="base">
        <a:spcBef>
          <a:spcPct val="20000"/>
        </a:spcBef>
        <a:spcAft>
          <a:spcPct val="0"/>
        </a:spcAft>
        <a:buChar char="»"/>
        <a:defRPr sz="103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jpe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E6F1F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Diagonal Corners Rounded 18">
            <a:extLst>
              <a:ext uri="{FF2B5EF4-FFF2-40B4-BE49-F238E27FC236}">
                <a16:creationId xmlns:a16="http://schemas.microsoft.com/office/drawing/2014/main" id="{406F193C-8566-41B6-8625-E7C934BB073C}"/>
              </a:ext>
            </a:extLst>
          </p:cNvPr>
          <p:cNvSpPr/>
          <p:nvPr/>
        </p:nvSpPr>
        <p:spPr bwMode="auto">
          <a:xfrm>
            <a:off x="685800" y="555114"/>
            <a:ext cx="42519600" cy="4980869"/>
          </a:xfrm>
          <a:prstGeom prst="round2DiagRect">
            <a:avLst/>
          </a:prstGeom>
          <a:solidFill>
            <a:srgbClr val="543B8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7037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3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Montserrat" panose="020F0502020204030204" pitchFamily="2" charset="0"/>
            </a:endParaRPr>
          </a:p>
        </p:txBody>
      </p:sp>
      <p:sp>
        <p:nvSpPr>
          <p:cNvPr id="20" name="Title 11">
            <a:extLst>
              <a:ext uri="{FF2B5EF4-FFF2-40B4-BE49-F238E27FC236}">
                <a16:creationId xmlns:a16="http://schemas.microsoft.com/office/drawing/2014/main" id="{EE7A5C51-35F0-4B71-992D-43D344D16C04}"/>
              </a:ext>
            </a:extLst>
          </p:cNvPr>
          <p:cNvSpPr txBox="1"/>
          <p:nvPr/>
        </p:nvSpPr>
        <p:spPr>
          <a:xfrm>
            <a:off x="1371600" y="737572"/>
            <a:ext cx="41148000" cy="2746935"/>
          </a:xfrm>
          <a:prstGeom prst="rect">
            <a:avLst/>
          </a:prstGeom>
        </p:spPr>
        <p:txBody>
          <a:bodyPr lIns="128016" tIns="64008" rIns="128016" bIns="64008"/>
          <a:lstStyle>
            <a:defPPr>
              <a:defRPr lang="en-US"/>
            </a:defPPr>
            <a:lvl1pPr marL="0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94039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8077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2120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6160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0199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164238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358277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552318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0" b="1" dirty="0">
                <a:solidFill>
                  <a:schemeClr val="bg1"/>
                </a:solidFill>
                <a:latin typeface="Montserrat" panose="020F0502020204030204" pitchFamily="2" charset="0"/>
              </a:rPr>
              <a:t>Automation and Machine Learning: How a Robot Can Conduct Its Own Experiments Using Gaussian Processes</a:t>
            </a:r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1F3AA395-C058-4F87-B3A3-A8A8BC543EF9}"/>
              </a:ext>
            </a:extLst>
          </p:cNvPr>
          <p:cNvSpPr txBox="1"/>
          <p:nvPr/>
        </p:nvSpPr>
        <p:spPr>
          <a:xfrm>
            <a:off x="1371600" y="3158390"/>
            <a:ext cx="41148000" cy="1034594"/>
          </a:xfrm>
          <a:prstGeom prst="rect">
            <a:avLst/>
          </a:prstGeom>
        </p:spPr>
        <p:txBody>
          <a:bodyPr lIns="128016" tIns="64008" rIns="128016" bIns="64008"/>
          <a:lstStyle>
            <a:defPPr>
              <a:defRPr lang="en-US"/>
            </a:defPPr>
            <a:lvl1pPr marL="0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94039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8077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2120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6160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0199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164238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358277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552318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600" dirty="0">
                <a:solidFill>
                  <a:schemeClr val="bg1"/>
                </a:solidFill>
                <a:latin typeface="Montserrat" panose="020F0502020204030204" pitchFamily="2" charset="0"/>
              </a:rPr>
              <a:t>Miller Gruen and Adi </a:t>
            </a:r>
            <a:r>
              <a:rPr lang="en-US" sz="5600" dirty="0" err="1">
                <a:solidFill>
                  <a:schemeClr val="bg1"/>
                </a:solidFill>
                <a:latin typeface="Montserrat" panose="020F0502020204030204" pitchFamily="2" charset="0"/>
              </a:rPr>
              <a:t>Timin</a:t>
            </a:r>
            <a:endParaRPr lang="en-US" sz="5600" dirty="0">
              <a:solidFill>
                <a:schemeClr val="bg1"/>
              </a:solidFill>
              <a:latin typeface="Montserrat" panose="020F0502020204030204" pitchFamily="2" charset="0"/>
            </a:endParaRPr>
          </a:p>
          <a:p>
            <a:pPr algn="ctr"/>
            <a:r>
              <a:rPr lang="en-US" sz="5600" dirty="0">
                <a:solidFill>
                  <a:schemeClr val="bg1"/>
                </a:solidFill>
                <a:latin typeface="Montserrat" panose="020F0502020204030204" pitchFamily="2" charset="0"/>
              </a:rPr>
              <a:t>Advisor: Dr Mary Lowe, Physics Department, Loyola University Maryland</a:t>
            </a:r>
          </a:p>
        </p:txBody>
      </p:sp>
      <p:sp>
        <p:nvSpPr>
          <p:cNvPr id="24" name="TextBox 19">
            <a:extLst>
              <a:ext uri="{FF2B5EF4-FFF2-40B4-BE49-F238E27FC236}">
                <a16:creationId xmlns:a16="http://schemas.microsoft.com/office/drawing/2014/main" id="{3C57D4F6-5B1E-4A2D-8728-4DE56B7226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36516" y="7326022"/>
            <a:ext cx="10058400" cy="47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2400">
                <a:latin typeface="Montserrat" panose="020F0502020204030204" pitchFamily="2" charset="0"/>
                <a:cs typeface="Arial" pitchFamily="34" charset="0"/>
              </a:rPr>
              <a:t>Add your information, graphs and images to this section.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6D4AEC4-FDA9-4DCC-AB41-6178867ED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31600" y="6277565"/>
            <a:ext cx="10058400" cy="873301"/>
          </a:xfrm>
          <a:prstGeom prst="rect">
            <a:avLst/>
          </a:prstGeom>
          <a:solidFill>
            <a:srgbClr val="543B85"/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defTabSz="4702588">
              <a:defRPr/>
            </a:pPr>
            <a:r>
              <a:rPr lang="en-US" sz="3600" b="1" dirty="0">
                <a:solidFill>
                  <a:schemeClr val="bg1"/>
                </a:solidFill>
                <a:latin typeface="Montserrat" panose="020F0502020204030204" pitchFamily="2" charset="0"/>
              </a:rPr>
              <a:t>Apparatus</a:t>
            </a:r>
          </a:p>
        </p:txBody>
      </p:sp>
      <p:sp>
        <p:nvSpPr>
          <p:cNvPr id="26" name="TextBox 19">
            <a:extLst>
              <a:ext uri="{FF2B5EF4-FFF2-40B4-BE49-F238E27FC236}">
                <a16:creationId xmlns:a16="http://schemas.microsoft.com/office/drawing/2014/main" id="{C6D1DA5E-B2DC-498D-8EF9-B74BF94060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52000" y="7326022"/>
            <a:ext cx="10058400" cy="47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2400">
                <a:latin typeface="Montserrat" panose="020F0502020204030204" pitchFamily="2" charset="0"/>
                <a:cs typeface="Arial" pitchFamily="34" charset="0"/>
              </a:rPr>
              <a:t>Add your information, graphs and images to this section.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1B18890-DE76-4473-9E1E-3198CB432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52000" y="6277565"/>
            <a:ext cx="10058400" cy="873301"/>
          </a:xfrm>
          <a:prstGeom prst="rect">
            <a:avLst/>
          </a:prstGeom>
          <a:solidFill>
            <a:srgbClr val="543B85"/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defTabSz="4702588">
              <a:defRPr/>
            </a:pPr>
            <a:r>
              <a:rPr lang="en-US" sz="3600" b="1" dirty="0">
                <a:solidFill>
                  <a:schemeClr val="bg1"/>
                </a:solidFill>
                <a:latin typeface="Montserrat" panose="020F0502020204030204" pitchFamily="2" charset="0"/>
              </a:rPr>
              <a:t>Experimental Results</a:t>
            </a:r>
          </a:p>
        </p:txBody>
      </p:sp>
      <p:sp>
        <p:nvSpPr>
          <p:cNvPr id="28" name="TextBox 19">
            <a:extLst>
              <a:ext uri="{FF2B5EF4-FFF2-40B4-BE49-F238E27FC236}">
                <a16:creationId xmlns:a16="http://schemas.microsoft.com/office/drawing/2014/main" id="{0C0A07D8-0E58-42E5-B79C-184F9F822C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72400" y="7326022"/>
            <a:ext cx="10058400" cy="47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2400">
                <a:latin typeface="Montserrat" panose="020F0502020204030204" pitchFamily="2" charset="0"/>
                <a:cs typeface="Arial" pitchFamily="34" charset="0"/>
              </a:rPr>
              <a:t>Add your information, graphs and images to this section.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5009B54-5040-4B8B-91C3-ED7FF3B1B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85100" y="15858320"/>
            <a:ext cx="10058400" cy="873301"/>
          </a:xfrm>
          <a:prstGeom prst="rect">
            <a:avLst/>
          </a:prstGeom>
          <a:solidFill>
            <a:srgbClr val="543B85"/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defTabSz="4702588">
              <a:defRPr/>
            </a:pPr>
            <a:r>
              <a:rPr lang="en-US" sz="3600" b="1" dirty="0">
                <a:solidFill>
                  <a:schemeClr val="bg1"/>
                </a:solidFill>
                <a:latin typeface="Montserrat" panose="020F0502020204030204" pitchFamily="2" charset="0"/>
              </a:rPr>
              <a:t>Application and Importance</a:t>
            </a:r>
          </a:p>
        </p:txBody>
      </p:sp>
      <p:sp>
        <p:nvSpPr>
          <p:cNvPr id="30" name="TextBox 19">
            <a:extLst>
              <a:ext uri="{FF2B5EF4-FFF2-40B4-BE49-F238E27FC236}">
                <a16:creationId xmlns:a16="http://schemas.microsoft.com/office/drawing/2014/main" id="{D73BEFC1-7549-40B5-A4BD-36562574D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2200" y="7361123"/>
            <a:ext cx="10058400" cy="47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2400">
                <a:latin typeface="Montserrat" panose="020F0502020204030204" pitchFamily="2" charset="0"/>
                <a:cs typeface="Arial" pitchFamily="34" charset="0"/>
              </a:rPr>
              <a:t>Add your information, graphs and images to this section.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93C6F59-1B0C-4EDA-8518-F88FAC8AF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200" y="6277565"/>
            <a:ext cx="10058400" cy="873301"/>
          </a:xfrm>
          <a:prstGeom prst="rect">
            <a:avLst/>
          </a:prstGeom>
          <a:solidFill>
            <a:srgbClr val="543B85"/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defTabSz="4702588">
              <a:defRPr/>
            </a:pPr>
            <a:r>
              <a:rPr lang="en-US" sz="3600" b="1">
                <a:solidFill>
                  <a:schemeClr val="bg1"/>
                </a:solidFill>
                <a:latin typeface="Montserrat" panose="020F0502020204030204" pitchFamily="2" charset="0"/>
              </a:rPr>
              <a:t>Introduction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F59AB0E-37A8-4432-8FCF-494C05933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97800" y="24483450"/>
            <a:ext cx="10058400" cy="873301"/>
          </a:xfrm>
          <a:prstGeom prst="rect">
            <a:avLst/>
          </a:prstGeom>
          <a:solidFill>
            <a:srgbClr val="543B85"/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defTabSz="4702588">
              <a:defRPr/>
            </a:pPr>
            <a:r>
              <a:rPr lang="en-US" sz="3600" b="1" dirty="0">
                <a:solidFill>
                  <a:schemeClr val="bg1"/>
                </a:solidFill>
                <a:latin typeface="Montserrat" panose="020F0502020204030204" pitchFamily="2" charset="0"/>
              </a:rPr>
              <a:t>Acknowledgements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340D3D-3DAE-5E38-75C0-7CE4EB003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7000" y="30776979"/>
            <a:ext cx="10058400" cy="873301"/>
          </a:xfrm>
          <a:prstGeom prst="rect">
            <a:avLst/>
          </a:prstGeom>
          <a:solidFill>
            <a:srgbClr val="543B85"/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defTabSz="4702588">
              <a:defRPr/>
            </a:pPr>
            <a:r>
              <a:rPr lang="en-US" sz="3600" b="1" dirty="0">
                <a:solidFill>
                  <a:schemeClr val="bg1"/>
                </a:solidFill>
                <a:latin typeface="Montserrat" panose="020F0502020204030204" pitchFamily="2" charset="0"/>
              </a:rPr>
              <a:t>References</a:t>
            </a:r>
          </a:p>
        </p:txBody>
      </p:sp>
      <p:sp>
        <p:nvSpPr>
          <p:cNvPr id="3" name="TextBox 19">
            <a:extLst>
              <a:ext uri="{FF2B5EF4-FFF2-40B4-BE49-F238E27FC236}">
                <a16:creationId xmlns:a16="http://schemas.microsoft.com/office/drawing/2014/main" id="{05FF4D24-3ABB-B48B-978B-8836F30D8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23200" y="25643775"/>
            <a:ext cx="10058400" cy="47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2400">
                <a:latin typeface="Montserrat" panose="020F0502020204030204" pitchFamily="2" charset="0"/>
                <a:cs typeface="Arial" pitchFamily="34" charset="0"/>
              </a:rPr>
              <a:t>Add your information, graphs and images to this section.</a:t>
            </a:r>
          </a:p>
        </p:txBody>
      </p:sp>
      <p:sp>
        <p:nvSpPr>
          <p:cNvPr id="4" name="TextBox 19">
            <a:extLst>
              <a:ext uri="{FF2B5EF4-FFF2-40B4-BE49-F238E27FC236}">
                <a16:creationId xmlns:a16="http://schemas.microsoft.com/office/drawing/2014/main" id="{BEB3DD78-39B4-4F81-85EF-E2680258F3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72400" y="31650280"/>
            <a:ext cx="10058400" cy="47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2400">
                <a:latin typeface="Montserrat" panose="020F0502020204030204" pitchFamily="2" charset="0"/>
                <a:cs typeface="Arial" pitchFamily="34" charset="0"/>
              </a:rPr>
              <a:t>Add your information, graphs and images to this section.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6DF050-FA6E-C921-A075-BD8BCB6A7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200" y="12167721"/>
            <a:ext cx="10058400" cy="873301"/>
          </a:xfrm>
          <a:prstGeom prst="rect">
            <a:avLst/>
          </a:prstGeom>
          <a:solidFill>
            <a:srgbClr val="543B85"/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defTabSz="4702588">
              <a:defRPr/>
            </a:pPr>
            <a:r>
              <a:rPr lang="en-US" sz="3600" b="1" dirty="0">
                <a:solidFill>
                  <a:schemeClr val="bg1"/>
                </a:solidFill>
                <a:latin typeface="Montserrat" panose="020F0502020204030204" pitchFamily="2" charset="0"/>
              </a:rPr>
              <a:t>Background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9DE047-F3ED-996F-CE41-A732FBD2A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72400" y="6230140"/>
            <a:ext cx="10058400" cy="873301"/>
          </a:xfrm>
          <a:prstGeom prst="rect">
            <a:avLst/>
          </a:prstGeom>
          <a:solidFill>
            <a:srgbClr val="543B85"/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defTabSz="4702588">
              <a:defRPr/>
            </a:pPr>
            <a:r>
              <a:rPr lang="en-US" sz="3600" b="1" dirty="0">
                <a:solidFill>
                  <a:schemeClr val="bg1"/>
                </a:solidFill>
                <a:latin typeface="Montserrat" panose="020F0502020204030204" pitchFamily="2" charset="0"/>
              </a:rPr>
              <a:t>Computational Results</a:t>
            </a:r>
          </a:p>
        </p:txBody>
      </p:sp>
      <p:pic>
        <p:nvPicPr>
          <p:cNvPr id="1026" name="Picture 2" descr="Loyola University Maryland Logo - PNG Logo Vector Downloads">
            <a:extLst>
              <a:ext uri="{FF2B5EF4-FFF2-40B4-BE49-F238E27FC236}">
                <a16:creationId xmlns:a16="http://schemas.microsoft.com/office/drawing/2014/main" id="{9DA227AA-4D47-B316-279E-6E2181857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298" y="2464233"/>
            <a:ext cx="3213404" cy="2422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auber Summer Research Fellowship | Loyola College of Arts &amp; Sciences | Loyola  University Maryland">
            <a:extLst>
              <a:ext uri="{FF2B5EF4-FFF2-40B4-BE49-F238E27FC236}">
                <a16:creationId xmlns:a16="http://schemas.microsoft.com/office/drawing/2014/main" id="{0577654C-AB1B-8B6A-AC22-45D489778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9600" y="2411688"/>
            <a:ext cx="76200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>
            <a:extLst>
              <a:ext uri="{FF2B5EF4-FFF2-40B4-BE49-F238E27FC236}">
                <a16:creationId xmlns:a16="http://schemas.microsoft.com/office/drawing/2014/main" id="{4A566019-F473-01BA-54F8-111EB18E9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2000" y="12393865"/>
            <a:ext cx="5232400" cy="1494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 descr="A graph of a graph showing a number of points&#10;&#10;Description automatically generated with medium confidence">
            <a:extLst>
              <a:ext uri="{FF2B5EF4-FFF2-40B4-BE49-F238E27FC236}">
                <a16:creationId xmlns:a16="http://schemas.microsoft.com/office/drawing/2014/main" id="{4BA57820-3C6D-75B9-3A55-B49AB4E4FF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7999" y="12393866"/>
            <a:ext cx="5232401" cy="1494972"/>
          </a:xfrm>
          <a:prstGeom prst="rect">
            <a:avLst/>
          </a:prstGeom>
        </p:spPr>
      </p:pic>
      <p:pic>
        <p:nvPicPr>
          <p:cNvPr id="41" name="Picture 40" descr="A graph of a graph showing a number of points&#10;&#10;Description automatically generated with medium confidence">
            <a:extLst>
              <a:ext uri="{FF2B5EF4-FFF2-40B4-BE49-F238E27FC236}">
                <a16:creationId xmlns:a16="http://schemas.microsoft.com/office/drawing/2014/main" id="{0E7E4210-7B5C-2938-9625-8ED252A288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2000" y="14381745"/>
            <a:ext cx="5232400" cy="1494972"/>
          </a:xfrm>
          <a:prstGeom prst="rect">
            <a:avLst/>
          </a:prstGeom>
        </p:spPr>
      </p:pic>
      <p:pic>
        <p:nvPicPr>
          <p:cNvPr id="43" name="Picture 42" descr="A graph of a graph with a line&#10;&#10;Description automatically generated">
            <a:extLst>
              <a:ext uri="{FF2B5EF4-FFF2-40B4-BE49-F238E27FC236}">
                <a16:creationId xmlns:a16="http://schemas.microsoft.com/office/drawing/2014/main" id="{C9ABCEC8-D2B2-A592-01A6-D9CA6777AD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8000" y="14350676"/>
            <a:ext cx="5232400" cy="1494972"/>
          </a:xfrm>
          <a:prstGeom prst="rect">
            <a:avLst/>
          </a:prstGeom>
        </p:spPr>
      </p:pic>
      <p:pic>
        <p:nvPicPr>
          <p:cNvPr id="45" name="Picture 44" descr="A graph of a graph showing a curve&#10;&#10;Description automatically generated with medium confidence">
            <a:extLst>
              <a:ext uri="{FF2B5EF4-FFF2-40B4-BE49-F238E27FC236}">
                <a16:creationId xmlns:a16="http://schemas.microsoft.com/office/drawing/2014/main" id="{82DF24F3-1506-D78C-40EA-DAF8D3E7EB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2000" y="16315108"/>
            <a:ext cx="5232400" cy="1494972"/>
          </a:xfrm>
          <a:prstGeom prst="rect">
            <a:avLst/>
          </a:prstGeom>
        </p:spPr>
      </p:pic>
      <p:pic>
        <p:nvPicPr>
          <p:cNvPr id="47" name="Picture 46" descr="A graph of a graph showing a curve&#10;&#10;Description automatically generated with medium confidence">
            <a:extLst>
              <a:ext uri="{FF2B5EF4-FFF2-40B4-BE49-F238E27FC236}">
                <a16:creationId xmlns:a16="http://schemas.microsoft.com/office/drawing/2014/main" id="{5A440983-1A4D-EA2D-9DB4-6562CB5BC22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8000" y="16307488"/>
            <a:ext cx="5232400" cy="1494972"/>
          </a:xfrm>
          <a:prstGeom prst="rect">
            <a:avLst/>
          </a:prstGeom>
        </p:spPr>
      </p:pic>
      <p:pic>
        <p:nvPicPr>
          <p:cNvPr id="49" name="Picture 48" descr="A graph of a curve&#10;&#10;Description automatically generated with medium confidence">
            <a:extLst>
              <a:ext uri="{FF2B5EF4-FFF2-40B4-BE49-F238E27FC236}">
                <a16:creationId xmlns:a16="http://schemas.microsoft.com/office/drawing/2014/main" id="{156F1F27-F3F8-B655-88A6-6E70AB04DB3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2000" y="18248471"/>
            <a:ext cx="5232400" cy="1494972"/>
          </a:xfrm>
          <a:prstGeom prst="rect">
            <a:avLst/>
          </a:prstGeom>
        </p:spPr>
      </p:pic>
      <p:pic>
        <p:nvPicPr>
          <p:cNvPr id="51" name="Picture 50" descr="A graph of a curve&#10;&#10;Description automatically generated with medium confidence">
            <a:extLst>
              <a:ext uri="{FF2B5EF4-FFF2-40B4-BE49-F238E27FC236}">
                <a16:creationId xmlns:a16="http://schemas.microsoft.com/office/drawing/2014/main" id="{965592BE-9802-FE2C-4484-6BC7758477D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7999" y="18233231"/>
            <a:ext cx="5232400" cy="1494972"/>
          </a:xfrm>
          <a:prstGeom prst="rect">
            <a:avLst/>
          </a:prstGeom>
        </p:spPr>
      </p:pic>
      <p:pic>
        <p:nvPicPr>
          <p:cNvPr id="53" name="Picture 52" descr="A diagram of a graph&#10;&#10;Description automatically generated">
            <a:extLst>
              <a:ext uri="{FF2B5EF4-FFF2-40B4-BE49-F238E27FC236}">
                <a16:creationId xmlns:a16="http://schemas.microsoft.com/office/drawing/2014/main" id="{0208A264-1CD5-A130-C5FA-B572D742D6B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2001" y="20232451"/>
            <a:ext cx="5232400" cy="1494972"/>
          </a:xfrm>
          <a:prstGeom prst="rect">
            <a:avLst/>
          </a:prstGeom>
        </p:spPr>
      </p:pic>
      <p:pic>
        <p:nvPicPr>
          <p:cNvPr id="55" name="Picture 54" descr="A graph of a graph showing a curve&#10;&#10;Description automatically generated with medium confidence">
            <a:extLst>
              <a:ext uri="{FF2B5EF4-FFF2-40B4-BE49-F238E27FC236}">
                <a16:creationId xmlns:a16="http://schemas.microsoft.com/office/drawing/2014/main" id="{F31F2653-80AA-5DE7-26B6-29E837EA5FE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6140" y="20249095"/>
            <a:ext cx="5232400" cy="1494972"/>
          </a:xfrm>
          <a:prstGeom prst="rect">
            <a:avLst/>
          </a:prstGeom>
        </p:spPr>
      </p:pic>
      <p:pic>
        <p:nvPicPr>
          <p:cNvPr id="57" name="Picture 56" descr="A graph of a graph showing a curve&#10;&#10;Description automatically generated with medium confidence">
            <a:extLst>
              <a:ext uri="{FF2B5EF4-FFF2-40B4-BE49-F238E27FC236}">
                <a16:creationId xmlns:a16="http://schemas.microsoft.com/office/drawing/2014/main" id="{C36D7E56-4C4E-E63F-5795-9A36A728069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9267" y="22248315"/>
            <a:ext cx="8203866" cy="2343962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C787E481-BCBE-7FFB-CBF4-D85CA85EAE8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2480521" y="8170710"/>
            <a:ext cx="1597492" cy="1187070"/>
          </a:xfrm>
          <a:prstGeom prst="rect">
            <a:avLst/>
          </a:prstGeom>
        </p:spPr>
      </p:pic>
      <p:pic>
        <p:nvPicPr>
          <p:cNvPr id="59" name="Picture 58" descr="A black router with two antennas&#10;&#10;Description automatically generated">
            <a:extLst>
              <a:ext uri="{FF2B5EF4-FFF2-40B4-BE49-F238E27FC236}">
                <a16:creationId xmlns:a16="http://schemas.microsoft.com/office/drawing/2014/main" id="{1C5E1067-D286-DFDB-8D6D-488236369C10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1804" y="11160152"/>
            <a:ext cx="1984875" cy="1981200"/>
          </a:xfrm>
          <a:prstGeom prst="rect">
            <a:avLst/>
          </a:prstGeom>
        </p:spPr>
      </p:pic>
      <p:grpSp>
        <p:nvGrpSpPr>
          <p:cNvPr id="1058" name="Group 1057">
            <a:extLst>
              <a:ext uri="{FF2B5EF4-FFF2-40B4-BE49-F238E27FC236}">
                <a16:creationId xmlns:a16="http://schemas.microsoft.com/office/drawing/2014/main" id="{C31D74ED-61D4-1A1E-DC98-FF8A908873CA}"/>
              </a:ext>
            </a:extLst>
          </p:cNvPr>
          <p:cNvGrpSpPr/>
          <p:nvPr/>
        </p:nvGrpSpPr>
        <p:grpSpPr>
          <a:xfrm>
            <a:off x="11531600" y="15635537"/>
            <a:ext cx="10137885" cy="5586371"/>
            <a:chOff x="11531600" y="11085698"/>
            <a:chExt cx="10137885" cy="5586371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A2D53CAF-F521-4586-108C-385BBA1848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13216431" y="11681843"/>
              <a:ext cx="6910053" cy="38876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BB540EAC-E54A-A693-A371-F7C6448DC1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508651" y="14646649"/>
              <a:ext cx="401232" cy="1159543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935C975-A220-2441-DDE7-F7698689EB48}"/>
                </a:ext>
              </a:extLst>
            </p:cNvPr>
            <p:cNvSpPr txBox="1"/>
            <p:nvPr/>
          </p:nvSpPr>
          <p:spPr>
            <a:xfrm>
              <a:off x="13326325" y="15711841"/>
              <a:ext cx="18503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Montserrat" panose="020F0502020204030204" pitchFamily="2" charset="0"/>
                </a:rPr>
                <a:t>Standards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486C751A-4CA1-E126-0A1D-B65B5F3ED646}"/>
                </a:ext>
              </a:extLst>
            </p:cNvPr>
            <p:cNvCxnSpPr>
              <a:cxnSpLocks/>
              <a:stCxn id="1024" idx="3"/>
            </p:cNvCxnSpPr>
            <p:nvPr/>
          </p:nvCxnSpPr>
          <p:spPr>
            <a:xfrm flipV="1">
              <a:off x="13034127" y="14675213"/>
              <a:ext cx="715648" cy="28021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4" name="TextBox 1023">
              <a:extLst>
                <a:ext uri="{FF2B5EF4-FFF2-40B4-BE49-F238E27FC236}">
                  <a16:creationId xmlns:a16="http://schemas.microsoft.com/office/drawing/2014/main" id="{BB2EBCAC-147A-15BB-D744-ECB59F4288C3}"/>
                </a:ext>
              </a:extLst>
            </p:cNvPr>
            <p:cNvSpPr txBox="1"/>
            <p:nvPr/>
          </p:nvSpPr>
          <p:spPr>
            <a:xfrm>
              <a:off x="12178474" y="14755372"/>
              <a:ext cx="8556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Montserrat" panose="020F0502020204030204" pitchFamily="2" charset="0"/>
                </a:rPr>
                <a:t>Acid</a:t>
              </a:r>
            </a:p>
          </p:txBody>
        </p:sp>
        <p:cxnSp>
          <p:nvCxnSpPr>
            <p:cNvPr id="1025" name="Straight Arrow Connector 1024">
              <a:extLst>
                <a:ext uri="{FF2B5EF4-FFF2-40B4-BE49-F238E27FC236}">
                  <a16:creationId xmlns:a16="http://schemas.microsoft.com/office/drawing/2014/main" id="{F2555F0F-6F70-3F1B-192B-C361A79E1AE9}"/>
                </a:ext>
              </a:extLst>
            </p:cNvPr>
            <p:cNvCxnSpPr>
              <a:cxnSpLocks/>
              <a:stCxn id="1027" idx="3"/>
            </p:cNvCxnSpPr>
            <p:nvPr/>
          </p:nvCxnSpPr>
          <p:spPr>
            <a:xfrm flipV="1">
              <a:off x="12608567" y="14230359"/>
              <a:ext cx="717758" cy="7023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7" name="TextBox 1026">
              <a:extLst>
                <a:ext uri="{FF2B5EF4-FFF2-40B4-BE49-F238E27FC236}">
                  <a16:creationId xmlns:a16="http://schemas.microsoft.com/office/drawing/2014/main" id="{782E2C11-8A1E-5D7A-DD65-103CFCECECB6}"/>
                </a:ext>
              </a:extLst>
            </p:cNvPr>
            <p:cNvSpPr txBox="1"/>
            <p:nvPr/>
          </p:nvSpPr>
          <p:spPr>
            <a:xfrm>
              <a:off x="11752914" y="14100538"/>
              <a:ext cx="8556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Montserrat" panose="020F0502020204030204" pitchFamily="2" charset="0"/>
                </a:rPr>
                <a:t>Base</a:t>
              </a:r>
            </a:p>
          </p:txBody>
        </p:sp>
        <p:cxnSp>
          <p:nvCxnSpPr>
            <p:cNvPr id="1029" name="Straight Arrow Connector 1028">
              <a:extLst>
                <a:ext uri="{FF2B5EF4-FFF2-40B4-BE49-F238E27FC236}">
                  <a16:creationId xmlns:a16="http://schemas.microsoft.com/office/drawing/2014/main" id="{8DB338AF-42CF-2629-A521-650A7115D68F}"/>
                </a:ext>
              </a:extLst>
            </p:cNvPr>
            <p:cNvCxnSpPr>
              <a:cxnSpLocks/>
              <a:stCxn id="1040" idx="3"/>
            </p:cNvCxnSpPr>
            <p:nvPr/>
          </p:nvCxnSpPr>
          <p:spPr>
            <a:xfrm>
              <a:off x="12835432" y="12937894"/>
              <a:ext cx="1290861" cy="958088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1" name="Straight Arrow Connector 1030">
              <a:extLst>
                <a:ext uri="{FF2B5EF4-FFF2-40B4-BE49-F238E27FC236}">
                  <a16:creationId xmlns:a16="http://schemas.microsoft.com/office/drawing/2014/main" id="{59556943-7900-6072-BD99-5782E76BBB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23023" y="14817797"/>
              <a:ext cx="931654" cy="92732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2" name="TextBox 1031">
              <a:extLst>
                <a:ext uri="{FF2B5EF4-FFF2-40B4-BE49-F238E27FC236}">
                  <a16:creationId xmlns:a16="http://schemas.microsoft.com/office/drawing/2014/main" id="{CF6CD9C4-877A-B944-459F-896274F2D6B7}"/>
                </a:ext>
              </a:extLst>
            </p:cNvPr>
            <p:cNvSpPr txBox="1"/>
            <p:nvPr/>
          </p:nvSpPr>
          <p:spPr>
            <a:xfrm>
              <a:off x="16026478" y="15837897"/>
              <a:ext cx="197274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Montserrat" panose="020F0502020204030204" pitchFamily="2" charset="0"/>
                </a:rPr>
                <a:t>Experimental wells</a:t>
              </a:r>
            </a:p>
          </p:txBody>
        </p:sp>
        <p:cxnSp>
          <p:nvCxnSpPr>
            <p:cNvPr id="1033" name="Straight Arrow Connector 1032">
              <a:extLst>
                <a:ext uri="{FF2B5EF4-FFF2-40B4-BE49-F238E27FC236}">
                  <a16:creationId xmlns:a16="http://schemas.microsoft.com/office/drawing/2014/main" id="{F7968487-FB03-11D2-D3C5-B5F5A638B1B5}"/>
                </a:ext>
              </a:extLst>
            </p:cNvPr>
            <p:cNvCxnSpPr>
              <a:cxnSpLocks/>
              <a:stCxn id="1034" idx="1"/>
            </p:cNvCxnSpPr>
            <p:nvPr/>
          </p:nvCxnSpPr>
          <p:spPr>
            <a:xfrm flipH="1" flipV="1">
              <a:off x="18897600" y="12490588"/>
              <a:ext cx="1209882" cy="70813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4" name="TextBox 1033">
              <a:extLst>
                <a:ext uri="{FF2B5EF4-FFF2-40B4-BE49-F238E27FC236}">
                  <a16:creationId xmlns:a16="http://schemas.microsoft.com/office/drawing/2014/main" id="{4A585C5A-B967-4545-1BFA-971792F47FB0}"/>
                </a:ext>
              </a:extLst>
            </p:cNvPr>
            <p:cNvSpPr txBox="1"/>
            <p:nvPr/>
          </p:nvSpPr>
          <p:spPr>
            <a:xfrm>
              <a:off x="20107482" y="12690890"/>
              <a:ext cx="156200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Montserrat" panose="020F0502020204030204" pitchFamily="2" charset="0"/>
                </a:rPr>
                <a:t>Raspberry Pi and Build Hat</a:t>
              </a:r>
            </a:p>
          </p:txBody>
        </p:sp>
        <p:cxnSp>
          <p:nvCxnSpPr>
            <p:cNvPr id="1035" name="Straight Arrow Connector 1034">
              <a:extLst>
                <a:ext uri="{FF2B5EF4-FFF2-40B4-BE49-F238E27FC236}">
                  <a16:creationId xmlns:a16="http://schemas.microsoft.com/office/drawing/2014/main" id="{275327F4-AA0E-5F7B-6C3A-2525B62FC2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602404" y="11506200"/>
              <a:ext cx="713796" cy="1344822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6" name="TextBox 1035">
              <a:extLst>
                <a:ext uri="{FF2B5EF4-FFF2-40B4-BE49-F238E27FC236}">
                  <a16:creationId xmlns:a16="http://schemas.microsoft.com/office/drawing/2014/main" id="{A5BAD268-AB27-0B6B-BC9F-A0479A0309E5}"/>
                </a:ext>
              </a:extLst>
            </p:cNvPr>
            <p:cNvSpPr txBox="1"/>
            <p:nvPr/>
          </p:nvSpPr>
          <p:spPr>
            <a:xfrm>
              <a:off x="15098907" y="11124323"/>
              <a:ext cx="21324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Montserrat" panose="020F0502020204030204" pitchFamily="2" charset="0"/>
                </a:rPr>
                <a:t>Lego motor</a:t>
              </a:r>
            </a:p>
          </p:txBody>
        </p:sp>
        <p:cxnSp>
          <p:nvCxnSpPr>
            <p:cNvPr id="1038" name="Straight Arrow Connector 1037">
              <a:extLst>
                <a:ext uri="{FF2B5EF4-FFF2-40B4-BE49-F238E27FC236}">
                  <a16:creationId xmlns:a16="http://schemas.microsoft.com/office/drawing/2014/main" id="{88C7DAC1-5856-9E8F-D42D-7FC04D9E8A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999221" y="14410741"/>
              <a:ext cx="2398674" cy="464682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9" name="TextBox 1038">
              <a:extLst>
                <a:ext uri="{FF2B5EF4-FFF2-40B4-BE49-F238E27FC236}">
                  <a16:creationId xmlns:a16="http://schemas.microsoft.com/office/drawing/2014/main" id="{809629EB-12AF-A91E-A2D0-2C7A18BF531D}"/>
                </a:ext>
              </a:extLst>
            </p:cNvPr>
            <p:cNvSpPr txBox="1"/>
            <p:nvPr/>
          </p:nvSpPr>
          <p:spPr>
            <a:xfrm>
              <a:off x="20424676" y="14521480"/>
              <a:ext cx="116068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Montserrat" panose="020F0502020204030204" pitchFamily="2" charset="0"/>
                </a:rPr>
                <a:t>Limit switch</a:t>
              </a:r>
            </a:p>
          </p:txBody>
        </p:sp>
        <p:sp>
          <p:nvSpPr>
            <p:cNvPr id="1040" name="TextBox 1039">
              <a:extLst>
                <a:ext uri="{FF2B5EF4-FFF2-40B4-BE49-F238E27FC236}">
                  <a16:creationId xmlns:a16="http://schemas.microsoft.com/office/drawing/2014/main" id="{A2D40969-4CAD-EC6F-CD19-DBFB16B22700}"/>
                </a:ext>
              </a:extLst>
            </p:cNvPr>
            <p:cNvSpPr txBox="1"/>
            <p:nvPr/>
          </p:nvSpPr>
          <p:spPr>
            <a:xfrm>
              <a:off x="11531600" y="12583951"/>
              <a:ext cx="13038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Montserrat" panose="020F0502020204030204" pitchFamily="2" charset="0"/>
                </a:rPr>
                <a:t>Water</a:t>
              </a:r>
            </a:p>
            <a:p>
              <a:r>
                <a:rPr lang="en-US" sz="2000" dirty="0">
                  <a:latin typeface="Montserrat" panose="020F0502020204030204" pitchFamily="2" charset="0"/>
                </a:rPr>
                <a:t>(rinsing)</a:t>
              </a:r>
            </a:p>
          </p:txBody>
        </p:sp>
        <p:sp>
          <p:nvSpPr>
            <p:cNvPr id="1054" name="Rectangle 1053">
              <a:extLst>
                <a:ext uri="{FF2B5EF4-FFF2-40B4-BE49-F238E27FC236}">
                  <a16:creationId xmlns:a16="http://schemas.microsoft.com/office/drawing/2014/main" id="{B9C7A4B2-5EC1-EFD6-1548-79CA61818D9B}"/>
                </a:ext>
              </a:extLst>
            </p:cNvPr>
            <p:cNvSpPr/>
            <p:nvPr/>
          </p:nvSpPr>
          <p:spPr bwMode="auto">
            <a:xfrm>
              <a:off x="11531600" y="11085698"/>
              <a:ext cx="10058401" cy="558637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7037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ontserrat" panose="020F0502020204030204" pitchFamily="2" charset="0"/>
              </a:endParaRPr>
            </a:p>
          </p:txBody>
        </p:sp>
      </p:grpSp>
      <p:pic>
        <p:nvPicPr>
          <p:cNvPr id="1060" name="Picture 1059">
            <a:extLst>
              <a:ext uri="{FF2B5EF4-FFF2-40B4-BE49-F238E27FC236}">
                <a16:creationId xmlns:a16="http://schemas.microsoft.com/office/drawing/2014/main" id="{06300227-3AFB-2FE0-7879-F21E4C7A4B8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526958" y="11165583"/>
            <a:ext cx="5155954" cy="3977110"/>
          </a:xfrm>
          <a:prstGeom prst="rect">
            <a:avLst/>
          </a:prstGeom>
        </p:spPr>
      </p:pic>
      <p:sp>
        <p:nvSpPr>
          <p:cNvPr id="1061" name="TextBox 19">
            <a:extLst>
              <a:ext uri="{FF2B5EF4-FFF2-40B4-BE49-F238E27FC236}">
                <a16:creationId xmlns:a16="http://schemas.microsoft.com/office/drawing/2014/main" id="{48B821DE-BBBB-5CA6-B3E0-8A14705C0A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26958" y="22074104"/>
            <a:ext cx="10058400" cy="534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2400" dirty="0">
                <a:latin typeface="Montserrat" panose="020F0502020204030204" pitchFamily="2" charset="0"/>
                <a:cs typeface="Arial" pitchFamily="34" charset="0"/>
              </a:rPr>
              <a:t>The code is able to:</a:t>
            </a:r>
          </a:p>
          <a:p>
            <a:pPr marL="342900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" panose="020F0502020204030204" pitchFamily="2" charset="0"/>
                <a:cs typeface="Arial" pitchFamily="34" charset="0"/>
              </a:rPr>
              <a:t>Establish communication between computer and </a:t>
            </a:r>
            <a:r>
              <a:rPr lang="en-US" sz="2400" dirty="0" err="1">
                <a:latin typeface="Montserrat" panose="020F0502020204030204" pitchFamily="2" charset="0"/>
                <a:cs typeface="Arial" pitchFamily="34" charset="0"/>
              </a:rPr>
              <a:t>pis</a:t>
            </a:r>
            <a:endParaRPr lang="en-US" sz="2400" dirty="0">
              <a:latin typeface="Montserrat" panose="020F0502020204030204" pitchFamily="2" charset="0"/>
              <a:cs typeface="Arial" pitchFamily="34" charset="0"/>
            </a:endParaRPr>
          </a:p>
          <a:p>
            <a:pPr marL="342900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" panose="020F0502020204030204" pitchFamily="2" charset="0"/>
                <a:cs typeface="Arial" pitchFamily="34" charset="0"/>
              </a:rPr>
              <a:t>Functions for:</a:t>
            </a:r>
          </a:p>
          <a:p>
            <a:pPr marL="800100" lvl="1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" panose="020F0502020204030204" pitchFamily="2" charset="0"/>
                <a:cs typeface="Arial" pitchFamily="34" charset="0"/>
              </a:rPr>
              <a:t>moving the motors in the x and y directions</a:t>
            </a:r>
          </a:p>
          <a:p>
            <a:pPr marL="800100" lvl="1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" panose="020F0502020204030204" pitchFamily="2" charset="0"/>
                <a:cs typeface="Arial" pitchFamily="34" charset="0"/>
              </a:rPr>
              <a:t>Pipetting liquid</a:t>
            </a:r>
          </a:p>
          <a:p>
            <a:pPr marL="800100" lvl="1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" panose="020F0502020204030204" pitchFamily="2" charset="0"/>
                <a:cs typeface="Arial" pitchFamily="34" charset="0"/>
              </a:rPr>
              <a:t>Moving pH sensor vertically</a:t>
            </a:r>
          </a:p>
          <a:p>
            <a:pPr marL="800100" lvl="1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" panose="020F0502020204030204" pitchFamily="2" charset="0"/>
                <a:cs typeface="Arial" pitchFamily="34" charset="0"/>
              </a:rPr>
              <a:t>pH measurement</a:t>
            </a:r>
          </a:p>
          <a:p>
            <a:pPr marL="800100" lvl="1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" panose="020F0502020204030204" pitchFamily="2" charset="0"/>
                <a:cs typeface="Arial" pitchFamily="34" charset="0"/>
              </a:rPr>
              <a:t>Cleaning and drying the pH sensor</a:t>
            </a:r>
          </a:p>
          <a:p>
            <a:pPr marL="342900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Montserrat" panose="020F0502020204030204" pitchFamily="2" charset="0"/>
                <a:cs typeface="Arial" pitchFamily="34" charset="0"/>
              </a:rPr>
              <a:t>GPy</a:t>
            </a:r>
            <a:r>
              <a:rPr lang="en-US" sz="2400" dirty="0">
                <a:latin typeface="Montserrat" panose="020F0502020204030204" pitchFamily="2" charset="0"/>
                <a:cs typeface="Arial" pitchFamily="34" charset="0"/>
              </a:rPr>
              <a:t> code</a:t>
            </a:r>
          </a:p>
          <a:p>
            <a:pPr marL="800100" lvl="1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" panose="020F0502020204030204" pitchFamily="2" charset="0"/>
                <a:cs typeface="Arial" pitchFamily="34" charset="0"/>
              </a:rPr>
              <a:t>Function to establish RBF kernel</a:t>
            </a:r>
          </a:p>
          <a:p>
            <a:pPr marL="800100" lvl="1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" panose="020F0502020204030204" pitchFamily="2" charset="0"/>
                <a:cs typeface="Arial" pitchFamily="34" charset="0"/>
              </a:rPr>
              <a:t>Function that does the regression</a:t>
            </a:r>
          </a:p>
          <a:p>
            <a:pPr marL="800100" lvl="1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" panose="020F0502020204030204" pitchFamily="2" charset="0"/>
                <a:cs typeface="Arial" pitchFamily="34" charset="0"/>
              </a:rPr>
              <a:t>Function that uses active learning methods to determine the next data point to measure</a:t>
            </a:r>
          </a:p>
        </p:txBody>
      </p:sp>
      <p:grpSp>
        <p:nvGrpSpPr>
          <p:cNvPr id="1077" name="Group 1076">
            <a:extLst>
              <a:ext uri="{FF2B5EF4-FFF2-40B4-BE49-F238E27FC236}">
                <a16:creationId xmlns:a16="http://schemas.microsoft.com/office/drawing/2014/main" id="{AC01E87F-B2CA-4061-E84B-0AC18BD32756}"/>
              </a:ext>
            </a:extLst>
          </p:cNvPr>
          <p:cNvGrpSpPr/>
          <p:nvPr/>
        </p:nvGrpSpPr>
        <p:grpSpPr>
          <a:xfrm>
            <a:off x="22352000" y="25592378"/>
            <a:ext cx="10062904" cy="5184602"/>
            <a:chOff x="22352000" y="25592378"/>
            <a:chExt cx="10062904" cy="5184602"/>
          </a:xfrm>
        </p:grpSpPr>
        <p:pic>
          <p:nvPicPr>
            <p:cNvPr id="1068" name="Picture 1067" descr="A graph of different colored dots&#10;&#10;Description automatically generated">
              <a:extLst>
                <a:ext uri="{FF2B5EF4-FFF2-40B4-BE49-F238E27FC236}">
                  <a16:creationId xmlns:a16="http://schemas.microsoft.com/office/drawing/2014/main" id="{1458D0FB-DAD4-CDE5-21DC-B012F4782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52000" y="25592378"/>
              <a:ext cx="10062904" cy="5184602"/>
            </a:xfrm>
            <a:prstGeom prst="rect">
              <a:avLst/>
            </a:prstGeom>
          </p:spPr>
        </p:pic>
        <p:cxnSp>
          <p:nvCxnSpPr>
            <p:cNvPr id="1070" name="Straight Arrow Connector 1069">
              <a:extLst>
                <a:ext uri="{FF2B5EF4-FFF2-40B4-BE49-F238E27FC236}">
                  <a16:creationId xmlns:a16="http://schemas.microsoft.com/office/drawing/2014/main" id="{719244A8-9E04-BDBD-322B-108F11411B3F}"/>
                </a:ext>
              </a:extLst>
            </p:cNvPr>
            <p:cNvCxnSpPr/>
            <p:nvPr/>
          </p:nvCxnSpPr>
          <p:spPr bwMode="auto">
            <a:xfrm flipH="1">
              <a:off x="24003000" y="27127200"/>
              <a:ext cx="762000" cy="6096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71" name="TextBox 1070">
              <a:extLst>
                <a:ext uri="{FF2B5EF4-FFF2-40B4-BE49-F238E27FC236}">
                  <a16:creationId xmlns:a16="http://schemas.microsoft.com/office/drawing/2014/main" id="{5D7C0D1D-679D-F027-90D1-B0A6F4A4D5EA}"/>
                </a:ext>
              </a:extLst>
            </p:cNvPr>
            <p:cNvSpPr txBox="1"/>
            <p:nvPr/>
          </p:nvSpPr>
          <p:spPr>
            <a:xfrm>
              <a:off x="24765000" y="26610031"/>
              <a:ext cx="1574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Montserrat" panose="00000500000000000000" pitchFamily="2" charset="0"/>
                </a:rPr>
                <a:t>Henderson </a:t>
              </a:r>
              <a:r>
                <a:rPr lang="en-US" sz="1800" dirty="0" err="1">
                  <a:latin typeface="Montserrat" panose="00000500000000000000" pitchFamily="2" charset="0"/>
                </a:rPr>
                <a:t>Hasselbalch</a:t>
              </a:r>
              <a:r>
                <a:rPr lang="en-US" sz="1800" dirty="0">
                  <a:latin typeface="Montserrat" panose="00000500000000000000" pitchFamily="2" charset="0"/>
                </a:rPr>
                <a:t> Equation</a:t>
              </a:r>
            </a:p>
          </p:txBody>
        </p:sp>
        <p:cxnSp>
          <p:nvCxnSpPr>
            <p:cNvPr id="1073" name="Straight Arrow Connector 1072">
              <a:extLst>
                <a:ext uri="{FF2B5EF4-FFF2-40B4-BE49-F238E27FC236}">
                  <a16:creationId xmlns:a16="http://schemas.microsoft.com/office/drawing/2014/main" id="{60EA4D59-2DA0-D7E0-609E-B1C091569416}"/>
                </a:ext>
              </a:extLst>
            </p:cNvPr>
            <p:cNvCxnSpPr/>
            <p:nvPr/>
          </p:nvCxnSpPr>
          <p:spPr bwMode="auto">
            <a:xfrm flipV="1">
              <a:off x="24078013" y="28727400"/>
              <a:ext cx="534587" cy="6096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E9713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74" name="TextBox 1073">
              <a:extLst>
                <a:ext uri="{FF2B5EF4-FFF2-40B4-BE49-F238E27FC236}">
                  <a16:creationId xmlns:a16="http://schemas.microsoft.com/office/drawing/2014/main" id="{C5183A53-46C6-21F7-2EC4-207DAEFCCD75}"/>
                </a:ext>
              </a:extLst>
            </p:cNvPr>
            <p:cNvSpPr txBox="1"/>
            <p:nvPr/>
          </p:nvSpPr>
          <p:spPr>
            <a:xfrm>
              <a:off x="23622000" y="29414175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Montserrat" panose="00000500000000000000" pitchFamily="2" charset="0"/>
                </a:rPr>
                <a:t>Experimental data</a:t>
              </a:r>
            </a:p>
          </p:txBody>
        </p:sp>
        <p:pic>
          <p:nvPicPr>
            <p:cNvPr id="1076" name="Picture 1075">
              <a:extLst>
                <a:ext uri="{FF2B5EF4-FFF2-40B4-BE49-F238E27FC236}">
                  <a16:creationId xmlns:a16="http://schemas.microsoft.com/office/drawing/2014/main" id="{3FC55743-257D-FDAE-9C1E-BFB753E9DF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26358491" y="26876655"/>
              <a:ext cx="2565400" cy="39008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22.04.14"/>
  <p:tag name="AS_TITLE" val="Aspose.Slides for .NET 4.0 Client Profile"/>
  <p:tag name="AS_VERSION" val="22.4"/>
  <p:tag name="POSTERNERDTEMPLATE" val="intellectualsage|08-2022"/>
</p:tagLst>
</file>

<file path=ppt/theme/theme1.xml><?xml version="1.0" encoding="utf-8"?>
<a:theme xmlns:a="http://schemas.openxmlformats.org/drawingml/2006/main" name="Default Desig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7037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7037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ec21670-e184-4851-b236-8d05d50b508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DCFD9B3BD4D6A4683E81FB4044B6873" ma:contentTypeVersion="8" ma:contentTypeDescription="Create a new document." ma:contentTypeScope="" ma:versionID="966be01fed05bb791cbb0bc412ba3278">
  <xsd:schema xmlns:xsd="http://www.w3.org/2001/XMLSchema" xmlns:xs="http://www.w3.org/2001/XMLSchema" xmlns:p="http://schemas.microsoft.com/office/2006/metadata/properties" xmlns:ns3="0ec21670-e184-4851-b236-8d05d50b5085" xmlns:ns4="06e83204-0f96-44d6-87a2-fac04d576e6a" targetNamespace="http://schemas.microsoft.com/office/2006/metadata/properties" ma:root="true" ma:fieldsID="81a4dda7b42f590c3bf2a5ce6570248e" ns3:_="" ns4:_="">
    <xsd:import namespace="0ec21670-e184-4851-b236-8d05d50b5085"/>
    <xsd:import namespace="06e83204-0f96-44d6-87a2-fac04d576e6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c21670-e184-4851-b236-8d05d50b50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e83204-0f96-44d6-87a2-fac04d576e6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BFC921D-21DB-496A-B4E1-28510EFCAEFF}">
  <ds:schemaRefs>
    <ds:schemaRef ds:uri="http://purl.org/dc/dcmitype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  <ds:schemaRef ds:uri="06e83204-0f96-44d6-87a2-fac04d576e6a"/>
    <ds:schemaRef ds:uri="0ec21670-e184-4851-b236-8d05d50b508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2A85D16-D06E-4421-8037-2194BECEF2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E028E3-F937-40FE-97E2-704567D239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c21670-e184-4851-b236-8d05d50b5085"/>
    <ds:schemaRef ds:uri="06e83204-0f96-44d6-87a2-fac04d576e6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1354</TotalTime>
  <Words>198</Words>
  <Application>Microsoft Office PowerPoint</Application>
  <PresentationFormat>Custom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Montserrat</vt:lpstr>
      <vt:lpstr>Default Design</vt:lpstr>
      <vt:lpstr>PowerPoint Presentation</vt:lpstr>
    </vt:vector>
  </TitlesOfParts>
  <Company>Graphicsland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to make a scientific poster</dc:title>
  <dc:subject>Free Research Poster</dc:subject>
  <dc:creator>Graphicsland/MakeSigns.com</dc:creator>
  <cp:keywords>scientific, research, template, custom, poster, presentation, symposium, printing, PowerPoint, create, design, example, sample, download</cp:keywords>
  <dc:description>This is a free template from MakeSigns.com to help you create the perfect scientific poster.</dc:description>
  <cp:lastModifiedBy>Miller Gruen</cp:lastModifiedBy>
  <cp:revision>27</cp:revision>
  <dcterms:modified xsi:type="dcterms:W3CDTF">2024-07-26T20:50:13Z</dcterms:modified>
  <cp:category>templates for scientific poster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0x0101003DCFD9B3BD4D6A4683E81FB4044B6873</vt:lpwstr>
  </property>
</Properties>
</file>