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sldIdLst>
    <p:sldId id="256" r:id="rId5"/>
  </p:sldIdLst>
  <p:sldSz cx="43891200" cy="32918400"/>
  <p:notesSz cx="6858000" cy="9144000"/>
  <p:embeddedFontLst>
    <p:embeddedFont>
      <p:font typeface="Montserrat" panose="00000500000000000000" pitchFamily="2" charset="0"/>
      <p:regular r:id="rId6"/>
      <p:bold r:id="rId7"/>
      <p:italic r:id="rId8"/>
      <p:boldItalic r:id="rId9"/>
    </p:embeddedFont>
  </p:embeddedFontLst>
  <p:custDataLst>
    <p:tags r:id="rId10"/>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132"/>
    <a:srgbClr val="002060"/>
    <a:srgbClr val="543B85"/>
    <a:srgbClr val="E6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1308C7-B55B-4759-B445-FFFF77DA0287}" v="49" dt="2024-07-26T20:46:47.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18" d="100"/>
          <a:sy n="18" d="100"/>
        </p:scale>
        <p:origin x="2382" y="174"/>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font" Target="fonts/font4.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8DF5FCE-FDEA-4465-BCF6-C7F63911A9A6}" type="slidenum">
              <a:rPr lang="en-US"/>
              <a:pPr>
                <a:defRPr/>
              </a:pPr>
              <a:t>‹#›</a:t>
            </a:fld>
            <a:endParaRPr lang="en-US"/>
          </a:p>
        </p:txBody>
      </p:sp>
    </p:spTree>
    <p:extLst>
      <p:ext uri="{BB962C8B-B14F-4D97-AF65-F5344CB8AC3E}">
        <p14:creationId xmlns:p14="http://schemas.microsoft.com/office/powerpoint/2010/main" val="34160617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3CA81D-4204-48B1-A4D7-36EFD127B2F8}" type="slidenum">
              <a:rPr lang="en-US"/>
              <a:pPr>
                <a:defRPr/>
              </a:pPr>
              <a:t>‹#›</a:t>
            </a:fld>
            <a:endParaRPr lang="en-US"/>
          </a:p>
        </p:txBody>
      </p:sp>
    </p:spTree>
    <p:extLst>
      <p:ext uri="{BB962C8B-B14F-4D97-AF65-F5344CB8AC3E}">
        <p14:creationId xmlns:p14="http://schemas.microsoft.com/office/powerpoint/2010/main" val="280155094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1D08C6D-384C-4677-A8CE-0D580832C4AA}" type="slidenum">
              <a:rPr lang="en-US"/>
              <a:pPr>
                <a:defRPr/>
              </a:pPr>
              <a:t>‹#›</a:t>
            </a:fld>
            <a:endParaRPr lang="en-US"/>
          </a:p>
        </p:txBody>
      </p:sp>
    </p:spTree>
    <p:extLst>
      <p:ext uri="{BB962C8B-B14F-4D97-AF65-F5344CB8AC3E}">
        <p14:creationId xmlns:p14="http://schemas.microsoft.com/office/powerpoint/2010/main" val="27230497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2193925"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947A3F5-B070-47AF-A223-F33332FE8B86}" type="slidenum">
              <a:rPr lang="en-US"/>
              <a:pPr>
                <a:defRPr/>
              </a:pPr>
              <a:t>‹#›</a:t>
            </a:fld>
            <a:endParaRPr lang="en-US"/>
          </a:p>
        </p:txBody>
      </p:sp>
    </p:spTree>
    <p:extLst>
      <p:ext uri="{BB962C8B-B14F-4D97-AF65-F5344CB8AC3E}">
        <p14:creationId xmlns:p14="http://schemas.microsoft.com/office/powerpoint/2010/main" val="12076196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43242BF-F4C0-49CF-80EA-38D6C064D587}" type="slidenum">
              <a:rPr lang="en-US"/>
              <a:pPr>
                <a:defRPr/>
              </a:pPr>
              <a:t>‹#›</a:t>
            </a:fld>
            <a:endParaRPr lang="en-US"/>
          </a:p>
        </p:txBody>
      </p:sp>
    </p:spTree>
    <p:extLst>
      <p:ext uri="{BB962C8B-B14F-4D97-AF65-F5344CB8AC3E}">
        <p14:creationId xmlns:p14="http://schemas.microsoft.com/office/powerpoint/2010/main" val="20562984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29423EF-61E0-492B-A58A-8462960B8BF6}" type="slidenum">
              <a:rPr lang="en-US"/>
              <a:pPr>
                <a:defRPr/>
              </a:pPr>
              <a:t>‹#›</a:t>
            </a:fld>
            <a:endParaRPr lang="en-US"/>
          </a:p>
        </p:txBody>
      </p:sp>
    </p:spTree>
    <p:extLst>
      <p:ext uri="{BB962C8B-B14F-4D97-AF65-F5344CB8AC3E}">
        <p14:creationId xmlns:p14="http://schemas.microsoft.com/office/powerpoint/2010/main" val="125227207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0F45B66-FD4B-43D3-97DD-29BBADAFE8FC}" type="slidenum">
              <a:rPr lang="en-US"/>
              <a:pPr>
                <a:defRPr/>
              </a:pPr>
              <a:t>‹#›</a:t>
            </a:fld>
            <a:endParaRPr lang="en-US"/>
          </a:p>
        </p:txBody>
      </p:sp>
    </p:spTree>
    <p:extLst>
      <p:ext uri="{BB962C8B-B14F-4D97-AF65-F5344CB8AC3E}">
        <p14:creationId xmlns:p14="http://schemas.microsoft.com/office/powerpoint/2010/main" val="12393544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34DC469-4A79-40F8-9FD1-29BC04AA7011}" type="slidenum">
              <a:rPr lang="en-US"/>
              <a:pPr>
                <a:defRPr/>
              </a:pPr>
              <a:t>‹#›</a:t>
            </a:fld>
            <a:endParaRPr lang="en-US"/>
          </a:p>
        </p:txBody>
      </p:sp>
    </p:spTree>
    <p:extLst>
      <p:ext uri="{BB962C8B-B14F-4D97-AF65-F5344CB8AC3E}">
        <p14:creationId xmlns:p14="http://schemas.microsoft.com/office/powerpoint/2010/main" val="6633682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E77ED9D9-385C-4EF3-825C-DD7EC451E098}" type="slidenum">
              <a:rPr lang="en-US"/>
              <a:pPr>
                <a:defRPr/>
              </a:pPr>
              <a:t>‹#›</a:t>
            </a:fld>
            <a:endParaRPr lang="en-US"/>
          </a:p>
        </p:txBody>
      </p:sp>
    </p:spTree>
    <p:extLst>
      <p:ext uri="{BB962C8B-B14F-4D97-AF65-F5344CB8AC3E}">
        <p14:creationId xmlns:p14="http://schemas.microsoft.com/office/powerpoint/2010/main" val="14684049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D843B82-F4E2-4569-B1E8-B9E053E8F458}" type="slidenum">
              <a:rPr lang="en-US"/>
              <a:pPr>
                <a:defRPr/>
              </a:pPr>
              <a:t>‹#›</a:t>
            </a:fld>
            <a:endParaRPr lang="en-US"/>
          </a:p>
        </p:txBody>
      </p:sp>
    </p:spTree>
    <p:extLst>
      <p:ext uri="{BB962C8B-B14F-4D97-AF65-F5344CB8AC3E}">
        <p14:creationId xmlns:p14="http://schemas.microsoft.com/office/powerpoint/2010/main" val="357665208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63D2E94D-57D8-45DE-BBE8-59CBB7A5E382}" type="slidenum">
              <a:rPr lang="en-US"/>
              <a:pPr>
                <a:defRPr/>
              </a:pPr>
              <a:t>‹#›</a:t>
            </a:fld>
            <a:endParaRPr lang="en-US"/>
          </a:p>
        </p:txBody>
      </p:sp>
    </p:spTree>
    <p:extLst>
      <p:ext uri="{BB962C8B-B14F-4D97-AF65-F5344CB8AC3E}">
        <p14:creationId xmlns:p14="http://schemas.microsoft.com/office/powerpoint/2010/main" val="11514659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01FD068A-1390-4726-BE45-AB18C473BC6F}" type="slidenum">
              <a:rPr lang="en-US"/>
              <a:pPr>
                <a:defRPr/>
              </a:pPr>
              <a:t>‹#›</a:t>
            </a:fld>
            <a:endParaRPr lang="en-US"/>
          </a:p>
        </p:txBody>
      </p:sp>
    </p:spTree>
    <p:extLst>
      <p:ext uri="{BB962C8B-B14F-4D97-AF65-F5344CB8AC3E}">
        <p14:creationId xmlns:p14="http://schemas.microsoft.com/office/powerpoint/2010/main" val="355848895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defRPr sz="71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ctr">
              <a:defRPr sz="71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r">
              <a:defRPr sz="7100" smtClean="0">
                <a:latin typeface="Arial" pitchFamily="34" charset="0"/>
              </a:defRPr>
            </a:lvl1pPr>
          </a:lstStyle>
          <a:p>
            <a:pPr>
              <a:defRPr/>
            </a:pPr>
            <a:fld id="{D74CA0E6-19C8-4E24-ACA2-24DF946E6C7E}" type="slidenum">
              <a:rPr lang="en-US"/>
              <a:pPr>
                <a:defRPr/>
              </a:pPr>
              <a:t>‹#›</a:t>
            </a:fld>
            <a:endParaRPr lang="en-US"/>
          </a:p>
        </p:txBody>
      </p:sp>
      <p:pic>
        <p:nvPicPr>
          <p:cNvPr id="1031" name="New picture"/>
          <p:cNvPicPr/>
          <p:nvPr/>
        </p:nvPicPr>
        <p:blipFill>
          <a:blip r:embed="rId14"/>
          <a:stretch>
            <a:fillRect/>
          </a:stretch>
        </p:blipFill>
        <p:spPr>
          <a:xfrm rot="16200000">
            <a:off x="-11074400" y="16459200"/>
            <a:ext cx="14274800" cy="3937000"/>
          </a:xfrm>
          <a:prstGeom prst="rect">
            <a:avLst/>
          </a:prstGeom>
        </p:spPr>
      </p:pic>
      <p:pic>
        <p:nvPicPr>
          <p:cNvPr id="1032" name="New picture"/>
          <p:cNvPicPr/>
          <p:nvPr/>
        </p:nvPicPr>
        <p:blipFill>
          <a:blip r:embed="rId14"/>
          <a:stretch>
            <a:fillRect/>
          </a:stretch>
        </p:blipFill>
        <p:spPr>
          <a:xfrm rot="5400000">
            <a:off x="40690800" y="16459200"/>
            <a:ext cx="14274800" cy="3937000"/>
          </a:xfrm>
          <a:prstGeom prst="rect">
            <a:avLst/>
          </a:prstGeom>
        </p:spPr>
      </p:pic>
      <p:pic>
        <p:nvPicPr>
          <p:cNvPr id="1033" name="New picture"/>
          <p:cNvPicPr/>
          <p:nvPr/>
        </p:nvPicPr>
        <p:blipFill>
          <a:blip r:embed="rId15"/>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intellectualsage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8513" indent="-1174750" algn="l" defTabSz="4703763" rtl="0" eaLnBrk="0" fontAlgn="base" hangingPunct="0">
        <a:spcBef>
          <a:spcPct val="20000"/>
        </a:spcBef>
        <a:spcAft>
          <a:spcPct val="0"/>
        </a:spcAft>
        <a:buChar char="•"/>
        <a:defRPr sz="12400">
          <a:solidFill>
            <a:schemeClr val="tx1"/>
          </a:solidFill>
          <a:latin typeface="+mn-lt"/>
        </a:defRPr>
      </a:lvl3pPr>
      <a:lvl4pPr marL="8229600" indent="-1174750"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jpe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jpeg"/><Relationship Id="rId29"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jpe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jpeg"/><Relationship Id="rId27" Type="http://schemas.openxmlformats.org/officeDocument/2006/relationships/image" Target="../media/image28.png"/><Relationship Id="rId30"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E6F1F2"/>
            </a:gs>
            <a:gs pos="100000">
              <a:schemeClr val="bg1"/>
            </a:gs>
          </a:gsLst>
          <a:lin ang="5400000" scaled="1"/>
        </a:gradFill>
        <a:effectLst/>
      </p:bgPr>
    </p:bg>
    <p:spTree>
      <p:nvGrpSpPr>
        <p:cNvPr id="1" name=""/>
        <p:cNvGrpSpPr/>
        <p:nvPr/>
      </p:nvGrpSpPr>
      <p:grpSpPr>
        <a:xfrm>
          <a:off x="0" y="0"/>
          <a:ext cx="0" cy="0"/>
          <a:chOff x="0" y="0"/>
          <a:chExt cx="0" cy="0"/>
        </a:xfrm>
      </p:grpSpPr>
      <p:sp>
        <p:nvSpPr>
          <p:cNvPr id="19" name="Rectangle: Diagonal Corners Rounded 18">
            <a:extLst>
              <a:ext uri="{FF2B5EF4-FFF2-40B4-BE49-F238E27FC236}">
                <a16:creationId xmlns:a16="http://schemas.microsoft.com/office/drawing/2014/main" id="{406F193C-8566-41B6-8625-E7C934BB073C}"/>
              </a:ext>
            </a:extLst>
          </p:cNvPr>
          <p:cNvSpPr/>
          <p:nvPr/>
        </p:nvSpPr>
        <p:spPr bwMode="auto">
          <a:xfrm>
            <a:off x="685800" y="555114"/>
            <a:ext cx="42519600" cy="4980869"/>
          </a:xfrm>
          <a:prstGeom prst="round2DiagRect">
            <a:avLst/>
          </a:prstGeom>
          <a:solidFill>
            <a:srgbClr val="543B8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800" b="0" i="0" u="none" strike="noStrike" cap="none" normalizeH="0" baseline="0">
              <a:ln>
                <a:noFill/>
              </a:ln>
              <a:solidFill>
                <a:schemeClr val="tx1"/>
              </a:solidFill>
              <a:effectLst/>
              <a:latin typeface="Montserrat" panose="00000500000000000000" pitchFamily="2" charset="0"/>
            </a:endParaRPr>
          </a:p>
        </p:txBody>
      </p:sp>
      <p:sp>
        <p:nvSpPr>
          <p:cNvPr id="20" name="Title 11">
            <a:extLst>
              <a:ext uri="{FF2B5EF4-FFF2-40B4-BE49-F238E27FC236}">
                <a16:creationId xmlns:a16="http://schemas.microsoft.com/office/drawing/2014/main" id="{EE7A5C51-35F0-4B71-992D-43D344D16C04}"/>
              </a:ext>
            </a:extLst>
          </p:cNvPr>
          <p:cNvSpPr txBox="1"/>
          <p:nvPr/>
        </p:nvSpPr>
        <p:spPr>
          <a:xfrm>
            <a:off x="1371600" y="737572"/>
            <a:ext cx="41148000" cy="2746935"/>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8000" b="1" dirty="0">
                <a:solidFill>
                  <a:schemeClr val="bg1"/>
                </a:solidFill>
                <a:latin typeface="Montserrat" panose="00000500000000000000" pitchFamily="2" charset="0"/>
              </a:rPr>
              <a:t>Automation and Machine Learning: How a Robot Can Conduct Its Own Experiments Using Gaussian Processes</a:t>
            </a:r>
          </a:p>
        </p:txBody>
      </p:sp>
      <p:sp>
        <p:nvSpPr>
          <p:cNvPr id="21" name="Text Placeholder 16">
            <a:extLst>
              <a:ext uri="{FF2B5EF4-FFF2-40B4-BE49-F238E27FC236}">
                <a16:creationId xmlns:a16="http://schemas.microsoft.com/office/drawing/2014/main" id="{1F3AA395-C058-4F87-B3A3-A8A8BC543EF9}"/>
              </a:ext>
            </a:extLst>
          </p:cNvPr>
          <p:cNvSpPr txBox="1"/>
          <p:nvPr/>
        </p:nvSpPr>
        <p:spPr>
          <a:xfrm>
            <a:off x="1371600" y="3158390"/>
            <a:ext cx="41148000" cy="1034594"/>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5600" dirty="0">
                <a:solidFill>
                  <a:schemeClr val="bg1"/>
                </a:solidFill>
                <a:latin typeface="Montserrat" panose="00000500000000000000" pitchFamily="2" charset="0"/>
              </a:rPr>
              <a:t>Miller Gruen and Adi </a:t>
            </a:r>
            <a:r>
              <a:rPr lang="en-US" sz="5600" dirty="0" err="1">
                <a:solidFill>
                  <a:schemeClr val="bg1"/>
                </a:solidFill>
                <a:latin typeface="Montserrat" panose="00000500000000000000" pitchFamily="2" charset="0"/>
              </a:rPr>
              <a:t>Timin</a:t>
            </a:r>
            <a:r>
              <a:rPr lang="en-US" sz="5600" dirty="0">
                <a:solidFill>
                  <a:schemeClr val="bg1"/>
                </a:solidFill>
                <a:latin typeface="Montserrat" panose="00000500000000000000" pitchFamily="2" charset="0"/>
              </a:rPr>
              <a:t>       -      </a:t>
            </a:r>
            <a:r>
              <a:rPr lang="en-US" sz="5600" dirty="0" err="1">
                <a:solidFill>
                  <a:schemeClr val="bg1"/>
                </a:solidFill>
                <a:latin typeface="Montserrat" panose="00000500000000000000" pitchFamily="2" charset="0"/>
              </a:rPr>
              <a:t>Hauber</a:t>
            </a:r>
            <a:r>
              <a:rPr lang="en-US" sz="5600" dirty="0">
                <a:solidFill>
                  <a:schemeClr val="bg1"/>
                </a:solidFill>
                <a:latin typeface="Montserrat" panose="00000500000000000000" pitchFamily="2" charset="0"/>
              </a:rPr>
              <a:t> Research Fellowship 2024</a:t>
            </a:r>
          </a:p>
          <a:p>
            <a:pPr algn="ctr"/>
            <a:r>
              <a:rPr lang="en-US" sz="5600" dirty="0">
                <a:solidFill>
                  <a:schemeClr val="bg1"/>
                </a:solidFill>
                <a:latin typeface="Montserrat" panose="00000500000000000000" pitchFamily="2" charset="0"/>
              </a:rPr>
              <a:t>Advisor: Dr Mary Lowe, Physics Department, Loyola University Maryland</a:t>
            </a:r>
          </a:p>
        </p:txBody>
      </p:sp>
      <p:sp>
        <p:nvSpPr>
          <p:cNvPr id="25" name="Rectangle 24">
            <a:extLst>
              <a:ext uri="{FF2B5EF4-FFF2-40B4-BE49-F238E27FC236}">
                <a16:creationId xmlns:a16="http://schemas.microsoft.com/office/drawing/2014/main" id="{76D4AEC4-FDA9-4DCC-AB41-6178867ED87E}"/>
              </a:ext>
            </a:extLst>
          </p:cNvPr>
          <p:cNvSpPr>
            <a:spLocks noChangeArrowheads="1"/>
          </p:cNvSpPr>
          <p:nvPr/>
        </p:nvSpPr>
        <p:spPr bwMode="auto">
          <a:xfrm>
            <a:off x="12835432" y="11172143"/>
            <a:ext cx="8754568" cy="92217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Apparatus</a:t>
            </a:r>
          </a:p>
        </p:txBody>
      </p:sp>
      <p:sp>
        <p:nvSpPr>
          <p:cNvPr id="27" name="Rectangle 26">
            <a:extLst>
              <a:ext uri="{FF2B5EF4-FFF2-40B4-BE49-F238E27FC236}">
                <a16:creationId xmlns:a16="http://schemas.microsoft.com/office/drawing/2014/main" id="{F1B18890-DE76-4473-9E1E-3198CB4321E8}"/>
              </a:ext>
            </a:extLst>
          </p:cNvPr>
          <p:cNvSpPr>
            <a:spLocks noChangeArrowheads="1"/>
          </p:cNvSpPr>
          <p:nvPr/>
        </p:nvSpPr>
        <p:spPr bwMode="auto">
          <a:xfrm>
            <a:off x="22351999" y="5902842"/>
            <a:ext cx="20454731" cy="92217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Experimental Results: “Exploration”</a:t>
            </a:r>
          </a:p>
        </p:txBody>
      </p:sp>
      <p:sp>
        <p:nvSpPr>
          <p:cNvPr id="31" name="Rectangle 30">
            <a:extLst>
              <a:ext uri="{FF2B5EF4-FFF2-40B4-BE49-F238E27FC236}">
                <a16:creationId xmlns:a16="http://schemas.microsoft.com/office/drawing/2014/main" id="{C93C6F59-1B0C-4EDA-8518-F88FAC8AF110}"/>
              </a:ext>
            </a:extLst>
          </p:cNvPr>
          <p:cNvSpPr>
            <a:spLocks noChangeArrowheads="1"/>
          </p:cNvSpPr>
          <p:nvPr/>
        </p:nvSpPr>
        <p:spPr bwMode="auto">
          <a:xfrm>
            <a:off x="711199" y="5923233"/>
            <a:ext cx="20885597" cy="811104"/>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Introduction</a:t>
            </a:r>
          </a:p>
        </p:txBody>
      </p:sp>
      <p:sp>
        <p:nvSpPr>
          <p:cNvPr id="33" name="Rectangle 32">
            <a:extLst>
              <a:ext uri="{FF2B5EF4-FFF2-40B4-BE49-F238E27FC236}">
                <a16:creationId xmlns:a16="http://schemas.microsoft.com/office/drawing/2014/main" id="{4F59AB0E-37A8-4432-8FCF-494C05933768}"/>
              </a:ext>
            </a:extLst>
          </p:cNvPr>
          <p:cNvSpPr>
            <a:spLocks noChangeArrowheads="1"/>
          </p:cNvSpPr>
          <p:nvPr/>
        </p:nvSpPr>
        <p:spPr bwMode="auto">
          <a:xfrm>
            <a:off x="22689933" y="30714737"/>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Acknowledgements</a:t>
            </a:r>
          </a:p>
        </p:txBody>
      </p:sp>
      <p:sp>
        <p:nvSpPr>
          <p:cNvPr id="2" name="Rectangle 1">
            <a:extLst>
              <a:ext uri="{FF2B5EF4-FFF2-40B4-BE49-F238E27FC236}">
                <a16:creationId xmlns:a16="http://schemas.microsoft.com/office/drawing/2014/main" id="{D5340D3D-3DAE-5E38-75C0-7CE4EB003669}"/>
              </a:ext>
            </a:extLst>
          </p:cNvPr>
          <p:cNvSpPr>
            <a:spLocks noChangeArrowheads="1"/>
          </p:cNvSpPr>
          <p:nvPr/>
        </p:nvSpPr>
        <p:spPr bwMode="auto">
          <a:xfrm>
            <a:off x="33333779" y="30714736"/>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References</a:t>
            </a:r>
          </a:p>
        </p:txBody>
      </p:sp>
      <p:sp>
        <p:nvSpPr>
          <p:cNvPr id="3" name="TextBox 19">
            <a:extLst>
              <a:ext uri="{FF2B5EF4-FFF2-40B4-BE49-F238E27FC236}">
                <a16:creationId xmlns:a16="http://schemas.microsoft.com/office/drawing/2014/main" id="{05FF4D24-3ABB-B48B-978B-8836F30D824A}"/>
              </a:ext>
            </a:extLst>
          </p:cNvPr>
          <p:cNvSpPr txBox="1">
            <a:spLocks noChangeArrowheads="1"/>
          </p:cNvSpPr>
          <p:nvPr/>
        </p:nvSpPr>
        <p:spPr bwMode="auto">
          <a:xfrm>
            <a:off x="22740733" y="31685902"/>
            <a:ext cx="10058400" cy="1086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000" dirty="0">
                <a:latin typeface="Montserrat" panose="00000500000000000000" pitchFamily="2" charset="0"/>
                <a:cs typeface="Arial" pitchFamily="34" charset="0"/>
              </a:rPr>
              <a:t>We wish to acknowledge Dr. Mary Lowe, the Loyola University Physics Department, the </a:t>
            </a:r>
            <a:r>
              <a:rPr lang="en-US" sz="2000" dirty="0" err="1">
                <a:latin typeface="Montserrat" panose="00000500000000000000" pitchFamily="2" charset="0"/>
                <a:cs typeface="Arial" pitchFamily="34" charset="0"/>
              </a:rPr>
              <a:t>Hauber</a:t>
            </a:r>
            <a:r>
              <a:rPr lang="en-US" sz="2000" dirty="0">
                <a:latin typeface="Montserrat" panose="00000500000000000000" pitchFamily="2" charset="0"/>
                <a:cs typeface="Arial" pitchFamily="34" charset="0"/>
              </a:rPr>
              <a:t> Research Fellowship Program, George Hall, Gilad </a:t>
            </a:r>
            <a:r>
              <a:rPr lang="en-US" sz="2000" dirty="0" err="1">
                <a:latin typeface="Montserrat" panose="00000500000000000000" pitchFamily="2" charset="0"/>
                <a:cs typeface="Arial" pitchFamily="34" charset="0"/>
              </a:rPr>
              <a:t>Kusne</a:t>
            </a:r>
            <a:r>
              <a:rPr lang="en-US" sz="2000" dirty="0">
                <a:latin typeface="Montserrat" panose="00000500000000000000" pitchFamily="2" charset="0"/>
                <a:cs typeface="Arial" pitchFamily="34" charset="0"/>
              </a:rPr>
              <a:t>, and the UMD and NIST team working on Legolas.</a:t>
            </a:r>
          </a:p>
        </p:txBody>
      </p:sp>
      <p:sp>
        <p:nvSpPr>
          <p:cNvPr id="4" name="TextBox 19">
            <a:extLst>
              <a:ext uri="{FF2B5EF4-FFF2-40B4-BE49-F238E27FC236}">
                <a16:creationId xmlns:a16="http://schemas.microsoft.com/office/drawing/2014/main" id="{BEB3DD78-39B4-4F81-85EF-E2680258F3D6}"/>
              </a:ext>
            </a:extLst>
          </p:cNvPr>
          <p:cNvSpPr txBox="1">
            <a:spLocks noChangeArrowheads="1"/>
          </p:cNvSpPr>
          <p:nvPr/>
        </p:nvSpPr>
        <p:spPr bwMode="auto">
          <a:xfrm>
            <a:off x="33311333" y="31685902"/>
            <a:ext cx="10058400" cy="4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Add your information, graphs and images to this section.</a:t>
            </a:r>
          </a:p>
        </p:txBody>
      </p:sp>
      <p:sp>
        <p:nvSpPr>
          <p:cNvPr id="5" name="Rectangle 4">
            <a:extLst>
              <a:ext uri="{FF2B5EF4-FFF2-40B4-BE49-F238E27FC236}">
                <a16:creationId xmlns:a16="http://schemas.microsoft.com/office/drawing/2014/main" id="{F76DF050-FA6E-C921-A075-BD8BCB6A7BDE}"/>
              </a:ext>
            </a:extLst>
          </p:cNvPr>
          <p:cNvSpPr>
            <a:spLocks noChangeArrowheads="1"/>
          </p:cNvSpPr>
          <p:nvPr/>
        </p:nvSpPr>
        <p:spPr bwMode="auto">
          <a:xfrm>
            <a:off x="711200" y="11172143"/>
            <a:ext cx="11362232" cy="843687"/>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Theory and Background</a:t>
            </a:r>
          </a:p>
        </p:txBody>
      </p:sp>
      <p:sp>
        <p:nvSpPr>
          <p:cNvPr id="6" name="Rectangle 5">
            <a:extLst>
              <a:ext uri="{FF2B5EF4-FFF2-40B4-BE49-F238E27FC236}">
                <a16:creationId xmlns:a16="http://schemas.microsoft.com/office/drawing/2014/main" id="{949DE047-F3ED-996F-CE41-A732FBD2AEF7}"/>
              </a:ext>
            </a:extLst>
          </p:cNvPr>
          <p:cNvSpPr>
            <a:spLocks noChangeArrowheads="1"/>
          </p:cNvSpPr>
          <p:nvPr/>
        </p:nvSpPr>
        <p:spPr bwMode="auto">
          <a:xfrm>
            <a:off x="22922505" y="20410282"/>
            <a:ext cx="20274330" cy="932993"/>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Computational &amp; Experimental Results: New acquisition function</a:t>
            </a:r>
          </a:p>
        </p:txBody>
      </p:sp>
      <p:pic>
        <p:nvPicPr>
          <p:cNvPr id="1026" name="Picture 2" descr="Loyola University Maryland Logo - PNG Logo Vector Downloads">
            <a:extLst>
              <a:ext uri="{FF2B5EF4-FFF2-40B4-BE49-F238E27FC236}">
                <a16:creationId xmlns:a16="http://schemas.microsoft.com/office/drawing/2014/main" id="{9DA227AA-4D47-B316-279E-6E2181857F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33830" y="2428333"/>
            <a:ext cx="3213404" cy="2422907"/>
          </a:xfrm>
          <a:prstGeom prst="rect">
            <a:avLst/>
          </a:prstGeom>
          <a:noFill/>
          <a:effectLst>
            <a:glow rad="635000">
              <a:schemeClr val="bg1"/>
            </a:glow>
          </a:effectLst>
          <a:extLst>
            <a:ext uri="{909E8E84-426E-40DD-AFC4-6F175D3DCCD1}">
              <a14:hiddenFill xmlns:a14="http://schemas.microsoft.com/office/drawing/2010/main">
                <a:solidFill>
                  <a:srgbClr val="FFFFFF"/>
                </a:solidFill>
              </a14:hiddenFill>
            </a:ext>
          </a:extLst>
        </p:spPr>
      </p:pic>
      <p:pic>
        <p:nvPicPr>
          <p:cNvPr id="59" name="Picture 58" descr="A black router with two antennas&#10;&#10;Description automatically generated">
            <a:extLst>
              <a:ext uri="{FF2B5EF4-FFF2-40B4-BE49-F238E27FC236}">
                <a16:creationId xmlns:a16="http://schemas.microsoft.com/office/drawing/2014/main" id="{1C5E1067-D286-DFDB-8D6D-488236369C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46110" y="19619516"/>
            <a:ext cx="3203228" cy="3197297"/>
          </a:xfrm>
          <a:prstGeom prst="rect">
            <a:avLst/>
          </a:prstGeom>
        </p:spPr>
      </p:pic>
      <p:grpSp>
        <p:nvGrpSpPr>
          <p:cNvPr id="1058" name="Group 1057">
            <a:extLst>
              <a:ext uri="{FF2B5EF4-FFF2-40B4-BE49-F238E27FC236}">
                <a16:creationId xmlns:a16="http://schemas.microsoft.com/office/drawing/2014/main" id="{C31D74ED-61D4-1A1E-DC98-FF8A908873CA}"/>
              </a:ext>
            </a:extLst>
          </p:cNvPr>
          <p:cNvGrpSpPr/>
          <p:nvPr/>
        </p:nvGrpSpPr>
        <p:grpSpPr>
          <a:xfrm>
            <a:off x="12902815" y="22935273"/>
            <a:ext cx="8617912" cy="4810782"/>
            <a:chOff x="11445297" y="11085698"/>
            <a:chExt cx="10543753" cy="5586371"/>
          </a:xfrm>
        </p:grpSpPr>
        <p:pic>
          <p:nvPicPr>
            <p:cNvPr id="60" name="Picture 59">
              <a:extLst>
                <a:ext uri="{FF2B5EF4-FFF2-40B4-BE49-F238E27FC236}">
                  <a16:creationId xmlns:a16="http://schemas.microsoft.com/office/drawing/2014/main" id="{A2D53CAF-F521-4586-108C-385BBA1848DB}"/>
                </a:ext>
              </a:extLst>
            </p:cNvPr>
            <p:cNvPicPr>
              <a:picLocks noChangeAspect="1"/>
            </p:cNvPicPr>
            <p:nvPr/>
          </p:nvPicPr>
          <p:blipFill>
            <a:blip r:embed="rId4"/>
            <a:stretch>
              <a:fillRect/>
            </a:stretch>
          </p:blipFill>
          <p:spPr>
            <a:xfrm>
              <a:off x="13216431" y="11681843"/>
              <a:ext cx="6910053" cy="3887635"/>
            </a:xfrm>
            <a:prstGeom prst="rect">
              <a:avLst/>
            </a:prstGeom>
            <a:ln>
              <a:solidFill>
                <a:schemeClr val="tx1"/>
              </a:solidFill>
            </a:ln>
          </p:spPr>
        </p:pic>
        <p:cxnSp>
          <p:nvCxnSpPr>
            <p:cNvPr id="61" name="Straight Arrow Connector 60">
              <a:extLst>
                <a:ext uri="{FF2B5EF4-FFF2-40B4-BE49-F238E27FC236}">
                  <a16:creationId xmlns:a16="http://schemas.microsoft.com/office/drawing/2014/main" id="{BB540EAC-E54A-A693-A371-F7C6448DC161}"/>
                </a:ext>
              </a:extLst>
            </p:cNvPr>
            <p:cNvCxnSpPr>
              <a:cxnSpLocks/>
            </p:cNvCxnSpPr>
            <p:nvPr/>
          </p:nvCxnSpPr>
          <p:spPr>
            <a:xfrm flipV="1">
              <a:off x="14508651" y="14646649"/>
              <a:ext cx="401232" cy="115954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C935C975-A220-2441-DDE7-F7698689EB48}"/>
                </a:ext>
              </a:extLst>
            </p:cNvPr>
            <p:cNvSpPr txBox="1"/>
            <p:nvPr/>
          </p:nvSpPr>
          <p:spPr>
            <a:xfrm>
              <a:off x="13355320" y="15844595"/>
              <a:ext cx="1850393" cy="400109"/>
            </a:xfrm>
            <a:prstGeom prst="rect">
              <a:avLst/>
            </a:prstGeom>
            <a:noFill/>
          </p:spPr>
          <p:txBody>
            <a:bodyPr wrap="square" rtlCol="0">
              <a:spAutoFit/>
            </a:bodyPr>
            <a:lstStyle/>
            <a:p>
              <a:r>
                <a:rPr lang="en-US" sz="2000" dirty="0">
                  <a:latin typeface="Montserrat" panose="00000500000000000000" pitchFamily="2" charset="0"/>
                </a:rPr>
                <a:t>Standards</a:t>
              </a:r>
            </a:p>
          </p:txBody>
        </p:sp>
        <p:cxnSp>
          <p:nvCxnSpPr>
            <p:cNvPr id="63" name="Straight Arrow Connector 62">
              <a:extLst>
                <a:ext uri="{FF2B5EF4-FFF2-40B4-BE49-F238E27FC236}">
                  <a16:creationId xmlns:a16="http://schemas.microsoft.com/office/drawing/2014/main" id="{486C751A-4CA1-E126-0A1D-B65B5F3ED646}"/>
                </a:ext>
              </a:extLst>
            </p:cNvPr>
            <p:cNvCxnSpPr>
              <a:cxnSpLocks/>
              <a:stCxn id="1024" idx="3"/>
            </p:cNvCxnSpPr>
            <p:nvPr/>
          </p:nvCxnSpPr>
          <p:spPr>
            <a:xfrm flipV="1">
              <a:off x="13034128" y="14675213"/>
              <a:ext cx="715647" cy="30453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24" name="TextBox 1023">
              <a:extLst>
                <a:ext uri="{FF2B5EF4-FFF2-40B4-BE49-F238E27FC236}">
                  <a16:creationId xmlns:a16="http://schemas.microsoft.com/office/drawing/2014/main" id="{BB2EBCAC-147A-15BB-D744-ECB59F4288C3}"/>
                </a:ext>
              </a:extLst>
            </p:cNvPr>
            <p:cNvSpPr txBox="1"/>
            <p:nvPr/>
          </p:nvSpPr>
          <p:spPr>
            <a:xfrm>
              <a:off x="12024324" y="14755372"/>
              <a:ext cx="1009803" cy="448749"/>
            </a:xfrm>
            <a:prstGeom prst="rect">
              <a:avLst/>
            </a:prstGeom>
            <a:noFill/>
          </p:spPr>
          <p:txBody>
            <a:bodyPr wrap="square" rtlCol="0">
              <a:spAutoFit/>
            </a:bodyPr>
            <a:lstStyle/>
            <a:p>
              <a:r>
                <a:rPr lang="en-US" sz="2000" dirty="0">
                  <a:latin typeface="Montserrat" panose="00000500000000000000" pitchFamily="2" charset="0"/>
                </a:rPr>
                <a:t>Acid</a:t>
              </a:r>
            </a:p>
          </p:txBody>
        </p:sp>
        <p:cxnSp>
          <p:nvCxnSpPr>
            <p:cNvPr id="1025" name="Straight Arrow Connector 1024">
              <a:extLst>
                <a:ext uri="{FF2B5EF4-FFF2-40B4-BE49-F238E27FC236}">
                  <a16:creationId xmlns:a16="http://schemas.microsoft.com/office/drawing/2014/main" id="{F2555F0F-6F70-3F1B-192B-C361A79E1AE9}"/>
                </a:ext>
              </a:extLst>
            </p:cNvPr>
            <p:cNvCxnSpPr>
              <a:cxnSpLocks/>
              <a:stCxn id="1027" idx="3"/>
            </p:cNvCxnSpPr>
            <p:nvPr/>
          </p:nvCxnSpPr>
          <p:spPr>
            <a:xfrm flipV="1">
              <a:off x="12608567" y="14230359"/>
              <a:ext cx="717758" cy="9455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27" name="TextBox 1026">
              <a:extLst>
                <a:ext uri="{FF2B5EF4-FFF2-40B4-BE49-F238E27FC236}">
                  <a16:creationId xmlns:a16="http://schemas.microsoft.com/office/drawing/2014/main" id="{782E2C11-8A1E-5D7A-DD65-103CFCECECB6}"/>
                </a:ext>
              </a:extLst>
            </p:cNvPr>
            <p:cNvSpPr txBox="1"/>
            <p:nvPr/>
          </p:nvSpPr>
          <p:spPr>
            <a:xfrm>
              <a:off x="11445297" y="14100538"/>
              <a:ext cx="1163270" cy="448749"/>
            </a:xfrm>
            <a:prstGeom prst="rect">
              <a:avLst/>
            </a:prstGeom>
            <a:noFill/>
          </p:spPr>
          <p:txBody>
            <a:bodyPr wrap="square" rtlCol="0">
              <a:spAutoFit/>
            </a:bodyPr>
            <a:lstStyle/>
            <a:p>
              <a:r>
                <a:rPr lang="en-US" sz="2000" dirty="0">
                  <a:latin typeface="Montserrat" panose="00000500000000000000" pitchFamily="2" charset="0"/>
                </a:rPr>
                <a:t>Base</a:t>
              </a:r>
            </a:p>
          </p:txBody>
        </p:sp>
        <p:cxnSp>
          <p:nvCxnSpPr>
            <p:cNvPr id="1029" name="Straight Arrow Connector 1028">
              <a:extLst>
                <a:ext uri="{FF2B5EF4-FFF2-40B4-BE49-F238E27FC236}">
                  <a16:creationId xmlns:a16="http://schemas.microsoft.com/office/drawing/2014/main" id="{8DB338AF-42CF-2629-A521-650A7115D68F}"/>
                </a:ext>
              </a:extLst>
            </p:cNvPr>
            <p:cNvCxnSpPr>
              <a:cxnSpLocks/>
              <a:stCxn id="1040" idx="3"/>
            </p:cNvCxnSpPr>
            <p:nvPr/>
          </p:nvCxnSpPr>
          <p:spPr>
            <a:xfrm>
              <a:off x="13123363" y="12994957"/>
              <a:ext cx="1002932" cy="90102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031" name="Straight Arrow Connector 1030">
              <a:extLst>
                <a:ext uri="{FF2B5EF4-FFF2-40B4-BE49-F238E27FC236}">
                  <a16:creationId xmlns:a16="http://schemas.microsoft.com/office/drawing/2014/main" id="{59556943-7900-6072-BD99-5782E76BBBEF}"/>
                </a:ext>
              </a:extLst>
            </p:cNvPr>
            <p:cNvCxnSpPr>
              <a:cxnSpLocks/>
            </p:cNvCxnSpPr>
            <p:nvPr/>
          </p:nvCxnSpPr>
          <p:spPr>
            <a:xfrm flipH="1" flipV="1">
              <a:off x="15523023" y="14817797"/>
              <a:ext cx="931654" cy="92732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2" name="TextBox 1031">
              <a:extLst>
                <a:ext uri="{FF2B5EF4-FFF2-40B4-BE49-F238E27FC236}">
                  <a16:creationId xmlns:a16="http://schemas.microsoft.com/office/drawing/2014/main" id="{CF6CD9C4-877A-B944-459F-896274F2D6B7}"/>
                </a:ext>
              </a:extLst>
            </p:cNvPr>
            <p:cNvSpPr txBox="1"/>
            <p:nvPr/>
          </p:nvSpPr>
          <p:spPr>
            <a:xfrm>
              <a:off x="16026477" y="15837897"/>
              <a:ext cx="2434936" cy="793940"/>
            </a:xfrm>
            <a:prstGeom prst="rect">
              <a:avLst/>
            </a:prstGeom>
            <a:noFill/>
          </p:spPr>
          <p:txBody>
            <a:bodyPr wrap="square" rtlCol="0">
              <a:spAutoFit/>
            </a:bodyPr>
            <a:lstStyle/>
            <a:p>
              <a:r>
                <a:rPr lang="en-US" sz="2000" dirty="0">
                  <a:latin typeface="Montserrat" panose="00000500000000000000" pitchFamily="2" charset="0"/>
                </a:rPr>
                <a:t>Experimental wells</a:t>
              </a:r>
            </a:p>
          </p:txBody>
        </p:sp>
        <p:cxnSp>
          <p:nvCxnSpPr>
            <p:cNvPr id="1033" name="Straight Arrow Connector 1032">
              <a:extLst>
                <a:ext uri="{FF2B5EF4-FFF2-40B4-BE49-F238E27FC236}">
                  <a16:creationId xmlns:a16="http://schemas.microsoft.com/office/drawing/2014/main" id="{F7968487-FB03-11D2-D3C5-B5F5A638B1B5}"/>
                </a:ext>
              </a:extLst>
            </p:cNvPr>
            <p:cNvCxnSpPr>
              <a:cxnSpLocks/>
              <a:stCxn id="1034" idx="1"/>
            </p:cNvCxnSpPr>
            <p:nvPr/>
          </p:nvCxnSpPr>
          <p:spPr>
            <a:xfrm flipH="1" flipV="1">
              <a:off x="18897600" y="12490588"/>
              <a:ext cx="1209882" cy="769869"/>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4" name="TextBox 1033">
              <a:extLst>
                <a:ext uri="{FF2B5EF4-FFF2-40B4-BE49-F238E27FC236}">
                  <a16:creationId xmlns:a16="http://schemas.microsoft.com/office/drawing/2014/main" id="{4A585C5A-B967-4545-1BFA-971792F47FB0}"/>
                </a:ext>
              </a:extLst>
            </p:cNvPr>
            <p:cNvSpPr txBox="1"/>
            <p:nvPr/>
          </p:nvSpPr>
          <p:spPr>
            <a:xfrm>
              <a:off x="20107482" y="12690890"/>
              <a:ext cx="1881568" cy="1139132"/>
            </a:xfrm>
            <a:prstGeom prst="rect">
              <a:avLst/>
            </a:prstGeom>
            <a:noFill/>
          </p:spPr>
          <p:txBody>
            <a:bodyPr wrap="square" rtlCol="0">
              <a:spAutoFit/>
            </a:bodyPr>
            <a:lstStyle/>
            <a:p>
              <a:r>
                <a:rPr lang="en-US" sz="2000" dirty="0">
                  <a:latin typeface="Montserrat" panose="00000500000000000000" pitchFamily="2" charset="0"/>
                </a:rPr>
                <a:t>Raspberry Pi and Build Hat</a:t>
              </a:r>
            </a:p>
          </p:txBody>
        </p:sp>
        <p:cxnSp>
          <p:nvCxnSpPr>
            <p:cNvPr id="1035" name="Straight Arrow Connector 1034">
              <a:extLst>
                <a:ext uri="{FF2B5EF4-FFF2-40B4-BE49-F238E27FC236}">
                  <a16:creationId xmlns:a16="http://schemas.microsoft.com/office/drawing/2014/main" id="{275327F4-AA0E-5F7B-6C3A-2525B62FC2BC}"/>
                </a:ext>
              </a:extLst>
            </p:cNvPr>
            <p:cNvCxnSpPr>
              <a:cxnSpLocks/>
            </p:cNvCxnSpPr>
            <p:nvPr/>
          </p:nvCxnSpPr>
          <p:spPr>
            <a:xfrm flipH="1">
              <a:off x="14602404" y="11506200"/>
              <a:ext cx="713796" cy="134482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6" name="TextBox 1035">
              <a:extLst>
                <a:ext uri="{FF2B5EF4-FFF2-40B4-BE49-F238E27FC236}">
                  <a16:creationId xmlns:a16="http://schemas.microsoft.com/office/drawing/2014/main" id="{A5BAD268-AB27-0B6B-BC9F-A0479A0309E5}"/>
                </a:ext>
              </a:extLst>
            </p:cNvPr>
            <p:cNvSpPr txBox="1"/>
            <p:nvPr/>
          </p:nvSpPr>
          <p:spPr>
            <a:xfrm>
              <a:off x="15098907" y="11124323"/>
              <a:ext cx="2132438" cy="400110"/>
            </a:xfrm>
            <a:prstGeom prst="rect">
              <a:avLst/>
            </a:prstGeom>
            <a:noFill/>
          </p:spPr>
          <p:txBody>
            <a:bodyPr wrap="square" rtlCol="0">
              <a:spAutoFit/>
            </a:bodyPr>
            <a:lstStyle/>
            <a:p>
              <a:r>
                <a:rPr lang="en-US" sz="2000" dirty="0">
                  <a:latin typeface="Montserrat" panose="00000500000000000000" pitchFamily="2" charset="0"/>
                </a:rPr>
                <a:t>Lego motor</a:t>
              </a:r>
            </a:p>
          </p:txBody>
        </p:sp>
        <p:cxnSp>
          <p:nvCxnSpPr>
            <p:cNvPr id="1038" name="Straight Arrow Connector 1037">
              <a:extLst>
                <a:ext uri="{FF2B5EF4-FFF2-40B4-BE49-F238E27FC236}">
                  <a16:creationId xmlns:a16="http://schemas.microsoft.com/office/drawing/2014/main" id="{88C7DAC1-5856-9E8F-D42D-7FC04D9E8AB3}"/>
                </a:ext>
              </a:extLst>
            </p:cNvPr>
            <p:cNvCxnSpPr>
              <a:cxnSpLocks/>
            </p:cNvCxnSpPr>
            <p:nvPr/>
          </p:nvCxnSpPr>
          <p:spPr>
            <a:xfrm flipH="1" flipV="1">
              <a:off x="17999221" y="14410741"/>
              <a:ext cx="2398674" cy="46468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9" name="TextBox 1038">
              <a:extLst>
                <a:ext uri="{FF2B5EF4-FFF2-40B4-BE49-F238E27FC236}">
                  <a16:creationId xmlns:a16="http://schemas.microsoft.com/office/drawing/2014/main" id="{809629EB-12AF-A91E-A2D0-2C7A18BF531D}"/>
                </a:ext>
              </a:extLst>
            </p:cNvPr>
            <p:cNvSpPr txBox="1"/>
            <p:nvPr/>
          </p:nvSpPr>
          <p:spPr>
            <a:xfrm>
              <a:off x="20424676" y="14521480"/>
              <a:ext cx="1386638" cy="793940"/>
            </a:xfrm>
            <a:prstGeom prst="rect">
              <a:avLst/>
            </a:prstGeom>
            <a:noFill/>
          </p:spPr>
          <p:txBody>
            <a:bodyPr wrap="square" rtlCol="0">
              <a:spAutoFit/>
            </a:bodyPr>
            <a:lstStyle/>
            <a:p>
              <a:r>
                <a:rPr lang="en-US" sz="2000" dirty="0">
                  <a:latin typeface="Montserrat" panose="00000500000000000000" pitchFamily="2" charset="0"/>
                </a:rPr>
                <a:t>Limit switch</a:t>
              </a:r>
            </a:p>
          </p:txBody>
        </p:sp>
        <p:sp>
          <p:nvSpPr>
            <p:cNvPr id="1040" name="TextBox 1039">
              <a:extLst>
                <a:ext uri="{FF2B5EF4-FFF2-40B4-BE49-F238E27FC236}">
                  <a16:creationId xmlns:a16="http://schemas.microsoft.com/office/drawing/2014/main" id="{A2D40969-4CAD-EC6F-CD19-DBFB16B22700}"/>
                </a:ext>
              </a:extLst>
            </p:cNvPr>
            <p:cNvSpPr txBox="1"/>
            <p:nvPr/>
          </p:nvSpPr>
          <p:spPr>
            <a:xfrm>
              <a:off x="11531598" y="12583951"/>
              <a:ext cx="1591764" cy="822011"/>
            </a:xfrm>
            <a:prstGeom prst="rect">
              <a:avLst/>
            </a:prstGeom>
            <a:noFill/>
          </p:spPr>
          <p:txBody>
            <a:bodyPr wrap="square" rtlCol="0">
              <a:spAutoFit/>
            </a:bodyPr>
            <a:lstStyle/>
            <a:p>
              <a:r>
                <a:rPr lang="en-US" sz="2000" dirty="0">
                  <a:latin typeface="Montserrat" panose="00000500000000000000" pitchFamily="2" charset="0"/>
                </a:rPr>
                <a:t>Water</a:t>
              </a:r>
            </a:p>
            <a:p>
              <a:r>
                <a:rPr lang="en-US" sz="2000" dirty="0">
                  <a:latin typeface="Montserrat" panose="00000500000000000000" pitchFamily="2" charset="0"/>
                </a:rPr>
                <a:t>(rinsing)</a:t>
              </a:r>
            </a:p>
          </p:txBody>
        </p:sp>
        <p:sp>
          <p:nvSpPr>
            <p:cNvPr id="1054" name="Rectangle 1053">
              <a:extLst>
                <a:ext uri="{FF2B5EF4-FFF2-40B4-BE49-F238E27FC236}">
                  <a16:creationId xmlns:a16="http://schemas.microsoft.com/office/drawing/2014/main" id="{B9C7A4B2-5EC1-EFD6-1548-79CA61818D9B}"/>
                </a:ext>
              </a:extLst>
            </p:cNvPr>
            <p:cNvSpPr/>
            <p:nvPr/>
          </p:nvSpPr>
          <p:spPr bwMode="auto">
            <a:xfrm>
              <a:off x="11531600" y="11085698"/>
              <a:ext cx="10457450" cy="558637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Montserrat" panose="00000500000000000000" pitchFamily="2" charset="0"/>
              </a:endParaRPr>
            </a:p>
          </p:txBody>
        </p:sp>
      </p:grpSp>
      <p:pic>
        <p:nvPicPr>
          <p:cNvPr id="1060" name="Picture 1059">
            <a:extLst>
              <a:ext uri="{FF2B5EF4-FFF2-40B4-BE49-F238E27FC236}">
                <a16:creationId xmlns:a16="http://schemas.microsoft.com/office/drawing/2014/main" id="{06300227-3AFB-2FE0-7879-F21E4C7A4B8E}"/>
              </a:ext>
            </a:extLst>
          </p:cNvPr>
          <p:cNvPicPr>
            <a:picLocks noChangeAspect="1"/>
          </p:cNvPicPr>
          <p:nvPr/>
        </p:nvPicPr>
        <p:blipFill>
          <a:blip r:embed="rId5"/>
          <a:stretch>
            <a:fillRect/>
          </a:stretch>
        </p:blipFill>
        <p:spPr>
          <a:xfrm>
            <a:off x="12973354" y="18839703"/>
            <a:ext cx="5155954" cy="3977110"/>
          </a:xfrm>
          <a:prstGeom prst="rect">
            <a:avLst/>
          </a:prstGeom>
        </p:spPr>
      </p:pic>
      <p:sp>
        <p:nvSpPr>
          <p:cNvPr id="1061" name="TextBox 19">
            <a:extLst>
              <a:ext uri="{FF2B5EF4-FFF2-40B4-BE49-F238E27FC236}">
                <a16:creationId xmlns:a16="http://schemas.microsoft.com/office/drawing/2014/main" id="{48B821DE-BBBB-5CA6-B3E0-8A14705C0A1D}"/>
              </a:ext>
            </a:extLst>
          </p:cNvPr>
          <p:cNvSpPr txBox="1">
            <a:spLocks noChangeArrowheads="1"/>
          </p:cNvSpPr>
          <p:nvPr/>
        </p:nvSpPr>
        <p:spPr bwMode="auto">
          <a:xfrm>
            <a:off x="12978884" y="27749864"/>
            <a:ext cx="8617912" cy="5217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The code is written in python and run completely on a separate computer where the machine learning and Gaussian processes calculations are completed. Other parts of the code could be run using a </a:t>
            </a:r>
            <a:r>
              <a:rPr lang="en-US" sz="2400" dirty="0" err="1">
                <a:latin typeface="Montserrat" panose="00000500000000000000" pitchFamily="2" charset="0"/>
                <a:cs typeface="Arial" pitchFamily="34" charset="0"/>
              </a:rPr>
              <a:t>Jupyter</a:t>
            </a:r>
            <a:r>
              <a:rPr lang="en-US" sz="2400" dirty="0">
                <a:latin typeface="Montserrat" panose="00000500000000000000" pitchFamily="2" charset="0"/>
                <a:cs typeface="Arial" pitchFamily="34" charset="0"/>
              </a:rPr>
              <a:t> Notebook.</a:t>
            </a:r>
          </a:p>
          <a:p>
            <a:pPr>
              <a:lnSpc>
                <a:spcPct val="110000"/>
              </a:lnSpc>
            </a:pPr>
            <a:r>
              <a:rPr lang="en-US" sz="2400" dirty="0">
                <a:latin typeface="Montserrat" panose="00000500000000000000" pitchFamily="2" charset="0"/>
                <a:cs typeface="Arial" pitchFamily="34" charset="0"/>
              </a:rPr>
              <a:t>The code is able to:</a:t>
            </a:r>
          </a:p>
          <a:p>
            <a:pPr marL="342900"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Establish communication between computer and </a:t>
            </a:r>
            <a:r>
              <a:rPr lang="en-US" sz="2000" dirty="0" err="1">
                <a:latin typeface="Montserrat" panose="00000500000000000000" pitchFamily="2" charset="0"/>
                <a:cs typeface="Arial" pitchFamily="34" charset="0"/>
              </a:rPr>
              <a:t>pis</a:t>
            </a:r>
            <a:endParaRPr lang="en-US" sz="2000" dirty="0">
              <a:latin typeface="Montserrat" panose="00000500000000000000" pitchFamily="2" charset="0"/>
              <a:cs typeface="Arial" pitchFamily="34" charset="0"/>
            </a:endParaRPr>
          </a:p>
          <a:p>
            <a:pPr marL="342900"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Functions for:</a:t>
            </a:r>
          </a:p>
          <a:p>
            <a:pPr marL="800100" lvl="1"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moving the motors in the x and y directions</a:t>
            </a:r>
          </a:p>
          <a:p>
            <a:pPr marL="800100" lvl="1"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Pipetting liquid</a:t>
            </a:r>
          </a:p>
          <a:p>
            <a:pPr marL="800100" lvl="1"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Moving pH sensor vertically</a:t>
            </a:r>
          </a:p>
          <a:p>
            <a:pPr marL="800100" lvl="1"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pH measurement</a:t>
            </a:r>
          </a:p>
          <a:p>
            <a:pPr marL="800100" lvl="1"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Cleaning and drying the pH sensor</a:t>
            </a:r>
          </a:p>
          <a:p>
            <a:pPr marL="342900"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Apply the machine learning and regression</a:t>
            </a:r>
          </a:p>
        </p:txBody>
      </p:sp>
      <p:pic>
        <p:nvPicPr>
          <p:cNvPr id="17" name="Picture 2">
            <a:extLst>
              <a:ext uri="{FF2B5EF4-FFF2-40B4-BE49-F238E27FC236}">
                <a16:creationId xmlns:a16="http://schemas.microsoft.com/office/drawing/2014/main" id="{CAA73B19-B0E7-22FB-6054-07223B0FFF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70691" y="9932584"/>
            <a:ext cx="5232400" cy="14949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A graph of a graph showing a number of points&#10;&#10;Description automatically generated with medium confidence">
            <a:extLst>
              <a:ext uri="{FF2B5EF4-FFF2-40B4-BE49-F238E27FC236}">
                <a16:creationId xmlns:a16="http://schemas.microsoft.com/office/drawing/2014/main" id="{5F2D7830-16B1-E66F-5CCD-534D64B054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52000" y="13218578"/>
            <a:ext cx="5232400" cy="1494972"/>
          </a:xfrm>
          <a:prstGeom prst="rect">
            <a:avLst/>
          </a:prstGeom>
        </p:spPr>
      </p:pic>
      <p:pic>
        <p:nvPicPr>
          <p:cNvPr id="23" name="Picture 22" descr="A graph of a graph with a line&#10;&#10;Description automatically generated">
            <a:extLst>
              <a:ext uri="{FF2B5EF4-FFF2-40B4-BE49-F238E27FC236}">
                <a16:creationId xmlns:a16="http://schemas.microsoft.com/office/drawing/2014/main" id="{C85BA1C9-2E35-BA14-8D4C-BCE087AD24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52000" y="14863025"/>
            <a:ext cx="5232400" cy="1494972"/>
          </a:xfrm>
          <a:prstGeom prst="rect">
            <a:avLst/>
          </a:prstGeom>
        </p:spPr>
      </p:pic>
      <p:pic>
        <p:nvPicPr>
          <p:cNvPr id="28" name="Picture 27" descr="A graph of a graph showing a curve&#10;&#10;Description automatically generated with medium confidence">
            <a:extLst>
              <a:ext uri="{FF2B5EF4-FFF2-40B4-BE49-F238E27FC236}">
                <a16:creationId xmlns:a16="http://schemas.microsoft.com/office/drawing/2014/main" id="{42721802-BCEC-6EA9-D72D-35C4AA8EDD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352000" y="16504614"/>
            <a:ext cx="5232400" cy="1494972"/>
          </a:xfrm>
          <a:prstGeom prst="rect">
            <a:avLst/>
          </a:prstGeom>
        </p:spPr>
      </p:pic>
      <p:pic>
        <p:nvPicPr>
          <p:cNvPr id="29" name="Picture 28" descr="A graph of a graph showing a curve&#10;&#10;Description automatically generated with medium confidence">
            <a:extLst>
              <a:ext uri="{FF2B5EF4-FFF2-40B4-BE49-F238E27FC236}">
                <a16:creationId xmlns:a16="http://schemas.microsoft.com/office/drawing/2014/main" id="{4C548706-4297-C35F-8610-60136975A12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352000" y="18181989"/>
            <a:ext cx="5232400" cy="1494972"/>
          </a:xfrm>
          <a:prstGeom prst="rect">
            <a:avLst/>
          </a:prstGeom>
        </p:spPr>
      </p:pic>
      <p:pic>
        <p:nvPicPr>
          <p:cNvPr id="32" name="Picture 31" descr="A graph of a graph showing a number of points&#10;&#10;Description automatically generated with medium confidence">
            <a:extLst>
              <a:ext uri="{FF2B5EF4-FFF2-40B4-BE49-F238E27FC236}">
                <a16:creationId xmlns:a16="http://schemas.microsoft.com/office/drawing/2014/main" id="{D0B4174B-D286-27F1-4FA6-377C6F2331A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352000" y="11577031"/>
            <a:ext cx="5232401" cy="1494972"/>
          </a:xfrm>
          <a:prstGeom prst="rect">
            <a:avLst/>
          </a:prstGeom>
        </p:spPr>
      </p:pic>
      <p:pic>
        <p:nvPicPr>
          <p:cNvPr id="35" name="Picture 34" descr="A graph of a function&#10;&#10;Description automatically generated">
            <a:extLst>
              <a:ext uri="{FF2B5EF4-FFF2-40B4-BE49-F238E27FC236}">
                <a16:creationId xmlns:a16="http://schemas.microsoft.com/office/drawing/2014/main" id="{9A0B5247-2115-3309-31BC-1747C5ADBD8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178000" y="10172784"/>
            <a:ext cx="5232400" cy="1046480"/>
          </a:xfrm>
          <a:prstGeom prst="rect">
            <a:avLst/>
          </a:prstGeom>
        </p:spPr>
      </p:pic>
      <p:pic>
        <p:nvPicPr>
          <p:cNvPr id="38" name="Picture 37" descr="A graph with a blue line&#10;&#10;Description automatically generated">
            <a:extLst>
              <a:ext uri="{FF2B5EF4-FFF2-40B4-BE49-F238E27FC236}">
                <a16:creationId xmlns:a16="http://schemas.microsoft.com/office/drawing/2014/main" id="{A68B6427-1AC2-FE19-3E4F-4B0C968AC1D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178000" y="11801277"/>
            <a:ext cx="5232401" cy="1046480"/>
          </a:xfrm>
          <a:prstGeom prst="rect">
            <a:avLst/>
          </a:prstGeom>
        </p:spPr>
      </p:pic>
      <p:pic>
        <p:nvPicPr>
          <p:cNvPr id="42" name="Picture 41" descr="A graph of a function&#10;&#10;Description automatically generated">
            <a:extLst>
              <a:ext uri="{FF2B5EF4-FFF2-40B4-BE49-F238E27FC236}">
                <a16:creationId xmlns:a16="http://schemas.microsoft.com/office/drawing/2014/main" id="{72D8B911-822B-5DFB-019E-26BD956B7F5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177998" y="13444273"/>
            <a:ext cx="5232402" cy="1046481"/>
          </a:xfrm>
          <a:prstGeom prst="rect">
            <a:avLst/>
          </a:prstGeom>
        </p:spPr>
      </p:pic>
      <p:pic>
        <p:nvPicPr>
          <p:cNvPr id="46" name="Picture 45" descr="A graph of a function&#10;&#10;Description automatically generated">
            <a:extLst>
              <a:ext uri="{FF2B5EF4-FFF2-40B4-BE49-F238E27FC236}">
                <a16:creationId xmlns:a16="http://schemas.microsoft.com/office/drawing/2014/main" id="{8549C34A-EB10-460D-4291-9E70008ECED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7177055" y="15085820"/>
            <a:ext cx="5232402" cy="1046481"/>
          </a:xfrm>
          <a:prstGeom prst="rect">
            <a:avLst/>
          </a:prstGeom>
        </p:spPr>
      </p:pic>
      <p:pic>
        <p:nvPicPr>
          <p:cNvPr id="52" name="Picture 51" descr="A graph of a function&#10;&#10;Description automatically generated">
            <a:extLst>
              <a:ext uri="{FF2B5EF4-FFF2-40B4-BE49-F238E27FC236}">
                <a16:creationId xmlns:a16="http://schemas.microsoft.com/office/drawing/2014/main" id="{522D553F-84B0-E1DB-5FFD-877968EC426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7177053" y="16727367"/>
            <a:ext cx="5232404" cy="1046481"/>
          </a:xfrm>
          <a:prstGeom prst="rect">
            <a:avLst/>
          </a:prstGeom>
        </p:spPr>
      </p:pic>
      <p:pic>
        <p:nvPicPr>
          <p:cNvPr id="54" name="Picture 53" descr="A graph of a graph&#10;&#10;Description automatically generated">
            <a:extLst>
              <a:ext uri="{FF2B5EF4-FFF2-40B4-BE49-F238E27FC236}">
                <a16:creationId xmlns:a16="http://schemas.microsoft.com/office/drawing/2014/main" id="{285E7749-AE85-55CC-A827-5FDD2DDE4DC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177053" y="18406234"/>
            <a:ext cx="5232404" cy="1046481"/>
          </a:xfrm>
          <a:prstGeom prst="rect">
            <a:avLst/>
          </a:prstGeom>
        </p:spPr>
      </p:pic>
      <p:sp>
        <p:nvSpPr>
          <p:cNvPr id="56" name="TextBox 19">
            <a:extLst>
              <a:ext uri="{FF2B5EF4-FFF2-40B4-BE49-F238E27FC236}">
                <a16:creationId xmlns:a16="http://schemas.microsoft.com/office/drawing/2014/main" id="{6A0014F7-88B1-2F19-717F-B921EC3106A1}"/>
              </a:ext>
            </a:extLst>
          </p:cNvPr>
          <p:cNvSpPr txBox="1">
            <a:spLocks noChangeArrowheads="1"/>
          </p:cNvSpPr>
          <p:nvPr/>
        </p:nvSpPr>
        <p:spPr bwMode="auto">
          <a:xfrm>
            <a:off x="22352000" y="6951580"/>
            <a:ext cx="20454730" cy="291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Our goal was to discover the shape of the curve of the pH that results when mixing together an acid and a conjugate base.</a:t>
            </a:r>
          </a:p>
          <a:p>
            <a:pPr algn="just">
              <a:lnSpc>
                <a:spcPct val="110000"/>
              </a:lnSpc>
            </a:pPr>
            <a:r>
              <a:rPr lang="en-US" sz="2400" dirty="0">
                <a:latin typeface="Montserrat" panose="00000500000000000000" pitchFamily="2" charset="0"/>
                <a:cs typeface="Arial" pitchFamily="34" charset="0"/>
              </a:rPr>
              <a:t>We used </a:t>
            </a:r>
            <a:r>
              <a:rPr lang="en-US" sz="2400" b="1" dirty="0">
                <a:latin typeface="Montserrat" panose="00000500000000000000" pitchFamily="2" charset="0"/>
                <a:cs typeface="Arial" pitchFamily="34" charset="0"/>
              </a:rPr>
              <a:t>0.1M Acetic Acid</a:t>
            </a:r>
            <a:r>
              <a:rPr lang="en-US" sz="2400" dirty="0">
                <a:latin typeface="Montserrat" panose="00000500000000000000" pitchFamily="2" charset="0"/>
                <a:cs typeface="Arial" pitchFamily="34" charset="0"/>
              </a:rPr>
              <a:t> and </a:t>
            </a:r>
            <a:r>
              <a:rPr lang="en-US" sz="2400" b="1" dirty="0">
                <a:latin typeface="Montserrat" panose="00000500000000000000" pitchFamily="2" charset="0"/>
                <a:cs typeface="Arial" pitchFamily="34" charset="0"/>
              </a:rPr>
              <a:t>0.1M Sodium Acetate</a:t>
            </a:r>
            <a:r>
              <a:rPr lang="en-US" sz="2400" dirty="0">
                <a:latin typeface="Montserrat" panose="00000500000000000000" pitchFamily="2" charset="0"/>
                <a:cs typeface="Arial" pitchFamily="34" charset="0"/>
              </a:rPr>
              <a:t>.</a:t>
            </a:r>
          </a:p>
          <a:p>
            <a:pPr algn="just">
              <a:lnSpc>
                <a:spcPct val="110000"/>
              </a:lnSpc>
            </a:pPr>
            <a:r>
              <a:rPr lang="en-US" sz="2400" dirty="0">
                <a:latin typeface="Montserrat" panose="00000500000000000000" pitchFamily="2" charset="0"/>
                <a:cs typeface="Arial" pitchFamily="34" charset="0"/>
              </a:rPr>
              <a:t>The curve begins as a line at 0, the mean of all infinite possibilities for the curve to take.</a:t>
            </a:r>
          </a:p>
          <a:p>
            <a:pPr algn="just">
              <a:lnSpc>
                <a:spcPct val="110000"/>
              </a:lnSpc>
            </a:pPr>
            <a:r>
              <a:rPr lang="en-US" sz="2400" dirty="0">
                <a:latin typeface="Montserrat" panose="00000500000000000000" pitchFamily="2" charset="0"/>
                <a:cs typeface="Arial" pitchFamily="34" charset="0"/>
              </a:rPr>
              <a:t>We began by taking a measurement at 0.1 ratio of the [acid]/[conjugate base].</a:t>
            </a:r>
          </a:p>
          <a:p>
            <a:pPr algn="just">
              <a:lnSpc>
                <a:spcPct val="110000"/>
              </a:lnSpc>
            </a:pPr>
            <a:r>
              <a:rPr lang="en-US" sz="2400" dirty="0">
                <a:latin typeface="Montserrat" panose="00000500000000000000" pitchFamily="2" charset="0"/>
                <a:cs typeface="Arial" pitchFamily="34" charset="0"/>
              </a:rPr>
              <a:t>With it, we obtained a curve with the uncertainty required to create an acquisition function.</a:t>
            </a:r>
          </a:p>
          <a:p>
            <a:pPr algn="just">
              <a:lnSpc>
                <a:spcPct val="110000"/>
              </a:lnSpc>
            </a:pPr>
            <a:r>
              <a:rPr lang="en-US" sz="2400" dirty="0">
                <a:latin typeface="Montserrat" panose="00000500000000000000" pitchFamily="2" charset="0"/>
                <a:cs typeface="Arial" pitchFamily="34" charset="0"/>
              </a:rPr>
              <a:t>From this, we obtained the next data point.</a:t>
            </a:r>
          </a:p>
          <a:p>
            <a:pPr algn="just">
              <a:lnSpc>
                <a:spcPct val="110000"/>
              </a:lnSpc>
            </a:pPr>
            <a:r>
              <a:rPr lang="en-US" sz="2400" dirty="0">
                <a:latin typeface="Montserrat" panose="00000500000000000000" pitchFamily="2" charset="0"/>
                <a:cs typeface="Arial" pitchFamily="34" charset="0"/>
              </a:rPr>
              <a:t>This continued until the curve was found.</a:t>
            </a:r>
          </a:p>
        </p:txBody>
      </p:sp>
      <p:pic>
        <p:nvPicPr>
          <p:cNvPr id="1037" name="Picture 1036">
            <a:extLst>
              <a:ext uri="{FF2B5EF4-FFF2-40B4-BE49-F238E27FC236}">
                <a16:creationId xmlns:a16="http://schemas.microsoft.com/office/drawing/2014/main" id="{464FCFB5-CF66-BC09-C09C-9BEB89A9CE5D}"/>
              </a:ext>
            </a:extLst>
          </p:cNvPr>
          <p:cNvPicPr>
            <a:picLocks noChangeAspect="1"/>
          </p:cNvPicPr>
          <p:nvPr/>
        </p:nvPicPr>
        <p:blipFill>
          <a:blip r:embed="rId18"/>
          <a:stretch>
            <a:fillRect/>
          </a:stretch>
        </p:blipFill>
        <p:spPr>
          <a:xfrm>
            <a:off x="34063678" y="14650683"/>
            <a:ext cx="7762875" cy="3952875"/>
          </a:xfrm>
          <a:prstGeom prst="rect">
            <a:avLst/>
          </a:prstGeom>
        </p:spPr>
      </p:pic>
      <p:sp>
        <p:nvSpPr>
          <p:cNvPr id="1041" name="TextBox 19">
            <a:extLst>
              <a:ext uri="{FF2B5EF4-FFF2-40B4-BE49-F238E27FC236}">
                <a16:creationId xmlns:a16="http://schemas.microsoft.com/office/drawing/2014/main" id="{AD4FDA63-9854-59C3-48F3-39291AE47D0E}"/>
              </a:ext>
            </a:extLst>
          </p:cNvPr>
          <p:cNvSpPr txBox="1">
            <a:spLocks noChangeArrowheads="1"/>
          </p:cNvSpPr>
          <p:nvPr/>
        </p:nvSpPr>
        <p:spPr bwMode="auto">
          <a:xfrm>
            <a:off x="711199" y="6704803"/>
            <a:ext cx="20885597" cy="4535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When researching, scientists often need to take large amounts of data and conduct numerous tests. Rather than taking many measurements that require time, resources, and money, it may be better to automate the task. Beyond automation, imagine if a device were able to do more than simply repeat a task, if it could make its own decisions and conduct an experiment wholly without needing constant human supervision. This could combat the complexity of research and optimize the taking of data, as well as greatly easing the burden on scientists in fields that require large amounts of testing, such as chemistry, physics, drug discovery, biology, material synthesis, and more. We can accomplish this using Gaussian processes applied to machine learning. LEGOLAS, which stands for LEGO-based low-cost autonomous scientist, is a robotic device capable of applying these principals when measuring the pH of two liquids when mixed, such as an acid and a conjugate base. Our experiment could be viewed as a proof of concept of a principal that is extremely valuable and can be applied to many other disciplines, settings, and applications. The goal of this project was to understand machine learning and its applications, and to achieve this, we investigated both exploration and exploitation based machine learning, as well as combining the two. We explored machine learning both experimentally and computationally. </a:t>
            </a:r>
          </a:p>
        </p:txBody>
      </p:sp>
      <p:sp>
        <p:nvSpPr>
          <p:cNvPr id="1043" name="TextBox 19">
            <a:extLst>
              <a:ext uri="{FF2B5EF4-FFF2-40B4-BE49-F238E27FC236}">
                <a16:creationId xmlns:a16="http://schemas.microsoft.com/office/drawing/2014/main" id="{EAE4B40A-8F12-8B88-A3A7-F4FB6A7BA3FF}"/>
              </a:ext>
            </a:extLst>
          </p:cNvPr>
          <p:cNvSpPr txBox="1">
            <a:spLocks noChangeArrowheads="1"/>
          </p:cNvSpPr>
          <p:nvPr/>
        </p:nvSpPr>
        <p:spPr bwMode="auto">
          <a:xfrm>
            <a:off x="12835432" y="12220600"/>
            <a:ext cx="8759484" cy="6702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LEGOLAS, which stands for LEGO-based low-cost autonomous scientist, is a robotic kit created by a team of students and faculty at the University of Maryland, as well as a team from the National Institute of Standards and Technology. It is the solution to the issue that often devices for material synthesis, especially for machine learning, are extremely expensive, and so LEGOLAS was created to be a low-cost solution to allow any institution to be able to teach machine learning in any setting.</a:t>
            </a:r>
          </a:p>
          <a:p>
            <a:pPr>
              <a:lnSpc>
                <a:spcPct val="110000"/>
              </a:lnSpc>
            </a:pPr>
            <a:r>
              <a:rPr lang="en-US" sz="2400" dirty="0">
                <a:latin typeface="Montserrat" panose="00000500000000000000" pitchFamily="2" charset="0"/>
                <a:cs typeface="Arial" pitchFamily="34" charset="0"/>
              </a:rPr>
              <a:t>Legolas possesses:</a:t>
            </a:r>
          </a:p>
          <a:p>
            <a:pPr marL="342900" indent="-342900">
              <a:lnSpc>
                <a:spcPct val="110000"/>
              </a:lnSpc>
              <a:buFontTx/>
              <a:buChar char="-"/>
            </a:pPr>
            <a:r>
              <a:rPr lang="en-US" sz="2000" dirty="0">
                <a:latin typeface="Montserrat" panose="00000500000000000000" pitchFamily="2" charset="0"/>
                <a:cs typeface="Arial" pitchFamily="34" charset="0"/>
              </a:rPr>
              <a:t>2 Raspberry </a:t>
            </a:r>
            <a:r>
              <a:rPr lang="en-US" sz="2000" dirty="0" err="1">
                <a:latin typeface="Montserrat" panose="00000500000000000000" pitchFamily="2" charset="0"/>
                <a:cs typeface="Arial" pitchFamily="34" charset="0"/>
              </a:rPr>
              <a:t>Pis</a:t>
            </a:r>
            <a:r>
              <a:rPr lang="en-US" sz="2000" dirty="0">
                <a:latin typeface="Montserrat" panose="00000500000000000000" pitchFamily="2" charset="0"/>
                <a:cs typeface="Arial" pitchFamily="34" charset="0"/>
              </a:rPr>
              <a:t> and build hats to control motors</a:t>
            </a:r>
          </a:p>
          <a:p>
            <a:pPr marL="342900" indent="-342900">
              <a:lnSpc>
                <a:spcPct val="110000"/>
              </a:lnSpc>
              <a:buFontTx/>
              <a:buChar char="-"/>
            </a:pPr>
            <a:r>
              <a:rPr lang="en-US" sz="2000" dirty="0">
                <a:latin typeface="Montserrat" panose="00000500000000000000" pitchFamily="2" charset="0"/>
                <a:cs typeface="Arial" pitchFamily="34" charset="0"/>
              </a:rPr>
              <a:t>5 Lego Motors</a:t>
            </a:r>
          </a:p>
          <a:p>
            <a:pPr marL="342900" indent="-342900">
              <a:lnSpc>
                <a:spcPct val="110000"/>
              </a:lnSpc>
              <a:buFontTx/>
              <a:buChar char="-"/>
            </a:pPr>
            <a:r>
              <a:rPr lang="en-US" sz="2000" dirty="0">
                <a:latin typeface="Montserrat" panose="00000500000000000000" pitchFamily="2" charset="0"/>
                <a:cs typeface="Arial" pitchFamily="34" charset="0"/>
              </a:rPr>
              <a:t>1 Arduino and 1 pH sensor</a:t>
            </a:r>
          </a:p>
          <a:p>
            <a:pPr marL="342900" indent="-342900">
              <a:lnSpc>
                <a:spcPct val="110000"/>
              </a:lnSpc>
              <a:buFontTx/>
              <a:buChar char="-"/>
            </a:pPr>
            <a:r>
              <a:rPr lang="en-US" sz="2000" dirty="0">
                <a:latin typeface="Montserrat" panose="00000500000000000000" pitchFamily="2" charset="0"/>
                <a:cs typeface="Arial" pitchFamily="34" charset="0"/>
              </a:rPr>
              <a:t>1 pipette with a plunger</a:t>
            </a:r>
          </a:p>
          <a:p>
            <a:pPr>
              <a:lnSpc>
                <a:spcPct val="110000"/>
              </a:lnSpc>
            </a:pPr>
            <a:r>
              <a:rPr lang="en-US" sz="2400" dirty="0">
                <a:latin typeface="Montserrat" panose="00000500000000000000" pitchFamily="2" charset="0"/>
                <a:cs typeface="Arial" pitchFamily="34" charset="0"/>
              </a:rPr>
              <a:t>The Raspberry </a:t>
            </a:r>
            <a:r>
              <a:rPr lang="en-US" sz="2400" dirty="0" err="1">
                <a:latin typeface="Montserrat" panose="00000500000000000000" pitchFamily="2" charset="0"/>
                <a:cs typeface="Arial" pitchFamily="34" charset="0"/>
              </a:rPr>
              <a:t>Pis</a:t>
            </a:r>
            <a:r>
              <a:rPr lang="en-US" sz="2400" dirty="0">
                <a:latin typeface="Montserrat" panose="00000500000000000000" pitchFamily="2" charset="0"/>
                <a:cs typeface="Arial" pitchFamily="34" charset="0"/>
              </a:rPr>
              <a:t> connect wirelessly to a computer running the code and run the Lego motors using a build hat to connect. </a:t>
            </a:r>
          </a:p>
        </p:txBody>
      </p:sp>
      <p:pic>
        <p:nvPicPr>
          <p:cNvPr id="1046" name="Picture 1045" descr="A black background with white text&#10;&#10;Description automatically generated">
            <a:extLst>
              <a:ext uri="{FF2B5EF4-FFF2-40B4-BE49-F238E27FC236}">
                <a16:creationId xmlns:a16="http://schemas.microsoft.com/office/drawing/2014/main" id="{58541C0D-8838-9483-859E-4F32E7BBBB6D}"/>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487027" y="2343925"/>
            <a:ext cx="7619048" cy="2590476"/>
          </a:xfrm>
          <a:prstGeom prst="rect">
            <a:avLst/>
          </a:prstGeom>
          <a:effectLst>
            <a:glow rad="444500">
              <a:schemeClr val="bg1"/>
            </a:glow>
          </a:effectLst>
        </p:spPr>
      </p:pic>
      <p:sp>
        <p:nvSpPr>
          <p:cNvPr id="24" name="TextBox 19">
            <a:extLst>
              <a:ext uri="{FF2B5EF4-FFF2-40B4-BE49-F238E27FC236}">
                <a16:creationId xmlns:a16="http://schemas.microsoft.com/office/drawing/2014/main" id="{D7C18046-BE8D-77EE-C93F-628D6F7C0E82}"/>
              </a:ext>
            </a:extLst>
          </p:cNvPr>
          <p:cNvSpPr txBox="1">
            <a:spLocks noChangeArrowheads="1"/>
          </p:cNvSpPr>
          <p:nvPr/>
        </p:nvSpPr>
        <p:spPr bwMode="auto">
          <a:xfrm>
            <a:off x="32646733" y="9960090"/>
            <a:ext cx="10596767" cy="128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We chose to test the relationship between pH and a ratio of acid and conjugate base because the relationship is governed by a known equation: the Henderson </a:t>
            </a:r>
            <a:r>
              <a:rPr lang="en-US" sz="2400" dirty="0" err="1">
                <a:latin typeface="Montserrat" panose="00000500000000000000" pitchFamily="2" charset="0"/>
                <a:cs typeface="Arial" pitchFamily="34" charset="0"/>
              </a:rPr>
              <a:t>Hasselbalch</a:t>
            </a:r>
            <a:r>
              <a:rPr lang="en-US" sz="2400" dirty="0">
                <a:latin typeface="Montserrat" panose="00000500000000000000" pitchFamily="2" charset="0"/>
                <a:cs typeface="Arial" pitchFamily="34" charset="0"/>
              </a:rPr>
              <a:t> equation.</a:t>
            </a:r>
          </a:p>
        </p:txBody>
      </p:sp>
      <p:pic>
        <p:nvPicPr>
          <p:cNvPr id="26" name="Picture 2">
            <a:extLst>
              <a:ext uri="{FF2B5EF4-FFF2-40B4-BE49-F238E27FC236}">
                <a16:creationId xmlns:a16="http://schemas.microsoft.com/office/drawing/2014/main" id="{60C9D9E6-8337-C425-67DF-37E75636982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075802" y="11319171"/>
            <a:ext cx="4800600" cy="66675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19">
            <a:extLst>
              <a:ext uri="{FF2B5EF4-FFF2-40B4-BE49-F238E27FC236}">
                <a16:creationId xmlns:a16="http://schemas.microsoft.com/office/drawing/2014/main" id="{09151251-09A1-F77A-4E27-67CBA40CB29B}"/>
              </a:ext>
            </a:extLst>
          </p:cNvPr>
          <p:cNvSpPr txBox="1">
            <a:spLocks noChangeArrowheads="1"/>
          </p:cNvSpPr>
          <p:nvPr/>
        </p:nvSpPr>
        <p:spPr bwMode="auto">
          <a:xfrm>
            <a:off x="32646733" y="12166825"/>
            <a:ext cx="10596767" cy="250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We selected to use a known relationship in order to understand the concepts behind the machine learning and to ensure our results were applying them correctly.</a:t>
            </a:r>
          </a:p>
          <a:p>
            <a:pPr>
              <a:lnSpc>
                <a:spcPct val="110000"/>
              </a:lnSpc>
            </a:pPr>
            <a:r>
              <a:rPr lang="en-US" sz="2400" dirty="0">
                <a:latin typeface="Montserrat" panose="00000500000000000000" pitchFamily="2" charset="0"/>
                <a:cs typeface="Arial" pitchFamily="34" charset="0"/>
              </a:rPr>
              <a:t>Our data aligns with the shape of the known curve, showing that our function successfully gained the information about the curve created by this relationship.</a:t>
            </a:r>
          </a:p>
        </p:txBody>
      </p:sp>
      <p:sp>
        <p:nvSpPr>
          <p:cNvPr id="37" name="TextBox 19">
            <a:extLst>
              <a:ext uri="{FF2B5EF4-FFF2-40B4-BE49-F238E27FC236}">
                <a16:creationId xmlns:a16="http://schemas.microsoft.com/office/drawing/2014/main" id="{F34A6B15-AAF0-73FF-8444-2C4D25F681D0}"/>
              </a:ext>
            </a:extLst>
          </p:cNvPr>
          <p:cNvSpPr txBox="1">
            <a:spLocks noChangeArrowheads="1"/>
          </p:cNvSpPr>
          <p:nvPr/>
        </p:nvSpPr>
        <p:spPr bwMode="auto">
          <a:xfrm>
            <a:off x="32646733" y="18677735"/>
            <a:ext cx="10596767" cy="128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In the future, we hope to be able to test other acquisition functions and kernels, as well as explore other applications of machine learning.</a:t>
            </a:r>
          </a:p>
        </p:txBody>
      </p:sp>
      <p:pic>
        <p:nvPicPr>
          <p:cNvPr id="1042" name="Picture 1041" descr="A graph of a graph&#10;&#10;Description automatically generated with medium confidence">
            <a:extLst>
              <a:ext uri="{FF2B5EF4-FFF2-40B4-BE49-F238E27FC236}">
                <a16:creationId xmlns:a16="http://schemas.microsoft.com/office/drawing/2014/main" id="{B7109A78-88AB-2C02-E62F-8DDD3D873E0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188765" y="21911451"/>
            <a:ext cx="5867111" cy="3192281"/>
          </a:xfrm>
          <a:prstGeom prst="rect">
            <a:avLst/>
          </a:prstGeom>
        </p:spPr>
      </p:pic>
      <p:pic>
        <p:nvPicPr>
          <p:cNvPr id="1044" name="Picture 8" descr="3: Illustration of 1-D Gaussian process. A Gaussian process is a... |  Download Scientific Diagram">
            <a:extLst>
              <a:ext uri="{FF2B5EF4-FFF2-40B4-BE49-F238E27FC236}">
                <a16:creationId xmlns:a16="http://schemas.microsoft.com/office/drawing/2014/main" id="{4DBC2E96-EF4B-939A-CC4F-FA71BA883DB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251916" y="17923598"/>
            <a:ext cx="5772244" cy="3402753"/>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6" descr="A tutorial on Gaussian process regression: Modelling, exploring, and  exploiting functions - ScienceDirect">
            <a:extLst>
              <a:ext uri="{FF2B5EF4-FFF2-40B4-BE49-F238E27FC236}">
                <a16:creationId xmlns:a16="http://schemas.microsoft.com/office/drawing/2014/main" id="{4299ACED-A24F-2A7E-AE05-1AEDB5748B2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4805" y="12271652"/>
            <a:ext cx="5867111" cy="3402753"/>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1046">
            <a:extLst>
              <a:ext uri="{FF2B5EF4-FFF2-40B4-BE49-F238E27FC236}">
                <a16:creationId xmlns:a16="http://schemas.microsoft.com/office/drawing/2014/main" id="{4A1A3E77-9DB6-0431-CB69-499243292180}"/>
              </a:ext>
            </a:extLst>
          </p:cNvPr>
          <p:cNvPicPr>
            <a:picLocks noChangeAspect="1"/>
          </p:cNvPicPr>
          <p:nvPr/>
        </p:nvPicPr>
        <p:blipFill rotWithShape="1">
          <a:blip r:embed="rId24"/>
          <a:srcRect t="42710" b="-28"/>
          <a:stretch/>
        </p:blipFill>
        <p:spPr>
          <a:xfrm>
            <a:off x="6362265" y="25958922"/>
            <a:ext cx="5519846" cy="1180585"/>
          </a:xfrm>
          <a:prstGeom prst="rect">
            <a:avLst/>
          </a:prstGeom>
          <a:effectLst>
            <a:glow rad="63500">
              <a:schemeClr val="tx1">
                <a:alpha val="40000"/>
              </a:schemeClr>
            </a:glow>
            <a:softEdge rad="0"/>
          </a:effectLst>
        </p:spPr>
      </p:pic>
      <p:sp>
        <p:nvSpPr>
          <p:cNvPr id="1048" name="TextBox 1047">
            <a:extLst>
              <a:ext uri="{FF2B5EF4-FFF2-40B4-BE49-F238E27FC236}">
                <a16:creationId xmlns:a16="http://schemas.microsoft.com/office/drawing/2014/main" id="{E2823EE7-43C7-A592-9D5B-2322993BFF8E}"/>
              </a:ext>
            </a:extLst>
          </p:cNvPr>
          <p:cNvSpPr txBox="1"/>
          <p:nvPr/>
        </p:nvSpPr>
        <p:spPr>
          <a:xfrm>
            <a:off x="6260961" y="12163134"/>
            <a:ext cx="5810242" cy="5262979"/>
          </a:xfrm>
          <a:prstGeom prst="rect">
            <a:avLst/>
          </a:prstGeom>
          <a:noFill/>
        </p:spPr>
        <p:txBody>
          <a:bodyPr wrap="square" rtlCol="0">
            <a:spAutoFit/>
          </a:bodyPr>
          <a:lstStyle/>
          <a:p>
            <a:r>
              <a:rPr lang="en-US" sz="2400" dirty="0">
                <a:latin typeface="Montserrat" panose="00000500000000000000" pitchFamily="2" charset="0"/>
              </a:rPr>
              <a:t>Gaussian processes is a method of doing regression. It tells us which functions are most likely to describe the data we are observing at any time during an experiment. When we have no data, our prior model has endless possibilities. Then as we observe more and more data, we get a better idea of the true underlying function. This regression method is non-parametric, which means we don’t have an equation that describes the function we are fitting, just a curve - a set of points. </a:t>
            </a:r>
          </a:p>
        </p:txBody>
      </p:sp>
      <p:sp>
        <p:nvSpPr>
          <p:cNvPr id="1049" name="TextBox 1048">
            <a:extLst>
              <a:ext uri="{FF2B5EF4-FFF2-40B4-BE49-F238E27FC236}">
                <a16:creationId xmlns:a16="http://schemas.microsoft.com/office/drawing/2014/main" id="{7D5B49FE-B954-58EB-2FC8-09FD3EBB02A9}"/>
              </a:ext>
            </a:extLst>
          </p:cNvPr>
          <p:cNvSpPr txBox="1"/>
          <p:nvPr/>
        </p:nvSpPr>
        <p:spPr>
          <a:xfrm>
            <a:off x="455906" y="16160611"/>
            <a:ext cx="5883218" cy="11912044"/>
          </a:xfrm>
          <a:prstGeom prst="rect">
            <a:avLst/>
          </a:prstGeom>
          <a:noFill/>
        </p:spPr>
        <p:txBody>
          <a:bodyPr wrap="square" lIns="90000" tIns="46800" rIns="90000" rtlCol="0">
            <a:spAutoFit/>
          </a:bodyPr>
          <a:lstStyle/>
          <a:p>
            <a:r>
              <a:rPr lang="en-US" sz="2400" dirty="0">
                <a:latin typeface="Montserrat" panose="00000500000000000000" pitchFamily="2" charset="0"/>
              </a:rPr>
              <a:t>In essence, a Gaussian process is a collection of normally distributed random variables. Thus, for each value of the control parameter, we have a Gaussian probability distribution (also known as a Bell curve) as an output. The variance in the distributions tells us about the uncertainty in the function. Where we have a better idea of the underlying function, the distributions are narrower. This plotted variance includes both the uncertainty in the model due to the lack of data we have (epistemic uncertainty), and the noise and fluctuations in the data itself (aleatoric uncertainty). The uncertainty is plotted on Figure 3 as the light-blue region (2 standard deviations). The darker-blue line on this graph is the mean of the function, what we call the surrogate function. It is the curve that most likely represents the true curve. The underlying curve that we desire to find the shape of is plotted with the black dotted line.</a:t>
            </a:r>
          </a:p>
          <a:p>
            <a:r>
              <a:rPr lang="en-US" sz="2400" dirty="0">
                <a:latin typeface="Montserrat" panose="00000500000000000000" pitchFamily="2" charset="0"/>
              </a:rPr>
              <a:t>The way to find out the shape of our surrogate function is by using a ”kernel” (covariance function). For any two given inputs, it tells us </a:t>
            </a:r>
          </a:p>
        </p:txBody>
      </p:sp>
      <p:sp>
        <p:nvSpPr>
          <p:cNvPr id="1050" name="TextBox 1049">
            <a:extLst>
              <a:ext uri="{FF2B5EF4-FFF2-40B4-BE49-F238E27FC236}">
                <a16:creationId xmlns:a16="http://schemas.microsoft.com/office/drawing/2014/main" id="{5AE0D095-25C9-BEFC-3DF7-E3092D258CFE}"/>
              </a:ext>
            </a:extLst>
          </p:cNvPr>
          <p:cNvSpPr txBox="1"/>
          <p:nvPr/>
        </p:nvSpPr>
        <p:spPr>
          <a:xfrm>
            <a:off x="2875883" y="15700558"/>
            <a:ext cx="1243117" cy="400110"/>
          </a:xfrm>
          <a:prstGeom prst="rect">
            <a:avLst/>
          </a:prstGeom>
          <a:noFill/>
        </p:spPr>
        <p:txBody>
          <a:bodyPr wrap="square" rtlCol="0">
            <a:spAutoFit/>
          </a:bodyPr>
          <a:lstStyle/>
          <a:p>
            <a:pPr algn="ctr"/>
            <a:r>
              <a:rPr lang="en-US" sz="2000" dirty="0">
                <a:latin typeface="Montserrat" panose="00000500000000000000" pitchFamily="2" charset="0"/>
              </a:rPr>
              <a:t>Figure 1</a:t>
            </a:r>
          </a:p>
        </p:txBody>
      </p:sp>
      <p:sp>
        <p:nvSpPr>
          <p:cNvPr id="1051" name="TextBox 1050">
            <a:extLst>
              <a:ext uri="{FF2B5EF4-FFF2-40B4-BE49-F238E27FC236}">
                <a16:creationId xmlns:a16="http://schemas.microsoft.com/office/drawing/2014/main" id="{850EBAB0-2D74-7BF3-0055-E62ABE7B3CA8}"/>
              </a:ext>
            </a:extLst>
          </p:cNvPr>
          <p:cNvSpPr txBox="1"/>
          <p:nvPr/>
        </p:nvSpPr>
        <p:spPr>
          <a:xfrm>
            <a:off x="8557817" y="21299190"/>
            <a:ext cx="1348182" cy="400110"/>
          </a:xfrm>
          <a:prstGeom prst="rect">
            <a:avLst/>
          </a:prstGeom>
          <a:noFill/>
        </p:spPr>
        <p:txBody>
          <a:bodyPr wrap="square" rtlCol="0">
            <a:spAutoFit/>
          </a:bodyPr>
          <a:lstStyle/>
          <a:p>
            <a:r>
              <a:rPr lang="en-US" sz="2000" dirty="0">
                <a:latin typeface="Montserrat" panose="00000500000000000000" pitchFamily="2" charset="0"/>
              </a:rPr>
              <a:t>Figure 2</a:t>
            </a:r>
          </a:p>
        </p:txBody>
      </p:sp>
      <p:sp>
        <p:nvSpPr>
          <p:cNvPr id="1052" name="TextBox 1051">
            <a:extLst>
              <a:ext uri="{FF2B5EF4-FFF2-40B4-BE49-F238E27FC236}">
                <a16:creationId xmlns:a16="http://schemas.microsoft.com/office/drawing/2014/main" id="{FF620D38-D0CC-30BB-150E-774B7FD55D57}"/>
              </a:ext>
            </a:extLst>
          </p:cNvPr>
          <p:cNvSpPr txBox="1"/>
          <p:nvPr/>
        </p:nvSpPr>
        <p:spPr>
          <a:xfrm>
            <a:off x="8557636" y="25103732"/>
            <a:ext cx="1304363" cy="400110"/>
          </a:xfrm>
          <a:prstGeom prst="rect">
            <a:avLst/>
          </a:prstGeom>
          <a:noFill/>
        </p:spPr>
        <p:txBody>
          <a:bodyPr wrap="square" rtlCol="0">
            <a:spAutoFit/>
          </a:bodyPr>
          <a:lstStyle/>
          <a:p>
            <a:r>
              <a:rPr lang="en-US" sz="2000" dirty="0">
                <a:latin typeface="Montserrat" panose="00000500000000000000" pitchFamily="2" charset="0"/>
              </a:rPr>
              <a:t>Figure 3</a:t>
            </a:r>
          </a:p>
        </p:txBody>
      </p:sp>
      <p:sp>
        <p:nvSpPr>
          <p:cNvPr id="1053" name="TextBox 1052">
            <a:extLst>
              <a:ext uri="{FF2B5EF4-FFF2-40B4-BE49-F238E27FC236}">
                <a16:creationId xmlns:a16="http://schemas.microsoft.com/office/drawing/2014/main" id="{E95CDE3F-8C96-DB61-8C0E-3E0E47E5EA50}"/>
              </a:ext>
            </a:extLst>
          </p:cNvPr>
          <p:cNvSpPr txBox="1"/>
          <p:nvPr/>
        </p:nvSpPr>
        <p:spPr>
          <a:xfrm>
            <a:off x="8496478" y="27365299"/>
            <a:ext cx="1409521" cy="400110"/>
          </a:xfrm>
          <a:prstGeom prst="rect">
            <a:avLst/>
          </a:prstGeom>
          <a:noFill/>
        </p:spPr>
        <p:txBody>
          <a:bodyPr wrap="square" rtlCol="0">
            <a:spAutoFit/>
          </a:bodyPr>
          <a:lstStyle/>
          <a:p>
            <a:r>
              <a:rPr lang="en-US" sz="2000" dirty="0">
                <a:latin typeface="Montserrat" panose="00000500000000000000" pitchFamily="2" charset="0"/>
              </a:rPr>
              <a:t>Figure 4</a:t>
            </a:r>
          </a:p>
        </p:txBody>
      </p:sp>
      <p:sp>
        <p:nvSpPr>
          <p:cNvPr id="1055" name="TextBox 1054">
            <a:extLst>
              <a:ext uri="{FF2B5EF4-FFF2-40B4-BE49-F238E27FC236}">
                <a16:creationId xmlns:a16="http://schemas.microsoft.com/office/drawing/2014/main" id="{C954411D-DAB0-57C8-E921-ABB265F9DD28}"/>
              </a:ext>
            </a:extLst>
          </p:cNvPr>
          <p:cNvSpPr txBox="1"/>
          <p:nvPr/>
        </p:nvSpPr>
        <p:spPr>
          <a:xfrm>
            <a:off x="437696" y="27825324"/>
            <a:ext cx="12108530" cy="1569660"/>
          </a:xfrm>
          <a:prstGeom prst="rect">
            <a:avLst/>
          </a:prstGeom>
          <a:noFill/>
        </p:spPr>
        <p:txBody>
          <a:bodyPr wrap="square" rtlCol="0">
            <a:spAutoFit/>
          </a:bodyPr>
          <a:lstStyle/>
          <a:p>
            <a:r>
              <a:rPr lang="en-US" sz="2400" dirty="0">
                <a:latin typeface="Montserrat" panose="00000500000000000000" pitchFamily="2" charset="0"/>
              </a:rPr>
              <a:t>how similar the outputs are, and thus informs us of the shape the surrogate function is likely to take (if the outputs are more similar, the function will be smoother, an vice versa). The kernel is also used to construct a covariance matrix, which we use to calculate the mean and the variance of the function</a:t>
            </a:r>
            <a:endParaRPr lang="en-US" sz="2400" dirty="0"/>
          </a:p>
        </p:txBody>
      </p:sp>
      <p:pic>
        <p:nvPicPr>
          <p:cNvPr id="1056" name="Picture 1055" descr="A diagram of a function&#10;&#10;Description automatically generated with medium confidence">
            <a:extLst>
              <a:ext uri="{FF2B5EF4-FFF2-40B4-BE49-F238E27FC236}">
                <a16:creationId xmlns:a16="http://schemas.microsoft.com/office/drawing/2014/main" id="{C77B31A8-5E40-8913-9D52-556BA3E772CD}"/>
              </a:ext>
            </a:extLst>
          </p:cNvPr>
          <p:cNvPicPr>
            <a:picLocks noChangeAspect="1"/>
          </p:cNvPicPr>
          <p:nvPr/>
        </p:nvPicPr>
        <p:blipFill>
          <a:blip r:embed="rId25">
            <a:extLst>
              <a:ext uri="{28A0092B-C50C-407E-A947-70E740481C1C}">
                <a14:useLocalDpi xmlns:a14="http://schemas.microsoft.com/office/drawing/2010/main" val="0"/>
              </a:ext>
            </a:extLst>
          </a:blip>
          <a:srcRect r="51245"/>
          <a:stretch/>
        </p:blipFill>
        <p:spPr>
          <a:xfrm>
            <a:off x="7981391" y="29480953"/>
            <a:ext cx="4761276" cy="3118965"/>
          </a:xfrm>
          <a:prstGeom prst="rect">
            <a:avLst/>
          </a:prstGeom>
        </p:spPr>
      </p:pic>
      <p:sp>
        <p:nvSpPr>
          <p:cNvPr id="1057" name="TextBox 1056">
            <a:extLst>
              <a:ext uri="{FF2B5EF4-FFF2-40B4-BE49-F238E27FC236}">
                <a16:creationId xmlns:a16="http://schemas.microsoft.com/office/drawing/2014/main" id="{91393C88-5831-8FF7-CCC8-56544740B262}"/>
              </a:ext>
            </a:extLst>
          </p:cNvPr>
          <p:cNvSpPr txBox="1"/>
          <p:nvPr/>
        </p:nvSpPr>
        <p:spPr>
          <a:xfrm>
            <a:off x="455906" y="29249506"/>
            <a:ext cx="7733348" cy="3416320"/>
          </a:xfrm>
          <a:prstGeom prst="rect">
            <a:avLst/>
          </a:prstGeom>
          <a:noFill/>
        </p:spPr>
        <p:txBody>
          <a:bodyPr wrap="square" rtlCol="0">
            <a:spAutoFit/>
          </a:bodyPr>
          <a:lstStyle/>
          <a:p>
            <a:r>
              <a:rPr lang="en-US" sz="2400" dirty="0">
                <a:latin typeface="Montserrat" panose="00000500000000000000" pitchFamily="2" charset="0"/>
              </a:rPr>
              <a:t>at each point (which is how we get such a visualization as on Figure 3). </a:t>
            </a:r>
          </a:p>
          <a:p>
            <a:r>
              <a:rPr lang="en-US" sz="2400" dirty="0">
                <a:latin typeface="Montserrat" panose="00000500000000000000" pitchFamily="2" charset="0"/>
              </a:rPr>
              <a:t>This information is then used to determine what the best data point to take next is. For that we use an “acquisition function”, which quantifies the desirability of taking a measurement at each point. If the acquisition function is equal to the variance, we will take the measurement where the uncertainty is highest.</a:t>
            </a:r>
            <a:endParaRPr lang="en-US" sz="2400" dirty="0"/>
          </a:p>
        </p:txBody>
      </p:sp>
      <p:sp>
        <p:nvSpPr>
          <p:cNvPr id="1059" name="TextBox 1058">
            <a:extLst>
              <a:ext uri="{FF2B5EF4-FFF2-40B4-BE49-F238E27FC236}">
                <a16:creationId xmlns:a16="http://schemas.microsoft.com/office/drawing/2014/main" id="{A28B6F35-60BC-A132-8297-E0412D02AE36}"/>
              </a:ext>
            </a:extLst>
          </p:cNvPr>
          <p:cNvSpPr txBox="1"/>
          <p:nvPr/>
        </p:nvSpPr>
        <p:spPr>
          <a:xfrm>
            <a:off x="9729841" y="32399863"/>
            <a:ext cx="1236236" cy="400110"/>
          </a:xfrm>
          <a:prstGeom prst="rect">
            <a:avLst/>
          </a:prstGeom>
          <a:noFill/>
        </p:spPr>
        <p:txBody>
          <a:bodyPr wrap="none" rtlCol="0">
            <a:spAutoFit/>
          </a:bodyPr>
          <a:lstStyle/>
          <a:p>
            <a:r>
              <a:rPr lang="en-US" sz="2000" dirty="0">
                <a:latin typeface="Montserrat" pitchFamily="2" charset="77"/>
              </a:rPr>
              <a:t>Figure 5</a:t>
            </a:r>
          </a:p>
        </p:txBody>
      </p:sp>
      <p:pic>
        <p:nvPicPr>
          <p:cNvPr id="50" name="Picture 49" descr="A diagram of a graph&#10;&#10;Description automatically generated">
            <a:extLst>
              <a:ext uri="{FF2B5EF4-FFF2-40B4-BE49-F238E27FC236}">
                <a16:creationId xmlns:a16="http://schemas.microsoft.com/office/drawing/2014/main" id="{B1B7568B-EEFB-D031-4DC3-DF76CD692F54}"/>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2879845" y="26222022"/>
            <a:ext cx="6400800" cy="1828800"/>
          </a:xfrm>
          <a:prstGeom prst="rect">
            <a:avLst/>
          </a:prstGeom>
        </p:spPr>
      </p:pic>
      <p:pic>
        <p:nvPicPr>
          <p:cNvPr id="51" name="Picture 50" descr="A diagram of a graph&#10;&#10;Description automatically generated">
            <a:extLst>
              <a:ext uri="{FF2B5EF4-FFF2-40B4-BE49-F238E27FC236}">
                <a16:creationId xmlns:a16="http://schemas.microsoft.com/office/drawing/2014/main" id="{1793D33B-ED43-5F7E-3F95-7D4DB2B80796}"/>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2875083" y="28154127"/>
            <a:ext cx="6400800" cy="1828800"/>
          </a:xfrm>
          <a:prstGeom prst="rect">
            <a:avLst/>
          </a:prstGeom>
        </p:spPr>
      </p:pic>
      <p:pic>
        <p:nvPicPr>
          <p:cNvPr id="53" name="Picture 52" descr="A diagram of a graph&#10;&#10;Description automatically generated">
            <a:extLst>
              <a:ext uri="{FF2B5EF4-FFF2-40B4-BE49-F238E27FC236}">
                <a16:creationId xmlns:a16="http://schemas.microsoft.com/office/drawing/2014/main" id="{6F7B5262-9D23-104D-309E-30A35A224967}"/>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5520122" y="23770858"/>
            <a:ext cx="6400800" cy="1828800"/>
          </a:xfrm>
          <a:prstGeom prst="rect">
            <a:avLst/>
          </a:prstGeom>
        </p:spPr>
      </p:pic>
      <p:pic>
        <p:nvPicPr>
          <p:cNvPr id="55" name="Picture 54" descr="A graph of a graph showing a number of points&#10;&#10;Description automatically generated with medium confidence">
            <a:extLst>
              <a:ext uri="{FF2B5EF4-FFF2-40B4-BE49-F238E27FC236}">
                <a16:creationId xmlns:a16="http://schemas.microsoft.com/office/drawing/2014/main" id="{0194A265-29BD-F393-B5BA-52FAA85F9894}"/>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2710193" y="24170690"/>
            <a:ext cx="6655621" cy="1901606"/>
          </a:xfrm>
          <a:prstGeom prst="rect">
            <a:avLst/>
          </a:prstGeom>
        </p:spPr>
      </p:pic>
      <p:pic>
        <p:nvPicPr>
          <p:cNvPr id="57" name="Picture 56" descr="A graph of a graph showing a graph of a ph&#10;&#10;Description automatically generated with medium confidence">
            <a:extLst>
              <a:ext uri="{FF2B5EF4-FFF2-40B4-BE49-F238E27FC236}">
                <a16:creationId xmlns:a16="http://schemas.microsoft.com/office/drawing/2014/main" id="{6F8ABBF9-E133-36FD-4860-458A217DE667}"/>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5392745" y="21565802"/>
            <a:ext cx="6400800" cy="1828800"/>
          </a:xfrm>
          <a:prstGeom prst="rect">
            <a:avLst/>
          </a:prstGeom>
        </p:spPr>
      </p:pic>
      <p:sp>
        <p:nvSpPr>
          <p:cNvPr id="58" name="TextBox 57">
            <a:extLst>
              <a:ext uri="{FF2B5EF4-FFF2-40B4-BE49-F238E27FC236}">
                <a16:creationId xmlns:a16="http://schemas.microsoft.com/office/drawing/2014/main" id="{634DB5B8-0172-C970-5817-A1D9F9D93AE6}"/>
              </a:ext>
            </a:extLst>
          </p:cNvPr>
          <p:cNvSpPr txBox="1"/>
          <p:nvPr/>
        </p:nvSpPr>
        <p:spPr>
          <a:xfrm>
            <a:off x="33711117" y="29249506"/>
            <a:ext cx="8832867" cy="677108"/>
          </a:xfrm>
          <a:prstGeom prst="rect">
            <a:avLst/>
          </a:prstGeom>
          <a:noFill/>
        </p:spPr>
        <p:txBody>
          <a:bodyPr wrap="none" rtlCol="0">
            <a:spAutoFit/>
          </a:bodyPr>
          <a:lstStyle/>
          <a:p>
            <a:r>
              <a:rPr lang="en-US" dirty="0">
                <a:latin typeface="Montserrat" panose="00000500000000000000" pitchFamily="2" charset="0"/>
              </a:rPr>
              <a:t>Argmax = 5*sqrt(n)*variance + slope</a:t>
            </a:r>
          </a:p>
        </p:txBody>
      </p:sp>
      <p:sp>
        <p:nvSpPr>
          <p:cNvPr id="1028" name="TextBox 1027">
            <a:extLst>
              <a:ext uri="{FF2B5EF4-FFF2-40B4-BE49-F238E27FC236}">
                <a16:creationId xmlns:a16="http://schemas.microsoft.com/office/drawing/2014/main" id="{22455BE1-507B-69D7-12D9-C7490FDDEC12}"/>
              </a:ext>
            </a:extLst>
          </p:cNvPr>
          <p:cNvSpPr txBox="1"/>
          <p:nvPr/>
        </p:nvSpPr>
        <p:spPr>
          <a:xfrm>
            <a:off x="22977290" y="21398508"/>
            <a:ext cx="12597618" cy="2677656"/>
          </a:xfrm>
          <a:prstGeom prst="rect">
            <a:avLst/>
          </a:prstGeom>
          <a:noFill/>
        </p:spPr>
        <p:txBody>
          <a:bodyPr wrap="square" rtlCol="0">
            <a:spAutoFit/>
          </a:bodyPr>
          <a:lstStyle/>
          <a:p>
            <a:r>
              <a:rPr lang="en-US" sz="2400" dirty="0">
                <a:latin typeface="Montserrat" pitchFamily="2" charset="77"/>
              </a:rPr>
              <a:t>We decided that this topic can be researched in more depth by not constraining ourselves to the apparatus that makes running even a single trial a lengthy process, limiting the number of trials we can do in a given period and making it difficult to get instant feedback on any changes made to the code. We started generating data artificially to side-step the physical data collection process. It was generated based on the Henderson-</a:t>
            </a:r>
            <a:r>
              <a:rPr lang="en-US" sz="2400" dirty="0" err="1">
                <a:latin typeface="Montserrat" pitchFamily="2" charset="77"/>
              </a:rPr>
              <a:t>Hasselbach</a:t>
            </a:r>
            <a:r>
              <a:rPr lang="en-US" sz="2400" dirty="0">
                <a:latin typeface="Montserrat" pitchFamily="2" charset="77"/>
              </a:rPr>
              <a:t> equation, and eventually we were able to also add noise to the generated data to try to imitate</a:t>
            </a:r>
          </a:p>
        </p:txBody>
      </p:sp>
      <p:sp>
        <p:nvSpPr>
          <p:cNvPr id="1030" name="TextBox 1029">
            <a:extLst>
              <a:ext uri="{FF2B5EF4-FFF2-40B4-BE49-F238E27FC236}">
                <a16:creationId xmlns:a16="http://schemas.microsoft.com/office/drawing/2014/main" id="{3917069E-1F60-4A11-AC55-053CC509EF63}"/>
              </a:ext>
            </a:extLst>
          </p:cNvPr>
          <p:cNvSpPr txBox="1"/>
          <p:nvPr/>
        </p:nvSpPr>
        <p:spPr>
          <a:xfrm>
            <a:off x="28956431" y="24036377"/>
            <a:ext cx="6618477" cy="3416320"/>
          </a:xfrm>
          <a:prstGeom prst="rect">
            <a:avLst/>
          </a:prstGeom>
          <a:noFill/>
        </p:spPr>
        <p:txBody>
          <a:bodyPr wrap="square" rtlCol="0">
            <a:spAutoFit/>
          </a:bodyPr>
          <a:lstStyle/>
          <a:p>
            <a:r>
              <a:rPr lang="en-US" sz="2400" dirty="0">
                <a:latin typeface="Montserrat" pitchFamily="2" charset="77"/>
              </a:rPr>
              <a:t>the behavior of the device. This computational work was also a way for us to explore Gaussian processes and experiment with different aspects of it, such as adjusting the hyperparameters, changing the kernel, adjusting the acquisition function, or changing the number of data points that </a:t>
            </a:r>
            <a:r>
              <a:rPr lang="en-US" sz="2400" i="1" dirty="0">
                <a:latin typeface="Montserrat" pitchFamily="2" charset="77"/>
              </a:rPr>
              <a:t>can</a:t>
            </a:r>
            <a:r>
              <a:rPr lang="en-US" sz="2400" dirty="0">
                <a:latin typeface="Montserrat" pitchFamily="2" charset="77"/>
              </a:rPr>
              <a:t> be taken during a trial. </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intellectualsage|08-2022"/>
</p:tagLst>
</file>

<file path=ppt/theme/theme1.xml><?xml version="1.0" encoding="utf-8"?>
<a:theme xmlns:a="http://schemas.openxmlformats.org/drawingml/2006/main" name="Default Desig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ec21670-e184-4851-b236-8d05d50b508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DCFD9B3BD4D6A4683E81FB4044B6873" ma:contentTypeVersion="8" ma:contentTypeDescription="Create a new document." ma:contentTypeScope="" ma:versionID="966be01fed05bb791cbb0bc412ba3278">
  <xsd:schema xmlns:xsd="http://www.w3.org/2001/XMLSchema" xmlns:xs="http://www.w3.org/2001/XMLSchema" xmlns:p="http://schemas.microsoft.com/office/2006/metadata/properties" xmlns:ns3="0ec21670-e184-4851-b236-8d05d50b5085" xmlns:ns4="06e83204-0f96-44d6-87a2-fac04d576e6a" targetNamespace="http://schemas.microsoft.com/office/2006/metadata/properties" ma:root="true" ma:fieldsID="81a4dda7b42f590c3bf2a5ce6570248e" ns3:_="" ns4:_="">
    <xsd:import namespace="0ec21670-e184-4851-b236-8d05d50b5085"/>
    <xsd:import namespace="06e83204-0f96-44d6-87a2-fac04d576e6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c21670-e184-4851-b236-8d05d50b50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e83204-0f96-44d6-87a2-fac04d576e6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FC921D-21DB-496A-B4E1-28510EFCAEFF}">
  <ds:schemaRefs>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terms/"/>
    <ds:schemaRef ds:uri="06e83204-0f96-44d6-87a2-fac04d576e6a"/>
    <ds:schemaRef ds:uri="0ec21670-e184-4851-b236-8d05d50b5085"/>
    <ds:schemaRef ds:uri="http://www.w3.org/XML/1998/namespace"/>
  </ds:schemaRefs>
</ds:datastoreItem>
</file>

<file path=customXml/itemProps2.xml><?xml version="1.0" encoding="utf-8"?>
<ds:datastoreItem xmlns:ds="http://schemas.openxmlformats.org/officeDocument/2006/customXml" ds:itemID="{B2E028E3-F937-40FE-97E2-704567D239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c21670-e184-4851-b236-8d05d50b5085"/>
    <ds:schemaRef ds:uri="06e83204-0f96-44d6-87a2-fac04d576e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A85D16-D06E-4421-8037-2194BECEF2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4597</TotalTime>
  <Words>1428</Words>
  <Application>Microsoft Office PowerPoint</Application>
  <PresentationFormat>Custom</PresentationFormat>
  <Paragraphs>64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Montserrat</vt:lpstr>
      <vt:lpstr>Arial</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Research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Raven Adventus</cp:lastModifiedBy>
  <cp:revision>52</cp:revision>
  <dcterms:modified xsi:type="dcterms:W3CDTF">2024-09-04T20:30:48Z</dcterms:modified>
  <cp:category>templates for scientific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0x0101003DCFD9B3BD4D6A4683E81FB4044B6873</vt:lpwstr>
  </property>
</Properties>
</file>