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</p:sldIdLst>
  <p:sldSz cx="43891200" cy="32918400"/>
  <p:notesSz cx="6858000" cy="9144000"/>
  <p:embeddedFontLst>
    <p:embeddedFont>
      <p:font typeface="Montserrat" pitchFamily="2" charset="77"/>
      <p:regular r:id="rId6"/>
      <p:bold r:id="rId7"/>
      <p:italic r:id="rId8"/>
      <p:boldItalic r:id="rId9"/>
    </p:embeddedFont>
  </p:embeddedFont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002060"/>
    <a:srgbClr val="543B85"/>
    <a:srgbClr val="E6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308C7-B55B-4759-B445-FFFF77DA0287}" v="49" dt="2024-07-26T20:46:4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27" d="100"/>
          <a:sy n="27" d="100"/>
        </p:scale>
        <p:origin x="2208" y="-2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8DF5FCE-FDEA-4465-BCF6-C7F63911A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1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E3CA81D-4204-48B1-A4D7-36EFD127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09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1D08C6D-384C-4677-A8CE-0D580832C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9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43242BF-F4C0-49CF-80EA-38D6C064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29423EF-61E0-492B-A58A-8462960B8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0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0F45B66-FD4B-43D3-97DD-29BBADAFE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44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34DC469-4A79-40F8-9FD1-29BC04AA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7ED9D9-385C-4EF3-825C-DD7EC451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4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D843B82-F4E2-4569-B1E8-B9E053E8F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20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3D2E94D-57D8-45DE-BBE8-59CBB7A5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5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1FD068A-1390-4726-BE45-AB18C473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54" tIns="235127" rIns="470254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7100" smtClean="0">
                <a:latin typeface="Arial" pitchFamily="34" charset="0"/>
              </a:defRPr>
            </a:lvl1pPr>
          </a:lstStyle>
          <a:p>
            <a:pPr>
              <a:defRPr/>
            </a:pPr>
            <a:fld id="{D74CA0E6-19C8-4E24-ACA2-24DF946E6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intellectualsage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475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6F1F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6F193C-8566-41B6-8625-E7C934BB073C}"/>
              </a:ext>
            </a:extLst>
          </p:cNvPr>
          <p:cNvSpPr/>
          <p:nvPr/>
        </p:nvSpPr>
        <p:spPr bwMode="auto">
          <a:xfrm>
            <a:off x="685800" y="555114"/>
            <a:ext cx="42519600" cy="4980869"/>
          </a:xfrm>
          <a:prstGeom prst="round2DiagRect">
            <a:avLst/>
          </a:prstGeom>
          <a:solidFill>
            <a:srgbClr val="543B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737572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anose="020F0502020204030204" pitchFamily="2" charset="0"/>
              </a:rPr>
              <a:t>Automation and Machine Learning: How a Robot Can Conduct Its Own Experiments Using Gaussian Processes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3158390"/>
            <a:ext cx="41148000" cy="1034594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Montserrat" panose="020F0502020204030204" pitchFamily="2" charset="0"/>
              </a:rPr>
              <a:t>Miller Gruen and Adi </a:t>
            </a:r>
            <a:r>
              <a:rPr lang="en-US" sz="5600" dirty="0" err="1">
                <a:solidFill>
                  <a:schemeClr val="bg1"/>
                </a:solidFill>
                <a:latin typeface="Montserrat" panose="020F0502020204030204" pitchFamily="2" charset="0"/>
              </a:rPr>
              <a:t>Timin</a:t>
            </a:r>
            <a:endParaRPr lang="en-US" sz="5600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Montserrat" panose="020F0502020204030204" pitchFamily="2" charset="0"/>
              </a:rPr>
              <a:t>Advisor: Dr Mary Lowe, Physics Department, Loyola University Maryland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3C57D4F6-5B1E-4A2D-8728-4DE56B72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6516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4AEC4-FDA9-4DCC-AB41-6178867E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6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Apparatus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C6D1DA5E-B2DC-498D-8EF9-B74BF940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0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18890-DE76-4473-9E1E-3198CB43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Experimental Results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0C0A07D8-0E58-42E5-B79C-184F9F82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2400" y="7326022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09B54-5040-4B8B-91C3-ED7FF3B1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100" y="1585832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Application and Importance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73BEFC1-7549-40B5-A4BD-36562574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7361123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3C6F59-1B0C-4EDA-8518-F88FAC8A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6277565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Montserrat" panose="020F0502020204030204" pitchFamily="2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9AB0E-37A8-4432-8FCF-494C0593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800" y="2448345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Acknowledgements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40D3D-3DAE-5E38-75C0-7CE4EB00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30776979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References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05FF4D24-3ABB-B48B-978B-8836F30D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3200" y="25643775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EB3DD78-39B4-4F81-85EF-E2680258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2400" y="31650280"/>
            <a:ext cx="10058400" cy="4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" panose="020F0502020204030204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DF050-FA6E-C921-A075-BD8BCB6A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12167721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Background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DE047-F3ED-996F-CE41-A732FBD2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00" y="6230140"/>
            <a:ext cx="10058400" cy="873301"/>
          </a:xfrm>
          <a:prstGeom prst="rect">
            <a:avLst/>
          </a:prstGeom>
          <a:solidFill>
            <a:srgbClr val="543B8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" panose="020F0502020204030204" pitchFamily="2" charset="0"/>
              </a:rPr>
              <a:t>Computational Results</a:t>
            </a:r>
          </a:p>
        </p:txBody>
      </p:sp>
      <p:pic>
        <p:nvPicPr>
          <p:cNvPr id="1026" name="Picture 2" descr="Loyola University Maryland Logo - PNG Logo Vector Downloads">
            <a:extLst>
              <a:ext uri="{FF2B5EF4-FFF2-40B4-BE49-F238E27FC236}">
                <a16:creationId xmlns:a16="http://schemas.microsoft.com/office/drawing/2014/main" id="{9DA227AA-4D47-B316-279E-6E218185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98" y="2464233"/>
            <a:ext cx="3213404" cy="24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uber Summer Research Fellowship | Loyola College of Arts &amp; Sciences | Loyola  University Maryland">
            <a:extLst>
              <a:ext uri="{FF2B5EF4-FFF2-40B4-BE49-F238E27FC236}">
                <a16:creationId xmlns:a16="http://schemas.microsoft.com/office/drawing/2014/main" id="{0577654C-AB1B-8B6A-AC22-45D48977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0" y="2411688"/>
            <a:ext cx="762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4A566019-F473-01BA-54F8-111EB18E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0" y="12393865"/>
            <a:ext cx="5232400" cy="14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4BA57820-3C6D-75B9-3A55-B49AB4E4F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9" y="12393866"/>
            <a:ext cx="5232401" cy="1494972"/>
          </a:xfrm>
          <a:prstGeom prst="rect">
            <a:avLst/>
          </a:prstGeom>
        </p:spPr>
      </p:pic>
      <p:pic>
        <p:nvPicPr>
          <p:cNvPr id="41" name="Picture 40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0E7E4210-7B5C-2938-9625-8ED252A28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4381745"/>
            <a:ext cx="5232400" cy="1494972"/>
          </a:xfrm>
          <a:prstGeom prst="rect">
            <a:avLst/>
          </a:prstGeom>
        </p:spPr>
      </p:pic>
      <p:pic>
        <p:nvPicPr>
          <p:cNvPr id="43" name="Picture 42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C9ABCEC8-D2B2-A592-01A6-D9CA6777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0" y="14350676"/>
            <a:ext cx="5232400" cy="1494972"/>
          </a:xfrm>
          <a:prstGeom prst="rect">
            <a:avLst/>
          </a:prstGeom>
        </p:spPr>
      </p:pic>
      <p:pic>
        <p:nvPicPr>
          <p:cNvPr id="45" name="Picture 4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82DF24F3-1506-D78C-40EA-DAF8D3E7E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6315108"/>
            <a:ext cx="5232400" cy="1494972"/>
          </a:xfrm>
          <a:prstGeom prst="rect">
            <a:avLst/>
          </a:prstGeom>
        </p:spPr>
      </p:pic>
      <p:pic>
        <p:nvPicPr>
          <p:cNvPr id="47" name="Picture 46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5A440983-1A4D-EA2D-9DB4-6562CB5BC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0" y="16307488"/>
            <a:ext cx="5232400" cy="1494972"/>
          </a:xfrm>
          <a:prstGeom prst="rect">
            <a:avLst/>
          </a:prstGeom>
        </p:spPr>
      </p:pic>
      <p:pic>
        <p:nvPicPr>
          <p:cNvPr id="49" name="Picture 4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156F1F27-F3F8-B655-88A6-6E70AB04D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0" y="18248471"/>
            <a:ext cx="5232400" cy="1494972"/>
          </a:xfrm>
          <a:prstGeom prst="rect">
            <a:avLst/>
          </a:prstGeom>
        </p:spPr>
      </p:pic>
      <p:pic>
        <p:nvPicPr>
          <p:cNvPr id="51" name="Picture 50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65592BE-9802-FE2C-4484-6BC7758477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9" y="18233231"/>
            <a:ext cx="5232400" cy="1494972"/>
          </a:xfrm>
          <a:prstGeom prst="rect">
            <a:avLst/>
          </a:prstGeom>
        </p:spPr>
      </p:pic>
      <p:pic>
        <p:nvPicPr>
          <p:cNvPr id="53" name="Picture 52" descr="A diagram of a graph&#10;&#10;Description automatically generated">
            <a:extLst>
              <a:ext uri="{FF2B5EF4-FFF2-40B4-BE49-F238E27FC236}">
                <a16:creationId xmlns:a16="http://schemas.microsoft.com/office/drawing/2014/main" id="{0208A264-1CD5-A130-C5FA-B572D742D6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1" y="20232451"/>
            <a:ext cx="5232400" cy="1494972"/>
          </a:xfrm>
          <a:prstGeom prst="rect">
            <a:avLst/>
          </a:prstGeom>
        </p:spPr>
      </p:pic>
      <p:pic>
        <p:nvPicPr>
          <p:cNvPr id="55" name="Picture 5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F31F2653-80AA-5DE7-26B6-29E837EA5F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140" y="20249095"/>
            <a:ext cx="5232400" cy="1494972"/>
          </a:xfrm>
          <a:prstGeom prst="rect">
            <a:avLst/>
          </a:prstGeom>
        </p:spPr>
      </p:pic>
      <p:pic>
        <p:nvPicPr>
          <p:cNvPr id="57" name="Picture 56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C36D7E56-4C4E-E63F-5795-9A36A7280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267" y="22248315"/>
            <a:ext cx="8203866" cy="23439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87E481-BCBE-7FFB-CBF4-D85CA85EAE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80521" y="8170710"/>
            <a:ext cx="1597492" cy="1187070"/>
          </a:xfrm>
          <a:prstGeom prst="rect">
            <a:avLst/>
          </a:prstGeom>
        </p:spPr>
      </p:pic>
      <p:pic>
        <p:nvPicPr>
          <p:cNvPr id="59" name="Picture 58" descr="A black router with two antennas&#10;&#10;Description automatically generated">
            <a:extLst>
              <a:ext uri="{FF2B5EF4-FFF2-40B4-BE49-F238E27FC236}">
                <a16:creationId xmlns:a16="http://schemas.microsoft.com/office/drawing/2014/main" id="{1C5E1067-D286-DFDB-8D6D-488236369C1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804" y="11160152"/>
            <a:ext cx="1984875" cy="1981200"/>
          </a:xfrm>
          <a:prstGeom prst="rect">
            <a:avLst/>
          </a:prstGeom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1D74ED-61D4-1A1E-DC98-FF8A908873CA}"/>
              </a:ext>
            </a:extLst>
          </p:cNvPr>
          <p:cNvGrpSpPr/>
          <p:nvPr/>
        </p:nvGrpSpPr>
        <p:grpSpPr>
          <a:xfrm>
            <a:off x="11531600" y="15635537"/>
            <a:ext cx="10137885" cy="5586371"/>
            <a:chOff x="11531600" y="11085698"/>
            <a:chExt cx="10137885" cy="558637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2D53CAF-F521-4586-108C-385BBA18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216431" y="11681843"/>
              <a:ext cx="6910053" cy="38876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B540EAC-E54A-A693-A371-F7C6448DC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8651" y="14646649"/>
              <a:ext cx="401232" cy="11595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35C975-A220-2441-DDE7-F7698689EB48}"/>
                </a:ext>
              </a:extLst>
            </p:cNvPr>
            <p:cNvSpPr txBox="1"/>
            <p:nvPr/>
          </p:nvSpPr>
          <p:spPr>
            <a:xfrm>
              <a:off x="13326325" y="15711841"/>
              <a:ext cx="1850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Standards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6C751A-4CA1-E126-0A1D-B65B5F3ED646}"/>
                </a:ext>
              </a:extLst>
            </p:cNvPr>
            <p:cNvCxnSpPr>
              <a:cxnSpLocks/>
              <a:stCxn id="1024" idx="3"/>
            </p:cNvCxnSpPr>
            <p:nvPr/>
          </p:nvCxnSpPr>
          <p:spPr>
            <a:xfrm flipV="1">
              <a:off x="13034127" y="14675213"/>
              <a:ext cx="715648" cy="2802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B2EBCAC-147A-15BB-D744-ECB59F4288C3}"/>
                </a:ext>
              </a:extLst>
            </p:cNvPr>
            <p:cNvSpPr txBox="1"/>
            <p:nvPr/>
          </p:nvSpPr>
          <p:spPr>
            <a:xfrm>
              <a:off x="12178474" y="14755372"/>
              <a:ext cx="85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Acid</a:t>
              </a:r>
            </a:p>
          </p:txBody>
        </p: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F2555F0F-6F70-3F1B-192B-C361A79E1AE9}"/>
                </a:ext>
              </a:extLst>
            </p:cNvPr>
            <p:cNvCxnSpPr>
              <a:cxnSpLocks/>
              <a:stCxn id="1027" idx="3"/>
            </p:cNvCxnSpPr>
            <p:nvPr/>
          </p:nvCxnSpPr>
          <p:spPr>
            <a:xfrm flipV="1">
              <a:off x="12608567" y="14230359"/>
              <a:ext cx="717758" cy="702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82E2C11-8A1E-5D7A-DD65-103CFCECECB6}"/>
                </a:ext>
              </a:extLst>
            </p:cNvPr>
            <p:cNvSpPr txBox="1"/>
            <p:nvPr/>
          </p:nvSpPr>
          <p:spPr>
            <a:xfrm>
              <a:off x="11752914" y="14100538"/>
              <a:ext cx="85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Base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8DB338AF-42CF-2629-A521-650A7115D68F}"/>
                </a:ext>
              </a:extLst>
            </p:cNvPr>
            <p:cNvCxnSpPr>
              <a:cxnSpLocks/>
              <a:stCxn id="1040" idx="3"/>
            </p:cNvCxnSpPr>
            <p:nvPr/>
          </p:nvCxnSpPr>
          <p:spPr>
            <a:xfrm>
              <a:off x="12835432" y="12937894"/>
              <a:ext cx="1290861" cy="95808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59556943-7900-6072-BD99-5782E76BB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23023" y="14817797"/>
              <a:ext cx="931654" cy="9273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CF6CD9C4-877A-B944-459F-896274F2D6B7}"/>
                </a:ext>
              </a:extLst>
            </p:cNvPr>
            <p:cNvSpPr txBox="1"/>
            <p:nvPr/>
          </p:nvSpPr>
          <p:spPr>
            <a:xfrm>
              <a:off x="16026478" y="15837897"/>
              <a:ext cx="19727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Experimental wells</a:t>
              </a:r>
            </a:p>
          </p:txBody>
        </p: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F7968487-FB03-11D2-D3C5-B5F5A638B1B5}"/>
                </a:ext>
              </a:extLst>
            </p:cNvPr>
            <p:cNvCxnSpPr>
              <a:cxnSpLocks/>
              <a:stCxn id="1034" idx="1"/>
            </p:cNvCxnSpPr>
            <p:nvPr/>
          </p:nvCxnSpPr>
          <p:spPr>
            <a:xfrm flipH="1" flipV="1">
              <a:off x="18897600" y="12490588"/>
              <a:ext cx="1209882" cy="7081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A585C5A-B967-4545-1BFA-971792F47FB0}"/>
                </a:ext>
              </a:extLst>
            </p:cNvPr>
            <p:cNvSpPr txBox="1"/>
            <p:nvPr/>
          </p:nvSpPr>
          <p:spPr>
            <a:xfrm>
              <a:off x="20107482" y="12690890"/>
              <a:ext cx="15620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Raspberry Pi and Build Hat</a:t>
              </a:r>
            </a:p>
          </p:txBody>
        </p: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275327F4-AA0E-5F7B-6C3A-2525B62FC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2404" y="11506200"/>
              <a:ext cx="713796" cy="13448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5BAD268-AB27-0B6B-BC9F-A0479A0309E5}"/>
                </a:ext>
              </a:extLst>
            </p:cNvPr>
            <p:cNvSpPr txBox="1"/>
            <p:nvPr/>
          </p:nvSpPr>
          <p:spPr>
            <a:xfrm>
              <a:off x="15098907" y="11124323"/>
              <a:ext cx="2132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Lego motor</a:t>
              </a:r>
            </a:p>
          </p:txBody>
        </p: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88C7DAC1-5856-9E8F-D42D-7FC04D9E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9221" y="14410741"/>
              <a:ext cx="2398674" cy="4646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809629EB-12AF-A91E-A2D0-2C7A18BF531D}"/>
                </a:ext>
              </a:extLst>
            </p:cNvPr>
            <p:cNvSpPr txBox="1"/>
            <p:nvPr/>
          </p:nvSpPr>
          <p:spPr>
            <a:xfrm>
              <a:off x="20424676" y="14521480"/>
              <a:ext cx="1160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Limit switch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A2D40969-4CAD-EC6F-CD19-DBFB16B22700}"/>
                </a:ext>
              </a:extLst>
            </p:cNvPr>
            <p:cNvSpPr txBox="1"/>
            <p:nvPr/>
          </p:nvSpPr>
          <p:spPr>
            <a:xfrm>
              <a:off x="11531600" y="12583951"/>
              <a:ext cx="130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Montserrat" panose="020F0502020204030204" pitchFamily="2" charset="0"/>
                </a:rPr>
                <a:t>Water</a:t>
              </a:r>
            </a:p>
            <a:p>
              <a:r>
                <a:rPr lang="en-US" sz="2000" dirty="0">
                  <a:latin typeface="Montserrat" panose="020F0502020204030204" pitchFamily="2" charset="0"/>
                </a:rPr>
                <a:t>(rinsing)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B9C7A4B2-5EC1-EFD6-1548-79CA61818D9B}"/>
                </a:ext>
              </a:extLst>
            </p:cNvPr>
            <p:cNvSpPr/>
            <p:nvPr/>
          </p:nvSpPr>
          <p:spPr bwMode="auto">
            <a:xfrm>
              <a:off x="11531600" y="11085698"/>
              <a:ext cx="10058401" cy="55863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20F0502020204030204" pitchFamily="2" charset="0"/>
              </a:endParaRPr>
            </a:p>
          </p:txBody>
        </p:sp>
      </p:grp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06300227-3AFB-2FE0-7879-F21E4C7A4B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6958" y="11165583"/>
            <a:ext cx="5155954" cy="3977110"/>
          </a:xfrm>
          <a:prstGeom prst="rect">
            <a:avLst/>
          </a:prstGeom>
        </p:spPr>
      </p:pic>
      <p:sp>
        <p:nvSpPr>
          <p:cNvPr id="1061" name="TextBox 19">
            <a:extLst>
              <a:ext uri="{FF2B5EF4-FFF2-40B4-BE49-F238E27FC236}">
                <a16:creationId xmlns:a16="http://schemas.microsoft.com/office/drawing/2014/main" id="{48B821DE-BBBB-5CA6-B3E0-8A14705C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958" y="22074104"/>
            <a:ext cx="10058400" cy="53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The code is able to: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Establish communication between computer and </a:t>
            </a:r>
            <a:r>
              <a:rPr lang="en-US" sz="2400" dirty="0" err="1">
                <a:latin typeface="Montserrat" panose="020F0502020204030204" pitchFamily="2" charset="0"/>
                <a:cs typeface="Arial" pitchFamily="34" charset="0"/>
              </a:rPr>
              <a:t>pis</a:t>
            </a:r>
            <a:endParaRPr lang="en-US" sz="2400" dirty="0">
              <a:latin typeface="Montserrat" panose="020F0502020204030204" pitchFamily="2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Functions for: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moving the motors in the x and y directions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Pipetting liquid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Moving pH sensor vertically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pH measurement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Cleaning and drying the pH sensor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" panose="020F0502020204030204" pitchFamily="2" charset="0"/>
                <a:cs typeface="Arial" pitchFamily="34" charset="0"/>
              </a:rPr>
              <a:t>GPy</a:t>
            </a: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 code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to establish RBF kernel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that does the regression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20F0502020204030204" pitchFamily="2" charset="0"/>
                <a:cs typeface="Arial" pitchFamily="34" charset="0"/>
              </a:rPr>
              <a:t>Function that uses active learning methods to determine the next data point to measure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AC01E87F-B2CA-4061-E84B-0AC18BD32756}"/>
              </a:ext>
            </a:extLst>
          </p:cNvPr>
          <p:cNvGrpSpPr/>
          <p:nvPr/>
        </p:nvGrpSpPr>
        <p:grpSpPr>
          <a:xfrm>
            <a:off x="22352000" y="25592378"/>
            <a:ext cx="10062904" cy="5184602"/>
            <a:chOff x="22352000" y="25592378"/>
            <a:chExt cx="10062904" cy="5184602"/>
          </a:xfrm>
        </p:grpSpPr>
        <p:pic>
          <p:nvPicPr>
            <p:cNvPr id="1068" name="Picture 1067" descr="A graph of different colored dots&#10;&#10;Description automatically generated">
              <a:extLst>
                <a:ext uri="{FF2B5EF4-FFF2-40B4-BE49-F238E27FC236}">
                  <a16:creationId xmlns:a16="http://schemas.microsoft.com/office/drawing/2014/main" id="{1458D0FB-DAD4-CDE5-21DC-B012F478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000" y="25592378"/>
              <a:ext cx="10062904" cy="5184602"/>
            </a:xfrm>
            <a:prstGeom prst="rect">
              <a:avLst/>
            </a:prstGeom>
          </p:spPr>
        </p:pic>
        <p:cxnSp>
          <p:nvCxnSpPr>
            <p:cNvPr id="1070" name="Straight Arrow Connector 1069">
              <a:extLst>
                <a:ext uri="{FF2B5EF4-FFF2-40B4-BE49-F238E27FC236}">
                  <a16:creationId xmlns:a16="http://schemas.microsoft.com/office/drawing/2014/main" id="{719244A8-9E04-BDBD-322B-108F11411B3F}"/>
                </a:ext>
              </a:extLst>
            </p:cNvPr>
            <p:cNvCxnSpPr/>
            <p:nvPr/>
          </p:nvCxnSpPr>
          <p:spPr bwMode="auto">
            <a:xfrm flipH="1">
              <a:off x="24003000" y="27127200"/>
              <a:ext cx="7620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D7C0D1D-679D-F027-90D1-B0A6F4A4D5EA}"/>
                </a:ext>
              </a:extLst>
            </p:cNvPr>
            <p:cNvSpPr txBox="1"/>
            <p:nvPr/>
          </p:nvSpPr>
          <p:spPr>
            <a:xfrm>
              <a:off x="24765000" y="26610031"/>
              <a:ext cx="157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Montserrat" panose="00000500000000000000" pitchFamily="2" charset="0"/>
                </a:rPr>
                <a:t>Henderson </a:t>
              </a:r>
              <a:r>
                <a:rPr lang="en-US" sz="1800" dirty="0" err="1">
                  <a:latin typeface="Montserrat" panose="00000500000000000000" pitchFamily="2" charset="0"/>
                </a:rPr>
                <a:t>Hasselbalch</a:t>
              </a:r>
              <a:r>
                <a:rPr lang="en-US" sz="1800" dirty="0">
                  <a:latin typeface="Montserrat" panose="00000500000000000000" pitchFamily="2" charset="0"/>
                </a:rPr>
                <a:t> Equation</a:t>
              </a:r>
            </a:p>
          </p:txBody>
        </p: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60EA4D59-2DA0-D7E0-609E-B1C091569416}"/>
                </a:ext>
              </a:extLst>
            </p:cNvPr>
            <p:cNvCxnSpPr/>
            <p:nvPr/>
          </p:nvCxnSpPr>
          <p:spPr bwMode="auto">
            <a:xfrm flipV="1">
              <a:off x="24078013" y="28727400"/>
              <a:ext cx="534587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5183A53-46C6-21F7-2EC4-207DAEFCCD75}"/>
                </a:ext>
              </a:extLst>
            </p:cNvPr>
            <p:cNvSpPr txBox="1"/>
            <p:nvPr/>
          </p:nvSpPr>
          <p:spPr>
            <a:xfrm>
              <a:off x="23622000" y="2941417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Montserrat" panose="00000500000000000000" pitchFamily="2" charset="0"/>
                </a:rPr>
                <a:t>Experimental data</a:t>
              </a:r>
            </a:p>
          </p:txBody>
        </p:sp>
        <p:pic>
          <p:nvPicPr>
            <p:cNvPr id="1076" name="Picture 1075">
              <a:extLst>
                <a:ext uri="{FF2B5EF4-FFF2-40B4-BE49-F238E27FC236}">
                  <a16:creationId xmlns:a16="http://schemas.microsoft.com/office/drawing/2014/main" id="{3FC55743-257D-FDAE-9C1E-BFB753E9D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6358491" y="26876655"/>
              <a:ext cx="2565400" cy="390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48BA89-A04F-5841-7D45-A271575CC1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18" y="24590640"/>
            <a:ext cx="7249919" cy="3504529"/>
          </a:xfrm>
          <a:prstGeom prst="rect">
            <a:avLst/>
          </a:prstGeom>
        </p:spPr>
      </p:pic>
      <p:pic>
        <p:nvPicPr>
          <p:cNvPr id="8" name="Picture 8" descr="3: Illustration of 1-D Gaussian process. A Gaussian process is a... |  Download Scientific Diagram">
            <a:extLst>
              <a:ext uri="{FF2B5EF4-FFF2-40B4-BE49-F238E27FC236}">
                <a16:creationId xmlns:a16="http://schemas.microsoft.com/office/drawing/2014/main" id="{899694CE-5D75-1828-F608-4DF8CF35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37" y="20867230"/>
            <a:ext cx="7249919" cy="379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 tutorial on Gaussian process regression: Modelling, exploring, and  exploiting functions - ScienceDirect">
            <a:extLst>
              <a:ext uri="{FF2B5EF4-FFF2-40B4-BE49-F238E27FC236}">
                <a16:creationId xmlns:a16="http://schemas.microsoft.com/office/drawing/2014/main" id="{67F9656E-D6DD-DF86-C9DB-45CE10F5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267230"/>
            <a:ext cx="5867111" cy="34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FDDA2-A648-7770-3963-13080A37458A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42710" b="-28"/>
          <a:stretch/>
        </p:blipFill>
        <p:spPr>
          <a:xfrm>
            <a:off x="4411986" y="28413246"/>
            <a:ext cx="6514757" cy="1237908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  <a:softEdge rad="0"/>
          </a:effec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ntellectualsage|08-2022"/>
</p:tagLst>
</file>

<file path=ppt/theme/theme1.xml><?xml version="1.0" encoding="utf-8"?>
<a:theme xmlns:a="http://schemas.openxmlformats.org/drawingml/2006/main" name="Default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c21670-e184-4851-b236-8d05d50b508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FD9B3BD4D6A4683E81FB4044B6873" ma:contentTypeVersion="8" ma:contentTypeDescription="Create a new document." ma:contentTypeScope="" ma:versionID="966be01fed05bb791cbb0bc412ba3278">
  <xsd:schema xmlns:xsd="http://www.w3.org/2001/XMLSchema" xmlns:xs="http://www.w3.org/2001/XMLSchema" xmlns:p="http://schemas.microsoft.com/office/2006/metadata/properties" xmlns:ns3="0ec21670-e184-4851-b236-8d05d50b5085" xmlns:ns4="06e83204-0f96-44d6-87a2-fac04d576e6a" targetNamespace="http://schemas.microsoft.com/office/2006/metadata/properties" ma:root="true" ma:fieldsID="81a4dda7b42f590c3bf2a5ce6570248e" ns3:_="" ns4:_="">
    <xsd:import namespace="0ec21670-e184-4851-b236-8d05d50b5085"/>
    <xsd:import namespace="06e83204-0f96-44d6-87a2-fac04d576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21670-e184-4851-b236-8d05d50b5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83204-0f96-44d6-87a2-fac04d576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FC921D-21DB-496A-B4E1-28510EFCAEF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06e83204-0f96-44d6-87a2-fac04d576e6a"/>
    <ds:schemaRef ds:uri="0ec21670-e184-4851-b236-8d05d50b508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A85D16-D06E-4421-8037-2194BECEF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028E3-F937-40FE-97E2-704567D239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21670-e184-4851-b236-8d05d50b5085"/>
    <ds:schemaRef ds:uri="06e83204-0f96-44d6-87a2-fac04d576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198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Adi Timin</cp:lastModifiedBy>
  <cp:revision>29</cp:revision>
  <dcterms:modified xsi:type="dcterms:W3CDTF">2024-08-09T15:44:17Z</dcterms:modified>
  <cp:category>templates for scientific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0x0101003DCFD9B3BD4D6A4683E81FB4044B6873</vt:lpwstr>
  </property>
</Properties>
</file>