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7">
  <p:sldMasterIdLst>
    <p:sldMasterId id="2147483648" r:id="rId1"/>
  </p:sldMasterIdLst>
  <p:notesMasterIdLst>
    <p:notesMasterId r:id="rId54"/>
  </p:notesMasterIdLst>
  <p:sldIdLst>
    <p:sldId id="338" r:id="rId2"/>
    <p:sldId id="339" r:id="rId3"/>
    <p:sldId id="340" r:id="rId4"/>
    <p:sldId id="348" r:id="rId5"/>
    <p:sldId id="262" r:id="rId6"/>
    <p:sldId id="278" r:id="rId7"/>
    <p:sldId id="279" r:id="rId8"/>
    <p:sldId id="277" r:id="rId9"/>
    <p:sldId id="280" r:id="rId10"/>
    <p:sldId id="304" r:id="rId11"/>
    <p:sldId id="256" r:id="rId12"/>
    <p:sldId id="282" r:id="rId13"/>
    <p:sldId id="298" r:id="rId14"/>
    <p:sldId id="299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00" r:id="rId23"/>
    <p:sldId id="301" r:id="rId24"/>
    <p:sldId id="302" r:id="rId25"/>
    <p:sldId id="305" r:id="rId26"/>
    <p:sldId id="306" r:id="rId27"/>
    <p:sldId id="307" r:id="rId28"/>
    <p:sldId id="303" r:id="rId29"/>
    <p:sldId id="309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29" r:id="rId38"/>
    <p:sldId id="325" r:id="rId39"/>
    <p:sldId id="326" r:id="rId40"/>
    <p:sldId id="314" r:id="rId41"/>
    <p:sldId id="324" r:id="rId42"/>
    <p:sldId id="327" r:id="rId43"/>
    <p:sldId id="330" r:id="rId44"/>
    <p:sldId id="331" r:id="rId45"/>
    <p:sldId id="328" r:id="rId46"/>
    <p:sldId id="332" r:id="rId47"/>
    <p:sldId id="333" r:id="rId48"/>
    <p:sldId id="337" r:id="rId49"/>
    <p:sldId id="334" r:id="rId50"/>
    <p:sldId id="335" r:id="rId51"/>
    <p:sldId id="336" r:id="rId52"/>
    <p:sldId id="28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4" autoAdjust="0"/>
    <p:restoredTop sz="42691" autoAdjust="0"/>
  </p:normalViewPr>
  <p:slideViewPr>
    <p:cSldViewPr snapToGrid="0">
      <p:cViewPr varScale="1">
        <p:scale>
          <a:sx n="86" d="100"/>
          <a:sy n="86" d="100"/>
        </p:scale>
        <p:origin x="-7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42"/>
    </p:cViewPr>
  </p:sorterViewPr>
  <p:notesViewPr>
    <p:cSldViewPr snapToGrid="0"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4D72-1C5C-40A3-B326-328CE3CD8924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AD70D-B1A1-400C-AB80-B43D95AAEB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000" dirty="0" smtClean="0"/>
              <a:t>//Cody Baxter</a:t>
            </a:r>
          </a:p>
          <a:p>
            <a:r>
              <a:rPr lang="en-US" sz="1000" smtClean="0"/>
              <a:t>//Spring 2011, </a:t>
            </a:r>
            <a:r>
              <a:rPr lang="en-US" sz="1000" dirty="0" smtClean="0"/>
              <a:t>CS 493</a:t>
            </a:r>
          </a:p>
          <a:p>
            <a:endParaRPr lang="en-US" sz="1000" dirty="0" smtClean="0"/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stdio.h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windows.h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string.h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conio.h</a:t>
            </a:r>
            <a:r>
              <a:rPr lang="en-US" sz="1000" dirty="0" smtClean="0"/>
              <a:t>&gt;</a:t>
            </a:r>
          </a:p>
          <a:p>
            <a:endParaRPr lang="en-US" sz="1000" dirty="0" smtClean="0"/>
          </a:p>
          <a:p>
            <a:r>
              <a:rPr lang="en-US" sz="1000" dirty="0" smtClean="0"/>
              <a:t>static HANDLE </a:t>
            </a:r>
            <a:r>
              <a:rPr lang="en-US" sz="1000" dirty="0" err="1" smtClean="0"/>
              <a:t>hSerial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static BOOL </a:t>
            </a:r>
            <a:r>
              <a:rPr lang="en-US" sz="1000" dirty="0" err="1" smtClean="0"/>
              <a:t>portOpen</a:t>
            </a:r>
            <a:r>
              <a:rPr lang="en-US" sz="1000" dirty="0" smtClean="0"/>
              <a:t> = 0;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StartSerialPort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int</a:t>
            </a:r>
            <a:r>
              <a:rPr lang="en-US" sz="1000" dirty="0" smtClean="0"/>
              <a:t> fail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hSerial</a:t>
            </a:r>
            <a:r>
              <a:rPr lang="en-US" sz="1000" dirty="0" smtClean="0"/>
              <a:t> = </a:t>
            </a:r>
            <a:r>
              <a:rPr lang="en-US" sz="1000" dirty="0" err="1" smtClean="0"/>
              <a:t>CreateFile</a:t>
            </a:r>
            <a:r>
              <a:rPr lang="en-US" sz="1000" dirty="0" smtClean="0"/>
              <a:t>("COM3", GENERIC_READ | GENERIC_WRITE, 0, 0, OPEN_EXISTING, FILE_ATTRIBUTE_NORMAL, 0);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if 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 == INVALID_HANDLE_VALUE) //connection failed</a:t>
            </a:r>
          </a:p>
          <a:p>
            <a:r>
              <a:rPr lang="en-US" sz="1000" dirty="0" smtClean="0"/>
              <a:t>		return 0;	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DCB 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 = {0};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dcbSerialParams.DCBlength</a:t>
            </a:r>
            <a:r>
              <a:rPr lang="en-US" sz="1000" dirty="0" smtClean="0"/>
              <a:t> =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dcbSerialParams.BaudRate</a:t>
            </a:r>
            <a:r>
              <a:rPr lang="en-US" sz="1000" dirty="0" smtClean="0"/>
              <a:t> = CBR_57600;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dcbSerialParams.ByteSize</a:t>
            </a:r>
            <a:r>
              <a:rPr lang="en-US" sz="1000" dirty="0" smtClean="0"/>
              <a:t> = 8;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dcbSerialParams.StopBits</a:t>
            </a:r>
            <a:r>
              <a:rPr lang="en-US" sz="1000" dirty="0" smtClean="0"/>
              <a:t> = ONESTOPBIT;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dcbSerialParams.Parity</a:t>
            </a:r>
            <a:r>
              <a:rPr lang="en-US" sz="1000" dirty="0" smtClean="0"/>
              <a:t> = NOPARITY;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dcbSerialParams.fOutxCtsFlow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dcbSerialParams.fOutxDsrFlow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dcbSerialParams.fInX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dcbSerialParams.fRtsControl</a:t>
            </a:r>
            <a:r>
              <a:rPr lang="en-US" sz="1000" dirty="0" smtClean="0"/>
              <a:t> = RTS_CONTROL_ENABLE;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dcbSerialParams.fDtrControl</a:t>
            </a:r>
            <a:r>
              <a:rPr lang="en-US" sz="1000" dirty="0" smtClean="0"/>
              <a:t> = DTR_CONTROL_ENABLE;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fail = </a:t>
            </a:r>
            <a:r>
              <a:rPr lang="en-US" sz="1000" dirty="0" err="1" smtClean="0"/>
              <a:t>SetCommState</a:t>
            </a:r>
            <a:r>
              <a:rPr lang="en-US" sz="1000" dirty="0" smtClean="0"/>
              <a:t> 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if (fail == 0) //</a:t>
            </a:r>
            <a:r>
              <a:rPr lang="en-US" sz="1000" dirty="0" err="1" smtClean="0"/>
              <a:t>SetCommState</a:t>
            </a:r>
            <a:r>
              <a:rPr lang="en-US" sz="1000" dirty="0" smtClean="0"/>
              <a:t> failed</a:t>
            </a:r>
          </a:p>
          <a:p>
            <a:r>
              <a:rPr lang="en-US" sz="1000" dirty="0" smtClean="0"/>
              <a:t>		return 0;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COMMTIMEOUTS timeouts = {0};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timeouts.ReadIntervalTimeout</a:t>
            </a:r>
            <a:r>
              <a:rPr lang="en-US" sz="1000" dirty="0" smtClean="0"/>
              <a:t> = 1; //was 50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timeouts.ReadTotalTimeoutConstant</a:t>
            </a:r>
            <a:r>
              <a:rPr lang="en-US" sz="1000" dirty="0" smtClean="0"/>
              <a:t> = 100; //was 50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timeouts.ReadTotalTimeoutMultiplier</a:t>
            </a:r>
            <a:r>
              <a:rPr lang="en-US" sz="1000" dirty="0" smtClean="0"/>
              <a:t> = 1000; //was 10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timeouts.WriteTotalTimeoutConstant</a:t>
            </a:r>
            <a:r>
              <a:rPr lang="en-US" sz="1000" dirty="0" smtClean="0"/>
              <a:t> = 0; //was 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timeouts.WriteTotalTimeoutMultiplier</a:t>
            </a:r>
            <a:r>
              <a:rPr lang="en-US" sz="1000" dirty="0" smtClean="0"/>
              <a:t> = 0; //was 0</a:t>
            </a:r>
          </a:p>
          <a:p>
            <a:endParaRPr lang="en-US" sz="1000" dirty="0" smtClean="0"/>
          </a:p>
          <a:p>
            <a:r>
              <a:rPr lang="en-US" sz="1000" dirty="0" smtClean="0"/>
              <a:t>	fail = </a:t>
            </a:r>
            <a:r>
              <a:rPr lang="en-US" sz="1000" dirty="0" err="1" smtClean="0"/>
              <a:t>SetCommTimeouts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&amp;timeouts);</a:t>
            </a:r>
          </a:p>
          <a:p>
            <a:r>
              <a:rPr lang="en-US" sz="1000" dirty="0" smtClean="0"/>
              <a:t>	if (fail == 0) //</a:t>
            </a:r>
            <a:r>
              <a:rPr lang="en-US" sz="1000" dirty="0" err="1" smtClean="0"/>
              <a:t>SetCommTimeouts</a:t>
            </a:r>
            <a:r>
              <a:rPr lang="en-US" sz="1000" dirty="0" smtClean="0"/>
              <a:t> failed</a:t>
            </a:r>
          </a:p>
          <a:p>
            <a:r>
              <a:rPr lang="en-US" sz="1000" dirty="0" smtClean="0"/>
              <a:t>		return 0;</a:t>
            </a:r>
          </a:p>
          <a:p>
            <a:endParaRPr lang="en-US" sz="1000" dirty="0" smtClean="0"/>
          </a:p>
          <a:p>
            <a:r>
              <a:rPr lang="en-US" sz="1000" dirty="0" smtClean="0"/>
              <a:t>	//Connection made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portOpen</a:t>
            </a:r>
            <a:r>
              <a:rPr lang="en-US" sz="1000" dirty="0" smtClean="0"/>
              <a:t> = 1;</a:t>
            </a:r>
          </a:p>
          <a:p>
            <a:r>
              <a:rPr lang="en-US" sz="1000" dirty="0" smtClean="0"/>
              <a:t>	return 1;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unsigned __int8 </a:t>
            </a:r>
            <a:r>
              <a:rPr lang="en-US" sz="1000" dirty="0" err="1" smtClean="0"/>
              <a:t>ReadFromSerial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DWORD </a:t>
            </a:r>
            <a:r>
              <a:rPr lang="en-US" sz="1000" dirty="0" err="1" smtClean="0"/>
              <a:t>bytesRead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unsigned __int8 read;</a:t>
            </a:r>
          </a:p>
          <a:p>
            <a:r>
              <a:rPr lang="en-US" sz="1000" dirty="0" smtClean="0"/>
              <a:t>	BOOL </a:t>
            </a:r>
            <a:r>
              <a:rPr lang="en-US" sz="1000" dirty="0" err="1" smtClean="0"/>
              <a:t>readError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readError</a:t>
            </a:r>
            <a:r>
              <a:rPr lang="en-US" sz="1000" dirty="0" smtClean="0"/>
              <a:t> = </a:t>
            </a:r>
            <a:r>
              <a:rPr lang="en-US" sz="1000" dirty="0" err="1" smtClean="0"/>
              <a:t>ReadFile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&amp;read, 1, &amp;</a:t>
            </a:r>
            <a:r>
              <a:rPr lang="en-US" sz="1000" dirty="0" err="1" smtClean="0"/>
              <a:t>bytesRead</a:t>
            </a:r>
            <a:r>
              <a:rPr lang="en-US" sz="1000" dirty="0" smtClean="0"/>
              <a:t>, NULL);</a:t>
            </a:r>
          </a:p>
          <a:p>
            <a:r>
              <a:rPr lang="en-US" sz="1000" dirty="0" smtClean="0"/>
              <a:t>	return read;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WriteToSerial</a:t>
            </a:r>
            <a:r>
              <a:rPr lang="en-US" sz="1000" dirty="0" smtClean="0"/>
              <a:t>(unsigned __int8 write)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DWORD </a:t>
            </a:r>
            <a:r>
              <a:rPr lang="en-US" sz="1000" dirty="0" err="1" smtClean="0"/>
              <a:t>bytesWrote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BOOL </a:t>
            </a:r>
            <a:r>
              <a:rPr lang="en-US" sz="1000" dirty="0" err="1" smtClean="0"/>
              <a:t>writeError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writeError</a:t>
            </a:r>
            <a:r>
              <a:rPr lang="en-US" sz="1000" dirty="0" smtClean="0"/>
              <a:t> = </a:t>
            </a:r>
            <a:r>
              <a:rPr lang="en-US" sz="1000" dirty="0" err="1" smtClean="0"/>
              <a:t>WriteFile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&amp;write, 1, &amp;</a:t>
            </a:r>
            <a:r>
              <a:rPr lang="en-US" sz="1000" dirty="0" err="1" smtClean="0"/>
              <a:t>bytesWrote</a:t>
            </a:r>
            <a:r>
              <a:rPr lang="en-US" sz="1000" dirty="0" smtClean="0"/>
              <a:t>, NULL);</a:t>
            </a:r>
          </a:p>
          <a:p>
            <a:r>
              <a:rPr lang="en-US" sz="1000" dirty="0" smtClean="0"/>
              <a:t>	return;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B3E9-F106-4B3B-AF9C-5D459394DC37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67825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5874" y="172016"/>
            <a:ext cx="212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Visibility and Startup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2261" y="1095470"/>
            <a:ext cx="8012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train tasks and train queues dynamically. A train task communicate with its train queues via a pointer.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all other tasks and protected types statically, for instance, </a:t>
            </a:r>
            <a:r>
              <a:rPr lang="en-US" sz="1400" smtClean="0"/>
              <a:t>in Controller.adb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Protected types need to be visible to the tasks that use them. Pointers are not needed for tasks and queues which are created statically.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The CQM keeps a table that associates train ids with pointers to the corresponding train queues in the </a:t>
            </a:r>
            <a:r>
              <a:rPr lang="en-US" sz="1400" dirty="0" err="1" smtClean="0"/>
              <a:t>TrainIdQueueList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err="1" smtClean="0"/>
              <a:t>OThrottles</a:t>
            </a:r>
            <a:r>
              <a:rPr lang="en-US" sz="1400" dirty="0" smtClean="0"/>
              <a:t> can be started at any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The </a:t>
            </a:r>
            <a:r>
              <a:rPr lang="en-US" sz="1400" dirty="0" err="1" smtClean="0"/>
              <a:t>LocoBuffer</a:t>
            </a:r>
            <a:r>
              <a:rPr lang="en-US" sz="1400" dirty="0" smtClean="0"/>
              <a:t> IO tasks statically.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03122" y="2723536"/>
            <a:ext cx="1150374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38183" y="2728456"/>
            <a:ext cx="1150374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779" y="2577933"/>
            <a:ext cx="694421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LocoBuffer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911524" y="1731958"/>
            <a:ext cx="849913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ReadLocoByte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869002" y="3249328"/>
            <a:ext cx="942887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WriteLocoString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4043969" y="2478349"/>
            <a:ext cx="255973" cy="273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81335" y="1742314"/>
            <a:ext cx="96212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ReceiveMessage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1342" y="3278153"/>
            <a:ext cx="83067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SendMessage</a:t>
            </a:r>
            <a:br>
              <a:rPr lang="en-US" sz="900" smtClean="0"/>
            </a:br>
            <a:r>
              <a:rPr lang="en-US" sz="900" smtClean="0"/>
              <a:t>Task</a:t>
            </a:r>
            <a:endParaRPr lang="en-US" sz="900" dirty="0"/>
          </a:p>
        </p:txBody>
      </p:sp>
      <p:sp>
        <p:nvSpPr>
          <p:cNvPr id="15" name="Oval 14"/>
          <p:cNvSpPr/>
          <p:nvPr/>
        </p:nvSpPr>
        <p:spPr>
          <a:xfrm>
            <a:off x="3411953" y="2479823"/>
            <a:ext cx="255973" cy="273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7" idx="1"/>
          </p:cNvCxnSpPr>
          <p:nvPr/>
        </p:nvCxnSpPr>
        <p:spPr>
          <a:xfrm rot="10800000" flipV="1">
            <a:off x="238539" y="2693348"/>
            <a:ext cx="440240" cy="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8" idx="1"/>
          </p:cNvCxnSpPr>
          <p:nvPr/>
        </p:nvCxnSpPr>
        <p:spPr>
          <a:xfrm rot="5400000" flipH="1" flipV="1">
            <a:off x="1138103" y="1804512"/>
            <a:ext cx="661309" cy="885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9" idx="1"/>
          </p:cNvCxnSpPr>
          <p:nvPr/>
        </p:nvCxnSpPr>
        <p:spPr>
          <a:xfrm rot="16200000" flipH="1">
            <a:off x="1134882" y="2699873"/>
            <a:ext cx="625229" cy="84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5" idx="1"/>
          </p:cNvCxnSpPr>
          <p:nvPr/>
        </p:nvCxnSpPr>
        <p:spPr>
          <a:xfrm>
            <a:off x="2761437" y="1916624"/>
            <a:ext cx="688002" cy="603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15" idx="3"/>
          </p:cNvCxnSpPr>
          <p:nvPr/>
        </p:nvCxnSpPr>
        <p:spPr>
          <a:xfrm flipV="1">
            <a:off x="2811889" y="2713465"/>
            <a:ext cx="637550" cy="72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6"/>
            <a:endCxn id="11" idx="2"/>
          </p:cNvCxnSpPr>
          <p:nvPr/>
        </p:nvCxnSpPr>
        <p:spPr>
          <a:xfrm flipV="1">
            <a:off x="3667926" y="2615214"/>
            <a:ext cx="376043" cy="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7"/>
            <a:endCxn id="12" idx="1"/>
          </p:cNvCxnSpPr>
          <p:nvPr/>
        </p:nvCxnSpPr>
        <p:spPr>
          <a:xfrm rot="5400000" flipH="1" flipV="1">
            <a:off x="4526167" y="1663269"/>
            <a:ext cx="591456" cy="111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53" idx="1"/>
          </p:cNvCxnSpPr>
          <p:nvPr/>
        </p:nvCxnSpPr>
        <p:spPr>
          <a:xfrm>
            <a:off x="6343457" y="1926980"/>
            <a:ext cx="1525732" cy="3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79" idx="1"/>
          </p:cNvCxnSpPr>
          <p:nvPr/>
        </p:nvCxnSpPr>
        <p:spPr>
          <a:xfrm>
            <a:off x="6402018" y="3462819"/>
            <a:ext cx="1395566" cy="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5"/>
            <a:endCxn id="13" idx="1"/>
          </p:cNvCxnSpPr>
          <p:nvPr/>
        </p:nvCxnSpPr>
        <p:spPr>
          <a:xfrm rot="16200000" flipH="1">
            <a:off x="4541485" y="2432962"/>
            <a:ext cx="750828" cy="130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88330" y="1803748"/>
            <a:ext cx="42030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R</a:t>
            </a:r>
            <a:r>
              <a:rPr lang="en-US" sz="900" smtClean="0"/>
              <a:t>ead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418372" y="3327000"/>
            <a:ext cx="45076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W</a:t>
            </a:r>
            <a:r>
              <a:rPr lang="en-US" sz="900" smtClean="0"/>
              <a:t>rite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2812107" y="1848137"/>
            <a:ext cx="8306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SendMessage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851990" y="3286319"/>
            <a:ext cx="96212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ReceiveMessage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200710" y="1821503"/>
            <a:ext cx="96212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ReceiveMessage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601004" y="3332022"/>
            <a:ext cx="8306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SendMessage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6458153" y="1714971"/>
            <a:ext cx="34336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P</a:t>
            </a:r>
            <a:r>
              <a:rPr lang="en-US" sz="900" smtClean="0"/>
              <a:t>ut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6412748" y="3246215"/>
            <a:ext cx="35298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Get</a:t>
            </a:r>
            <a:endParaRPr lang="en-US" sz="900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3074453" y="2973405"/>
            <a:ext cx="264711" cy="249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1152949" y="3045355"/>
            <a:ext cx="211690" cy="14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V="1">
            <a:off x="1097292" y="2185163"/>
            <a:ext cx="275312" cy="216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4738985" y="3108965"/>
            <a:ext cx="230581" cy="166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V="1">
            <a:off x="4554246" y="2092170"/>
            <a:ext cx="290003" cy="17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3"/>
          </p:cNvCxnSpPr>
          <p:nvPr/>
        </p:nvCxnSpPr>
        <p:spPr>
          <a:xfrm>
            <a:off x="6801517" y="1830387"/>
            <a:ext cx="227436" cy="22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45350" y="2067339"/>
            <a:ext cx="212755" cy="178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V="1">
            <a:off x="6741452" y="3371353"/>
            <a:ext cx="303404" cy="355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05" y="3491984"/>
            <a:ext cx="57259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LocoNet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797584" y="3285804"/>
            <a:ext cx="498856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Out</a:t>
            </a:r>
            <a:br>
              <a:rPr lang="en-US" sz="900" smtClean="0"/>
            </a:br>
            <a:r>
              <a:rPr lang="en-US" sz="900" smtClean="0"/>
              <a:t>Queue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1391211" y="838921"/>
            <a:ext cx="2442720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LocoBufferIO</a:t>
            </a:r>
            <a:r>
              <a:rPr lang="en-US" sz="2000" dirty="0" smtClean="0"/>
              <a:t> Package</a:t>
            </a:r>
            <a:endParaRPr lang="en-US" sz="2000" dirty="0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2476831" y="2898250"/>
            <a:ext cx="2775006" cy="31806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128546" y="2846567"/>
            <a:ext cx="2718022" cy="3313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6005885" y="2894275"/>
            <a:ext cx="2581524" cy="26504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69189" y="1847943"/>
            <a:ext cx="421910" cy="2308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CQM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651347" y="856148"/>
            <a:ext cx="2238434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MessageIO</a:t>
            </a:r>
            <a:r>
              <a:rPr lang="en-US" sz="2000" dirty="0" smtClean="0"/>
              <a:t> Package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1927122" y="2517051"/>
            <a:ext cx="83574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 smtClean="0"/>
          </a:p>
          <a:p>
            <a:pPr algn="ctr"/>
            <a:r>
              <a:rPr lang="en-US" sz="1100" dirty="0" smtClean="0"/>
              <a:t>functions</a:t>
            </a:r>
            <a:endParaRPr lang="en-US" sz="1100" dirty="0"/>
          </a:p>
        </p:txBody>
      </p:sp>
      <p:cxnSp>
        <p:nvCxnSpPr>
          <p:cNvPr id="59" name="Straight Connector 58"/>
          <p:cNvCxnSpPr>
            <a:stCxn id="8" idx="2"/>
            <a:endCxn id="54" idx="0"/>
          </p:cNvCxnSpPr>
          <p:nvPr/>
        </p:nvCxnSpPr>
        <p:spPr>
          <a:xfrm rot="16200000" flipH="1">
            <a:off x="2132857" y="2304914"/>
            <a:ext cx="415761" cy="85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" idx="0"/>
            <a:endCxn id="54" idx="2"/>
          </p:cNvCxnSpPr>
          <p:nvPr/>
        </p:nvCxnSpPr>
        <p:spPr>
          <a:xfrm rot="5400000" flipH="1" flipV="1">
            <a:off x="2192024" y="3096360"/>
            <a:ext cx="301390" cy="45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36375" y="3829656"/>
            <a:ext cx="83574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</a:p>
          <a:p>
            <a:pPr algn="ctr"/>
            <a:r>
              <a:rPr lang="en-US" sz="1100" dirty="0" smtClean="0"/>
              <a:t>functions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99980" y="736186"/>
            <a:ext cx="344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Administrator Throttle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85448" y="3311091"/>
            <a:ext cx="37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the document AdminThrottle.pptx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254" y="0"/>
            <a:ext cx="532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Look at Messages as They Enter and </a:t>
            </a:r>
            <a:r>
              <a:rPr lang="en-US" smtClean="0"/>
              <a:t>Leave Controller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16200000" flipH="1">
            <a:off x="4385689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55788" y="681163"/>
            <a:ext cx="3789012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414662" y="701859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8" name="Flowchart: Connector 7"/>
          <p:cNvSpPr/>
          <p:nvPr/>
        </p:nvSpPr>
        <p:spPr>
          <a:xfrm>
            <a:off x="707629" y="707374"/>
            <a:ext cx="117003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380937" y="818103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35656" y="818100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-1004935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53275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47283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44858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679994" y="1579385"/>
            <a:ext cx="22756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3074" y="1775916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put(message)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25455" y="1788297"/>
            <a:ext cx="18103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9273" y="12961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3972321" y="152987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88119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9359" y="816412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7238451" y="821029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cxnSp>
        <p:nvCxnSpPr>
          <p:cNvPr id="35" name="Straight Connector 34"/>
          <p:cNvCxnSpPr/>
          <p:nvPr/>
        </p:nvCxnSpPr>
        <p:spPr>
          <a:xfrm rot="16200000" flipH="1">
            <a:off x="5332385" y="359266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97745" y="1919048"/>
            <a:ext cx="27524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97745" y="2063800"/>
            <a:ext cx="36945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59594" y="2990478"/>
            <a:ext cx="98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get(message)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54" idx="1"/>
          </p:cNvCxnSpPr>
          <p:nvPr/>
        </p:nvCxnSpPr>
        <p:spPr>
          <a:xfrm rot="10800000" flipV="1">
            <a:off x="1282460" y="3121282"/>
            <a:ext cx="2677135" cy="10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90991" y="3318369"/>
            <a:ext cx="67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rot="10800000">
            <a:off x="110836" y="3449178"/>
            <a:ext cx="4663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30818" y="28454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95568" y="3183154"/>
            <a:ext cx="25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72" name="Straight Connector 71"/>
          <p:cNvCxnSpPr/>
          <p:nvPr/>
        </p:nvCxnSpPr>
        <p:spPr>
          <a:xfrm rot="16200000" flipH="1">
            <a:off x="653152" y="358455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0538" y="3674568"/>
            <a:ext cx="8636000" cy="297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ReceiveMessageTask</a:t>
            </a:r>
            <a:r>
              <a:rPr lang="en-US" sz="1100" dirty="0" smtClean="0"/>
              <a:t> receives a message from one of the sockets. If the message is one that refers to a slot#,  then RMT looks in the slot lookup for a matching virtual slot#. If it finds none, it discards the message else it replaces the slot# with the corresponding train id and does a put operation against the CQM.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CQM places the message in the correct queue.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CQM places the message in the correct queue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SendMessageTask</a:t>
            </a:r>
            <a:r>
              <a:rPr lang="en-US" sz="1100" dirty="0" smtClean="0"/>
              <a:t> gets a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For messages that are based on a slot number, </a:t>
            </a:r>
            <a:r>
              <a:rPr lang="en-US" sz="1100" dirty="0" err="1" smtClean="0"/>
              <a:t>SendMessageTask</a:t>
            </a:r>
            <a:r>
              <a:rPr lang="en-US" sz="1100" dirty="0" smtClean="0"/>
              <a:t> uses the slot lookup table to replace a train id with a corresponding physical slot#. SMT also decides who should receive the message.  Some messages are sent only to the railroad socket while others are sent only to all the </a:t>
            </a:r>
            <a:r>
              <a:rPr lang="en-US" sz="1100" dirty="0" err="1" smtClean="0"/>
              <a:t>Othrottles</a:t>
            </a:r>
            <a:r>
              <a:rPr lang="en-US" sz="1100" dirty="0" smtClean="0"/>
              <a:t>. Compute the check sum here.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100" dirty="0" smtClean="0"/>
              <a:t>Subsequent diagrams of this </a:t>
            </a:r>
            <a:r>
              <a:rPr lang="en-US" sz="1100" smtClean="0"/>
              <a:t>sort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Start </a:t>
            </a:r>
            <a:r>
              <a:rPr lang="en-US" sz="1100" dirty="0" smtClean="0"/>
              <a:t>with a message already in the correct input </a:t>
            </a:r>
            <a:r>
              <a:rPr lang="en-US" sz="1100" smtClean="0"/>
              <a:t>queue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Don’t </a:t>
            </a:r>
            <a:r>
              <a:rPr lang="en-US" sz="1100" dirty="0" smtClean="0"/>
              <a:t>show messages leaving </a:t>
            </a:r>
            <a:r>
              <a:rPr lang="en-US" sz="1100" smtClean="0"/>
              <a:t>the OutQueue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Don’t  show the put function calls needed to pass messages to the CQM or the get function calls needed to remove messages from a queue.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Function calls to the LayoutManager and other protected types  will be named explicitly.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7966167" y="2307003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put(message)</a:t>
            </a:r>
            <a:endParaRPr lang="en-US" sz="1100" dirty="0"/>
          </a:p>
        </p:txBody>
      </p:sp>
      <p:cxnSp>
        <p:nvCxnSpPr>
          <p:cNvPr id="91" name="Straight Arrow Connector 90"/>
          <p:cNvCxnSpPr/>
          <p:nvPr/>
        </p:nvCxnSpPr>
        <p:spPr>
          <a:xfrm rot="10800000">
            <a:off x="7601528" y="2262909"/>
            <a:ext cx="2216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0800000">
            <a:off x="6687128" y="2382982"/>
            <a:ext cx="11453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0800000">
            <a:off x="5763491" y="2530764"/>
            <a:ext cx="20874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0800000">
            <a:off x="4821382" y="2715491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97836" y="21763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51706" y="1861712"/>
          <a:ext cx="4191756" cy="158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2"/>
                <a:gridCol w="1397252"/>
                <a:gridCol w="1397252"/>
              </a:tblGrid>
              <a:tr h="2883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</a:t>
                      </a:r>
                      <a:r>
                        <a:rPr lang="en-US" sz="1100" baseline="0" dirty="0" smtClean="0"/>
                        <a:t> Incoming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From Railroad Slot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From </a:t>
                      </a:r>
                      <a:r>
                        <a:rPr lang="en-US" sz="1100" dirty="0" err="1" smtClean="0"/>
                        <a:t>Othrottle</a:t>
                      </a:r>
                      <a:r>
                        <a:rPr lang="en-US" sz="1100" dirty="0" smtClean="0"/>
                        <a:t> Slots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OPC_LOCO_ADR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OPC_SL_RD_DATA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Shouldn’t happen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OPC_MOVE_SLOTS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OPC_LONG_ACK 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Discard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doLocoInit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Shouldn’t happen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Put in </a:t>
                      </a:r>
                      <a:r>
                        <a:rPr lang="en-US" sz="1100" dirty="0" err="1" smtClean="0"/>
                        <a:t>SSIQueue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56525" y="369455"/>
            <a:ext cx="505619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Message Involved in </a:t>
            </a:r>
          </a:p>
          <a:p>
            <a:pPr algn="ctr"/>
            <a:r>
              <a:rPr lang="en-US" dirty="0" smtClean="0"/>
              <a:t>Selecting, Stealing, and Initialization of a Loco</a:t>
            </a:r>
          </a:p>
          <a:p>
            <a:pPr algn="ctr"/>
            <a:endParaRPr lang="en-US" dirty="0" smtClean="0"/>
          </a:p>
          <a:p>
            <a:r>
              <a:rPr lang="en-US" sz="1100" dirty="0" err="1" smtClean="0"/>
              <a:t>ReceiveMessageTask</a:t>
            </a:r>
            <a:r>
              <a:rPr lang="en-US" sz="1100" dirty="0" smtClean="0"/>
              <a:t>  and </a:t>
            </a:r>
            <a:r>
              <a:rPr lang="en-US" sz="1100" dirty="0" err="1" smtClean="0"/>
              <a:t>SendMessageTask</a:t>
            </a:r>
            <a:r>
              <a:rPr lang="en-US" sz="1100" dirty="0" smtClean="0"/>
              <a:t> make no changes to these instructions.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28614" y="3824438"/>
          <a:ext cx="4191756" cy="158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2"/>
                <a:gridCol w="1397252"/>
                <a:gridCol w="1397252"/>
              </a:tblGrid>
              <a:tr h="2883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</a:t>
                      </a:r>
                      <a:r>
                        <a:rPr lang="en-US" sz="1100" baseline="0" dirty="0" smtClean="0"/>
                        <a:t>  Outgoing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 Railroad Slot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 </a:t>
                      </a:r>
                      <a:r>
                        <a:rPr lang="en-US" sz="1100" dirty="0" err="1" smtClean="0"/>
                        <a:t>Othrottle</a:t>
                      </a:r>
                      <a:r>
                        <a:rPr lang="en-US" sz="1100" dirty="0" smtClean="0"/>
                        <a:t> Slots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OPC_LOCO_ADR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OPC_SL_RD_DATA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OPC_MOVE_SLOTS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OPC_LONG_ACK 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doInitOutcome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081535" y="681163"/>
            <a:ext cx="2719605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59611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85604" y="71800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9178" y="863002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97695" y="863002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1201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87988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55327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21760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2479" y="18001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225837" y="1937467"/>
            <a:ext cx="2580238" cy="2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31726" y="1945011"/>
            <a:ext cx="1279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releaseReservation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err="1" smtClean="0"/>
              <a:t>makeReservation</a:t>
            </a:r>
            <a:endParaRPr lang="en-US" sz="1100" dirty="0" smtClean="0"/>
          </a:p>
          <a:p>
            <a:r>
              <a:rPr lang="en-US" sz="1100" dirty="0" err="1" smtClean="0"/>
              <a:t>changeDirectionTo</a:t>
            </a:r>
            <a:endParaRPr lang="en-US" sz="1100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107885" y="2145227"/>
            <a:ext cx="391188" cy="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82067" y="2794516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putSectionState</a:t>
            </a:r>
            <a:endParaRPr lang="en-US" sz="11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94558" y="2933334"/>
            <a:ext cx="2352394" cy="1659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18018" y="3336215"/>
            <a:ext cx="1391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msgTryToMoveAgain</a:t>
            </a:r>
            <a:endParaRPr lang="en-US" sz="11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555881" y="3467490"/>
            <a:ext cx="3727022" cy="603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13048" y="381933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158344" y="4408575"/>
            <a:ext cx="810260" cy="4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95922" y="16643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152013" y="1852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263265" y="27225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006750" y="32245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365054" y="41540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95552" y="4834546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 from queue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analyzes message and might ask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release a reservation or make a reservation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send </a:t>
            </a:r>
            <a:r>
              <a:rPr lang="en-US" sz="1100" dirty="0" err="1" smtClean="0"/>
              <a:t>putSectionState</a:t>
            </a: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send </a:t>
            </a:r>
            <a:r>
              <a:rPr lang="en-US" sz="1100" dirty="0" err="1" smtClean="0"/>
              <a:t>msgTryToMoveAgain</a:t>
            </a:r>
            <a:r>
              <a:rPr lang="en-US" sz="1100" dirty="0" smtClean="0"/>
              <a:t>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The </a:t>
            </a:r>
            <a:r>
              <a:rPr lang="en-US" sz="1100" dirty="0" err="1" smtClean="0"/>
              <a:t>TrainTask</a:t>
            </a:r>
            <a:r>
              <a:rPr lang="en-US" sz="1100" dirty="0" smtClean="0"/>
              <a:t> might send one or more of the following messages: SPD, DIRF, SND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the railroad socket)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might inform the world that its state has change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68087" y="1021925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OPC_LOCO_SPD</a:t>
            </a:r>
          </a:p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OPC_LOCO_DIRF</a:t>
            </a:r>
          </a:p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OPC_LOCO_SND (mute)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30879" y="426720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176451" y="3957679"/>
            <a:ext cx="1089408" cy="197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62309" y="37031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83042" y="3749960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43781" y="3603543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….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rot="16200000" flipH="1">
            <a:off x="135628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309503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901530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845808" y="71800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333057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0136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49665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434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91347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6158010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24464" y="18001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OPC_...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1930" y="2017435"/>
            <a:ext cx="2234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moveNextSwitch(trainid), direction)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441738" y="2145696"/>
            <a:ext cx="552560" cy="2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8728" y="2458124"/>
            <a:ext cx="10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OPC_SW_REQ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endCxn id="42" idx="1"/>
          </p:cNvCxnSpPr>
          <p:nvPr/>
        </p:nvCxnSpPr>
        <p:spPr>
          <a:xfrm flipV="1">
            <a:off x="3657600" y="2588929"/>
            <a:ext cx="3731128" cy="27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56126" y="16643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7291624" y="1852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6095154" y="2311174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341745" y="5458208"/>
            <a:ext cx="8573632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 from queue</a:t>
            </a:r>
          </a:p>
          <a:p>
            <a:pPr marL="228600" indent="-228600">
              <a:buAutoNum type="arabicPeriod"/>
            </a:pPr>
            <a:r>
              <a:rPr lang="en-US" sz="1100" err="1" smtClean="0"/>
              <a:t>TrainTask</a:t>
            </a:r>
            <a:r>
              <a:rPr lang="en-US" sz="1100" smtClean="0"/>
              <a:t> asks </a:t>
            </a:r>
            <a:r>
              <a:rPr lang="en-US" sz="1100" err="1" smtClean="0"/>
              <a:t>LayoutManager</a:t>
            </a:r>
            <a:r>
              <a:rPr lang="en-US" sz="1100" smtClean="0"/>
              <a:t> to move the next switch in the indicated direction</a:t>
            </a:r>
            <a:endParaRPr lang="en-US" sz="1100" dirty="0" smtClean="0"/>
          </a:p>
          <a:p>
            <a:pPr marL="228600" indent="-228600">
              <a:buAutoNum type="arabicPeriod"/>
            </a:pPr>
            <a:r>
              <a:rPr lang="en-US" sz="1100" smtClean="0"/>
              <a:t>LayoutManager creates </a:t>
            </a:r>
            <a:r>
              <a:rPr lang="en-US" sz="1100" dirty="0" smtClean="0"/>
              <a:t>an OPC_SW_REQ message  if no safety rules are violated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(received by the railroad)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3776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OPC_LOCO_SND (throw/close next switch)</a:t>
            </a:r>
          </a:p>
          <a:p>
            <a:pPr algn="ctr"/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Handling a sequence of switch requests will be added here later.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42243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cxnSp>
        <p:nvCxnSpPr>
          <p:cNvPr id="41" name="Straight Arrow Connector 40"/>
          <p:cNvCxnSpPr>
            <a:stCxn id="31" idx="3"/>
          </p:cNvCxnSpPr>
          <p:nvPr/>
        </p:nvCxnSpPr>
        <p:spPr>
          <a:xfrm flipV="1">
            <a:off x="2325911" y="1911927"/>
            <a:ext cx="2827980" cy="1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20655" y="3048000"/>
            <a:ext cx="4248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75119" y="293161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60134" y="3776133"/>
            <a:ext cx="3590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train task will NOT change state.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517174" y="697117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245449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98671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64503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222225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6930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0748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3259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67173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90151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42021" y="180915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95379" y="1973602"/>
            <a:ext cx="1756361" cy="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24695" y="1999329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identifyTrain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6837124" y="2130134"/>
            <a:ext cx="350322" cy="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21450" y="16733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694476" y="18348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67854" y="4962370"/>
            <a:ext cx="8573632" cy="1277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identify which train set off the sensor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decides that it’s the front or back of some train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only the train involved)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decides that there is an error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informs the world that a sensor has changed state and/or a train has changed position  and/or a section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/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426929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OPC_INPUT_REP</a:t>
            </a:r>
          </a:p>
          <a:p>
            <a:pPr algn="ctr"/>
            <a:r>
              <a:rPr lang="en-US" sz="1100" b="1" smtClean="0">
                <a:solidFill>
                  <a:srgbClr val="C00000"/>
                </a:solidFill>
              </a:rPr>
              <a:t>(sensor fired)</a:t>
            </a:r>
            <a:endParaRPr lang="en-US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1411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865849" y="2322183"/>
            <a:ext cx="1401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msgFrontSensorFired</a:t>
            </a:r>
            <a:endParaRPr lang="en-US" sz="1100" dirty="0" smtClean="0"/>
          </a:p>
          <a:p>
            <a:r>
              <a:rPr lang="en-US" sz="1100" dirty="0" err="1" smtClean="0"/>
              <a:t>msgBackSensorFired</a:t>
            </a:r>
            <a:endParaRPr lang="en-US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669451" y="2551508"/>
            <a:ext cx="4181229" cy="1967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38749" y="23116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164560" y="3069132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msgSensorError</a:t>
            </a:r>
            <a:endParaRPr lang="en-US" sz="11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660398" y="3181965"/>
            <a:ext cx="4488993" cy="74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11112" y="29406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81158" y="3533364"/>
            <a:ext cx="1128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putSensorState</a:t>
            </a:r>
            <a:endParaRPr lang="en-US" sz="1100" dirty="0" smtClean="0"/>
          </a:p>
          <a:p>
            <a:r>
              <a:rPr lang="en-US" sz="1100" dirty="0" err="1" smtClean="0"/>
              <a:t>putTrainPosition</a:t>
            </a:r>
            <a:endParaRPr lang="en-US" sz="1100" dirty="0" smtClean="0"/>
          </a:p>
          <a:p>
            <a:r>
              <a:rPr lang="en-US" sz="1100" dirty="0" err="1" smtClean="0"/>
              <a:t>putSectionState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601958" y="3795483"/>
            <a:ext cx="3564031" cy="59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27710" y="35434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681018" y="2807855"/>
            <a:ext cx="397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89040" y="2677448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685642" y="3412819"/>
            <a:ext cx="397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93664" y="3282412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rot="16200000" flipH="1">
            <a:off x="249187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17156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4325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896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35072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6680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388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8137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5870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276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2508" y="5347372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analyzes message and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release or make a reservation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informs the world that a section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tell all trains to try to move again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might indicates that its speed and state have changed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(OPC_LOCO_SPD received by railroad socket and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putTrainState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7151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1772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msgFrontSensorFired</a:t>
            </a:r>
            <a:endParaRPr lang="en-US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msgBackSensorFired</a:t>
            </a:r>
            <a:endParaRPr lang="en-US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msgSensorError</a:t>
            </a:r>
            <a:endParaRPr lang="en-US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599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582467" y="1498318"/>
            <a:ext cx="14013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msgFrontSensorFired</a:t>
            </a:r>
          </a:p>
          <a:p>
            <a:r>
              <a:rPr lang="en-US" sz="1100" smtClean="0"/>
              <a:t>msgBackSensorFired</a:t>
            </a:r>
          </a:p>
          <a:p>
            <a:r>
              <a:rPr lang="en-US" sz="1100" smtClean="0"/>
              <a:t>msgSensorError</a:t>
            </a:r>
            <a:endParaRPr lang="en-US" sz="110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935840" y="1810693"/>
            <a:ext cx="1865015" cy="904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92806" y="152395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803992" y="1949482"/>
            <a:ext cx="127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makeReservation</a:t>
            </a:r>
            <a:endParaRPr lang="en-US" sz="1100" dirty="0" smtClean="0"/>
          </a:p>
          <a:p>
            <a:r>
              <a:rPr lang="en-US" sz="1100" dirty="0" err="1" smtClean="0"/>
              <a:t>releaseReservation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157365" y="2270905"/>
            <a:ext cx="988337" cy="15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14331" y="19751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6106177" y="2509288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putSectionState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546542" y="2660156"/>
            <a:ext cx="3529326" cy="15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34636" y="239007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777923" y="3385942"/>
            <a:ext cx="1109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OPC_LOCO_SPD</a:t>
            </a:r>
          </a:p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573702" y="3585147"/>
            <a:ext cx="1173912" cy="598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06382" y="33210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5841041" y="2788430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msgTryToMoveAgain</a:t>
            </a:r>
            <a:endParaRPr lang="en-US" sz="1100" dirty="0" smtClean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632142" y="2939299"/>
            <a:ext cx="4234006" cy="307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24082" y="266921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623089" y="3168713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83828" y="3022296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461758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190033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4325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896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6680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388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6290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7718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61631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4610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3273" y="5229129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move the switch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determines if it’s okay to move the switch. The outcome might involve ignoring the request or telling a train it has lost a reservation…..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one train)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also tell the world that a switch is moving,  tell the world that a section has changed state, and/or tell the railroad to move the switch.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(OPC_SW_REW is received by the railroad socket and the other messages are 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7151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OPC_SW_REQ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7599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486658" y="1608536"/>
            <a:ext cx="60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OPC_...</a:t>
            </a:r>
            <a:endParaRPr lang="en-US" sz="11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158060" y="1756372"/>
            <a:ext cx="1729211" cy="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40443" y="146518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902424" y="1815257"/>
            <a:ext cx="95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moveSwitch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742332" y="1949543"/>
            <a:ext cx="380922" cy="1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98805" y="168124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854439" y="2182261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msgLoseReservation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083597" y="2511942"/>
            <a:ext cx="14131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putSwitchState</a:t>
            </a:r>
          </a:p>
          <a:p>
            <a:r>
              <a:rPr lang="en-US" sz="1100" smtClean="0"/>
              <a:t>putSectionState</a:t>
            </a:r>
          </a:p>
          <a:p>
            <a:r>
              <a:rPr lang="en-US" sz="1100" smtClean="0"/>
              <a:t>OPC_SW_REQ</a:t>
            </a:r>
            <a:endParaRPr lang="en-US" sz="11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641195" y="2308634"/>
            <a:ext cx="4262649" cy="749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8860" y="20460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582737" y="2831293"/>
            <a:ext cx="3449389" cy="1149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70831" y="25620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23089" y="2540665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3828" y="23942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510" y="0"/>
            <a:ext cx="5599289" cy="684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369398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097673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5089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49726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07444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2152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5526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18482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2395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75374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0909" y="5247601"/>
            <a:ext cx="8573632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tells all trains to try to move again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trains)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Layout Manager tells the world that a switch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27915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OPC_SW_REP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8363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394298" y="1608536"/>
            <a:ext cx="60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OPC_...</a:t>
            </a:r>
            <a:endParaRPr lang="en-US" sz="11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065700" y="1756372"/>
            <a:ext cx="1729211" cy="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48083" y="146518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810064" y="1815257"/>
            <a:ext cx="95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switchDone</a:t>
            </a:r>
            <a:endParaRPr lang="en-US" sz="110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591616" y="1949544"/>
            <a:ext cx="439278" cy="6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06445" y="168124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762079" y="2182261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msgTryToMoveAgain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090820" y="2765426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putSwitchState</a:t>
            </a:r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1548835" y="2308634"/>
            <a:ext cx="4213244" cy="44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70252" y="20460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454182" y="2913651"/>
            <a:ext cx="3656034" cy="1218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3015" y="26435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30729" y="2562162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91468" y="2415745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517228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4479888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5360162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44864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77092" y="681163"/>
            <a:ext cx="4045526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24537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3556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3480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56130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4193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054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492621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8618" y="5053638"/>
            <a:ext cx="8573632" cy="1277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………………………….</a:t>
            </a:r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9922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getSwitchSuccessor</a:t>
            </a:r>
          </a:p>
          <a:p>
            <a:pPr algn="ctr"/>
            <a:r>
              <a:rPr lang="en-US" sz="1100" b="1" smtClean="0">
                <a:solidFill>
                  <a:srgbClr val="C00000"/>
                </a:solidFill>
              </a:rPr>
              <a:t>putSwitchSuccessor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01767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589889" y="2933963"/>
            <a:ext cx="321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??? Jared and Ben please figure this out. ???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3115" y="811800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6325330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rot="16200000" flipH="1">
            <a:off x="2845116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727180" y="681163"/>
            <a:ext cx="203200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10683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864516" y="78115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9027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9052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335632" y="352452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6328" y="4434801"/>
            <a:ext cx="8573632" cy="19543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obtains </a:t>
            </a:r>
            <a:r>
              <a:rPr lang="en-US" sz="1100" smtClean="0"/>
              <a:t>the message which </a:t>
            </a:r>
            <a:r>
              <a:rPr lang="en-US" sz="1100" dirty="0" smtClean="0"/>
              <a:t>came from 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 using a physical </a:t>
            </a:r>
            <a:r>
              <a:rPr lang="en-US" sz="1100" smtClean="0"/>
              <a:t>loco address else the SSITask quits processing the message. If the message is from a Dthrottle using a virtual loco address then everything is fine else there is an error that Controller ignores.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asks the slot lookup table to convert a physical address to a virtual address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responds with OPC_SL_RD_DATA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If physical address found in table then</a:t>
            </a:r>
            <a:br>
              <a:rPr lang="en-US" sz="1100" dirty="0" smtClean="0"/>
            </a:br>
            <a:r>
              <a:rPr lang="en-US" sz="1100" dirty="0" smtClean="0"/>
              <a:t>   Slot# = corresponding virtual slot#  </a:t>
            </a:r>
            <a:br>
              <a:rPr lang="en-US" sz="1100" dirty="0" smtClean="0"/>
            </a:br>
            <a:r>
              <a:rPr lang="en-US" sz="1100" smtClean="0"/>
              <a:t>   STAT </a:t>
            </a:r>
            <a:r>
              <a:rPr lang="en-US" sz="1100" dirty="0" smtClean="0"/>
              <a:t>= already registered</a:t>
            </a:r>
            <a:br>
              <a:rPr lang="en-US" sz="1100" dirty="0" smtClean="0"/>
            </a:br>
            <a:r>
              <a:rPr lang="en-US" sz="1100" dirty="0" smtClean="0"/>
              <a:t>else</a:t>
            </a:r>
            <a:br>
              <a:rPr lang="en-US" sz="1100" dirty="0" smtClean="0"/>
            </a:br>
            <a:r>
              <a:rPr lang="en-US" sz="1100" dirty="0" smtClean="0"/>
              <a:t>   Slot# = 0</a:t>
            </a:r>
            <a:br>
              <a:rPr lang="en-US" sz="1100" dirty="0" smtClean="0"/>
            </a:br>
            <a:r>
              <a:rPr lang="en-US" sz="1100" smtClean="0"/>
              <a:t>   STAT </a:t>
            </a:r>
            <a:r>
              <a:rPr lang="en-US" sz="1100" dirty="0" smtClean="0"/>
              <a:t>= not yet registered</a:t>
            </a:r>
            <a:br>
              <a:rPr lang="en-US" sz="1100" dirty="0" smtClean="0"/>
            </a:br>
            <a:r>
              <a:rPr lang="en-US" sz="1100" dirty="0" smtClean="0"/>
              <a:t>end if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46984" y="104871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2629396" y="64652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Stealing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60515" y="79332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690558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195782" y="1542472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OPC_LOCO_ADR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4327823" y="1671782"/>
            <a:ext cx="789122" cy="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26774" y="139129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130801" y="1768763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convertPhyAdrToVirtAdr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29" idx="3"/>
          </p:cNvCxnSpPr>
          <p:nvPr/>
        </p:nvCxnSpPr>
        <p:spPr>
          <a:xfrm>
            <a:off x="6724507" y="1899568"/>
            <a:ext cx="877020" cy="1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14374" y="161759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930059" y="2406072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OPC_SL_RD_DATA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>
          <a:xfrm rot="10800000" flipV="1">
            <a:off x="2198255" y="2536876"/>
            <a:ext cx="1731804" cy="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70992" y="227799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 rot="16200000" flipH="1">
            <a:off x="572381" y="31419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6217676" y="306726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226304" y="315962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0" y="218239"/>
            <a:ext cx="3616503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802038" y="31451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03236" y="32850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1479646" y="298957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-484145" y="3082038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030833" y="307187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4117" y="3807230"/>
            <a:ext cx="8573632" cy="297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receives </a:t>
            </a:r>
            <a:r>
              <a:rPr lang="en-US" sz="1100" dirty="0" err="1" smtClean="0"/>
              <a:t>doLocoInit</a:t>
            </a:r>
            <a:r>
              <a:rPr lang="en-US" sz="1100" dirty="0" smtClean="0"/>
              <a:t> from 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. The message format is &lt;0x00&gt;&lt;</a:t>
            </a:r>
            <a:r>
              <a:rPr lang="en-US" sz="1100" dirty="0" err="1" smtClean="0"/>
              <a:t>msg</a:t>
            </a:r>
            <a:r>
              <a:rPr lang="en-US" sz="1100" dirty="0" smtClean="0"/>
              <a:t>#&gt;&lt;physical loco address&gt;&lt;count&gt;&lt;sensor#&gt;...&lt;sensor#&gt;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asks the layout manager if the </a:t>
            </a:r>
            <a:r>
              <a:rPr lang="en-US" sz="1100" dirty="0" err="1" smtClean="0"/>
              <a:t>sensor#s</a:t>
            </a:r>
            <a:r>
              <a:rPr lang="en-US" sz="1100" dirty="0" smtClean="0"/>
              <a:t> are legal. The answer is yes  if the sensors describe a sequence of contiguous sections.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If the </a:t>
            </a:r>
            <a:r>
              <a:rPr lang="en-US" sz="1100" dirty="0" err="1" smtClean="0"/>
              <a:t>sensor#s</a:t>
            </a:r>
            <a:r>
              <a:rPr lang="en-US" sz="1100" dirty="0" smtClean="0"/>
              <a:t> aren’t legal,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sends </a:t>
            </a:r>
            <a:r>
              <a:rPr lang="en-US" sz="1100" dirty="0" err="1" smtClean="0"/>
              <a:t>putInitOutcomes</a:t>
            </a:r>
            <a:r>
              <a:rPr lang="en-US" sz="1100" dirty="0" smtClean="0"/>
              <a:t> with first slot# = 121 and is done with the message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Else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continues processing by asking the slot lookup table if the physical address is already registered.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If the physical address is already registered,  then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sends </a:t>
            </a:r>
            <a:r>
              <a:rPr lang="en-US" sz="1100" dirty="0" err="1" smtClean="0"/>
              <a:t>putInitOutcome</a:t>
            </a:r>
            <a:r>
              <a:rPr lang="en-US" sz="1100" dirty="0" smtClean="0"/>
              <a:t> with data from the lookup table and </a:t>
            </a:r>
            <a:r>
              <a:rPr lang="en-US" sz="1100" dirty="0" err="1" smtClean="0"/>
              <a:t>jumpts</a:t>
            </a:r>
            <a:r>
              <a:rPr lang="en-US" sz="1100" dirty="0" smtClean="0"/>
              <a:t> to step 9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Else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starts a new enter in the </a:t>
            </a:r>
            <a:r>
              <a:rPr lang="en-US" sz="1100" dirty="0" err="1" smtClean="0"/>
              <a:t>lookkup</a:t>
            </a:r>
            <a:r>
              <a:rPr lang="en-US" sz="1100" dirty="0" smtClean="0"/>
              <a:t> table consisting of the physical loco address and a corresponding virtual address. Virtual addresses are assigned by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and are numbered 1, 2, 3, etc.  These numbers shouldn’t conflict with the physical loco addresses. The train id is returned.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After creating a new enter in the lookup table,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creates a new train queue, creates a new train task with the train id and a pointer to the queue.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also passes the train id and a pointer to the queue to the CQM for insertion in the </a:t>
            </a:r>
            <a:r>
              <a:rPr lang="en-US" sz="1100" dirty="0" err="1" smtClean="0"/>
              <a:t>TrainIdQueueList</a:t>
            </a:r>
            <a:r>
              <a:rPr lang="en-US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sends OPC_LOCO_ADR with the physical loco address 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railroad socket)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sends OPC_LOC_ADR with the virtual loco address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 (received by railroad socket)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tells the layout manager the position of the train.</a:t>
            </a:r>
          </a:p>
          <a:p>
            <a:pPr marL="228600" indent="-228600"/>
            <a:endParaRPr lang="en-US" sz="1100" dirty="0" smtClean="0"/>
          </a:p>
          <a:p>
            <a:pPr marL="228600" indent="-228600"/>
            <a:r>
              <a:rPr lang="en-US" sz="1100" dirty="0" smtClean="0"/>
              <a:t>Now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must wait for responses from the DCS200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28172" y="59606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950615" y="0"/>
            <a:ext cx="72518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doLocoInit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9235" y="34067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071746" y="26829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6970" y="917815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doLocoInit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362763" y="1047126"/>
            <a:ext cx="1135370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7962" y="76664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7988881" y="309902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475045" y="1649559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startNewEntery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512958" y="1364255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isPhyAdrInTable(phy </a:t>
            </a:r>
            <a:r>
              <a:rPr lang="en-US" sz="1100" dirty="0" err="1" smtClean="0"/>
              <a:t>adr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18457" y="1512037"/>
            <a:ext cx="12967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143135" y="94483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487076" y="1048006"/>
            <a:ext cx="3315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areTrainSensorsLegal</a:t>
            </a:r>
            <a:r>
              <a:rPr lang="en-US" sz="1100" dirty="0" smtClean="0"/>
              <a:t>(&lt;count&gt;&lt;sensor#&gt;...&lt;sensor#&gt;) 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101585" y="1076761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532582" y="1792734"/>
            <a:ext cx="177356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4274" y="128162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470428" y="2900259"/>
            <a:ext cx="3248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positionTrain</a:t>
            </a:r>
            <a:r>
              <a:rPr lang="en-US" sz="1100" dirty="0" smtClean="0"/>
              <a:t>(</a:t>
            </a:r>
            <a:r>
              <a:rPr lang="en-US" sz="1100" dirty="0" err="1" smtClean="0"/>
              <a:t>trainid</a:t>
            </a:r>
            <a:r>
              <a:rPr lang="en-US" sz="1100" dirty="0" smtClean="0"/>
              <a:t>, &lt;count&gt;&lt;sensor#&gt;...&lt;sensor#&gt;) 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615382" y="3043434"/>
            <a:ext cx="8589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01891" y="157901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336288" y="1188219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putInitOutcomes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38" idx="1"/>
          </p:cNvCxnSpPr>
          <p:nvPr/>
        </p:nvCxnSpPr>
        <p:spPr>
          <a:xfrm rot="10800000">
            <a:off x="821934" y="1319024"/>
            <a:ext cx="25143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5129" y="1446975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3339832" y="1540327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putInitOutcomes</a:t>
            </a:r>
            <a:endParaRPr lang="en-US" sz="1100" dirty="0"/>
          </a:p>
        </p:txBody>
      </p:sp>
      <p:cxnSp>
        <p:nvCxnSpPr>
          <p:cNvPr id="50" name="Straight Arrow Connector 49"/>
          <p:cNvCxnSpPr>
            <a:stCxn id="46" idx="1"/>
          </p:cNvCxnSpPr>
          <p:nvPr/>
        </p:nvCxnSpPr>
        <p:spPr>
          <a:xfrm rot="10800000">
            <a:off x="821934" y="1671132"/>
            <a:ext cx="25178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50466" y="245175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OPC_LOCO_ADR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811658" y="2573509"/>
            <a:ext cx="25388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29939" y="2300158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3354004" y="27317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OPC_LOCO_ADR</a:t>
            </a:r>
            <a:endParaRPr lang="en-US" sz="1100" dirty="0"/>
          </a:p>
        </p:txBody>
      </p:sp>
      <p:cxnSp>
        <p:nvCxnSpPr>
          <p:cNvPr id="63" name="Straight Arrow Connector 62"/>
          <p:cNvCxnSpPr>
            <a:stCxn id="57" idx="1"/>
          </p:cNvCxnSpPr>
          <p:nvPr/>
        </p:nvCxnSpPr>
        <p:spPr>
          <a:xfrm rot="10800000" flipV="1">
            <a:off x="801384" y="2862558"/>
            <a:ext cx="2552620" cy="2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3476" y="2580154"/>
            <a:ext cx="352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10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49" idx="3"/>
          </p:cNvCxnSpPr>
          <p:nvPr/>
        </p:nvCxnSpPr>
        <p:spPr>
          <a:xfrm flipV="1">
            <a:off x="7802407" y="1172245"/>
            <a:ext cx="682374" cy="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92062" y="2775084"/>
            <a:ext cx="329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11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2668" y="3062434"/>
            <a:ext cx="12779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OPC_SL_RD_DATA</a:t>
            </a:r>
          </a:p>
          <a:p>
            <a:r>
              <a:rPr lang="en-US" sz="1100" dirty="0" smtClean="0"/>
              <a:t>OPC_LONG_ACK</a:t>
            </a:r>
            <a:br>
              <a:rPr lang="en-US" sz="1100" dirty="0" smtClean="0"/>
            </a:br>
            <a:r>
              <a:rPr lang="en-US" sz="1100" dirty="0" smtClean="0"/>
              <a:t>OPC_MOVE_SLOTS</a:t>
            </a:r>
            <a:endParaRPr lang="en-US" sz="11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330859" y="3351239"/>
            <a:ext cx="46711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861058" y="3541361"/>
            <a:ext cx="4074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25909" y="3401634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50133" y="1838173"/>
            <a:ext cx="2161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7 create train queue and train task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3265904" y="2127293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pairTrainWithQueue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 rot="10800000">
            <a:off x="2879003" y="2263366"/>
            <a:ext cx="4074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028842" y="203607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311922" y="349239"/>
            <a:ext cx="116089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TrainIdQueueList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rot="16200000" flipH="1">
            <a:off x="6217676" y="351991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226304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08368" y="681163"/>
            <a:ext cx="203200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5887685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245704" y="78115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090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8641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116480" y="352452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2224" y="4430148"/>
            <a:ext cx="8573632" cy="19543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ignores OPC_MOVE_SLOTS because we aren’t a DCS200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ignores OPC_LONG_ACK. This shouldn’t happen, so we cross our fingers and ignore it.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examines the OPC_SL_RD_DATA message</a:t>
            </a:r>
            <a:br>
              <a:rPr lang="en-US" sz="1100" smtClean="0"/>
            </a:br>
            <a:r>
              <a:rPr lang="en-US" sz="1100" smtClean="0"/>
              <a:t>    &lt;0xE7&gt;&lt;0E&gt;&lt;slot#&gt;&lt;status&gt;&lt;adrlow&gt;&lt;spd&gt;&lt;dirf&gt;&lt;trk&gt;&lt;ss2&gt;&lt;adrhigh&gt;&lt;snd&gt;&lt;id1&gt;&lt;id2&gt;&lt;chk&gt;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tells the slot lookup table to pair &lt;slot#&gt; with &lt;adrlow&gt;&lt;adrhigh&gt;. If the address is missing from the table, then the table returns an error code else it returns a copy of the line in the table containing the address. The address could be a physical or a virtual address.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If there was no error in step 4, SSITask sends a null move (both slot numbers the same) to the OutQueue </a:t>
            </a:r>
            <a:r>
              <a:rPr lang="en-US" sz="1100" smtClean="0">
                <a:solidFill>
                  <a:srgbClr val="C00000"/>
                </a:solidFill>
              </a:rPr>
              <a:t>(received by train socket)</a:t>
            </a:r>
            <a:r>
              <a:rPr lang="en-US" sz="1100" smtClean="0">
                <a:solidFill>
                  <a:schemeClr val="tx1"/>
                </a:solidFill>
              </a:rPr>
              <a:t>. If there was an error, the SSITask ignores it and stop processing the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If there was no error in step 4 and if the line in the table now contains two slot numbers, then SSITask sends the putInitOutcomeMessage </a:t>
            </a:r>
            <a:r>
              <a:rPr lang="en-US" sz="1100" smtClean="0">
                <a:solidFill>
                  <a:srgbClr val="C00000"/>
                </a:solidFill>
              </a:rPr>
              <a:t>(received by all Othrottles)</a:t>
            </a:r>
            <a:r>
              <a:rPr lang="en-US" sz="1100" smtClean="0">
                <a:solidFill>
                  <a:schemeClr val="tx1"/>
                </a:solidFill>
              </a:rPr>
              <a:t>. A the line in table contains two address and there won’t be two slot numbers until after both have been registered with the DCS200.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28172" y="104871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244444" y="64652"/>
            <a:ext cx="86370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OPC_SL_RD_DATA, OPC_LONG_ACK, OPC_MOVE_SLOTS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41703" y="79332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071746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6970" y="1542472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OPC_MOVE_SLOTS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854884" y="1671783"/>
            <a:ext cx="643249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7962" y="139129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7988881" y="762552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584522" y="18487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OPC_LONG_ACK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3714960" y="1978084"/>
            <a:ext cx="790725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15514" y="169760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2600868" y="2121704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OPC_SL_RD_DATA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4013" y="197674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3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802455" y="2254321"/>
            <a:ext cx="6971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518694" y="2292211"/>
            <a:ext cx="11288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saveSlotNumber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31839" y="214724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4</a:t>
            </a:r>
            <a:endParaRPr lang="en-US" sz="11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613149" y="2426432"/>
            <a:ext cx="82235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322131" y="2462718"/>
            <a:ext cx="12779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OPC_MOVE_SLOTS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04413" y="232680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5</a:t>
            </a:r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3012828" y="2705648"/>
            <a:ext cx="1598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putInitOutcomeMessage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rot="10800000">
            <a:off x="1575304" y="2851850"/>
            <a:ext cx="14032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0800000">
            <a:off x="1593410" y="2592498"/>
            <a:ext cx="17292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49845" y="2642163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360162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1253446" y="681163"/>
            <a:ext cx="2157573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24537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393480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56130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4193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054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492621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0537" y="5557071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 gets the name of the XML file from the user and sends it </a:t>
            </a:r>
            <a:r>
              <a:rPr lang="en-US" sz="1100" smtClean="0"/>
              <a:t>to Controller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read the XML file.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sends a response back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>
                <a:solidFill>
                  <a:schemeClr val="tx1"/>
                </a:solidFill>
              </a:rPr>
              <a:t>LayoutManager</a:t>
            </a:r>
            <a:r>
              <a:rPr lang="en-US" sz="1100" dirty="0" smtClean="0">
                <a:solidFill>
                  <a:schemeClr val="tx1"/>
                </a:solidFill>
              </a:rPr>
              <a:t> tells the railroad to move all the switches to the positions specified in the XML file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the 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railroad) </a:t>
            </a:r>
            <a:r>
              <a:rPr lang="en-US" sz="1100" smtClean="0">
                <a:solidFill>
                  <a:schemeClr val="tx1"/>
                </a:solidFill>
              </a:rPr>
              <a:t>and also tells the Othrottles the state of all the switches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 (received by all Othrottles)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9922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317448" y="123290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</a:rPr>
              <a:t>doReadLayout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1767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97950" y="1684961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87011" y="1808252"/>
            <a:ext cx="13253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44202" y="151886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51761" y="191955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40822" y="2042845"/>
            <a:ext cx="1953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98013" y="17534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770651" y="224661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9712" y="2369905"/>
            <a:ext cx="9280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16903" y="20805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4178156" y="2544565"/>
            <a:ext cx="1600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putReadLayoutResponse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1736333" y="2702108"/>
            <a:ext cx="24041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056" y="241784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819757" y="2823965"/>
            <a:ext cx="1050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OPC_SW_REQ</a:t>
            </a:r>
          </a:p>
          <a:p>
            <a:r>
              <a:rPr lang="en-US" sz="1100" smtClean="0"/>
              <a:t>putSwitchState</a:t>
            </a:r>
            <a:endParaRPr lang="en-US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735667" y="2964921"/>
            <a:ext cx="5046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20189" y="27057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68331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30396" y="681163"/>
            <a:ext cx="2263367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30148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3332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87811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886" y="5605899"/>
            <a:ext cx="857363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1100" smtClean="0"/>
              <a:t>You can probably work out the details from here. </a:t>
            </a:r>
          </a:p>
          <a:p>
            <a:pPr marL="228600" indent="-228600"/>
            <a:r>
              <a:rPr lang="en-US" sz="1100" smtClean="0"/>
              <a:t>Let me know if you have any questions.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08224" y="103097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4041" y="207818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</a:rPr>
              <a:t>msgLoseReservation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5140" y="1530036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msgLoseReservation</a:t>
            </a:r>
            <a:endParaRPr lang="en-US" sz="11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3156" y="1683966"/>
            <a:ext cx="1394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3544" y="13927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3942782" y="234936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150607" y="2491389"/>
            <a:ext cx="795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725" y="22482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3861302" y="1951029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OPC_LOC_SPD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159659" y="2096225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616" y="18499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68331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30396" y="681163"/>
            <a:ext cx="2263367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57349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30148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3332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87811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04593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886" y="5605899"/>
            <a:ext cx="857363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1100" smtClean="0"/>
              <a:t>You can probably work out the details from here. </a:t>
            </a:r>
          </a:p>
          <a:p>
            <a:pPr marL="228600" indent="-228600"/>
            <a:r>
              <a:rPr lang="en-US" sz="1100" smtClean="0"/>
              <a:t>Let me know if you have any questions.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08224" y="103097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4041" y="207818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</a:rPr>
              <a:t>msgTryToMoveAgain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5140" y="1530036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msgTryToMoveAgain</a:t>
            </a:r>
            <a:endParaRPr lang="en-US" sz="11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3156" y="1683966"/>
            <a:ext cx="1394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3544" y="13927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4787780" y="1727702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makeReservation</a:t>
            </a:r>
            <a:endParaRPr lang="en-US" sz="11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30020" y="1865036"/>
            <a:ext cx="11407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2685" y="15994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29" name="TextBox 28"/>
          <p:cNvSpPr txBox="1"/>
          <p:nvPr/>
        </p:nvSpPr>
        <p:spPr>
          <a:xfrm>
            <a:off x="6062806" y="2097370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putSectionState</a:t>
            </a:r>
            <a:endParaRPr lang="en-US" sz="1100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168713" y="2237802"/>
            <a:ext cx="28971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8749" y="19962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3942782" y="2792966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150607" y="2934986"/>
            <a:ext cx="795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725" y="269187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5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3861302" y="2394626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OPC_LOC_SPD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159659" y="2539822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616" y="22935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4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9659" y="416460"/>
            <a:ext cx="2794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Missing Sequence Diagrams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doSaveState</a:t>
            </a:r>
            <a:endParaRPr lang="en-US" dirty="0" smtClean="0"/>
          </a:p>
          <a:p>
            <a:pPr algn="ctr"/>
            <a:r>
              <a:rPr lang="en-US" dirty="0" err="1" smtClean="0"/>
              <a:t>doRestoreState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1499277" y="1057080"/>
          <a:ext cx="5943600" cy="3562350"/>
        </p:xfrm>
        <a:graphic>
          <a:graphicData uri="http://schemas.openxmlformats.org/presentationml/2006/ole">
            <p:oleObj spid="_x0000_s1026" r:id="rId4" imgW="8584412" imgH="5149563" progId="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30341" y="279133"/>
            <a:ext cx="19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XML File Structure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4337" y="5284269"/>
            <a:ext cx="520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The XML file layout is shown on the slides that follow.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9384" y="2662733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97</a:t>
            </a:r>
            <a:endParaRPr lang="en-US" sz="800"/>
          </a:p>
        </p:txBody>
      </p:sp>
      <p:sp>
        <p:nvSpPr>
          <p:cNvPr id="9" name="TextBox 8"/>
          <p:cNvSpPr txBox="1"/>
          <p:nvPr/>
        </p:nvSpPr>
        <p:spPr>
          <a:xfrm>
            <a:off x="4066029" y="2990698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98</a:t>
            </a:r>
            <a:endParaRPr lang="en-US" sz="800"/>
          </a:p>
        </p:txBody>
      </p:sp>
      <p:sp>
        <p:nvSpPr>
          <p:cNvPr id="10" name="TextBox 9"/>
          <p:cNvSpPr txBox="1"/>
          <p:nvPr/>
        </p:nvSpPr>
        <p:spPr>
          <a:xfrm>
            <a:off x="3852672" y="3443021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99</a:t>
            </a:r>
            <a:endParaRPr lang="en-US" sz="800"/>
          </a:p>
        </p:txBody>
      </p:sp>
      <p:sp>
        <p:nvSpPr>
          <p:cNvPr id="12" name="TextBox 11"/>
          <p:cNvSpPr txBox="1"/>
          <p:nvPr/>
        </p:nvSpPr>
        <p:spPr>
          <a:xfrm>
            <a:off x="3267454" y="5001159"/>
            <a:ext cx="3115596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1000" smtClean="0"/>
              <a:t>97, 98, 99 are virtual sensors that mark the end of a siding</a:t>
            </a:r>
            <a:endParaRPr 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312" y="203200"/>
            <a:ext cx="6263644" cy="598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&lt;railroad&gt;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&lt;section-list&gt;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id="97"&gt;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id="98"&gt;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id="99"&gt;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id="8"&gt;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id="10"&gt;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id="18"&gt;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id="19"&gt;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id="20"&gt;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&lt;section id="27"&gt;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&lt;/section-list&gt;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&lt;switch-list&gt;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"1" state=“read"&gt; &lt;!–- controller will read actual value from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                            &lt;!–- railroad at run time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 id = 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 id = "2"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 id = 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"2" type = "crossover"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"15"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"4" state="thrown"&gt; &lt;!–- controller will set switch to this value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                              &lt;!–- at run time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"5" state="thrown"&gt;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endParaRPr lang="en-US" sz="11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"6"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"25" /&gt;                &lt;!-- Not a mistake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"7"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&lt;/switch-list&gt;  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&lt;/railroad&gt;</a:t>
            </a:r>
          </a:p>
          <a:p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endParaRPr lang="en-US" sz="11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0943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(all events</a:t>
            </a:r>
            <a:r>
              <a:rPr lang="en-US" smtClean="0"/>
              <a:t>)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C00000"/>
                </a:solidFill>
              </a:rPr>
              <a:t>For all states                    </a:t>
            </a:r>
            <a:r>
              <a:rPr lang="en-US" sz="1100" smtClean="0">
                <a:solidFill>
                  <a:srgbClr val="C00000"/>
                </a:solidFill>
              </a:rPr>
              <a:t>enter/send putTrainState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94398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</a:t>
            </a:r>
            <a:r>
              <a:rPr lang="en-US" smtClean="0"/>
              <a:t>event (SPD speed </a:t>
            </a:r>
            <a:r>
              <a:rPr lang="en-US" dirty="0" smtClean="0"/>
              <a:t>0)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this is not a change then do nothing else remember the new speed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 rot="16200000" flipH="1">
            <a:off x="1229776" y="3748610"/>
            <a:ext cx="1566348" cy="1604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253568" y="3196167"/>
            <a:ext cx="2446866" cy="1828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24" idx="3"/>
            <a:endCxn id="19" idx="1"/>
          </p:cNvCxnSpPr>
          <p:nvPr/>
        </p:nvCxnSpPr>
        <p:spPr>
          <a:xfrm>
            <a:off x="3302001" y="5516034"/>
            <a:ext cx="1540931" cy="2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3331" y="5400170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391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</a:t>
            </a:r>
            <a:r>
              <a:rPr lang="en-US" smtClean="0"/>
              <a:t>event (SPD speed </a:t>
            </a:r>
            <a:r>
              <a:rPr lang="en-US" dirty="0" smtClean="0"/>
              <a:t>&gt; 0)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Remember new speed and continue</a:t>
            </a:r>
            <a:r>
              <a:rPr lang="en-US" smtClean="0"/>
              <a:t>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5774267" y="310726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4" idx="2"/>
          </p:cNvCxnSpPr>
          <p:nvPr/>
        </p:nvCxnSpPr>
        <p:spPr>
          <a:xfrm rot="5400000" flipH="1" flipV="1">
            <a:off x="4853517" y="4104217"/>
            <a:ext cx="1938866" cy="520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49" idx="1"/>
          </p:cNvCxnSpPr>
          <p:nvPr/>
        </p:nvCxnSpPr>
        <p:spPr>
          <a:xfrm flipV="1">
            <a:off x="6392334" y="2876973"/>
            <a:ext cx="558799" cy="374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1"/>
            <a:endCxn id="3" idx="3"/>
          </p:cNvCxnSpPr>
          <p:nvPr/>
        </p:nvCxnSpPr>
        <p:spPr>
          <a:xfrm rot="10800000" flipV="1">
            <a:off x="2040467" y="3251201"/>
            <a:ext cx="3733800" cy="23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5667" y="3141133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261592" y="2827080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49" name="Rounded Rectangle 48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50" name="Rounded Rectangle 49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30" name="Freeform 29"/>
          <p:cNvSpPr/>
          <p:nvPr/>
        </p:nvSpPr>
        <p:spPr>
          <a:xfrm>
            <a:off x="616688" y="2870790"/>
            <a:ext cx="1222745" cy="329609"/>
          </a:xfrm>
          <a:custGeom>
            <a:avLst/>
            <a:gdLst>
              <a:gd name="connsiteX0" fmla="*/ 0 w 1222745"/>
              <a:gd name="connsiteY0" fmla="*/ 497958 h 497958"/>
              <a:gd name="connsiteX1" fmla="*/ 499731 w 1222745"/>
              <a:gd name="connsiteY1" fmla="*/ 104553 h 497958"/>
              <a:gd name="connsiteX2" fmla="*/ 903768 w 1222745"/>
              <a:gd name="connsiteY2" fmla="*/ 62023 h 497958"/>
              <a:gd name="connsiteX3" fmla="*/ 1222745 w 1222745"/>
              <a:gd name="connsiteY3" fmla="*/ 476693 h 49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745" h="497958">
                <a:moveTo>
                  <a:pt x="0" y="497958"/>
                </a:moveTo>
                <a:cubicBezTo>
                  <a:pt x="174551" y="337583"/>
                  <a:pt x="349103" y="177209"/>
                  <a:pt x="499731" y="104553"/>
                </a:cubicBezTo>
                <a:cubicBezTo>
                  <a:pt x="650359" y="31897"/>
                  <a:pt x="783266" y="0"/>
                  <a:pt x="903768" y="62023"/>
                </a:cubicBezTo>
                <a:cubicBezTo>
                  <a:pt x="1024270" y="124046"/>
                  <a:pt x="1123507" y="300369"/>
                  <a:pt x="1222745" y="476693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9834" y="2602419"/>
            <a:ext cx="115127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/send </a:t>
            </a:r>
            <a:r>
              <a:rPr lang="en-US" sz="1100" dirty="0" smtClean="0"/>
              <a:t>speed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3259"/>
          </a:xfrm>
        </p:spPr>
        <p:txBody>
          <a:bodyPr>
            <a:normAutofit fontScale="90000"/>
          </a:bodyPr>
          <a:lstStyle/>
          <a:p>
            <a:r>
              <a:rPr lang="en-US" sz="2400" smtClean="0"/>
              <a:t>Controller Behavior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44" y="4672669"/>
            <a:ext cx="8229600" cy="897622"/>
          </a:xfrm>
        </p:spPr>
        <p:txBody>
          <a:bodyPr>
            <a:normAutofit/>
          </a:bodyPr>
          <a:lstStyle/>
          <a:p>
            <a:pPr marL="117475" indent="-117475"/>
            <a:r>
              <a:rPr lang="en-US" sz="1000" smtClean="0"/>
              <a:t>Error stop train: clear by re-registering the train</a:t>
            </a:r>
          </a:p>
          <a:p>
            <a:pPr marL="117475" indent="-117475"/>
            <a:r>
              <a:rPr lang="en-US" sz="1000" smtClean="0"/>
              <a:t>Section disconnected: the section is unuseable until one or mores switches are moved</a:t>
            </a:r>
          </a:p>
          <a:p>
            <a:pPr marL="117475" indent="-117475"/>
            <a:r>
              <a:rPr lang="en-US" sz="1000" smtClean="0"/>
              <a:t>Sensors close when magnet approaches and open when magnet departs. Each transition should place two signals on the Loconet (one hi, one lo); HOWEVER, one or both signals can be lost.</a:t>
            </a:r>
          </a:p>
          <a:p>
            <a:pPr marL="517525" lvl="1" indent="-117475"/>
            <a:endParaRPr lang="en-US" sz="1000" smtClean="0"/>
          </a:p>
          <a:p>
            <a:pPr marL="517525" lvl="1" indent="-117475">
              <a:buNone/>
            </a:pPr>
            <a:endParaRPr lang="en-US" sz="6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6653" y="731940"/>
          <a:ext cx="8601512" cy="365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953"/>
                <a:gridCol w="4907559"/>
              </a:tblGrid>
              <a:tr h="289814">
                <a:tc>
                  <a:txBody>
                    <a:bodyPr/>
                    <a:lstStyle/>
                    <a:p>
                      <a:r>
                        <a:rPr lang="en-US" sz="1000" smtClean="0"/>
                        <a:t>Condition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Action</a:t>
                      </a:r>
                      <a:endParaRPr lang="en-US" sz="1000"/>
                    </a:p>
                  </a:txBody>
                  <a:tcPr/>
                </a:tc>
              </a:tr>
              <a:tr h="289814">
                <a:tc>
                  <a:txBody>
                    <a:bodyPr/>
                    <a:lstStyle/>
                    <a:p>
                      <a:r>
                        <a:rPr lang="en-US" sz="1000" smtClean="0"/>
                        <a:t>Train: decouples</a:t>
                      </a:r>
                      <a:r>
                        <a:rPr lang="en-US" sz="1000" baseline="0" smtClean="0"/>
                        <a:t> and gets too long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Release reservation and error stop train</a:t>
                      </a:r>
                      <a:endParaRPr lang="en-US" sz="1000"/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Train: tries to reserve a disconnected section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Pause the train and don’t </a:t>
                      </a:r>
                      <a:r>
                        <a:rPr lang="en-US" sz="1000" baseline="0" smtClean="0"/>
                        <a:t> allow the train to reserve the section.</a:t>
                      </a:r>
                      <a:endParaRPr lang="en-US" sz="1000"/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Train: tries</a:t>
                      </a:r>
                      <a:r>
                        <a:rPr lang="en-US" sz="1000" baseline="0" smtClean="0"/>
                        <a:t> to get too close to another train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Pause the train until</a:t>
                      </a:r>
                      <a:r>
                        <a:rPr lang="en-US" sz="1000" baseline="0" smtClean="0"/>
                        <a:t> condition changes (with or without operator intervention)</a:t>
                      </a:r>
                      <a:endParaRPr lang="en-US" sz="1000"/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Switch:</a:t>
                      </a:r>
                      <a:r>
                        <a:rPr lang="en-US" sz="1000" baseline="0" smtClean="0"/>
                        <a:t> o</a:t>
                      </a:r>
                      <a:r>
                        <a:rPr lang="en-US" sz="1000" smtClean="0"/>
                        <a:t>perator tries to move a switch in an occupied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Supress request</a:t>
                      </a:r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Switch: operator tries to move a switch in a reserved section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Pause train, remove reservation,</a:t>
                      </a:r>
                      <a:r>
                        <a:rPr lang="en-US" sz="1000" baseline="0" smtClean="0"/>
                        <a:t> perform action</a:t>
                      </a:r>
                      <a:endParaRPr lang="en-US" sz="1000"/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Register train: operator specifies</a:t>
                      </a:r>
                      <a:r>
                        <a:rPr lang="en-US" sz="1000" baseline="0" smtClean="0"/>
                        <a:t> sections that aren’t free or don’t line up or are in wrong order or are disconnected</a:t>
                      </a:r>
                      <a:endParaRPr lang="en-US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Refuse</a:t>
                      </a:r>
                      <a:r>
                        <a:rPr lang="en-US" sz="1000" baseline="0" smtClean="0"/>
                        <a:t> to</a:t>
                      </a:r>
                      <a:r>
                        <a:rPr lang="en-US" sz="1000" smtClean="0"/>
                        <a:t> register the train</a:t>
                      </a:r>
                      <a:endParaRPr lang="en-US" sz="1000"/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Sensor fires:</a:t>
                      </a:r>
                      <a:r>
                        <a:rPr lang="en-US" sz="1000" baseline="0" smtClean="0"/>
                        <a:t> number not recognized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Ignore it</a:t>
                      </a:r>
                      <a:endParaRPr lang="en-US" sz="1000"/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Sensor fires: not close</a:t>
                      </a:r>
                      <a:r>
                        <a:rPr lang="en-US" sz="1000" baseline="0" smtClean="0"/>
                        <a:t> to any train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Release all reservation and error stop all trains</a:t>
                      </a:r>
                      <a:endParaRPr lang="en-US" sz="1000"/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Sensor at front of a</a:t>
                      </a:r>
                      <a:r>
                        <a:rPr lang="en-US" sz="1000" baseline="0" smtClean="0"/>
                        <a:t> train</a:t>
                      </a:r>
                      <a:r>
                        <a:rPr lang="en-US" sz="1000" smtClean="0"/>
                        <a:t>: closes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Ignore</a:t>
                      </a:r>
                      <a:endParaRPr lang="en-US" sz="1000"/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Sensor at front of a</a:t>
                      </a:r>
                      <a:r>
                        <a:rPr lang="en-US" sz="1000" baseline="0" smtClean="0"/>
                        <a:t> train</a:t>
                      </a:r>
                      <a:r>
                        <a:rPr lang="en-US" sz="1000" smtClean="0"/>
                        <a:t>:</a:t>
                      </a:r>
                      <a:r>
                        <a:rPr lang="en-US" sz="1000" baseline="0" smtClean="0"/>
                        <a:t> opens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Tell train (see state diagram)</a:t>
                      </a:r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Sensor at next to back of train: closes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Tell train (see state diagram)</a:t>
                      </a:r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Sensor at next to back of train: opens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Ignore</a:t>
                      </a:r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Sensors fires anything else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Try to compensate for the error else</a:t>
                      </a:r>
                      <a:r>
                        <a:rPr lang="en-US" sz="1000" baseline="0" smtClean="0"/>
                        <a:t> error stop one or more trains.</a:t>
                      </a:r>
                      <a:endParaRPr lang="en-US" sz="100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43610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change direction)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not a change in direction then do nothing else remember the new direction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9363" y="6199434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11" name="Freeform 10"/>
          <p:cNvSpPr/>
          <p:nvPr/>
        </p:nvSpPr>
        <p:spPr>
          <a:xfrm>
            <a:off x="3844887" y="5641454"/>
            <a:ext cx="4065224" cy="499533"/>
          </a:xfrm>
          <a:custGeom>
            <a:avLst/>
            <a:gdLst>
              <a:gd name="connsiteX0" fmla="*/ 644878 w 2410178"/>
              <a:gd name="connsiteY0" fmla="*/ 0 h 499533"/>
              <a:gd name="connsiteX1" fmla="*/ 255411 w 2410178"/>
              <a:gd name="connsiteY1" fmla="*/ 431800 h 499533"/>
              <a:gd name="connsiteX2" fmla="*/ 2177345 w 2410178"/>
              <a:gd name="connsiteY2" fmla="*/ 406400 h 499533"/>
              <a:gd name="connsiteX3" fmla="*/ 1652411 w 2410178"/>
              <a:gd name="connsiteY3" fmla="*/ 0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178" h="499533">
                <a:moveTo>
                  <a:pt x="644878" y="0"/>
                </a:moveTo>
                <a:cubicBezTo>
                  <a:pt x="322439" y="182033"/>
                  <a:pt x="0" y="364067"/>
                  <a:pt x="255411" y="431800"/>
                </a:cubicBezTo>
                <a:cubicBezTo>
                  <a:pt x="510822" y="499533"/>
                  <a:pt x="1944512" y="478367"/>
                  <a:pt x="2177345" y="406400"/>
                </a:cubicBezTo>
                <a:cubicBezTo>
                  <a:pt x="2410178" y="334433"/>
                  <a:pt x="2031294" y="167216"/>
                  <a:pt x="165241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/>
          <p:cNvSpPr/>
          <p:nvPr/>
        </p:nvSpPr>
        <p:spPr>
          <a:xfrm>
            <a:off x="4567670" y="342998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3" idx="0"/>
          </p:cNvCxnSpPr>
          <p:nvPr/>
        </p:nvCxnSpPr>
        <p:spPr>
          <a:xfrm rot="5400000" flipH="1" flipV="1">
            <a:off x="1022356" y="2051045"/>
            <a:ext cx="1346186" cy="96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1"/>
            <a:endCxn id="3" idx="3"/>
          </p:cNvCxnSpPr>
          <p:nvPr/>
        </p:nvCxnSpPr>
        <p:spPr>
          <a:xfrm flipH="1" flipV="1">
            <a:off x="2040467" y="3488253"/>
            <a:ext cx="2527203" cy="85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7489" y="3441995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65" name="Straight Connector 64"/>
          <p:cNvCxnSpPr>
            <a:stCxn id="75" idx="1"/>
            <a:endCxn id="19" idx="3"/>
          </p:cNvCxnSpPr>
          <p:nvPr/>
        </p:nvCxnSpPr>
        <p:spPr>
          <a:xfrm flipH="1">
            <a:off x="5185737" y="2876973"/>
            <a:ext cx="2044807" cy="696948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82136" y="2122962"/>
            <a:ext cx="217239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75" name="Rounded Rectangle 74"/>
          <p:cNvSpPr/>
          <p:nvPr/>
        </p:nvSpPr>
        <p:spPr>
          <a:xfrm>
            <a:off x="7230544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51" name="Elbow Connector 50"/>
          <p:cNvCxnSpPr>
            <a:stCxn id="19" idx="2"/>
            <a:endCxn id="75" idx="2"/>
          </p:cNvCxnSpPr>
          <p:nvPr/>
        </p:nvCxnSpPr>
        <p:spPr>
          <a:xfrm rot="5400000" flipH="1" flipV="1">
            <a:off x="6180976" y="1770820"/>
            <a:ext cx="642761" cy="3251307"/>
          </a:xfrm>
          <a:prstGeom prst="bentConnector3">
            <a:avLst>
              <a:gd name="adj1" fmla="val -3556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75499" y="3838745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772940" y="2562447"/>
            <a:ext cx="63795" cy="4465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5" idx="3"/>
            <a:endCxn id="19" idx="0"/>
          </p:cNvCxnSpPr>
          <p:nvPr/>
        </p:nvCxnSpPr>
        <p:spPr>
          <a:xfrm>
            <a:off x="3073400" y="1672157"/>
            <a:ext cx="1803304" cy="175783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3325" y="2231846"/>
            <a:ext cx="217239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3103717" y="1870172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913123" y="4875572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27" name="Freeform 26"/>
          <p:cNvSpPr/>
          <p:nvPr/>
        </p:nvSpPr>
        <p:spPr>
          <a:xfrm>
            <a:off x="6951643" y="4350643"/>
            <a:ext cx="1916936" cy="499533"/>
          </a:xfrm>
          <a:custGeom>
            <a:avLst/>
            <a:gdLst>
              <a:gd name="connsiteX0" fmla="*/ 644878 w 2410178"/>
              <a:gd name="connsiteY0" fmla="*/ 0 h 499533"/>
              <a:gd name="connsiteX1" fmla="*/ 255411 w 2410178"/>
              <a:gd name="connsiteY1" fmla="*/ 431800 h 499533"/>
              <a:gd name="connsiteX2" fmla="*/ 2177345 w 2410178"/>
              <a:gd name="connsiteY2" fmla="*/ 406400 h 499533"/>
              <a:gd name="connsiteX3" fmla="*/ 1652411 w 2410178"/>
              <a:gd name="connsiteY3" fmla="*/ 0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178" h="499533">
                <a:moveTo>
                  <a:pt x="644878" y="0"/>
                </a:moveTo>
                <a:cubicBezTo>
                  <a:pt x="322439" y="182033"/>
                  <a:pt x="0" y="364067"/>
                  <a:pt x="255411" y="431800"/>
                </a:cubicBezTo>
                <a:cubicBezTo>
                  <a:pt x="510822" y="499533"/>
                  <a:pt x="1944512" y="478367"/>
                  <a:pt x="2177345" y="406400"/>
                </a:cubicBezTo>
                <a:cubicBezTo>
                  <a:pt x="2410178" y="334433"/>
                  <a:pt x="2031294" y="167216"/>
                  <a:pt x="165241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73543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bell, light, bell, horn or SND mute) 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there is no change then do nothing else record new values and send the </a:t>
            </a:r>
            <a:r>
              <a:rPr lang="en-US" sz="1100" dirty="0" err="1" smtClean="0"/>
              <a:t>msg</a:t>
            </a:r>
            <a:r>
              <a:rPr lang="en-US" sz="1100" dirty="0" smtClean="0"/>
              <a:t> back out.</a:t>
            </a:r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13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msgFrontSensorFired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200" smtClean="0"/>
              <a:t>occupy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6" name="Flowchart: Decision 15"/>
          <p:cNvSpPr/>
          <p:nvPr/>
        </p:nvSpPr>
        <p:spPr>
          <a:xfrm>
            <a:off x="2700869" y="3369734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3" idx="3"/>
            <a:endCxn id="16" idx="1"/>
          </p:cNvCxnSpPr>
          <p:nvPr/>
        </p:nvCxnSpPr>
        <p:spPr>
          <a:xfrm>
            <a:off x="2040467" y="3488253"/>
            <a:ext cx="660402" cy="2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3" idx="2"/>
          </p:cNvCxnSpPr>
          <p:nvPr/>
        </p:nvCxnSpPr>
        <p:spPr>
          <a:xfrm rot="5400000">
            <a:off x="2055293" y="2813043"/>
            <a:ext cx="110052" cy="1799169"/>
          </a:xfrm>
          <a:prstGeom prst="bentConnector3">
            <a:avLst>
              <a:gd name="adj1" fmla="val 6923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0668" y="3818470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22" name="Straight Arrow Connector 21"/>
          <p:cNvCxnSpPr>
            <a:stCxn id="16" idx="0"/>
          </p:cNvCxnSpPr>
          <p:nvPr/>
        </p:nvCxnSpPr>
        <p:spPr>
          <a:xfrm rot="5400000" flipH="1" flipV="1">
            <a:off x="2989582" y="1592583"/>
            <a:ext cx="1797473" cy="175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2" y="292100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25" name="Straight Arrow Connector 24"/>
          <p:cNvCxnSpPr>
            <a:stCxn id="19" idx="3"/>
            <a:endCxn id="14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33217" y="1754984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5067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msgBackSensorFired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Release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1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msgSensorError</a:t>
            </a:r>
            <a:r>
              <a:rPr lang="en-US" smtClean="0"/>
              <a:t>)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080308" y="4163932"/>
            <a:ext cx="1266738" cy="5758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Error</a:t>
            </a:r>
          </a:p>
          <a:p>
            <a:pPr algn="ctr"/>
            <a:r>
              <a:rPr lang="en-US" sz="1100" smtClean="0"/>
              <a:t>enter/release reservation</a:t>
            </a:r>
            <a:endParaRPr lang="en-US" sz="1100" dirty="0" smtClean="0"/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 flipH="1">
            <a:off x="7713677" y="3075094"/>
            <a:ext cx="168796" cy="1088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6055360" y="4451856"/>
            <a:ext cx="1024948" cy="108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23" name="Straight Arrow Connector 22"/>
          <p:cNvCxnSpPr>
            <a:stCxn id="3" idx="3"/>
            <a:endCxn id="4" idx="1"/>
          </p:cNvCxnSpPr>
          <p:nvPr/>
        </p:nvCxnSpPr>
        <p:spPr>
          <a:xfrm>
            <a:off x="2040467" y="3488253"/>
            <a:ext cx="5039841" cy="963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0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err="1" smtClean="0"/>
              <a:t>msgTryToMoveAgain</a:t>
            </a:r>
            <a:r>
              <a:rPr lang="en-US" smtClean="0"/>
              <a:t>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0" name="Flowchart: Decision 9"/>
          <p:cNvSpPr/>
          <p:nvPr/>
        </p:nvSpPr>
        <p:spPr>
          <a:xfrm>
            <a:off x="5833534" y="3301988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1"/>
            <a:endCxn id="10" idx="0"/>
          </p:cNvCxnSpPr>
          <p:nvPr/>
        </p:nvCxnSpPr>
        <p:spPr>
          <a:xfrm rot="10800000" flipV="1">
            <a:off x="6142569" y="2876972"/>
            <a:ext cx="808565" cy="42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0" idx="3"/>
            <a:endCxn id="5" idx="2"/>
          </p:cNvCxnSpPr>
          <p:nvPr/>
        </p:nvCxnSpPr>
        <p:spPr>
          <a:xfrm flipV="1">
            <a:off x="6451601" y="3075093"/>
            <a:ext cx="1396999" cy="3708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3" idx="3"/>
          </p:cNvCxnSpPr>
          <p:nvPr/>
        </p:nvCxnSpPr>
        <p:spPr>
          <a:xfrm rot="10800000" flipV="1">
            <a:off x="2040468" y="3445921"/>
            <a:ext cx="3793067" cy="42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5667" y="3327384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6268" y="334432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3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msgLoseReservation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3" idx="3"/>
            <a:endCxn id="12" idx="1"/>
          </p:cNvCxnSpPr>
          <p:nvPr/>
        </p:nvCxnSpPr>
        <p:spPr>
          <a:xfrm flipV="1">
            <a:off x="2040467" y="1545167"/>
            <a:ext cx="2726266" cy="194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12" idx="3"/>
            <a:endCxn id="5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0326" y="1816998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0680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next switch or close next switch)</a:t>
            </a:r>
          </a:p>
          <a:p>
            <a:r>
              <a:rPr lang="en-US" sz="1100" dirty="0" smtClean="0"/>
              <a:t>For all </a:t>
            </a:r>
            <a:r>
              <a:rPr lang="en-US" sz="1100" smtClean="0"/>
              <a:t>states           enter/putSwitchState</a:t>
            </a:r>
          </a:p>
          <a:p>
            <a:r>
              <a:rPr lang="en-US" sz="1100" smtClean="0"/>
              <a:t>If switch Closed/Begin Close, then close swithch is a nop.</a:t>
            </a:r>
          </a:p>
          <a:p>
            <a:r>
              <a:rPr lang="en-US" sz="1100" smtClean="0"/>
              <a:t>If switch Thrown/Begin Throw, then throw swithch is a nop. 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79637" y="5313145"/>
            <a:ext cx="1777999" cy="5678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throw message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18" name="Straight Arrow Connector 17"/>
          <p:cNvCxnSpPr>
            <a:stCxn id="12" idx="3"/>
            <a:endCxn id="14" idx="2"/>
          </p:cNvCxnSpPr>
          <p:nvPr/>
        </p:nvCxnSpPr>
        <p:spPr>
          <a:xfrm flipV="1">
            <a:off x="5557636" y="3496733"/>
            <a:ext cx="1605164" cy="2100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7" idx="1"/>
            <a:endCxn id="6" idx="0"/>
          </p:cNvCxnSpPr>
          <p:nvPr/>
        </p:nvCxnSpPr>
        <p:spPr>
          <a:xfrm rot="10800000" flipV="1">
            <a:off x="2311400" y="1397045"/>
            <a:ext cx="1481694" cy="165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3793094" y="1126156"/>
            <a:ext cx="1777999" cy="5417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close message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92353" y="4487321"/>
            <a:ext cx="11576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572960" y="2294454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52" name="Flowchart: Decision 51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cision 52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14" idx="0"/>
            <a:endCxn id="53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3"/>
            <a:endCxn id="14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52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2"/>
            <a:endCxn id="12" idx="1"/>
          </p:cNvCxnSpPr>
          <p:nvPr/>
        </p:nvCxnSpPr>
        <p:spPr>
          <a:xfrm rot="16200000" flipH="1">
            <a:off x="2581665" y="4399119"/>
            <a:ext cx="974302" cy="1421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2" idx="1"/>
            <a:endCxn id="6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6561" y="3539051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025413" y="2777060"/>
            <a:ext cx="14948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cxnSp>
        <p:nvCxnSpPr>
          <p:cNvPr id="58" name="Straight Arrow Connector 57"/>
          <p:cNvCxnSpPr>
            <a:stCxn id="53" idx="0"/>
            <a:endCxn id="47" idx="3"/>
          </p:cNvCxnSpPr>
          <p:nvPr/>
        </p:nvCxnSpPr>
        <p:spPr>
          <a:xfrm rot="16200000" flipV="1">
            <a:off x="5979634" y="988505"/>
            <a:ext cx="482555" cy="12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60866" y="37676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272866" y="23452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1019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switch# or close switch#)</a:t>
            </a:r>
          </a:p>
          <a:p>
            <a:r>
              <a:rPr lang="en-US" sz="1100" dirty="0" smtClean="0"/>
              <a:t>For all </a:t>
            </a:r>
            <a:r>
              <a:rPr lang="en-US" sz="1100" smtClean="0"/>
              <a:t>states           enter/putSwitchState</a:t>
            </a:r>
          </a:p>
          <a:p>
            <a:r>
              <a:rPr lang="en-US" sz="1100" smtClean="0"/>
              <a:t>If switch Closed/Begin Close, then close swithch is a nop.</a:t>
            </a:r>
          </a:p>
          <a:p>
            <a:r>
              <a:rPr lang="en-US" sz="1100" smtClean="0"/>
              <a:t>If switch Thrown/Begin Throw, then throw swithch is a nop.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779637" y="5313146"/>
            <a:ext cx="1777999" cy="677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</a:t>
            </a:r>
            <a:r>
              <a:rPr lang="en-US" sz="1100" smtClean="0"/>
              <a:t>throw message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33" name="Straight Arrow Connector 32"/>
          <p:cNvCxnSpPr>
            <a:stCxn id="31" idx="3"/>
            <a:endCxn id="32" idx="2"/>
          </p:cNvCxnSpPr>
          <p:nvPr/>
        </p:nvCxnSpPr>
        <p:spPr>
          <a:xfrm flipV="1">
            <a:off x="5557636" y="3496733"/>
            <a:ext cx="1605164" cy="2155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5" idx="1"/>
            <a:endCxn id="30" idx="0"/>
          </p:cNvCxnSpPr>
          <p:nvPr/>
        </p:nvCxnSpPr>
        <p:spPr>
          <a:xfrm flipH="1">
            <a:off x="2311400" y="1343718"/>
            <a:ext cx="1481694" cy="1704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>
          <a:xfrm>
            <a:off x="3793094" y="1019503"/>
            <a:ext cx="1777999" cy="6484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</a:t>
            </a:r>
            <a:r>
              <a:rPr lang="en-US" sz="1100" smtClean="0"/>
              <a:t>close message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2353" y="4487321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572960" y="2294454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49" name="Flowchart: Decision 48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cision 53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2" idx="0"/>
            <a:endCxn id="54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4" idx="3"/>
            <a:endCxn id="32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0" idx="2"/>
            <a:endCxn id="49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31" idx="1"/>
          </p:cNvCxnSpPr>
          <p:nvPr/>
        </p:nvCxnSpPr>
        <p:spPr>
          <a:xfrm>
            <a:off x="2357996" y="4622789"/>
            <a:ext cx="1421641" cy="102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9" idx="1"/>
            <a:endCxn id="30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96561" y="3539051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266039" y="2777060"/>
            <a:ext cx="10395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54" idx="0"/>
            <a:endCxn id="45" idx="3"/>
          </p:cNvCxnSpPr>
          <p:nvPr/>
        </p:nvCxnSpPr>
        <p:spPr>
          <a:xfrm flipH="1" flipV="1">
            <a:off x="5571093" y="1343718"/>
            <a:ext cx="1299636" cy="535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160866" y="3767654"/>
            <a:ext cx="18711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36491" y="2345254"/>
            <a:ext cx="160162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putSensorState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5199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Open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06532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</p:txBody>
      </p:sp>
      <p:sp>
        <p:nvSpPr>
          <p:cNvPr id="23" name="Freeform 22"/>
          <p:cNvSpPr/>
          <p:nvPr/>
        </p:nvSpPr>
        <p:spPr>
          <a:xfrm>
            <a:off x="1574800" y="2633133"/>
            <a:ext cx="4690533" cy="482600"/>
          </a:xfrm>
          <a:custGeom>
            <a:avLst/>
            <a:gdLst>
              <a:gd name="connsiteX0" fmla="*/ 0 w 4690533"/>
              <a:gd name="connsiteY0" fmla="*/ 482600 h 482600"/>
              <a:gd name="connsiteX1" fmla="*/ 2413000 w 4690533"/>
              <a:gd name="connsiteY1" fmla="*/ 0 h 482600"/>
              <a:gd name="connsiteX2" fmla="*/ 4690533 w 4690533"/>
              <a:gd name="connsiteY2" fmla="*/ 474134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0533" h="482600">
                <a:moveTo>
                  <a:pt x="0" y="482600"/>
                </a:moveTo>
                <a:lnTo>
                  <a:pt x="2413000" y="0"/>
                </a:lnTo>
                <a:lnTo>
                  <a:pt x="4690533" y="474134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642533" y="3445933"/>
            <a:ext cx="4622800" cy="524934"/>
          </a:xfrm>
          <a:custGeom>
            <a:avLst/>
            <a:gdLst>
              <a:gd name="connsiteX0" fmla="*/ 4622800 w 4622800"/>
              <a:gd name="connsiteY0" fmla="*/ 0 h 524934"/>
              <a:gd name="connsiteX1" fmla="*/ 2387600 w 4622800"/>
              <a:gd name="connsiteY1" fmla="*/ 524934 h 524934"/>
              <a:gd name="connsiteX2" fmla="*/ 0 w 4622800"/>
              <a:gd name="connsiteY2" fmla="*/ 8467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2800" h="524934">
                <a:moveTo>
                  <a:pt x="4622800" y="0"/>
                </a:moveTo>
                <a:lnTo>
                  <a:pt x="2387600" y="524934"/>
                </a:lnTo>
                <a:lnTo>
                  <a:pt x="0" y="846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30600" y="37591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3667" y="25145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Standalone Mode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33201" y="3559271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309712" y="2630150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806242" y="3529801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2113937" y="4104965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3819833" y="4694903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6002610" y="461624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6646622" y="462115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57" y="4876819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688255" y="3107013"/>
            <a:ext cx="368709" cy="47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6"/>
            <a:endCxn id="25" idx="2"/>
          </p:cNvCxnSpPr>
          <p:nvPr/>
        </p:nvCxnSpPr>
        <p:spPr>
          <a:xfrm>
            <a:off x="6218920" y="4744060"/>
            <a:ext cx="427702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58756" y="4104987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927917" y="3921862"/>
            <a:ext cx="358874" cy="7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16200000" flipH="1">
            <a:off x="852945" y="4626096"/>
            <a:ext cx="50144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1548575" y="4240160"/>
            <a:ext cx="565362" cy="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3755922" y="334297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3003756" y="3628105"/>
            <a:ext cx="752166" cy="612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4955458" y="3628105"/>
            <a:ext cx="1047152" cy="111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4817808" y="4744059"/>
            <a:ext cx="1184802" cy="317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3003757" y="4240161"/>
            <a:ext cx="816077" cy="82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93" idx="6"/>
            <a:endCxn id="17" idx="1"/>
          </p:cNvCxnSpPr>
          <p:nvPr/>
        </p:nvCxnSpPr>
        <p:spPr>
          <a:xfrm>
            <a:off x="6858015" y="3819828"/>
            <a:ext cx="575186" cy="49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28284" y="449825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5" idx="6"/>
            <a:endCxn id="27" idx="1"/>
          </p:cNvCxnSpPr>
          <p:nvPr/>
        </p:nvCxnSpPr>
        <p:spPr>
          <a:xfrm>
            <a:off x="6862932" y="4748976"/>
            <a:ext cx="565352" cy="14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07685" y="265473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33" idx="2"/>
            <a:endCxn id="21" idx="0"/>
          </p:cNvCxnSpPr>
          <p:nvPr/>
        </p:nvCxnSpPr>
        <p:spPr>
          <a:xfrm rot="5400000">
            <a:off x="1199532" y="3097183"/>
            <a:ext cx="344128" cy="5211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467614" y="1115954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55" name="Flowchart: Connector 54"/>
          <p:cNvSpPr/>
          <p:nvPr/>
        </p:nvSpPr>
        <p:spPr>
          <a:xfrm>
            <a:off x="6351655" y="2212254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6917009" y="2227003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5" idx="6"/>
            <a:endCxn id="56" idx="2"/>
          </p:cNvCxnSpPr>
          <p:nvPr/>
        </p:nvCxnSpPr>
        <p:spPr>
          <a:xfrm>
            <a:off x="6567965" y="2340073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2" idx="6"/>
            <a:endCxn id="54" idx="1"/>
          </p:cNvCxnSpPr>
          <p:nvPr/>
        </p:nvCxnSpPr>
        <p:spPr>
          <a:xfrm flipV="1">
            <a:off x="7098907" y="1381425"/>
            <a:ext cx="368707" cy="147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511859" y="208443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6" idx="6"/>
            <a:endCxn id="59" idx="1"/>
          </p:cNvCxnSpPr>
          <p:nvPr/>
        </p:nvCxnSpPr>
        <p:spPr>
          <a:xfrm flipV="1">
            <a:off x="7133319" y="2349901"/>
            <a:ext cx="378540" cy="4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908318" y="1381451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61" idx="3"/>
            <a:endCxn id="55" idx="2"/>
          </p:cNvCxnSpPr>
          <p:nvPr/>
        </p:nvCxnSpPr>
        <p:spPr>
          <a:xfrm>
            <a:off x="4798137" y="1516646"/>
            <a:ext cx="1553518" cy="823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Flowchart: Connector 80"/>
          <p:cNvSpPr/>
          <p:nvPr/>
        </p:nvSpPr>
        <p:spPr>
          <a:xfrm>
            <a:off x="6317243" y="1253609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6882597" y="1268358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1" idx="6"/>
            <a:endCxn id="82" idx="2"/>
          </p:cNvCxnSpPr>
          <p:nvPr/>
        </p:nvCxnSpPr>
        <p:spPr>
          <a:xfrm>
            <a:off x="6533553" y="1381428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1" idx="3"/>
            <a:endCxn id="81" idx="2"/>
          </p:cNvCxnSpPr>
          <p:nvPr/>
        </p:nvCxnSpPr>
        <p:spPr>
          <a:xfrm flipV="1">
            <a:off x="4798137" y="1381428"/>
            <a:ext cx="1519106" cy="1352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Flowchart: Connector 91"/>
          <p:cNvSpPr/>
          <p:nvPr/>
        </p:nvSpPr>
        <p:spPr>
          <a:xfrm>
            <a:off x="5997693" y="368709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6641705" y="369200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2" idx="6"/>
            <a:endCxn id="93" idx="2"/>
          </p:cNvCxnSpPr>
          <p:nvPr/>
        </p:nvCxnSpPr>
        <p:spPr>
          <a:xfrm>
            <a:off x="6214003" y="3814912"/>
            <a:ext cx="427702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25" idx="6"/>
            <a:endCxn id="92" idx="2"/>
          </p:cNvCxnSpPr>
          <p:nvPr/>
        </p:nvCxnSpPr>
        <p:spPr>
          <a:xfrm>
            <a:off x="4955458" y="3628105"/>
            <a:ext cx="1042235" cy="186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2" idx="2"/>
            <a:endCxn id="23" idx="6"/>
          </p:cNvCxnSpPr>
          <p:nvPr/>
        </p:nvCxnSpPr>
        <p:spPr>
          <a:xfrm rot="10800000" flipV="1">
            <a:off x="4817809" y="3814911"/>
            <a:ext cx="1179885" cy="1246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66916" y="1474839"/>
            <a:ext cx="7403690" cy="17796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462676" y="580116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48" name="Flowchart: Connector 47"/>
          <p:cNvSpPr/>
          <p:nvPr/>
        </p:nvSpPr>
        <p:spPr>
          <a:xfrm>
            <a:off x="6312329" y="580099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6877683" y="594848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8" idx="6"/>
            <a:endCxn id="49" idx="2"/>
          </p:cNvCxnSpPr>
          <p:nvPr/>
        </p:nvCxnSpPr>
        <p:spPr>
          <a:xfrm>
            <a:off x="6528639" y="707918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6"/>
            <a:endCxn id="47" idx="1"/>
          </p:cNvCxnSpPr>
          <p:nvPr/>
        </p:nvCxnSpPr>
        <p:spPr>
          <a:xfrm flipV="1">
            <a:off x="7093993" y="715311"/>
            <a:ext cx="368683" cy="7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3"/>
            <a:endCxn id="48" idx="3"/>
          </p:cNvCxnSpPr>
          <p:nvPr/>
        </p:nvCxnSpPr>
        <p:spPr>
          <a:xfrm flipV="1">
            <a:off x="4798137" y="798300"/>
            <a:ext cx="1545870" cy="7183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08599" y="538317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8" name="Flowchart: Connector 67"/>
          <p:cNvSpPr/>
          <p:nvPr/>
        </p:nvSpPr>
        <p:spPr>
          <a:xfrm>
            <a:off x="6258252" y="5383157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6823606" y="5397906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8" idx="6"/>
            <a:endCxn id="69" idx="2"/>
          </p:cNvCxnSpPr>
          <p:nvPr/>
        </p:nvCxnSpPr>
        <p:spPr>
          <a:xfrm>
            <a:off x="6474562" y="5510976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6"/>
            <a:endCxn id="67" idx="1"/>
          </p:cNvCxnSpPr>
          <p:nvPr/>
        </p:nvCxnSpPr>
        <p:spPr>
          <a:xfrm flipV="1">
            <a:off x="7039916" y="5518369"/>
            <a:ext cx="368683" cy="7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5" idx="6"/>
            <a:endCxn id="68" idx="2"/>
          </p:cNvCxnSpPr>
          <p:nvPr/>
        </p:nvCxnSpPr>
        <p:spPr>
          <a:xfrm>
            <a:off x="4955458" y="3628105"/>
            <a:ext cx="1302794" cy="1882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2"/>
            <a:endCxn id="23" idx="6"/>
          </p:cNvCxnSpPr>
          <p:nvPr/>
        </p:nvCxnSpPr>
        <p:spPr>
          <a:xfrm rot="10800000">
            <a:off x="4817808" y="5061156"/>
            <a:ext cx="1440444" cy="44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7" name="Flowchart: Connector 116"/>
          <p:cNvSpPr/>
          <p:nvPr/>
        </p:nvSpPr>
        <p:spPr>
          <a:xfrm>
            <a:off x="3362630" y="132730"/>
            <a:ext cx="811182" cy="578470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Server side socket</a:t>
            </a:r>
            <a:endParaRPr lang="en-US" sz="1100" dirty="0"/>
          </a:p>
        </p:txBody>
      </p:sp>
      <p:sp>
        <p:nvSpPr>
          <p:cNvPr id="123" name="Flowchart: Connector 122"/>
          <p:cNvSpPr/>
          <p:nvPr/>
        </p:nvSpPr>
        <p:spPr>
          <a:xfrm>
            <a:off x="5363496" y="127813"/>
            <a:ext cx="811182" cy="58338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Client side socket</a:t>
            </a:r>
            <a:endParaRPr lang="en-US" sz="1100" dirty="0"/>
          </a:p>
        </p:txBody>
      </p:sp>
      <p:cxnSp>
        <p:nvCxnSpPr>
          <p:cNvPr id="124" name="Straight Arrow Connector 123"/>
          <p:cNvCxnSpPr>
            <a:stCxn id="117" idx="6"/>
            <a:endCxn id="123" idx="2"/>
          </p:cNvCxnSpPr>
          <p:nvPr/>
        </p:nvCxnSpPr>
        <p:spPr>
          <a:xfrm flipV="1">
            <a:off x="4173812" y="419507"/>
            <a:ext cx="1189684" cy="24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380271" y="486689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  <a:endParaRPr 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913239" y="4198366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/>
          </a:p>
        </p:txBody>
      </p:sp>
      <p:cxnSp>
        <p:nvCxnSpPr>
          <p:cNvPr id="138" name="Straight Connector 137"/>
          <p:cNvCxnSpPr>
            <a:stCxn id="135" idx="0"/>
            <a:endCxn id="125" idx="4"/>
          </p:cNvCxnSpPr>
          <p:nvPr/>
        </p:nvCxnSpPr>
        <p:spPr>
          <a:xfrm rot="5400000" flipH="1" flipV="1">
            <a:off x="4200837" y="4043513"/>
            <a:ext cx="285126" cy="245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5" idx="2"/>
            <a:endCxn id="23" idx="0"/>
          </p:cNvCxnSpPr>
          <p:nvPr/>
        </p:nvCxnSpPr>
        <p:spPr>
          <a:xfrm rot="5400000">
            <a:off x="4207503" y="4571295"/>
            <a:ext cx="234927" cy="12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/>
          <p:cNvSpPr/>
          <p:nvPr/>
        </p:nvSpPr>
        <p:spPr>
          <a:xfrm>
            <a:off x="1927318" y="6128776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74" name="Rectangle 73"/>
          <p:cNvSpPr/>
          <p:nvPr/>
        </p:nvSpPr>
        <p:spPr>
          <a:xfrm>
            <a:off x="2516435" y="53536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6" name="Straight Arrow Connector 75"/>
          <p:cNvCxnSpPr>
            <a:stCxn id="73" idx="0"/>
            <a:endCxn id="74" idx="2"/>
          </p:cNvCxnSpPr>
          <p:nvPr/>
        </p:nvCxnSpPr>
        <p:spPr>
          <a:xfrm rot="5400000" flipH="1" flipV="1">
            <a:off x="2490624" y="5645766"/>
            <a:ext cx="519472" cy="44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0"/>
            <a:endCxn id="125" idx="3"/>
          </p:cNvCxnSpPr>
          <p:nvPr/>
        </p:nvCxnSpPr>
        <p:spPr>
          <a:xfrm rot="5400000" flipH="1" flipV="1">
            <a:off x="2690642" y="4112719"/>
            <a:ext cx="1523940" cy="95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3"/>
            <a:endCxn id="23" idx="3"/>
          </p:cNvCxnSpPr>
          <p:nvPr/>
        </p:nvCxnSpPr>
        <p:spPr>
          <a:xfrm flipV="1">
            <a:off x="3430835" y="5320134"/>
            <a:ext cx="535148" cy="161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44977" y="5967664"/>
            <a:ext cx="179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Tasks that listen for  TCP/IP connection requests need to publize the port number in some way.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8756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putSectionState</a:t>
            </a:r>
            <a:r>
              <a:rPr lang="en-US" dirty="0" smtClean="0"/>
              <a:t> </a:t>
            </a:r>
          </a:p>
          <a:p>
            <a:r>
              <a:rPr lang="en-US" sz="1100" dirty="0" smtClean="0"/>
              <a:t>A section’s 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is initially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1999" y="3110655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Free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20532" y="477522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Reserved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38332" y="3085254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Occupied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267" y="5134188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</a:p>
        </p:txBody>
      </p:sp>
      <p:cxnSp>
        <p:nvCxnSpPr>
          <p:cNvPr id="15" name="Straight Arrow Connector 14"/>
          <p:cNvCxnSpPr>
            <a:stCxn id="14" idx="2"/>
            <a:endCxn id="9" idx="1"/>
          </p:cNvCxnSpPr>
          <p:nvPr/>
        </p:nvCxnSpPr>
        <p:spPr>
          <a:xfrm rot="16200000" flipH="1">
            <a:off x="3851486" y="953347"/>
            <a:ext cx="2452793" cy="212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0"/>
          </p:cNvCxnSpPr>
          <p:nvPr/>
        </p:nvCxnSpPr>
        <p:spPr>
          <a:xfrm>
            <a:off x="1955799" y="3265595"/>
            <a:ext cx="2002368" cy="1868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</p:cNvCxnSpPr>
          <p:nvPr/>
        </p:nvCxnSpPr>
        <p:spPr>
          <a:xfrm rot="10800000" flipV="1">
            <a:off x="2074334" y="3240194"/>
            <a:ext cx="4063999" cy="2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6" idx="3"/>
          </p:cNvCxnSpPr>
          <p:nvPr/>
        </p:nvCxnSpPr>
        <p:spPr>
          <a:xfrm rot="5400000">
            <a:off x="1747519" y="995682"/>
            <a:ext cx="2478194" cy="206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9199" y="1989653"/>
            <a:ext cx="1701107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is thrown in section</a:t>
            </a:r>
          </a:p>
          <a:p>
            <a:r>
              <a:rPr lang="en-US" sz="1100" dirty="0" smtClean="0"/>
              <a:t>train releases reservation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224867" y="1803386"/>
            <a:ext cx="164981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front sensor opens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114800" y="3124180"/>
            <a:ext cx="16257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back sensor closes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6800" y="3793046"/>
            <a:ext cx="294984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:= 1</a:t>
            </a:r>
            <a:endParaRPr lang="en-US" sz="1100" dirty="0"/>
          </a:p>
        </p:txBody>
      </p:sp>
      <p:sp>
        <p:nvSpPr>
          <p:cNvPr id="45" name="Flowchart: Decision 44"/>
          <p:cNvSpPr/>
          <p:nvPr/>
        </p:nvSpPr>
        <p:spPr>
          <a:xfrm>
            <a:off x="1566334" y="47836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0" idx="2"/>
            <a:endCxn id="45" idx="2"/>
          </p:cNvCxnSpPr>
          <p:nvPr/>
        </p:nvCxnSpPr>
        <p:spPr>
          <a:xfrm rot="5400000" flipH="1">
            <a:off x="2730495" y="4216396"/>
            <a:ext cx="372545" cy="2082799"/>
          </a:xfrm>
          <a:prstGeom prst="bentConnector3">
            <a:avLst>
              <a:gd name="adj1" fmla="val -1863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0"/>
            <a:endCxn id="6" idx="2"/>
          </p:cNvCxnSpPr>
          <p:nvPr/>
        </p:nvCxnSpPr>
        <p:spPr>
          <a:xfrm rot="16200000" flipV="1">
            <a:off x="935574" y="3843860"/>
            <a:ext cx="1363121" cy="516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4250267" y="4595989"/>
            <a:ext cx="901700" cy="1350434"/>
          </a:xfrm>
          <a:custGeom>
            <a:avLst/>
            <a:gdLst>
              <a:gd name="connsiteX0" fmla="*/ 0 w 901700"/>
              <a:gd name="connsiteY0" fmla="*/ 848078 h 1350434"/>
              <a:gd name="connsiteX1" fmla="*/ 778933 w 901700"/>
              <a:gd name="connsiteY1" fmla="*/ 1229078 h 1350434"/>
              <a:gd name="connsiteX2" fmla="*/ 736600 w 901700"/>
              <a:gd name="connsiteY2" fmla="*/ 119944 h 1350434"/>
              <a:gd name="connsiteX3" fmla="*/ 59266 w 901700"/>
              <a:gd name="connsiteY3" fmla="*/ 509411 h 135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700" h="1350434">
                <a:moveTo>
                  <a:pt x="0" y="848078"/>
                </a:moveTo>
                <a:cubicBezTo>
                  <a:pt x="328083" y="1099256"/>
                  <a:pt x="656166" y="1350434"/>
                  <a:pt x="778933" y="1229078"/>
                </a:cubicBezTo>
                <a:cubicBezTo>
                  <a:pt x="901700" y="1107722"/>
                  <a:pt x="856544" y="239888"/>
                  <a:pt x="736600" y="119944"/>
                </a:cubicBezTo>
                <a:cubicBezTo>
                  <a:pt x="616656" y="0"/>
                  <a:pt x="337961" y="254705"/>
                  <a:pt x="59266" y="50941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32867" y="5190046"/>
            <a:ext cx="286168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++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931333" y="5579512"/>
            <a:ext cx="26116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freed/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--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1210734" y="4368786"/>
            <a:ext cx="10919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= 0]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45" idx="3"/>
            <a:endCxn id="10" idx="1"/>
          </p:cNvCxnSpPr>
          <p:nvPr/>
        </p:nvCxnSpPr>
        <p:spPr>
          <a:xfrm>
            <a:off x="2184401" y="4927589"/>
            <a:ext cx="1176866" cy="36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1278467" y="20658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6" idx="0"/>
            <a:endCxn id="29" idx="2"/>
          </p:cNvCxnSpPr>
          <p:nvPr/>
        </p:nvCxnSpPr>
        <p:spPr>
          <a:xfrm rot="5400000" flipH="1" flipV="1">
            <a:off x="1094734" y="2617888"/>
            <a:ext cx="756933" cy="22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5733" y="2675452"/>
            <a:ext cx="153920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 makes reservation</a:t>
            </a:r>
            <a:endParaRPr lang="en-US" sz="1100" dirty="0"/>
          </a:p>
        </p:txBody>
      </p:sp>
      <p:cxnSp>
        <p:nvCxnSpPr>
          <p:cNvPr id="38" name="Straight Arrow Connector 37"/>
          <p:cNvCxnSpPr>
            <a:stCxn id="29" idx="0"/>
            <a:endCxn id="14" idx="1"/>
          </p:cNvCxnSpPr>
          <p:nvPr/>
        </p:nvCxnSpPr>
        <p:spPr>
          <a:xfrm rot="5400000" flipH="1" flipV="1">
            <a:off x="1787320" y="432644"/>
            <a:ext cx="1433393" cy="183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36134" y="1532452"/>
            <a:ext cx="13965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[no moving switches]</a:t>
            </a:r>
            <a:endParaRPr lang="en-US" sz="1100" dirty="0"/>
          </a:p>
        </p:txBody>
      </p:sp>
      <p:cxnSp>
        <p:nvCxnSpPr>
          <p:cNvPr id="50" name="Elbow Connector 49"/>
          <p:cNvCxnSpPr>
            <a:stCxn id="29" idx="1"/>
            <a:endCxn id="6" idx="1"/>
          </p:cNvCxnSpPr>
          <p:nvPr/>
        </p:nvCxnSpPr>
        <p:spPr>
          <a:xfrm rot="10800000" flipV="1">
            <a:off x="761999" y="2209789"/>
            <a:ext cx="516468" cy="1055806"/>
          </a:xfrm>
          <a:prstGeom prst="bentConnector3">
            <a:avLst>
              <a:gd name="adj1" fmla="val 211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1128" y="2099717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892" y="2853732"/>
            <a:ext cx="2970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version of </a:t>
            </a:r>
            <a:r>
              <a:rPr lang="en-US" dirty="0" err="1" smtClean="0"/>
              <a:t>cLocoLib.c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See the attached notes below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4" y="1474173"/>
            <a:ext cx="8229600" cy="350094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 to follow.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for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Railroad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32736" y="3161078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434" y="4080393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1229033" y="462607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2852401" y="4970206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534875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496531" y="3652689"/>
            <a:ext cx="388373" cy="4670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>
            <a:stCxn id="92" idx="0"/>
            <a:endCxn id="133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0" y="4626082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519884" y="4221731"/>
            <a:ext cx="329377" cy="4793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5400000">
            <a:off x="218769" y="5122612"/>
            <a:ext cx="45228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889819" y="4761268"/>
            <a:ext cx="339214" cy="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2782528" y="3893575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2118852" y="4178710"/>
            <a:ext cx="663676" cy="582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3982064" y="4178710"/>
            <a:ext cx="742336" cy="506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3850376" y="4685072"/>
            <a:ext cx="874024" cy="651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2118853" y="4761268"/>
            <a:ext cx="733549" cy="575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101213" y="319549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85" name="Straight Arrow Connector 84"/>
          <p:cNvCxnSpPr>
            <a:stCxn id="21" idx="0"/>
            <a:endCxn id="82" idx="2"/>
          </p:cNvCxnSpPr>
          <p:nvPr/>
        </p:nvCxnSpPr>
        <p:spPr>
          <a:xfrm rot="5400000" flipH="1" flipV="1">
            <a:off x="997976" y="3652691"/>
            <a:ext cx="353960" cy="501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52" name="Straight Arrow Connector 51"/>
          <p:cNvCxnSpPr>
            <a:stCxn id="51" idx="2"/>
            <a:endCxn id="12" idx="7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2"/>
            <a:endCxn id="13" idx="7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1" name="Flowchart: Connector 60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61" idx="6"/>
            <a:endCxn id="62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3"/>
            <a:endCxn id="61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3" idx="2"/>
            <a:endCxn id="62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5" name="Flowchart: Connector 64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7" name="Straight Arrow Connector 66"/>
          <p:cNvCxnSpPr>
            <a:stCxn id="65" idx="4"/>
            <a:endCxn id="51" idx="0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cxnSp>
        <p:nvCxnSpPr>
          <p:cNvPr id="77" name="Straight Arrow Connector 76"/>
          <p:cNvCxnSpPr>
            <a:stCxn id="74" idx="4"/>
            <a:endCxn id="51" idx="0"/>
          </p:cNvCxnSpPr>
          <p:nvPr/>
        </p:nvCxnSpPr>
        <p:spPr>
          <a:xfrm rot="5400000">
            <a:off x="7685250" y="1679979"/>
            <a:ext cx="452283" cy="494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66" name="Flowchart: Connector 65"/>
          <p:cNvSpPr/>
          <p:nvPr/>
        </p:nvSpPr>
        <p:spPr>
          <a:xfrm>
            <a:off x="648928" y="614571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1170312" y="533673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66" idx="0"/>
            <a:endCxn id="69" idx="2"/>
          </p:cNvCxnSpPr>
          <p:nvPr/>
        </p:nvCxnSpPr>
        <p:spPr>
          <a:xfrm rot="5400000" flipH="1" flipV="1">
            <a:off x="1161434" y="5679632"/>
            <a:ext cx="553340" cy="37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3"/>
            <a:endCxn id="125" idx="3"/>
          </p:cNvCxnSpPr>
          <p:nvPr/>
        </p:nvCxnSpPr>
        <p:spPr>
          <a:xfrm flipV="1">
            <a:off x="2084712" y="4380331"/>
            <a:ext cx="873484" cy="1084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9" idx="3"/>
            <a:endCxn id="23" idx="2"/>
          </p:cNvCxnSpPr>
          <p:nvPr/>
        </p:nvCxnSpPr>
        <p:spPr>
          <a:xfrm flipV="1">
            <a:off x="2084712" y="5336458"/>
            <a:ext cx="767689" cy="128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07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in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Simulator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3"/>
            <a:endCxn id="24" idx="2"/>
          </p:cNvCxnSpPr>
          <p:nvPr/>
        </p:nvCxnSpPr>
        <p:spPr>
          <a:xfrm flipV="1">
            <a:off x="4178709" y="4685072"/>
            <a:ext cx="545691" cy="24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288890" y="4552331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44" name="Flowchart: Connector 43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4" idx="6"/>
            <a:endCxn id="45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44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56" name="Straight Arrow Connector 55"/>
          <p:cNvCxnSpPr>
            <a:stCxn id="55" idx="0"/>
            <a:endCxn id="57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59" name="Flowchart: Connector 58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9" idx="4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7728152" y="1637077"/>
            <a:ext cx="452283" cy="58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Flowchart: Connector 50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Connector 36"/>
          <p:cNvSpPr/>
          <p:nvPr/>
        </p:nvSpPr>
        <p:spPr>
          <a:xfrm>
            <a:off x="5289735" y="45326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36" name="Flowchart: Connector 35"/>
          <p:cNvSpPr/>
          <p:nvPr/>
        </p:nvSpPr>
        <p:spPr>
          <a:xfrm>
            <a:off x="5137335" y="43802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85135" y="186813"/>
            <a:ext cx="25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</a:t>
            </a:r>
            <a:r>
              <a:rPr lang="en-US" smtClean="0"/>
              <a:t>Inside Controller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Flowchart: Terminator 5"/>
          <p:cNvSpPr/>
          <p:nvPr/>
        </p:nvSpPr>
        <p:spPr>
          <a:xfrm>
            <a:off x="5781367" y="293001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7" name="Flowchart: Terminator 6"/>
          <p:cNvSpPr/>
          <p:nvPr/>
        </p:nvSpPr>
        <p:spPr>
          <a:xfrm>
            <a:off x="3190567" y="2905433"/>
            <a:ext cx="1106128" cy="54569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</a:t>
            </a:r>
          </a:p>
          <a:p>
            <a:pPr algn="ctr"/>
            <a:r>
              <a:rPr lang="en-US" sz="1100" dirty="0" smtClean="0"/>
              <a:t>Queue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9" name="Flowchart: Connector 8"/>
          <p:cNvSpPr/>
          <p:nvPr/>
        </p:nvSpPr>
        <p:spPr>
          <a:xfrm>
            <a:off x="4984935" y="42278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0" name="Flowchart: Connector 9"/>
          <p:cNvSpPr/>
          <p:nvPr/>
        </p:nvSpPr>
        <p:spPr>
          <a:xfrm>
            <a:off x="4734209" y="1755066"/>
            <a:ext cx="997974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4" name="Flowchart: Connector 13"/>
          <p:cNvSpPr/>
          <p:nvPr/>
        </p:nvSpPr>
        <p:spPr>
          <a:xfrm>
            <a:off x="770407" y="2073883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5" name="Flowchart: Connector 14"/>
          <p:cNvSpPr/>
          <p:nvPr/>
        </p:nvSpPr>
        <p:spPr>
          <a:xfrm>
            <a:off x="589934" y="3188037"/>
            <a:ext cx="117003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6" idx="1"/>
            <a:endCxn id="7" idx="3"/>
          </p:cNvCxnSpPr>
          <p:nvPr/>
        </p:nvCxnSpPr>
        <p:spPr>
          <a:xfrm rot="10800000" flipV="1">
            <a:off x="4296695" y="3165988"/>
            <a:ext cx="1484672" cy="1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9" idx="1"/>
          </p:cNvCxnSpPr>
          <p:nvPr/>
        </p:nvCxnSpPr>
        <p:spPr>
          <a:xfrm rot="16200000" flipH="1">
            <a:off x="3983107" y="3211646"/>
            <a:ext cx="860264" cy="13392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7"/>
            <a:endCxn id="6" idx="2"/>
          </p:cNvCxnSpPr>
          <p:nvPr/>
        </p:nvCxnSpPr>
        <p:spPr>
          <a:xfrm rot="5400000" flipH="1" flipV="1">
            <a:off x="5469418" y="3488160"/>
            <a:ext cx="909425" cy="737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4" idx="2"/>
          </p:cNvCxnSpPr>
          <p:nvPr/>
        </p:nvCxnSpPr>
        <p:spPr>
          <a:xfrm>
            <a:off x="165724" y="2344267"/>
            <a:ext cx="604683" cy="14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2"/>
          </p:cNvCxnSpPr>
          <p:nvPr/>
        </p:nvCxnSpPr>
        <p:spPr>
          <a:xfrm rot="10800000">
            <a:off x="0" y="3463340"/>
            <a:ext cx="589935" cy="9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" idx="1"/>
            <a:endCxn id="15" idx="6"/>
          </p:cNvCxnSpPr>
          <p:nvPr/>
        </p:nvCxnSpPr>
        <p:spPr>
          <a:xfrm rot="10800000" flipV="1">
            <a:off x="1759973" y="3178278"/>
            <a:ext cx="1430594" cy="294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6"/>
            <a:endCxn id="7" idx="1"/>
          </p:cNvCxnSpPr>
          <p:nvPr/>
        </p:nvCxnSpPr>
        <p:spPr>
          <a:xfrm>
            <a:off x="1842122" y="2359018"/>
            <a:ext cx="1348445" cy="81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0" idx="3"/>
            <a:endCxn id="7" idx="0"/>
          </p:cNvCxnSpPr>
          <p:nvPr/>
        </p:nvCxnSpPr>
        <p:spPr>
          <a:xfrm rot="5400000">
            <a:off x="3980190" y="2005263"/>
            <a:ext cx="663611" cy="1136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" idx="5"/>
            <a:endCxn id="6" idx="0"/>
          </p:cNvCxnSpPr>
          <p:nvPr/>
        </p:nvCxnSpPr>
        <p:spPr>
          <a:xfrm rot="16200000" flipH="1">
            <a:off x="5595243" y="2232612"/>
            <a:ext cx="688192" cy="7066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228943" y="4098709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V="1">
            <a:off x="6772528" y="3206619"/>
            <a:ext cx="932721" cy="869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Flowchart: Terminator 23"/>
          <p:cNvSpPr/>
          <p:nvPr/>
        </p:nvSpPr>
        <p:spPr>
          <a:xfrm>
            <a:off x="3170902" y="1794388"/>
            <a:ext cx="1007807" cy="319547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sp>
        <p:nvSpPr>
          <p:cNvPr id="25" name="Flowchart: Terminator 24"/>
          <p:cNvSpPr/>
          <p:nvPr/>
        </p:nvSpPr>
        <p:spPr>
          <a:xfrm>
            <a:off x="1561038" y="4408438"/>
            <a:ext cx="1125793" cy="403121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2394146" y="762002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31" name="Straight Arrow Connector 30"/>
          <p:cNvCxnSpPr>
            <a:stCxn id="29" idx="4"/>
          </p:cNvCxnSpPr>
          <p:nvPr/>
        </p:nvCxnSpPr>
        <p:spPr>
          <a:xfrm rot="16200000" flipH="1">
            <a:off x="3067659" y="1194616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726422" y="1273283"/>
            <a:ext cx="452283" cy="58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3694546" y="729672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sp>
        <p:nvSpPr>
          <p:cNvPr id="46" name="Flowchart: Connector 45"/>
          <p:cNvSpPr/>
          <p:nvPr/>
        </p:nvSpPr>
        <p:spPr>
          <a:xfrm>
            <a:off x="3268807" y="4472925"/>
            <a:ext cx="101599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64" name="Straight Arrow Connector 63"/>
          <p:cNvCxnSpPr>
            <a:stCxn id="25" idx="0"/>
            <a:endCxn id="15" idx="4"/>
          </p:cNvCxnSpPr>
          <p:nvPr/>
        </p:nvCxnSpPr>
        <p:spPr>
          <a:xfrm rot="16200000" flipV="1">
            <a:off x="1324380" y="3608882"/>
            <a:ext cx="650131" cy="948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0"/>
            <a:endCxn id="14" idx="5"/>
          </p:cNvCxnSpPr>
          <p:nvPr/>
        </p:nvCxnSpPr>
        <p:spPr>
          <a:xfrm rot="16200000" flipV="1">
            <a:off x="980655" y="3265158"/>
            <a:ext cx="1847799" cy="438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6" idx="0"/>
          </p:cNvCxnSpPr>
          <p:nvPr/>
        </p:nvCxnSpPr>
        <p:spPr>
          <a:xfrm rot="16200000" flipH="1">
            <a:off x="3235031" y="3931148"/>
            <a:ext cx="1021801" cy="61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6" idx="6"/>
            <a:endCxn id="9" idx="2"/>
          </p:cNvCxnSpPr>
          <p:nvPr/>
        </p:nvCxnSpPr>
        <p:spPr>
          <a:xfrm flipV="1">
            <a:off x="4284806" y="4513008"/>
            <a:ext cx="700129" cy="2450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90801" y="5724525"/>
            <a:ext cx="5278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SSI = Select/Steal/Initialize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SSI instantiates train tasks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A task that get messages from the CQM must register with the CQM so that the CMQ can create an out queue for the task and give the task a pointer to this out queue</a:t>
            </a:r>
            <a:endParaRPr lang="en-US" sz="1200" dirty="0"/>
          </a:p>
        </p:txBody>
      </p:sp>
      <p:cxnSp>
        <p:nvCxnSpPr>
          <p:cNvPr id="113" name="Straight Arrow Connector 112"/>
          <p:cNvCxnSpPr>
            <a:stCxn id="25" idx="3"/>
            <a:endCxn id="46" idx="2"/>
          </p:cNvCxnSpPr>
          <p:nvPr/>
        </p:nvCxnSpPr>
        <p:spPr>
          <a:xfrm>
            <a:off x="2686831" y="4609999"/>
            <a:ext cx="581976" cy="1480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838825" y="323850"/>
            <a:ext cx="1419225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Translation Library</a:t>
            </a:r>
            <a:endParaRPr lang="en-US" sz="1100" dirty="0"/>
          </a:p>
        </p:txBody>
      </p:sp>
      <p:cxnSp>
        <p:nvCxnSpPr>
          <p:cNvPr id="43" name="Straight Arrow Connector 42"/>
          <p:cNvCxnSpPr>
            <a:stCxn id="24" idx="1"/>
            <a:endCxn id="14" idx="6"/>
          </p:cNvCxnSpPr>
          <p:nvPr/>
        </p:nvCxnSpPr>
        <p:spPr>
          <a:xfrm rot="10800000" flipV="1">
            <a:off x="1842122" y="1954162"/>
            <a:ext cx="1328780" cy="404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1"/>
            <a:endCxn id="15" idx="7"/>
          </p:cNvCxnSpPr>
          <p:nvPr/>
        </p:nvCxnSpPr>
        <p:spPr>
          <a:xfrm rot="10800000" flipV="1">
            <a:off x="1588626" y="1954161"/>
            <a:ext cx="1582277" cy="1317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43443" y="947305"/>
            <a:ext cx="141922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Library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7489665" y="303000"/>
            <a:ext cx="1419225" cy="938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CQM</a:t>
            </a:r>
          </a:p>
          <a:p>
            <a:pPr algn="ctr"/>
            <a:endParaRPr lang="en-US" sz="1100" smtClean="0"/>
          </a:p>
          <a:p>
            <a:pPr algn="ctr"/>
            <a:endParaRPr lang="en-US" sz="1100" smtClean="0"/>
          </a:p>
          <a:p>
            <a:pPr algn="ctr"/>
            <a:endParaRPr lang="en-US" sz="1100" smtClean="0"/>
          </a:p>
          <a:p>
            <a:pPr algn="ctr"/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7613964" y="552261"/>
            <a:ext cx="1213165" cy="5794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Queues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164" y="1101209"/>
            <a:ext cx="1598785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IO</a:t>
            </a:r>
          </a:p>
          <a:p>
            <a:pPr algn="ctr"/>
            <a:endParaRPr lang="en-US" sz="1100" dirty="0" smtClean="0"/>
          </a:p>
          <a:p>
            <a:r>
              <a:rPr lang="en-US" sz="1100" dirty="0" err="1" smtClean="0"/>
              <a:t>ListenForThrottleTask</a:t>
            </a:r>
            <a:endParaRPr lang="en-US" sz="1100" dirty="0" smtClean="0"/>
          </a:p>
          <a:p>
            <a:r>
              <a:rPr lang="en-US" sz="1100" dirty="0" err="1" smtClean="0"/>
              <a:t>ConnectToRailroadTask</a:t>
            </a:r>
            <a:endParaRPr lang="en-US" sz="1100" dirty="0" smtClean="0"/>
          </a:p>
          <a:p>
            <a:r>
              <a:rPr lang="en-US" sz="1100" dirty="0" err="1" smtClean="0"/>
              <a:t>SendMessageTask</a:t>
            </a:r>
            <a:endParaRPr lang="en-US" sz="1100" dirty="0" smtClean="0"/>
          </a:p>
          <a:p>
            <a:r>
              <a:rPr lang="en-US" sz="1100" dirty="0" err="1" smtClean="0"/>
              <a:t>ReceiveMessageTask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71950" y="2676718"/>
            <a:ext cx="1533832" cy="938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Loco Buffer IO</a:t>
            </a:r>
          </a:p>
          <a:p>
            <a:pPr algn="ctr"/>
            <a:endParaRPr lang="en-US" sz="1100" dirty="0" smtClean="0"/>
          </a:p>
          <a:p>
            <a:r>
              <a:rPr lang="en-US" sz="1100" dirty="0" err="1" smtClean="0"/>
              <a:t>ListenForClientTask</a:t>
            </a:r>
            <a:endParaRPr lang="en-US" sz="1100" dirty="0" smtClean="0"/>
          </a:p>
          <a:p>
            <a:r>
              <a:rPr lang="en-US" sz="1100" dirty="0" err="1" smtClean="0"/>
              <a:t>ReadLocoByteTask</a:t>
            </a:r>
            <a:endParaRPr lang="en-US" sz="1100" dirty="0" smtClean="0"/>
          </a:p>
          <a:p>
            <a:r>
              <a:rPr lang="en-US" sz="1100" dirty="0" err="1" smtClean="0"/>
              <a:t>WriteLocoStringTask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1832" y="4832330"/>
            <a:ext cx="83574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Train Task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878821"/>
            <a:ext cx="835742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Layout Task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890683" y="4050890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Globals</a:t>
            </a:r>
            <a:r>
              <a:rPr lang="en-US" sz="1100" baseline="3000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086468" y="4153886"/>
            <a:ext cx="1263446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Library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3987" y="1278186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9071" y="2453141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74968" y="5544608"/>
            <a:ext cx="153383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Some Throttle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6828" y="2726868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Socket List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5709" y="4982567"/>
            <a:ext cx="83574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SSI Task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8218" y="3339523"/>
            <a:ext cx="1419225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Translation Library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880121" y="3270783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Layout Manager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151422" y="4861711"/>
            <a:ext cx="37028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consists primarily of type declarations that are needed in numerous other packages. This is also a good place to define constants.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Lists are needed in various places throughout the system, including as queues.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package has two public functions and several queue protected type objects. Pointers to these queues must be passed to the tasks which get items from the queues.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is a list that pairs a train id with a pointer to the corresponding train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82715" y="219195"/>
            <a:ext cx="1263446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List Generic</a:t>
            </a:r>
            <a:r>
              <a:rPr lang="en-US" sz="1100" baseline="30000" smtClean="0"/>
              <a:t>2</a:t>
            </a:r>
            <a:endParaRPr lang="en-US" sz="1100" smtClean="0"/>
          </a:p>
          <a:p>
            <a:r>
              <a:rPr lang="en-US" sz="1100" smtClean="0"/>
              <a:t>+put</a:t>
            </a:r>
          </a:p>
          <a:p>
            <a:r>
              <a:rPr lang="en-US" sz="1100" smtClean="0"/>
              <a:t>+get</a:t>
            </a:r>
          </a:p>
          <a:p>
            <a:r>
              <a:rPr lang="en-US" sz="1100" smtClean="0"/>
              <a:t>+next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90115" y="506976"/>
            <a:ext cx="1801639" cy="1928388"/>
            <a:chOff x="2743200" y="162962"/>
            <a:chExt cx="1439453" cy="1928388"/>
          </a:xfrm>
        </p:grpSpPr>
        <p:sp>
          <p:nvSpPr>
            <p:cNvPr id="22" name="Rectangle 21"/>
            <p:cNvSpPr/>
            <p:nvPr/>
          </p:nvSpPr>
          <p:spPr>
            <a:xfrm>
              <a:off x="2743200" y="162962"/>
              <a:ext cx="1439453" cy="19283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smtClean="0"/>
                <a:t>CQM</a:t>
              </a:r>
              <a:r>
                <a:rPr lang="en-US" sz="1100" baseline="30000" smtClean="0"/>
                <a:t>3</a:t>
              </a:r>
              <a:endParaRPr lang="en-US" sz="1100" smtClean="0"/>
            </a:p>
            <a:p>
              <a:r>
                <a:rPr lang="en-US" sz="1100" smtClean="0"/>
                <a:t>+put</a:t>
              </a:r>
            </a:p>
            <a:p>
              <a:r>
                <a:rPr lang="en-US" sz="1100" smtClean="0"/>
                <a:t>+get</a:t>
              </a:r>
            </a:p>
            <a:p>
              <a:r>
                <a:rPr lang="en-US" sz="1100" smtClean="0"/>
                <a:t>+pairTrainWithQueue</a:t>
              </a:r>
              <a:endParaRPr lang="en-US" sz="11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43432" y="1294718"/>
              <a:ext cx="1021988" cy="76944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smtClean="0"/>
                <a:t>Out Queue</a:t>
              </a:r>
              <a:endParaRPr lang="en-US" sz="1100" dirty="0" smtClean="0"/>
            </a:p>
            <a:p>
              <a:r>
                <a:rPr lang="en-US" sz="1100" smtClean="0"/>
                <a:t>SSI Queue</a:t>
              </a:r>
              <a:endParaRPr lang="en-US" sz="1100" dirty="0" smtClean="0"/>
            </a:p>
            <a:p>
              <a:r>
                <a:rPr lang="en-US" sz="1100" smtClean="0"/>
                <a:t>Train Queues</a:t>
              </a:r>
              <a:endParaRPr lang="en-US" sz="1100" dirty="0" smtClean="0"/>
            </a:p>
            <a:p>
              <a:r>
                <a:rPr lang="en-US" sz="1100" smtClean="0"/>
                <a:t>Layout Queue</a:t>
              </a:r>
              <a:endParaRPr lang="en-US" sz="11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2894" y="987090"/>
              <a:ext cx="1244008" cy="2616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TrainIdQueueList</a:t>
              </a:r>
              <a:r>
                <a:rPr lang="en-US" sz="1100" baseline="30000" dirty="0" smtClean="0"/>
                <a:t>4</a:t>
              </a:r>
              <a:endParaRPr lang="en-US" sz="1100" dirty="0" smtClean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864311" y="4847967"/>
            <a:ext cx="1065320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Controller.adb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379056" y="2726868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SlotLookupTable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5874</TotalTime>
  <Words>4834</Words>
  <Application>Microsoft Office PowerPoint</Application>
  <PresentationFormat>On-screen Show (4:3)</PresentationFormat>
  <Paragraphs>1182</Paragraphs>
  <Slides>52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Slide 1</vt:lpstr>
      <vt:lpstr>Slide 2</vt:lpstr>
      <vt:lpstr>Slide 3</vt:lpstr>
      <vt:lpstr>Controller Behavior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More to follow.</vt:lpstr>
    </vt:vector>
  </TitlesOfParts>
  <Company>WWU-CS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nitram</dc:creator>
  <cp:lastModifiedBy>Martin</cp:lastModifiedBy>
  <cp:revision>242</cp:revision>
  <dcterms:created xsi:type="dcterms:W3CDTF">2011-04-01T19:19:22Z</dcterms:created>
  <dcterms:modified xsi:type="dcterms:W3CDTF">2013-03-18T23:12:11Z</dcterms:modified>
</cp:coreProperties>
</file>