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7">
  <p:sldMasterIdLst>
    <p:sldMasterId id="2147483648" r:id="rId1"/>
  </p:sldMasterIdLst>
  <p:notesMasterIdLst>
    <p:notesMasterId r:id="rId54"/>
  </p:notesMasterIdLst>
  <p:sldIdLst>
    <p:sldId id="338" r:id="rId2"/>
    <p:sldId id="339" r:id="rId3"/>
    <p:sldId id="340" r:id="rId4"/>
    <p:sldId id="348" r:id="rId5"/>
    <p:sldId id="262" r:id="rId6"/>
    <p:sldId id="278" r:id="rId7"/>
    <p:sldId id="279" r:id="rId8"/>
    <p:sldId id="277" r:id="rId9"/>
    <p:sldId id="280" r:id="rId10"/>
    <p:sldId id="304" r:id="rId11"/>
    <p:sldId id="256" r:id="rId12"/>
    <p:sldId id="282" r:id="rId13"/>
    <p:sldId id="298" r:id="rId14"/>
    <p:sldId id="299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300" r:id="rId23"/>
    <p:sldId id="301" r:id="rId24"/>
    <p:sldId id="302" r:id="rId25"/>
    <p:sldId id="305" r:id="rId26"/>
    <p:sldId id="306" r:id="rId27"/>
    <p:sldId id="307" r:id="rId28"/>
    <p:sldId id="303" r:id="rId29"/>
    <p:sldId id="309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29" r:id="rId38"/>
    <p:sldId id="325" r:id="rId39"/>
    <p:sldId id="326" r:id="rId40"/>
    <p:sldId id="314" r:id="rId41"/>
    <p:sldId id="324" r:id="rId42"/>
    <p:sldId id="327" r:id="rId43"/>
    <p:sldId id="330" r:id="rId44"/>
    <p:sldId id="331" r:id="rId45"/>
    <p:sldId id="328" r:id="rId46"/>
    <p:sldId id="332" r:id="rId47"/>
    <p:sldId id="333" r:id="rId48"/>
    <p:sldId id="337" r:id="rId49"/>
    <p:sldId id="334" r:id="rId50"/>
    <p:sldId id="335" r:id="rId51"/>
    <p:sldId id="336" r:id="rId52"/>
    <p:sldId id="281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774" autoAdjust="0"/>
    <p:restoredTop sz="42691" autoAdjust="0"/>
  </p:normalViewPr>
  <p:slideViewPr>
    <p:cSldViewPr snapToGrid="0">
      <p:cViewPr varScale="1">
        <p:scale>
          <a:sx n="114" d="100"/>
          <a:sy n="114" d="100"/>
        </p:scale>
        <p:origin x="-7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42"/>
    </p:cViewPr>
  </p:sorterViewPr>
  <p:notesViewPr>
    <p:cSldViewPr snapToGrid="0">
      <p:cViewPr varScale="1">
        <p:scale>
          <a:sx n="86" d="100"/>
          <a:sy n="86" d="100"/>
        </p:scale>
        <p:origin x="-3126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14D72-1C5C-40A3-B326-328CE3CD8924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AD70D-B1A1-400C-AB80-B43D95AAEB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000" dirty="0" smtClean="0"/>
              <a:t>//Cody Baxter</a:t>
            </a:r>
          </a:p>
          <a:p>
            <a:r>
              <a:rPr lang="en-US" sz="1000" smtClean="0"/>
              <a:t>//Spring 2011, </a:t>
            </a:r>
            <a:r>
              <a:rPr lang="en-US" sz="1000" dirty="0" smtClean="0"/>
              <a:t>CS 493</a:t>
            </a:r>
          </a:p>
          <a:p>
            <a:endParaRPr lang="en-US" sz="1000" dirty="0" smtClean="0"/>
          </a:p>
          <a:p>
            <a:r>
              <a:rPr lang="en-US" sz="1000" dirty="0" smtClean="0"/>
              <a:t>#include &lt;</a:t>
            </a:r>
            <a:r>
              <a:rPr lang="en-US" sz="1000" dirty="0" err="1" smtClean="0"/>
              <a:t>stdio.h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#include &lt;</a:t>
            </a:r>
            <a:r>
              <a:rPr lang="en-US" sz="1000" dirty="0" err="1" smtClean="0"/>
              <a:t>windows.h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#include &lt;</a:t>
            </a:r>
            <a:r>
              <a:rPr lang="en-US" sz="1000" dirty="0" err="1" smtClean="0"/>
              <a:t>string.h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#include &lt;</a:t>
            </a:r>
            <a:r>
              <a:rPr lang="en-US" sz="1000" dirty="0" err="1" smtClean="0"/>
              <a:t>conio.h</a:t>
            </a:r>
            <a:r>
              <a:rPr lang="en-US" sz="1000" dirty="0" smtClean="0"/>
              <a:t>&gt;</a:t>
            </a:r>
          </a:p>
          <a:p>
            <a:endParaRPr lang="en-US" sz="1000" dirty="0" smtClean="0"/>
          </a:p>
          <a:p>
            <a:r>
              <a:rPr lang="en-US" sz="1000" dirty="0" smtClean="0"/>
              <a:t>static HANDLE </a:t>
            </a:r>
            <a:r>
              <a:rPr lang="en-US" sz="1000" dirty="0" err="1" smtClean="0"/>
              <a:t>hSerial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static BOOL </a:t>
            </a:r>
            <a:r>
              <a:rPr lang="en-US" sz="1000" dirty="0" err="1" smtClean="0"/>
              <a:t>portOpen</a:t>
            </a:r>
            <a:r>
              <a:rPr lang="en-US" sz="1000" dirty="0" smtClean="0"/>
              <a:t> = 0;</a:t>
            </a:r>
          </a:p>
          <a:p>
            <a:endParaRPr lang="en-US" sz="1000" dirty="0" smtClean="0"/>
          </a:p>
          <a:p>
            <a:r>
              <a:rPr lang="en-US" sz="1000" dirty="0" err="1" smtClean="0"/>
              <a:t>int</a:t>
            </a:r>
            <a:r>
              <a:rPr lang="en-US" sz="1000" dirty="0" smtClean="0"/>
              <a:t> </a:t>
            </a:r>
            <a:r>
              <a:rPr lang="en-US" sz="1000" dirty="0" err="1" smtClean="0"/>
              <a:t>StartSerialPort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int</a:t>
            </a:r>
            <a:r>
              <a:rPr lang="en-US" sz="1000" dirty="0" smtClean="0"/>
              <a:t> fail = 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hSerial</a:t>
            </a:r>
            <a:r>
              <a:rPr lang="en-US" sz="1000" dirty="0" smtClean="0"/>
              <a:t> = </a:t>
            </a:r>
            <a:r>
              <a:rPr lang="en-US" sz="1000" dirty="0" err="1" smtClean="0"/>
              <a:t>CreateFile</a:t>
            </a:r>
            <a:r>
              <a:rPr lang="en-US" sz="1000" dirty="0" smtClean="0"/>
              <a:t>("COM3", GENERIC_READ | GENERIC_WRITE, 0, 0, OPEN_EXISTING, FILE_ATTRIBUTE_NORMAL, 0);</a:t>
            </a:r>
          </a:p>
          <a:p>
            <a:r>
              <a:rPr lang="en-US" sz="1000" dirty="0" smtClean="0"/>
              <a:t>	</a:t>
            </a:r>
          </a:p>
          <a:p>
            <a:r>
              <a:rPr lang="en-US" sz="1000" dirty="0" smtClean="0"/>
              <a:t>	if (</a:t>
            </a:r>
            <a:r>
              <a:rPr lang="en-US" sz="1000" dirty="0" err="1" smtClean="0"/>
              <a:t>hSerial</a:t>
            </a:r>
            <a:r>
              <a:rPr lang="en-US" sz="1000" dirty="0" smtClean="0"/>
              <a:t> == INVALID_HANDLE_VALUE) //connection failed</a:t>
            </a:r>
          </a:p>
          <a:p>
            <a:r>
              <a:rPr lang="en-US" sz="1000" dirty="0" smtClean="0"/>
              <a:t>		return 0;	</a:t>
            </a:r>
          </a:p>
          <a:p>
            <a:r>
              <a:rPr lang="en-US" sz="1000" dirty="0" smtClean="0"/>
              <a:t>	</a:t>
            </a:r>
          </a:p>
          <a:p>
            <a:r>
              <a:rPr lang="en-US" sz="1000" dirty="0" smtClean="0"/>
              <a:t>	DCB </a:t>
            </a:r>
            <a:r>
              <a:rPr lang="en-US" sz="1000" dirty="0" err="1" smtClean="0"/>
              <a:t>dcbSerialParams</a:t>
            </a:r>
            <a:r>
              <a:rPr lang="en-US" sz="1000" dirty="0" smtClean="0"/>
              <a:t> = {0};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dcbSerialParams.DCBlength</a:t>
            </a:r>
            <a:r>
              <a:rPr lang="en-US" sz="1000" dirty="0" smtClean="0"/>
              <a:t> = </a:t>
            </a:r>
            <a:r>
              <a:rPr lang="en-US" sz="1000" dirty="0" err="1" smtClean="0"/>
              <a:t>sizeof</a:t>
            </a:r>
            <a:r>
              <a:rPr lang="en-US" sz="1000" dirty="0" smtClean="0"/>
              <a:t>(</a:t>
            </a:r>
            <a:r>
              <a:rPr lang="en-US" sz="1000" dirty="0" err="1" smtClean="0"/>
              <a:t>dcbSerialParams</a:t>
            </a:r>
            <a:r>
              <a:rPr lang="en-US" sz="1000" dirty="0" smtClean="0"/>
              <a:t>);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dcbSerialParams.BaudRate</a:t>
            </a:r>
            <a:r>
              <a:rPr lang="en-US" sz="1000" dirty="0" smtClean="0"/>
              <a:t> = CBR_57600;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dcbSerialParams.ByteSize</a:t>
            </a:r>
            <a:r>
              <a:rPr lang="en-US" sz="1000" dirty="0" smtClean="0"/>
              <a:t> = 8;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dcbSerialParams.StopBits</a:t>
            </a:r>
            <a:r>
              <a:rPr lang="en-US" sz="1000" dirty="0" smtClean="0"/>
              <a:t> = ONESTOPBIT;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dcbSerialParams.Parity</a:t>
            </a:r>
            <a:r>
              <a:rPr lang="en-US" sz="1000" dirty="0" smtClean="0"/>
              <a:t> = NOPARITY;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dcbSerialParams.fOutxCtsFlow</a:t>
            </a:r>
            <a:r>
              <a:rPr lang="en-US" sz="1000" dirty="0" smtClean="0"/>
              <a:t> = 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dcbSerialParams.fOutxDsrFlow</a:t>
            </a:r>
            <a:r>
              <a:rPr lang="en-US" sz="1000" dirty="0" smtClean="0"/>
              <a:t> = 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dcbSerialParams.fOutX</a:t>
            </a:r>
            <a:r>
              <a:rPr lang="en-US" sz="1000" dirty="0" smtClean="0"/>
              <a:t> = 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dcbSerialParams.fInX</a:t>
            </a:r>
            <a:r>
              <a:rPr lang="en-US" sz="1000" dirty="0" smtClean="0"/>
              <a:t> = 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dcbSerialParams.fRtsControl</a:t>
            </a:r>
            <a:r>
              <a:rPr lang="en-US" sz="1000" dirty="0" smtClean="0"/>
              <a:t> = RTS_CONTROL_ENABLE;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dcbSerialParams.fDtrControl</a:t>
            </a:r>
            <a:r>
              <a:rPr lang="en-US" sz="1000" dirty="0" smtClean="0"/>
              <a:t> = DTR_CONTROL_ENABLE;</a:t>
            </a:r>
          </a:p>
          <a:p>
            <a:r>
              <a:rPr lang="en-US" sz="1000" dirty="0" smtClean="0"/>
              <a:t>	</a:t>
            </a:r>
          </a:p>
          <a:p>
            <a:r>
              <a:rPr lang="en-US" sz="1000" dirty="0" smtClean="0"/>
              <a:t>	fail = </a:t>
            </a:r>
            <a:r>
              <a:rPr lang="en-US" sz="1000" dirty="0" err="1" smtClean="0"/>
              <a:t>SetCommState</a:t>
            </a:r>
            <a:r>
              <a:rPr lang="en-US" sz="1000" dirty="0" smtClean="0"/>
              <a:t> (</a:t>
            </a:r>
            <a:r>
              <a:rPr lang="en-US" sz="1000" dirty="0" err="1" smtClean="0"/>
              <a:t>hSerial</a:t>
            </a:r>
            <a:r>
              <a:rPr lang="en-US" sz="1000" dirty="0" smtClean="0"/>
              <a:t>, &amp;</a:t>
            </a:r>
            <a:r>
              <a:rPr lang="en-US" sz="1000" dirty="0" err="1" smtClean="0"/>
              <a:t>dcbSerialParams</a:t>
            </a:r>
            <a:r>
              <a:rPr lang="en-US" sz="1000" dirty="0" smtClean="0"/>
              <a:t>);</a:t>
            </a:r>
          </a:p>
          <a:p>
            <a:r>
              <a:rPr lang="en-US" sz="1000" dirty="0" smtClean="0"/>
              <a:t>	if (fail == 0) //</a:t>
            </a:r>
            <a:r>
              <a:rPr lang="en-US" sz="1000" dirty="0" err="1" smtClean="0"/>
              <a:t>SetCommState</a:t>
            </a:r>
            <a:r>
              <a:rPr lang="en-US" sz="1000" dirty="0" smtClean="0"/>
              <a:t> failed</a:t>
            </a:r>
          </a:p>
          <a:p>
            <a:r>
              <a:rPr lang="en-US" sz="1000" dirty="0" smtClean="0"/>
              <a:t>		return 0;</a:t>
            </a:r>
          </a:p>
          <a:p>
            <a:r>
              <a:rPr lang="en-US" sz="1000" dirty="0" smtClean="0"/>
              <a:t>	</a:t>
            </a:r>
          </a:p>
          <a:p>
            <a:r>
              <a:rPr lang="en-US" sz="1000" dirty="0" smtClean="0"/>
              <a:t>	COMMTIMEOUTS timeouts = {0};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timeouts.ReadIntervalTimeout</a:t>
            </a:r>
            <a:r>
              <a:rPr lang="en-US" sz="1000" dirty="0" smtClean="0"/>
              <a:t> = 1; //was 50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timeouts.ReadTotalTimeoutConstant</a:t>
            </a:r>
            <a:r>
              <a:rPr lang="en-US" sz="1000" dirty="0" smtClean="0"/>
              <a:t> = 100; //was 50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timeouts.ReadTotalTimeoutMultiplier</a:t>
            </a:r>
            <a:r>
              <a:rPr lang="en-US" sz="1000" dirty="0" smtClean="0"/>
              <a:t> = 1000; //was 10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timeouts.WriteTotalTimeoutConstant</a:t>
            </a:r>
            <a:r>
              <a:rPr lang="en-US" sz="1000" dirty="0" smtClean="0"/>
              <a:t> = 0; //was 0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timeouts.WriteTotalTimeoutMultiplier</a:t>
            </a:r>
            <a:r>
              <a:rPr lang="en-US" sz="1000" dirty="0" smtClean="0"/>
              <a:t> = 0; //was 0</a:t>
            </a:r>
          </a:p>
          <a:p>
            <a:endParaRPr lang="en-US" sz="1000" dirty="0" smtClean="0"/>
          </a:p>
          <a:p>
            <a:r>
              <a:rPr lang="en-US" sz="1000" dirty="0" smtClean="0"/>
              <a:t>	fail = </a:t>
            </a:r>
            <a:r>
              <a:rPr lang="en-US" sz="1000" dirty="0" err="1" smtClean="0"/>
              <a:t>SetCommTimeouts</a:t>
            </a:r>
            <a:r>
              <a:rPr lang="en-US" sz="1000" dirty="0" smtClean="0"/>
              <a:t>(</a:t>
            </a:r>
            <a:r>
              <a:rPr lang="en-US" sz="1000" dirty="0" err="1" smtClean="0"/>
              <a:t>hSerial</a:t>
            </a:r>
            <a:r>
              <a:rPr lang="en-US" sz="1000" dirty="0" smtClean="0"/>
              <a:t>, &amp;timeouts);</a:t>
            </a:r>
          </a:p>
          <a:p>
            <a:r>
              <a:rPr lang="en-US" sz="1000" dirty="0" smtClean="0"/>
              <a:t>	if (fail == 0) //</a:t>
            </a:r>
            <a:r>
              <a:rPr lang="en-US" sz="1000" dirty="0" err="1" smtClean="0"/>
              <a:t>SetCommTimeouts</a:t>
            </a:r>
            <a:r>
              <a:rPr lang="en-US" sz="1000" dirty="0" smtClean="0"/>
              <a:t> failed</a:t>
            </a:r>
          </a:p>
          <a:p>
            <a:r>
              <a:rPr lang="en-US" sz="1000" dirty="0" smtClean="0"/>
              <a:t>		return 0;</a:t>
            </a:r>
          </a:p>
          <a:p>
            <a:endParaRPr lang="en-US" sz="1000" dirty="0" smtClean="0"/>
          </a:p>
          <a:p>
            <a:r>
              <a:rPr lang="en-US" sz="1000" dirty="0" smtClean="0"/>
              <a:t>	//Connection made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portOpen</a:t>
            </a:r>
            <a:r>
              <a:rPr lang="en-US" sz="1000" dirty="0" smtClean="0"/>
              <a:t> = 1;</a:t>
            </a:r>
          </a:p>
          <a:p>
            <a:r>
              <a:rPr lang="en-US" sz="1000" dirty="0" smtClean="0"/>
              <a:t>	return 1;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 smtClean="0"/>
          </a:p>
          <a:p>
            <a:r>
              <a:rPr lang="en-US" sz="1000" dirty="0" smtClean="0"/>
              <a:t>unsigned __int8 </a:t>
            </a:r>
            <a:r>
              <a:rPr lang="en-US" sz="1000" dirty="0" err="1" smtClean="0"/>
              <a:t>ReadFromSerial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	DWORD </a:t>
            </a:r>
            <a:r>
              <a:rPr lang="en-US" sz="1000" dirty="0" err="1" smtClean="0"/>
              <a:t>bytesRead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	unsigned __int8 read;</a:t>
            </a:r>
          </a:p>
          <a:p>
            <a:r>
              <a:rPr lang="en-US" sz="1000" dirty="0" smtClean="0"/>
              <a:t>	BOOL </a:t>
            </a:r>
            <a:r>
              <a:rPr lang="en-US" sz="1000" dirty="0" err="1" smtClean="0"/>
              <a:t>readError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readError</a:t>
            </a:r>
            <a:r>
              <a:rPr lang="en-US" sz="1000" dirty="0" smtClean="0"/>
              <a:t> = </a:t>
            </a:r>
            <a:r>
              <a:rPr lang="en-US" sz="1000" dirty="0" err="1" smtClean="0"/>
              <a:t>ReadFile</a:t>
            </a:r>
            <a:r>
              <a:rPr lang="en-US" sz="1000" dirty="0" smtClean="0"/>
              <a:t>(</a:t>
            </a:r>
            <a:r>
              <a:rPr lang="en-US" sz="1000" dirty="0" err="1" smtClean="0"/>
              <a:t>hSerial</a:t>
            </a:r>
            <a:r>
              <a:rPr lang="en-US" sz="1000" dirty="0" smtClean="0"/>
              <a:t>, &amp;read, 1, &amp;</a:t>
            </a:r>
            <a:r>
              <a:rPr lang="en-US" sz="1000" dirty="0" err="1" smtClean="0"/>
              <a:t>bytesRead</a:t>
            </a:r>
            <a:r>
              <a:rPr lang="en-US" sz="1000" dirty="0" smtClean="0"/>
              <a:t>, NULL);</a:t>
            </a:r>
          </a:p>
          <a:p>
            <a:r>
              <a:rPr lang="en-US" sz="1000" dirty="0" smtClean="0"/>
              <a:t>	return read;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 smtClean="0"/>
          </a:p>
          <a:p>
            <a:r>
              <a:rPr lang="en-US" sz="1000" dirty="0" smtClean="0"/>
              <a:t>void </a:t>
            </a:r>
            <a:r>
              <a:rPr lang="en-US" sz="1000" dirty="0" err="1" smtClean="0"/>
              <a:t>WriteToSerial</a:t>
            </a:r>
            <a:r>
              <a:rPr lang="en-US" sz="1000" dirty="0" smtClean="0"/>
              <a:t>(unsigned __int8 write)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	DWORD </a:t>
            </a:r>
            <a:r>
              <a:rPr lang="en-US" sz="1000" dirty="0" err="1" smtClean="0"/>
              <a:t>bytesWrote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	BOOL </a:t>
            </a:r>
            <a:r>
              <a:rPr lang="en-US" sz="1000" dirty="0" err="1" smtClean="0"/>
              <a:t>writeError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writeError</a:t>
            </a:r>
            <a:r>
              <a:rPr lang="en-US" sz="1000" dirty="0" smtClean="0"/>
              <a:t> = </a:t>
            </a:r>
            <a:r>
              <a:rPr lang="en-US" sz="1000" dirty="0" err="1" smtClean="0"/>
              <a:t>WriteFile</a:t>
            </a:r>
            <a:r>
              <a:rPr lang="en-US" sz="1000" dirty="0" smtClean="0"/>
              <a:t>(</a:t>
            </a:r>
            <a:r>
              <a:rPr lang="en-US" sz="1000" dirty="0" err="1" smtClean="0"/>
              <a:t>hSerial</a:t>
            </a:r>
            <a:r>
              <a:rPr lang="en-US" sz="1000" dirty="0" smtClean="0"/>
              <a:t>, &amp;write, 1, &amp;</a:t>
            </a:r>
            <a:r>
              <a:rPr lang="en-US" sz="1000" dirty="0" err="1" smtClean="0"/>
              <a:t>bytesWrote</a:t>
            </a:r>
            <a:r>
              <a:rPr lang="en-US" sz="1000" dirty="0" smtClean="0"/>
              <a:t>, NULL);</a:t>
            </a:r>
          </a:p>
          <a:p>
            <a:r>
              <a:rPr lang="en-US" sz="1000" dirty="0" smtClean="0"/>
              <a:t>	return;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8B3E9-F106-4B3B-AF9C-5D459394DC37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67825" cy="695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5874" y="172016"/>
            <a:ext cx="212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Visibility and Startup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2261" y="1095470"/>
            <a:ext cx="80123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Instantiate train tasks and train queues dynamically. A train task communicate with its train queues via a pointer.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Instantiate all other tasks and protected types statically, for instance, </a:t>
            </a:r>
            <a:r>
              <a:rPr lang="en-US" sz="1400" smtClean="0"/>
              <a:t>in Controller.adb</a:t>
            </a:r>
            <a:r>
              <a:rPr lang="en-US" sz="14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Protected types need to be visible to the tasks that use them. Pointers are not needed for tasks and queues which are created statically.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The CQM keeps a table that associates train ids with pointers to the corresponding train queues in the </a:t>
            </a:r>
            <a:r>
              <a:rPr lang="en-US" sz="1400" dirty="0" err="1" smtClean="0"/>
              <a:t>TrainIdQueueList</a:t>
            </a:r>
            <a:r>
              <a:rPr lang="en-US" sz="14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err="1" smtClean="0"/>
              <a:t>OThrottles</a:t>
            </a:r>
            <a:r>
              <a:rPr lang="en-US" sz="1400" dirty="0" smtClean="0"/>
              <a:t> can be started at any time.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Instantiate The </a:t>
            </a:r>
            <a:r>
              <a:rPr lang="en-US" sz="1400" dirty="0" err="1" smtClean="0"/>
              <a:t>LocoBuffer</a:t>
            </a:r>
            <a:r>
              <a:rPr lang="en-US" sz="1400" dirty="0" smtClean="0"/>
              <a:t> IO tasks statically.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403122" y="2723536"/>
            <a:ext cx="1150374" cy="9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-338183" y="2728456"/>
            <a:ext cx="1150374" cy="9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779" y="2577933"/>
            <a:ext cx="694421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LocoBuffer</a:t>
            </a:r>
            <a:endParaRPr 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1911524" y="1731958"/>
            <a:ext cx="849913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ReadLocoByte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Task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869002" y="3249328"/>
            <a:ext cx="942887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WriteLocoString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Task</a:t>
            </a:r>
            <a:endParaRPr lang="en-US" sz="900" dirty="0"/>
          </a:p>
        </p:txBody>
      </p:sp>
      <p:sp>
        <p:nvSpPr>
          <p:cNvPr id="11" name="Oval 10"/>
          <p:cNvSpPr/>
          <p:nvPr/>
        </p:nvSpPr>
        <p:spPr>
          <a:xfrm>
            <a:off x="4043969" y="2478349"/>
            <a:ext cx="255973" cy="273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81335" y="1742314"/>
            <a:ext cx="962122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ReceiveMessage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Task</a:t>
            </a:r>
            <a:endParaRPr 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5571342" y="3278153"/>
            <a:ext cx="830676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SendMessage</a:t>
            </a:r>
            <a:br>
              <a:rPr lang="en-US" sz="900" smtClean="0"/>
            </a:br>
            <a:r>
              <a:rPr lang="en-US" sz="900" smtClean="0"/>
              <a:t>Task</a:t>
            </a:r>
            <a:endParaRPr lang="en-US" sz="900" dirty="0"/>
          </a:p>
        </p:txBody>
      </p:sp>
      <p:sp>
        <p:nvSpPr>
          <p:cNvPr id="15" name="Oval 14"/>
          <p:cNvSpPr/>
          <p:nvPr/>
        </p:nvSpPr>
        <p:spPr>
          <a:xfrm>
            <a:off x="3411953" y="2479823"/>
            <a:ext cx="255973" cy="2737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7" idx="1"/>
          </p:cNvCxnSpPr>
          <p:nvPr/>
        </p:nvCxnSpPr>
        <p:spPr>
          <a:xfrm rot="10800000" flipV="1">
            <a:off x="238539" y="2693348"/>
            <a:ext cx="440240" cy="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0"/>
            <a:endCxn id="8" idx="1"/>
          </p:cNvCxnSpPr>
          <p:nvPr/>
        </p:nvCxnSpPr>
        <p:spPr>
          <a:xfrm rot="5400000" flipH="1" flipV="1">
            <a:off x="1138103" y="1804512"/>
            <a:ext cx="661309" cy="885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9" idx="1"/>
          </p:cNvCxnSpPr>
          <p:nvPr/>
        </p:nvCxnSpPr>
        <p:spPr>
          <a:xfrm rot="16200000" flipH="1">
            <a:off x="1134882" y="2699873"/>
            <a:ext cx="625229" cy="843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  <a:endCxn id="15" idx="1"/>
          </p:cNvCxnSpPr>
          <p:nvPr/>
        </p:nvCxnSpPr>
        <p:spPr>
          <a:xfrm>
            <a:off x="2761437" y="1916624"/>
            <a:ext cx="688002" cy="603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3"/>
            <a:endCxn id="15" idx="3"/>
          </p:cNvCxnSpPr>
          <p:nvPr/>
        </p:nvCxnSpPr>
        <p:spPr>
          <a:xfrm flipV="1">
            <a:off x="2811889" y="2713465"/>
            <a:ext cx="637550" cy="720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6"/>
            <a:endCxn id="11" idx="2"/>
          </p:cNvCxnSpPr>
          <p:nvPr/>
        </p:nvCxnSpPr>
        <p:spPr>
          <a:xfrm flipV="1">
            <a:off x="3667926" y="2615214"/>
            <a:ext cx="376043" cy="1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7"/>
            <a:endCxn id="12" idx="1"/>
          </p:cNvCxnSpPr>
          <p:nvPr/>
        </p:nvCxnSpPr>
        <p:spPr>
          <a:xfrm rot="5400000" flipH="1" flipV="1">
            <a:off x="4526167" y="1663269"/>
            <a:ext cx="591456" cy="1118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3"/>
            <a:endCxn id="53" idx="1"/>
          </p:cNvCxnSpPr>
          <p:nvPr/>
        </p:nvCxnSpPr>
        <p:spPr>
          <a:xfrm>
            <a:off x="6343457" y="1926980"/>
            <a:ext cx="1525732" cy="3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3" idx="3"/>
            <a:endCxn id="79" idx="1"/>
          </p:cNvCxnSpPr>
          <p:nvPr/>
        </p:nvCxnSpPr>
        <p:spPr>
          <a:xfrm>
            <a:off x="6402018" y="3462819"/>
            <a:ext cx="1395566" cy="7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5"/>
            <a:endCxn id="13" idx="1"/>
          </p:cNvCxnSpPr>
          <p:nvPr/>
        </p:nvCxnSpPr>
        <p:spPr>
          <a:xfrm rot="16200000" flipH="1">
            <a:off x="4541485" y="2432962"/>
            <a:ext cx="750828" cy="130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88330" y="1803748"/>
            <a:ext cx="420308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R</a:t>
            </a:r>
            <a:r>
              <a:rPr lang="en-US" sz="900" smtClean="0"/>
              <a:t>ead</a:t>
            </a:r>
            <a:endParaRPr 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1418372" y="3327000"/>
            <a:ext cx="450765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W</a:t>
            </a:r>
            <a:r>
              <a:rPr lang="en-US" sz="900" smtClean="0"/>
              <a:t>rite</a:t>
            </a:r>
            <a:endParaRPr 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2812107" y="1848137"/>
            <a:ext cx="830677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 smtClean="0"/>
              <a:t>SendMessage</a:t>
            </a:r>
            <a:endParaRPr 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851990" y="3286319"/>
            <a:ext cx="962123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 smtClean="0"/>
              <a:t>ReceiveMessage</a:t>
            </a:r>
            <a:endParaRPr 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4200710" y="1821503"/>
            <a:ext cx="962123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 smtClean="0"/>
              <a:t>ReceiveMessage</a:t>
            </a:r>
            <a:endParaRPr 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4601004" y="3332022"/>
            <a:ext cx="830677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 smtClean="0"/>
              <a:t>SendMessage</a:t>
            </a:r>
            <a:endParaRPr 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6458153" y="1714971"/>
            <a:ext cx="34336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P</a:t>
            </a:r>
            <a:r>
              <a:rPr lang="en-US" sz="900" smtClean="0"/>
              <a:t>ut</a:t>
            </a:r>
            <a:endParaRPr 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6412748" y="3246215"/>
            <a:ext cx="352982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Get</a:t>
            </a:r>
            <a:endParaRPr lang="en-US" sz="900" dirty="0"/>
          </a:p>
        </p:txBody>
      </p:sp>
      <p:cxnSp>
        <p:nvCxnSpPr>
          <p:cNvPr id="60" name="Straight Arrow Connector 59"/>
          <p:cNvCxnSpPr/>
          <p:nvPr/>
        </p:nvCxnSpPr>
        <p:spPr>
          <a:xfrm rot="5400000" flipH="1" flipV="1">
            <a:off x="3074453" y="2973405"/>
            <a:ext cx="264711" cy="249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0800000">
            <a:off x="1152949" y="3045355"/>
            <a:ext cx="211690" cy="14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V="1">
            <a:off x="1097292" y="2185163"/>
            <a:ext cx="275312" cy="216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0800000">
            <a:off x="4738985" y="3108965"/>
            <a:ext cx="230581" cy="166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0800000" flipV="1">
            <a:off x="4554246" y="2092170"/>
            <a:ext cx="290003" cy="171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1" idx="3"/>
          </p:cNvCxnSpPr>
          <p:nvPr/>
        </p:nvCxnSpPr>
        <p:spPr>
          <a:xfrm>
            <a:off x="6801517" y="1830387"/>
            <a:ext cx="227436" cy="22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045350" y="2067339"/>
            <a:ext cx="212755" cy="178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0800000" flipV="1">
            <a:off x="6741452" y="3371353"/>
            <a:ext cx="303404" cy="355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05" y="3491984"/>
            <a:ext cx="572593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 smtClean="0"/>
              <a:t>LocoNet</a:t>
            </a:r>
            <a:endParaRPr 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7797584" y="3285804"/>
            <a:ext cx="498856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Out</a:t>
            </a:r>
            <a:br>
              <a:rPr lang="en-US" sz="900" smtClean="0"/>
            </a:br>
            <a:r>
              <a:rPr lang="en-US" sz="900" smtClean="0"/>
              <a:t>Queue</a:t>
            </a:r>
            <a:endParaRPr 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1391211" y="838921"/>
            <a:ext cx="2442720" cy="40011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LocoBufferIO</a:t>
            </a:r>
            <a:r>
              <a:rPr lang="en-US" sz="2000" dirty="0" smtClean="0"/>
              <a:t> Package</a:t>
            </a:r>
            <a:endParaRPr lang="en-US" sz="2000" dirty="0"/>
          </a:p>
        </p:txBody>
      </p:sp>
      <p:cxnSp>
        <p:nvCxnSpPr>
          <p:cNvPr id="56" name="Straight Connector 55"/>
          <p:cNvCxnSpPr/>
          <p:nvPr/>
        </p:nvCxnSpPr>
        <p:spPr>
          <a:xfrm rot="5400000">
            <a:off x="2476831" y="2898250"/>
            <a:ext cx="2775006" cy="31806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128546" y="2846567"/>
            <a:ext cx="2718022" cy="33131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6005885" y="2894275"/>
            <a:ext cx="2581524" cy="26504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69189" y="1847943"/>
            <a:ext cx="421910" cy="2308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CQM</a:t>
            </a:r>
            <a:endParaRPr 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4651347" y="856148"/>
            <a:ext cx="2238434" cy="40011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MessageIO</a:t>
            </a:r>
            <a:r>
              <a:rPr lang="en-US" sz="2000" dirty="0" smtClean="0"/>
              <a:t> Package</a:t>
            </a:r>
            <a:endParaRPr 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1927122" y="2517051"/>
            <a:ext cx="835742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cLocoIO</a:t>
            </a:r>
            <a:endParaRPr lang="en-US" sz="1100" dirty="0" smtClean="0"/>
          </a:p>
          <a:p>
            <a:pPr algn="ctr"/>
            <a:r>
              <a:rPr lang="en-US" sz="1100" dirty="0" smtClean="0"/>
              <a:t>functions</a:t>
            </a:r>
            <a:endParaRPr lang="en-US" sz="1100" dirty="0"/>
          </a:p>
        </p:txBody>
      </p:sp>
      <p:cxnSp>
        <p:nvCxnSpPr>
          <p:cNvPr id="59" name="Straight Connector 58"/>
          <p:cNvCxnSpPr>
            <a:stCxn id="8" idx="2"/>
            <a:endCxn id="54" idx="0"/>
          </p:cNvCxnSpPr>
          <p:nvPr/>
        </p:nvCxnSpPr>
        <p:spPr>
          <a:xfrm rot="16200000" flipH="1">
            <a:off x="2132857" y="2304914"/>
            <a:ext cx="415761" cy="85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9" idx="0"/>
            <a:endCxn id="54" idx="2"/>
          </p:cNvCxnSpPr>
          <p:nvPr/>
        </p:nvCxnSpPr>
        <p:spPr>
          <a:xfrm rot="5400000" flipH="1" flipV="1">
            <a:off x="2192024" y="3096360"/>
            <a:ext cx="301390" cy="45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436375" y="3829656"/>
            <a:ext cx="835742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39DLL</a:t>
            </a:r>
          </a:p>
          <a:p>
            <a:pPr algn="ctr"/>
            <a:r>
              <a:rPr lang="en-US" sz="1100" dirty="0" smtClean="0"/>
              <a:t>functions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99980" y="736186"/>
            <a:ext cx="3444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Administrator Throttle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685448" y="3311091"/>
            <a:ext cx="37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the document AdminThrottle.pptx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0254" y="0"/>
            <a:ext cx="532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Look at Messages as They Enter and </a:t>
            </a:r>
            <a:r>
              <a:rPr lang="en-US" smtClean="0"/>
              <a:t>Leave Controller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rot="16200000" flipH="1">
            <a:off x="4385689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255788" y="681163"/>
            <a:ext cx="3789012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2414662" y="701859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Receive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8" name="Flowchart: Connector 7"/>
          <p:cNvSpPr/>
          <p:nvPr/>
        </p:nvSpPr>
        <p:spPr>
          <a:xfrm>
            <a:off x="707629" y="707374"/>
            <a:ext cx="1170039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4380937" y="818103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235656" y="818100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cxnSp>
        <p:nvCxnSpPr>
          <p:cNvPr id="11" name="Straight Connector 10"/>
          <p:cNvCxnSpPr/>
          <p:nvPr/>
        </p:nvCxnSpPr>
        <p:spPr>
          <a:xfrm rot="16200000" flipH="1">
            <a:off x="-1004935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2532752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3472837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1448580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message</a:t>
            </a:r>
            <a:endParaRPr lang="en-US" sz="1100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679994" y="1579385"/>
            <a:ext cx="22756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63074" y="1775916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put(message)</a:t>
            </a:r>
            <a:endParaRPr lang="en-US" sz="11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25455" y="1788297"/>
            <a:ext cx="18103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9273" y="129618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1</a:t>
            </a:r>
            <a:endParaRPr lang="en-US" sz="1100"/>
          </a:p>
        </p:txBody>
      </p:sp>
      <p:sp>
        <p:nvSpPr>
          <p:cNvPr id="27" name="TextBox 26"/>
          <p:cNvSpPr txBox="1"/>
          <p:nvPr/>
        </p:nvSpPr>
        <p:spPr>
          <a:xfrm>
            <a:off x="3972321" y="152987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5881193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CQM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6199359" y="816412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7238451" y="821029"/>
            <a:ext cx="731290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SSIQueue</a:t>
            </a:r>
            <a:endParaRPr lang="en-US" sz="1100" dirty="0" smtClean="0"/>
          </a:p>
        </p:txBody>
      </p:sp>
      <p:cxnSp>
        <p:nvCxnSpPr>
          <p:cNvPr id="35" name="Straight Connector 34"/>
          <p:cNvCxnSpPr/>
          <p:nvPr/>
        </p:nvCxnSpPr>
        <p:spPr>
          <a:xfrm rot="16200000" flipH="1">
            <a:off x="5332385" y="3592664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97745" y="1919048"/>
            <a:ext cx="275243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897745" y="2063800"/>
            <a:ext cx="36945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59594" y="2990478"/>
            <a:ext cx="984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get(message)</a:t>
            </a:r>
            <a:endParaRPr lang="en-US" sz="1100" dirty="0"/>
          </a:p>
        </p:txBody>
      </p:sp>
      <p:cxnSp>
        <p:nvCxnSpPr>
          <p:cNvPr id="62" name="Straight Arrow Connector 61"/>
          <p:cNvCxnSpPr>
            <a:stCxn id="54" idx="1"/>
          </p:cNvCxnSpPr>
          <p:nvPr/>
        </p:nvCxnSpPr>
        <p:spPr>
          <a:xfrm rot="10800000" flipV="1">
            <a:off x="1282460" y="3121282"/>
            <a:ext cx="2677135" cy="10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90991" y="3318369"/>
            <a:ext cx="679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message</a:t>
            </a:r>
            <a:endParaRPr lang="en-US" sz="1100" dirty="0"/>
          </a:p>
        </p:txBody>
      </p:sp>
      <p:cxnSp>
        <p:nvCxnSpPr>
          <p:cNvPr id="64" name="Straight Arrow Connector 63"/>
          <p:cNvCxnSpPr/>
          <p:nvPr/>
        </p:nvCxnSpPr>
        <p:spPr>
          <a:xfrm rot="10800000">
            <a:off x="110836" y="3449178"/>
            <a:ext cx="46631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930818" y="284548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295568" y="3183154"/>
            <a:ext cx="25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72" name="Straight Connector 71"/>
          <p:cNvCxnSpPr/>
          <p:nvPr/>
        </p:nvCxnSpPr>
        <p:spPr>
          <a:xfrm rot="16200000" flipH="1">
            <a:off x="653152" y="358455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80538" y="3674568"/>
            <a:ext cx="8636000" cy="29700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ReceiveMessageTask</a:t>
            </a:r>
            <a:r>
              <a:rPr lang="en-US" sz="1100" dirty="0" smtClean="0"/>
              <a:t> receives a message from one of the sockets. If the message is one that refers to a slot#,  then RMT looks in the slot lookup for a matching virtual slot#. If it finds none, it discards the message else it replaces the slot# with the corresponding train id and does a put operation against the CQM.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CQM places the message in the correct queue.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CQM places the message in the correct queue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SendMessageTask</a:t>
            </a:r>
            <a:r>
              <a:rPr lang="en-US" sz="1100" dirty="0" smtClean="0"/>
              <a:t> gets a message.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For messages that are based on a slot number, </a:t>
            </a:r>
            <a:r>
              <a:rPr lang="en-US" sz="1100" dirty="0" err="1" smtClean="0"/>
              <a:t>SendMessageTask</a:t>
            </a:r>
            <a:r>
              <a:rPr lang="en-US" sz="1100" dirty="0" smtClean="0"/>
              <a:t> uses the slot lookup table to replace a train id with a corresponding physical slot#. SMT also decides who should receive the message.  Some messages are sent only to the railroad socket while others are sent only to all the </a:t>
            </a:r>
            <a:r>
              <a:rPr lang="en-US" sz="1100" dirty="0" err="1" smtClean="0"/>
              <a:t>Othrottles</a:t>
            </a:r>
            <a:r>
              <a:rPr lang="en-US" sz="1100" dirty="0" smtClean="0"/>
              <a:t>. Compute the check sum here.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en-US" sz="1100" dirty="0" smtClean="0"/>
              <a:t>Subsequent diagrams of this </a:t>
            </a:r>
            <a:r>
              <a:rPr lang="en-US" sz="1100" smtClean="0"/>
              <a:t>sort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100" smtClean="0"/>
              <a:t>Start </a:t>
            </a:r>
            <a:r>
              <a:rPr lang="en-US" sz="1100" dirty="0" smtClean="0"/>
              <a:t>with a message already in the correct input </a:t>
            </a:r>
            <a:r>
              <a:rPr lang="en-US" sz="1100" smtClean="0"/>
              <a:t>queue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100" smtClean="0"/>
              <a:t>Don’t </a:t>
            </a:r>
            <a:r>
              <a:rPr lang="en-US" sz="1100" dirty="0" smtClean="0"/>
              <a:t>show messages leaving </a:t>
            </a:r>
            <a:r>
              <a:rPr lang="en-US" sz="1100" smtClean="0"/>
              <a:t>the OutQueue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100" smtClean="0"/>
              <a:t>Don’t  show the put function calls needed to pass messages to the CQM or the get function calls needed to remove messages from a queue.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100" smtClean="0"/>
              <a:t>Function calls to the LayoutManager and other protected types  will be named explicitly.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7966167" y="2307003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put(message)</a:t>
            </a:r>
            <a:endParaRPr lang="en-US" sz="1100" dirty="0"/>
          </a:p>
        </p:txBody>
      </p:sp>
      <p:cxnSp>
        <p:nvCxnSpPr>
          <p:cNvPr id="91" name="Straight Arrow Connector 90"/>
          <p:cNvCxnSpPr/>
          <p:nvPr/>
        </p:nvCxnSpPr>
        <p:spPr>
          <a:xfrm rot="10800000">
            <a:off x="7601528" y="2262909"/>
            <a:ext cx="22167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10800000">
            <a:off x="6687128" y="2382982"/>
            <a:ext cx="114530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10800000">
            <a:off x="5763491" y="2530764"/>
            <a:ext cx="20874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10800000">
            <a:off x="4821382" y="2715491"/>
            <a:ext cx="3048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897836" y="217639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51706" y="1861712"/>
          <a:ext cx="4191756" cy="1583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252"/>
                <a:gridCol w="1397252"/>
                <a:gridCol w="1397252"/>
              </a:tblGrid>
              <a:tr h="28832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When</a:t>
                      </a:r>
                      <a:r>
                        <a:rPr lang="en-US" sz="1100" baseline="0" dirty="0" smtClean="0"/>
                        <a:t> Incoming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From Railroad Slot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From </a:t>
                      </a:r>
                      <a:r>
                        <a:rPr lang="en-US" sz="1100" dirty="0" err="1" smtClean="0"/>
                        <a:t>Othrottle</a:t>
                      </a:r>
                      <a:r>
                        <a:rPr lang="en-US" sz="1100" dirty="0" smtClean="0"/>
                        <a:t> Slots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OPC_LOCO_ADR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Discard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Put in SSIQueue</a:t>
                      </a:r>
                      <a:endParaRPr lang="en-US" sz="110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OPC_SL_RD_DATA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Put in SSIQueue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Shouldn’t happen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OPC_MOVE_SLOTS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Discard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Discard</a:t>
                      </a:r>
                      <a:endParaRPr lang="en-US" sz="110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OPC_LONG_ACK 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Put in SSIQueue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Discard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doLocoInit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Shouldn’t happen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Put in </a:t>
                      </a:r>
                      <a:r>
                        <a:rPr lang="en-US" sz="1100" dirty="0" err="1" smtClean="0"/>
                        <a:t>SSIQueue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56525" y="369455"/>
            <a:ext cx="5056192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Message Involved in </a:t>
            </a:r>
          </a:p>
          <a:p>
            <a:pPr algn="ctr"/>
            <a:r>
              <a:rPr lang="en-US" dirty="0" smtClean="0"/>
              <a:t>Selecting, Stealing, and Initialization of a Loco</a:t>
            </a:r>
          </a:p>
          <a:p>
            <a:pPr algn="ctr"/>
            <a:endParaRPr lang="en-US" dirty="0" smtClean="0"/>
          </a:p>
          <a:p>
            <a:r>
              <a:rPr lang="en-US" sz="1100" dirty="0" err="1" smtClean="0"/>
              <a:t>ReceiveMessageTask</a:t>
            </a:r>
            <a:r>
              <a:rPr lang="en-US" sz="1100" dirty="0" smtClean="0"/>
              <a:t>  and </a:t>
            </a:r>
            <a:r>
              <a:rPr lang="en-US" sz="1100" dirty="0" err="1" smtClean="0"/>
              <a:t>SendMessageTask</a:t>
            </a:r>
            <a:r>
              <a:rPr lang="en-US" sz="1100" dirty="0" smtClean="0"/>
              <a:t> make no changes to these instructions.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28614" y="3824438"/>
          <a:ext cx="4191756" cy="1583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252"/>
                <a:gridCol w="1397252"/>
                <a:gridCol w="1397252"/>
              </a:tblGrid>
              <a:tr h="28832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When</a:t>
                      </a:r>
                      <a:r>
                        <a:rPr lang="en-US" sz="1100" baseline="0" dirty="0" smtClean="0"/>
                        <a:t>  Outgoing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To Railroad Slot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To </a:t>
                      </a:r>
                      <a:r>
                        <a:rPr lang="en-US" sz="1100" dirty="0" err="1" smtClean="0"/>
                        <a:t>Othrottle</a:t>
                      </a:r>
                      <a:r>
                        <a:rPr lang="en-US" sz="1100" dirty="0" smtClean="0"/>
                        <a:t> Slots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OPC_LOCO_ADR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OPC_SL_RD_DATA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OPC_MOVE_SLOTS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OPC_LONG_ACK 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doInitOutcome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1081535" y="681163"/>
            <a:ext cx="2719605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5961121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4485604" y="718003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99178" y="863002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897695" y="863002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712012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87988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2553272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217601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72479" y="1800157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OPC_...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225837" y="1937467"/>
            <a:ext cx="2580238" cy="27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31726" y="1945011"/>
            <a:ext cx="12795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releaseReservation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err="1" smtClean="0"/>
              <a:t>makeReservation</a:t>
            </a:r>
            <a:endParaRPr lang="en-US" sz="1100" dirty="0" smtClean="0"/>
          </a:p>
          <a:p>
            <a:r>
              <a:rPr lang="en-US" sz="1100" dirty="0" err="1" smtClean="0"/>
              <a:t>changeDirectionTo</a:t>
            </a:r>
            <a:endParaRPr lang="en-US" sz="1100" dirty="0" smtClean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107885" y="2145227"/>
            <a:ext cx="391188" cy="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82067" y="2794516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putSectionState</a:t>
            </a:r>
            <a:endParaRPr lang="en-US" sz="1100" dirty="0" smtClean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194558" y="2933334"/>
            <a:ext cx="2352394" cy="1659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218018" y="3336215"/>
            <a:ext cx="1391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msgTryToMoveAgain</a:t>
            </a:r>
            <a:endParaRPr lang="en-US" sz="11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555881" y="3467490"/>
            <a:ext cx="3727022" cy="603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213048" y="3819334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OPC_...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3158344" y="4408575"/>
            <a:ext cx="810260" cy="46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495922" y="16643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6152013" y="185296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5263265" y="272258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5006750" y="322455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3365054" y="415403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6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295552" y="4834546"/>
            <a:ext cx="8573632" cy="11079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gets message from queue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analyzes message and might ask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to release a reservation or make a reservation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might send </a:t>
            </a:r>
            <a:r>
              <a:rPr lang="en-US" sz="1100" dirty="0" err="1" smtClean="0"/>
              <a:t>putSectionState</a:t>
            </a:r>
            <a:r>
              <a:rPr lang="en-US" sz="1100" dirty="0" smtClean="0"/>
              <a:t>  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might send </a:t>
            </a:r>
            <a:r>
              <a:rPr lang="en-US" sz="1100" dirty="0" err="1" smtClean="0"/>
              <a:t>msgTryToMoveAgain</a:t>
            </a:r>
            <a:r>
              <a:rPr lang="en-US" sz="1100" dirty="0" smtClean="0"/>
              <a:t>.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train queues)</a:t>
            </a:r>
          </a:p>
          <a:p>
            <a:pPr marL="228600" indent="-228600">
              <a:buAutoNum type="arabicPeriod"/>
            </a:pPr>
            <a:r>
              <a:rPr lang="en-US" sz="1100" dirty="0" smtClean="0"/>
              <a:t>The </a:t>
            </a:r>
            <a:r>
              <a:rPr lang="en-US" sz="1100" dirty="0" err="1" smtClean="0"/>
              <a:t>TrainTask</a:t>
            </a:r>
            <a:r>
              <a:rPr lang="en-US" sz="1100" dirty="0" smtClean="0"/>
              <a:t> might send one or more of the following messages: SPD, DIRF, SND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the railroad socket)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might inform the world that its state has change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68087" y="1021925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OPC_LOCO_SPD</a:t>
            </a:r>
          </a:p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OPC_LOCO_DIRF</a:t>
            </a:r>
          </a:p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OPC_LOCO_SND (mute)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930879" y="4267207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putTrainState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3176451" y="3957679"/>
            <a:ext cx="1089408" cy="197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662309" y="37031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1583042" y="3749960"/>
            <a:ext cx="38024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43781" y="3603543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 ….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 rot="16200000" flipH="1">
            <a:off x="1356281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309503" y="681163"/>
            <a:ext cx="285184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7901530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4845808" y="718003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333057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80136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496656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44342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2913476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6158010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24464" y="1800157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OPC_...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91930" y="2017435"/>
            <a:ext cx="22349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moveNextSwitch(trainid), direction)</a:t>
            </a:r>
            <a:endParaRPr lang="en-US" sz="11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7441738" y="2145696"/>
            <a:ext cx="552560" cy="2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88728" y="2458124"/>
            <a:ext cx="1026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OPC_SW_REQ</a:t>
            </a:r>
            <a:endParaRPr lang="en-US" sz="1100" dirty="0"/>
          </a:p>
        </p:txBody>
      </p:sp>
      <p:cxnSp>
        <p:nvCxnSpPr>
          <p:cNvPr id="45" name="Straight Arrow Connector 44"/>
          <p:cNvCxnSpPr>
            <a:endCxn id="42" idx="1"/>
          </p:cNvCxnSpPr>
          <p:nvPr/>
        </p:nvCxnSpPr>
        <p:spPr>
          <a:xfrm flipV="1">
            <a:off x="3657600" y="2588929"/>
            <a:ext cx="3731128" cy="27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856126" y="16643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7291624" y="185296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6095154" y="2311174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341745" y="5458208"/>
            <a:ext cx="8573632" cy="6001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gets message from queue</a:t>
            </a:r>
          </a:p>
          <a:p>
            <a:pPr marL="228600" indent="-228600">
              <a:buAutoNum type="arabicPeriod"/>
            </a:pPr>
            <a:r>
              <a:rPr lang="en-US" sz="1100" err="1" smtClean="0"/>
              <a:t>TrainTask</a:t>
            </a:r>
            <a:r>
              <a:rPr lang="en-US" sz="1100" smtClean="0"/>
              <a:t> asks </a:t>
            </a:r>
            <a:r>
              <a:rPr lang="en-US" sz="1100" err="1" smtClean="0"/>
              <a:t>LayoutManager</a:t>
            </a:r>
            <a:r>
              <a:rPr lang="en-US" sz="1100" smtClean="0"/>
              <a:t> to move the next switch in the indicated direction</a:t>
            </a:r>
            <a:endParaRPr lang="en-US" sz="1100" dirty="0" smtClean="0"/>
          </a:p>
          <a:p>
            <a:pPr marL="228600" indent="-228600">
              <a:buAutoNum type="arabicPeriod"/>
            </a:pPr>
            <a:r>
              <a:rPr lang="en-US" sz="1100" smtClean="0"/>
              <a:t>LayoutManager creates </a:t>
            </a:r>
            <a:r>
              <a:rPr lang="en-US" sz="1100" dirty="0" smtClean="0"/>
              <a:t>an OPC_SW_REQ message  if no safety rules are violated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(received by the railroad)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537761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OPC_LOCO_SND (throw/close next switch)</a:t>
            </a:r>
          </a:p>
          <a:p>
            <a:pPr algn="ctr"/>
            <a:r>
              <a:rPr lang="en-US" sz="1100" b="1" dirty="0" smtClean="0">
                <a:solidFill>
                  <a:schemeClr val="accent3">
                    <a:lumMod val="75000"/>
                  </a:schemeClr>
                </a:solidFill>
              </a:rPr>
              <a:t>Handling a sequence of switch requests will be added here later.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42243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cxnSp>
        <p:nvCxnSpPr>
          <p:cNvPr id="41" name="Straight Arrow Connector 40"/>
          <p:cNvCxnSpPr>
            <a:stCxn id="31" idx="3"/>
          </p:cNvCxnSpPr>
          <p:nvPr/>
        </p:nvCxnSpPr>
        <p:spPr>
          <a:xfrm flipV="1">
            <a:off x="2325911" y="1911927"/>
            <a:ext cx="2827980" cy="19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620655" y="3048000"/>
            <a:ext cx="4248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075119" y="2931612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60134" y="3776133"/>
            <a:ext cx="35909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train task will NOT change state.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Connector 33"/>
          <p:cNvSpPr/>
          <p:nvPr/>
        </p:nvSpPr>
        <p:spPr>
          <a:xfrm>
            <a:off x="5517174" y="697117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Layout</a:t>
            </a:r>
            <a:endParaRPr lang="en-US" sz="1100" dirty="0" smtClean="0"/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46" name="Straight Connector 45"/>
          <p:cNvCxnSpPr/>
          <p:nvPr/>
        </p:nvCxnSpPr>
        <p:spPr>
          <a:xfrm rot="16200000" flipH="1">
            <a:off x="1245449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198671" y="681163"/>
            <a:ext cx="285184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645037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222225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69304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607488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332597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671732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901517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42021" y="1809155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OPC_...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195379" y="1973602"/>
            <a:ext cx="1756361" cy="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24695" y="1999329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identifyTrain</a:t>
            </a:r>
            <a:endParaRPr lang="en-US" sz="1100" dirty="0"/>
          </a:p>
        </p:txBody>
      </p:sp>
      <p:cxnSp>
        <p:nvCxnSpPr>
          <p:cNvPr id="37" name="Straight Arrow Connector 36"/>
          <p:cNvCxnSpPr>
            <a:stCxn id="35" idx="3"/>
          </p:cNvCxnSpPr>
          <p:nvPr/>
        </p:nvCxnSpPr>
        <p:spPr>
          <a:xfrm>
            <a:off x="6837124" y="2130134"/>
            <a:ext cx="350322" cy="6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121450" y="167335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6694476" y="183486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267854" y="4962370"/>
            <a:ext cx="8573632" cy="12772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gets the message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tells the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to identify which train set off the sensor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decides that it’s the front or back of some train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only the train involved)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decides that there is an error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train queues)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informs the world that a sensor has changed state and/or a train has changed position  and/or a section has changed state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28600" indent="-228600"/>
            <a:endParaRPr lang="en-US" sz="1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426929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OPC_INPUT_REP</a:t>
            </a:r>
          </a:p>
          <a:p>
            <a:pPr algn="ctr"/>
            <a:r>
              <a:rPr lang="en-US" sz="1100" b="1" smtClean="0">
                <a:solidFill>
                  <a:srgbClr val="C00000"/>
                </a:solidFill>
              </a:rPr>
              <a:t>(sensor fired)</a:t>
            </a:r>
            <a:endParaRPr lang="en-US" sz="11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31411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5865849" y="2322183"/>
            <a:ext cx="14013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msgFrontSensorFired</a:t>
            </a:r>
            <a:endParaRPr lang="en-US" sz="1100" dirty="0" smtClean="0"/>
          </a:p>
          <a:p>
            <a:r>
              <a:rPr lang="en-US" sz="1100" dirty="0" err="1" smtClean="0"/>
              <a:t>msgBackSensorFired</a:t>
            </a:r>
            <a:endParaRPr lang="en-US" sz="1100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1669451" y="2551508"/>
            <a:ext cx="4181229" cy="1967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438749" y="231161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6164560" y="3069132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msgSensorError</a:t>
            </a:r>
            <a:endParaRPr lang="en-US" sz="11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660398" y="3181965"/>
            <a:ext cx="4488993" cy="749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511112" y="294069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6181158" y="3533364"/>
            <a:ext cx="112883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putSensorState</a:t>
            </a:r>
            <a:endParaRPr lang="en-US" sz="1100" dirty="0" smtClean="0"/>
          </a:p>
          <a:p>
            <a:r>
              <a:rPr lang="en-US" sz="1100" dirty="0" err="1" smtClean="0"/>
              <a:t>putTrainPosition</a:t>
            </a:r>
            <a:endParaRPr lang="en-US" sz="1100" dirty="0" smtClean="0"/>
          </a:p>
          <a:p>
            <a:r>
              <a:rPr lang="en-US" sz="1100" dirty="0" err="1" smtClean="0"/>
              <a:t>putSectionState</a:t>
            </a:r>
            <a:endParaRPr lang="en-US" sz="11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601958" y="3795483"/>
            <a:ext cx="3564031" cy="598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527710" y="354346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681018" y="2807855"/>
            <a:ext cx="3971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089040" y="2677448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 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685642" y="3412819"/>
            <a:ext cx="3971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093664" y="3282412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 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 rot="16200000" flipH="1">
            <a:off x="2491877" y="361538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1171561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143255" y="681163"/>
            <a:ext cx="285184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589621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4435072" y="706170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66809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13888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681376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25870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82762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32508" y="5347372"/>
            <a:ext cx="8573632" cy="11079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gets message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analyzes message and tells the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to release or make a reservation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informs the world that a section has changed state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might tell all trains to try to move again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train queues)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might indicates that its speed and state have changed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(OPC_LOCO_SPD received by railroad socket and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putTrainState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1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371513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721772" y="0"/>
            <a:ext cx="322303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err="1" smtClean="0">
                <a:solidFill>
                  <a:srgbClr val="C00000"/>
                </a:solidFill>
              </a:rPr>
              <a:t>msgFrontSensorFired</a:t>
            </a:r>
            <a:endParaRPr lang="en-US" sz="11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100" b="1" dirty="0" err="1" smtClean="0">
                <a:solidFill>
                  <a:srgbClr val="C00000"/>
                </a:solidFill>
              </a:rPr>
              <a:t>msgBackSensorFired</a:t>
            </a:r>
            <a:endParaRPr lang="en-US" sz="11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100" b="1" dirty="0" err="1" smtClean="0">
                <a:solidFill>
                  <a:srgbClr val="C00000"/>
                </a:solidFill>
              </a:rPr>
              <a:t>msgSensorError</a:t>
            </a:r>
            <a:endParaRPr lang="en-US" sz="11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75995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582467" y="1498318"/>
            <a:ext cx="14013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msgFrontSensorFired</a:t>
            </a:r>
          </a:p>
          <a:p>
            <a:r>
              <a:rPr lang="en-US" sz="1100" smtClean="0"/>
              <a:t>msgBackSensorFired</a:t>
            </a:r>
          </a:p>
          <a:p>
            <a:r>
              <a:rPr lang="en-US" sz="1100" smtClean="0"/>
              <a:t>msgSensorError</a:t>
            </a:r>
            <a:endParaRPr lang="en-US" sz="110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935840" y="1810693"/>
            <a:ext cx="1865015" cy="904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092806" y="152395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4803992" y="1949482"/>
            <a:ext cx="12795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makeReservation</a:t>
            </a:r>
            <a:endParaRPr lang="en-US" sz="1100" dirty="0" smtClean="0"/>
          </a:p>
          <a:p>
            <a:r>
              <a:rPr lang="en-US" sz="1100" dirty="0" err="1" smtClean="0"/>
              <a:t>releaseReservation</a:t>
            </a:r>
            <a:endParaRPr lang="en-US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157365" y="2270905"/>
            <a:ext cx="988337" cy="151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14331" y="197512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6106177" y="2509288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putSectionState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2546542" y="2660156"/>
            <a:ext cx="3529326" cy="156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434636" y="239007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3777923" y="3385942"/>
            <a:ext cx="1109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OPC_LOCO_SPD</a:t>
            </a:r>
          </a:p>
          <a:p>
            <a:r>
              <a:rPr lang="en-US" sz="1100" smtClean="0"/>
              <a:t>putTrainState</a:t>
            </a:r>
            <a:endParaRPr lang="en-US" sz="110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2573702" y="3585147"/>
            <a:ext cx="1173912" cy="598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106382" y="332104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5841041" y="2788430"/>
            <a:ext cx="1391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msgTryToMoveAgain</a:t>
            </a:r>
            <a:endParaRPr lang="en-US" sz="1100" dirty="0" smtClean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1632142" y="2939299"/>
            <a:ext cx="4234006" cy="307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424082" y="266921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623089" y="3168713"/>
            <a:ext cx="38024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983828" y="3022296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Connector 33"/>
          <p:cNvSpPr/>
          <p:nvPr/>
        </p:nvSpPr>
        <p:spPr>
          <a:xfrm>
            <a:off x="5461758" y="725556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Layout</a:t>
            </a:r>
            <a:endParaRPr lang="en-US" sz="1100" dirty="0" smtClean="0"/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46" name="Straight Connector 45"/>
          <p:cNvCxnSpPr/>
          <p:nvPr/>
        </p:nvCxnSpPr>
        <p:spPr>
          <a:xfrm rot="16200000" flipH="1">
            <a:off x="1190033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143255" y="681163"/>
            <a:ext cx="285184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589621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66809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13888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662904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277181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616316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846101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23273" y="5229129"/>
            <a:ext cx="8573632" cy="11079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gets the message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tells the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to move the switch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determines if it’s okay to move the switch. The outcome might involve ignoring the request or telling a train it has lost a reservation…..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one train)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might also tell the world that a switch is moving,  tell the world that a section has changed state, and/or tell the railroad to move the switch.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(OPC_SW_REW is received by the railroad socket and the other messages are 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1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371513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OPC_SW_REQ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75995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3486658" y="1608536"/>
            <a:ext cx="601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OPC_...</a:t>
            </a:r>
            <a:endParaRPr lang="en-US" sz="110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4158060" y="1756372"/>
            <a:ext cx="1729211" cy="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40443" y="146518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5902424" y="1815257"/>
            <a:ext cx="959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moveSwitch</a:t>
            </a:r>
            <a:endParaRPr lang="en-US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6742332" y="1949543"/>
            <a:ext cx="380922" cy="1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698805" y="1681240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5854439" y="2182261"/>
            <a:ext cx="141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msgLoseReservation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6083597" y="2511942"/>
            <a:ext cx="14131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putSwitchState</a:t>
            </a:r>
          </a:p>
          <a:p>
            <a:r>
              <a:rPr lang="en-US" sz="1100" smtClean="0"/>
              <a:t>putSectionState</a:t>
            </a:r>
          </a:p>
          <a:p>
            <a:r>
              <a:rPr lang="en-US" sz="1100" smtClean="0"/>
              <a:t>OPC_SW_REQ</a:t>
            </a:r>
            <a:endParaRPr lang="en-US" sz="110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641195" y="2308634"/>
            <a:ext cx="4262649" cy="749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28860" y="20460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582737" y="2831293"/>
            <a:ext cx="3449389" cy="1149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470831" y="25620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23089" y="2540665"/>
            <a:ext cx="38024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83828" y="239424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7510" y="0"/>
            <a:ext cx="5599289" cy="684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Connector 33"/>
          <p:cNvSpPr/>
          <p:nvPr/>
        </p:nvSpPr>
        <p:spPr>
          <a:xfrm>
            <a:off x="5369398" y="725556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Layout</a:t>
            </a:r>
            <a:endParaRPr lang="en-US" sz="1100" dirty="0" smtClean="0"/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46" name="Straight Connector 45"/>
          <p:cNvCxnSpPr/>
          <p:nvPr/>
        </p:nvCxnSpPr>
        <p:spPr>
          <a:xfrm rot="16200000" flipH="1">
            <a:off x="1097673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050895" y="681163"/>
            <a:ext cx="285184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497261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074449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021528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755264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184821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523956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753741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30909" y="5247601"/>
            <a:ext cx="8573632" cy="769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gets the message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tells the </a:t>
            </a:r>
            <a:r>
              <a:rPr lang="en-US" sz="1100" dirty="0" err="1" smtClean="0"/>
              <a:t>LayoutManager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tells all trains to try to move again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trains)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Layout Manager tells the world that a switch has changed state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1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279153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OPC_SW_REP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83635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3394298" y="1608536"/>
            <a:ext cx="601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OPC_...</a:t>
            </a:r>
            <a:endParaRPr lang="en-US" sz="110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4065700" y="1756372"/>
            <a:ext cx="1729211" cy="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48083" y="146518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5810064" y="1815257"/>
            <a:ext cx="959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switchDone</a:t>
            </a:r>
            <a:endParaRPr lang="en-US" sz="110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6591616" y="1949544"/>
            <a:ext cx="439278" cy="6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606445" y="1681240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5762079" y="2182261"/>
            <a:ext cx="141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msgTryToMoveAgain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6090820" y="2765426"/>
            <a:ext cx="141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putSwitchState</a:t>
            </a:r>
          </a:p>
        </p:txBody>
      </p:sp>
      <p:cxnSp>
        <p:nvCxnSpPr>
          <p:cNvPr id="59" name="Straight Arrow Connector 58"/>
          <p:cNvCxnSpPr>
            <a:endCxn id="57" idx="1"/>
          </p:cNvCxnSpPr>
          <p:nvPr/>
        </p:nvCxnSpPr>
        <p:spPr>
          <a:xfrm>
            <a:off x="1548835" y="2308634"/>
            <a:ext cx="4213244" cy="443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70252" y="20460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454182" y="2913651"/>
            <a:ext cx="3656034" cy="1218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813015" y="264356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530729" y="2562162"/>
            <a:ext cx="38024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891468" y="2415745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rot="16200000" flipH="1">
            <a:off x="-1517228" y="3575327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4479888" y="3612271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Connector 33"/>
          <p:cNvSpPr/>
          <p:nvPr/>
        </p:nvSpPr>
        <p:spPr>
          <a:xfrm>
            <a:off x="5360162" y="725556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Layout</a:t>
            </a:r>
            <a:endParaRPr lang="en-US" sz="1100" dirty="0" smtClean="0"/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36" name="Straight Connector 35"/>
          <p:cNvCxnSpPr/>
          <p:nvPr/>
        </p:nvCxnSpPr>
        <p:spPr>
          <a:xfrm rot="16200000" flipH="1">
            <a:off x="2538057" y="361538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1448641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77092" y="681163"/>
            <a:ext cx="4045526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7245377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4462780" y="706170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335569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93480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561308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434193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505484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5492621" y="3542995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58618" y="5053638"/>
            <a:ext cx="8573632" cy="12772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smtClean="0"/>
              <a:t>………………………….</a:t>
            </a:r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399221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getSwitchSuccessor</a:t>
            </a:r>
          </a:p>
          <a:p>
            <a:pPr algn="ctr"/>
            <a:r>
              <a:rPr lang="en-US" sz="1100" b="1" smtClean="0">
                <a:solidFill>
                  <a:srgbClr val="C00000"/>
                </a:solidFill>
              </a:rPr>
              <a:t>putSwitchSuccessor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01767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2589889" y="2933963"/>
            <a:ext cx="321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??? Jared and Ben please figure this out. ???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13115" y="811800"/>
            <a:ext cx="731290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SSIQueue</a:t>
            </a:r>
            <a:endParaRPr lang="en-US" sz="1100" dirty="0" smtClean="0"/>
          </a:p>
        </p:txBody>
      </p:sp>
      <p:sp>
        <p:nvSpPr>
          <p:cNvPr id="21" name="Flowchart: Connector 20"/>
          <p:cNvSpPr/>
          <p:nvPr/>
        </p:nvSpPr>
        <p:spPr>
          <a:xfrm>
            <a:off x="6325330" y="720944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SSI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 rot="16200000" flipH="1">
            <a:off x="2845116" y="3612271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727180" y="681163"/>
            <a:ext cx="203200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7106837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Slot Lookup Table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864516" y="781156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90272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90522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5335632" y="3524524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86328" y="4434801"/>
            <a:ext cx="8573632" cy="195438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obtains </a:t>
            </a:r>
            <a:r>
              <a:rPr lang="en-US" sz="1100" smtClean="0"/>
              <a:t>the message which </a:t>
            </a:r>
            <a:r>
              <a:rPr lang="en-US" sz="1100" dirty="0" smtClean="0"/>
              <a:t>came from an </a:t>
            </a:r>
            <a:r>
              <a:rPr lang="en-US" sz="1100" dirty="0" err="1" smtClean="0"/>
              <a:t>Othrottle</a:t>
            </a:r>
            <a:r>
              <a:rPr lang="en-US" sz="1100" dirty="0" smtClean="0"/>
              <a:t> using a physical </a:t>
            </a:r>
            <a:r>
              <a:rPr lang="en-US" sz="1100" smtClean="0"/>
              <a:t>loco address else the SSITask quits processing the message. If the message is from a Dthrottle using a virtual loco address then everything is fine else there is an error that Controller ignores.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asks the slot lookup table to convert a physical address to a virtual address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responds with OPC_SL_RD_DATA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If physical address found in table then</a:t>
            </a:r>
            <a:br>
              <a:rPr lang="en-US" sz="1100" dirty="0" smtClean="0"/>
            </a:br>
            <a:r>
              <a:rPr lang="en-US" sz="1100" dirty="0" smtClean="0"/>
              <a:t>   Slot# = corresponding virtual slot#  </a:t>
            </a:r>
            <a:br>
              <a:rPr lang="en-US" sz="1100" dirty="0" smtClean="0"/>
            </a:br>
            <a:r>
              <a:rPr lang="en-US" sz="1100" smtClean="0"/>
              <a:t>   STAT </a:t>
            </a:r>
            <a:r>
              <a:rPr lang="en-US" sz="1100" dirty="0" smtClean="0"/>
              <a:t>= already registered</a:t>
            </a:r>
            <a:br>
              <a:rPr lang="en-US" sz="1100" dirty="0" smtClean="0"/>
            </a:br>
            <a:r>
              <a:rPr lang="en-US" sz="1100" dirty="0" smtClean="0"/>
              <a:t>else</a:t>
            </a:r>
            <a:br>
              <a:rPr lang="en-US" sz="1100" dirty="0" smtClean="0"/>
            </a:br>
            <a:r>
              <a:rPr lang="en-US" sz="1100" dirty="0" smtClean="0"/>
              <a:t>   Slot# = 0</a:t>
            </a:r>
            <a:br>
              <a:rPr lang="en-US" sz="1100" dirty="0" smtClean="0"/>
            </a:br>
            <a:r>
              <a:rPr lang="en-US" sz="1100" smtClean="0"/>
              <a:t>   STAT </a:t>
            </a:r>
            <a:r>
              <a:rPr lang="en-US" sz="1100" dirty="0" smtClean="0"/>
              <a:t>= not yet registered</a:t>
            </a:r>
            <a:br>
              <a:rPr lang="en-US" sz="1100" dirty="0" smtClean="0"/>
            </a:br>
            <a:r>
              <a:rPr lang="en-US" sz="1100" dirty="0" smtClean="0"/>
              <a:t>end if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546984" y="1048719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CQM</a:t>
            </a:r>
            <a:endParaRPr lang="en-US" sz="1100" dirty="0"/>
          </a:p>
        </p:txBody>
      </p:sp>
      <p:sp>
        <p:nvSpPr>
          <p:cNvPr id="81" name="Rectangle 80"/>
          <p:cNvSpPr/>
          <p:nvPr/>
        </p:nvSpPr>
        <p:spPr>
          <a:xfrm>
            <a:off x="2629396" y="64652"/>
            <a:ext cx="3223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Stealing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60515" y="793328"/>
            <a:ext cx="731290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SSIQueue</a:t>
            </a:r>
            <a:endParaRPr lang="en-US" sz="1100" dirty="0" smtClean="0"/>
          </a:p>
        </p:txBody>
      </p:sp>
      <p:sp>
        <p:nvSpPr>
          <p:cNvPr id="21" name="Flowchart: Connector 20"/>
          <p:cNvSpPr/>
          <p:nvPr/>
        </p:nvSpPr>
        <p:spPr>
          <a:xfrm>
            <a:off x="4690558" y="720944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SSI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195782" y="1542472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OPC_LOCO_ADR</a:t>
            </a:r>
            <a:endParaRPr lang="en-US" sz="1100" dirty="0"/>
          </a:p>
        </p:txBody>
      </p:sp>
      <p:cxnSp>
        <p:nvCxnSpPr>
          <p:cNvPr id="27" name="Straight Arrow Connector 26"/>
          <p:cNvCxnSpPr>
            <a:stCxn id="23" idx="3"/>
          </p:cNvCxnSpPr>
          <p:nvPr/>
        </p:nvCxnSpPr>
        <p:spPr>
          <a:xfrm flipV="1">
            <a:off x="4327823" y="1671782"/>
            <a:ext cx="789122" cy="1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26774" y="139129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5130801" y="1768763"/>
            <a:ext cx="15937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convertPhyAdrToVirtAdr</a:t>
            </a:r>
            <a:endParaRPr lang="en-US" sz="1100" dirty="0"/>
          </a:p>
        </p:txBody>
      </p:sp>
      <p:cxnSp>
        <p:nvCxnSpPr>
          <p:cNvPr id="33" name="Straight Arrow Connector 32"/>
          <p:cNvCxnSpPr>
            <a:stCxn id="29" idx="3"/>
          </p:cNvCxnSpPr>
          <p:nvPr/>
        </p:nvCxnSpPr>
        <p:spPr>
          <a:xfrm>
            <a:off x="6724507" y="1899568"/>
            <a:ext cx="877020" cy="12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14374" y="1617590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3930059" y="2406072"/>
            <a:ext cx="1242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OPC_SL_RD_DATA</a:t>
            </a:r>
            <a:endParaRPr lang="en-US" sz="1100" dirty="0"/>
          </a:p>
        </p:txBody>
      </p:sp>
      <p:cxnSp>
        <p:nvCxnSpPr>
          <p:cNvPr id="39" name="Straight Arrow Connector 38"/>
          <p:cNvCxnSpPr>
            <a:stCxn id="37" idx="1"/>
          </p:cNvCxnSpPr>
          <p:nvPr/>
        </p:nvCxnSpPr>
        <p:spPr>
          <a:xfrm rot="10800000" flipV="1">
            <a:off x="2198255" y="2536876"/>
            <a:ext cx="1731804" cy="3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670992" y="2277990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/>
          <p:cNvCxnSpPr/>
          <p:nvPr/>
        </p:nvCxnSpPr>
        <p:spPr>
          <a:xfrm rot="16200000" flipH="1">
            <a:off x="572381" y="3141971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6217676" y="306726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2226304" y="3159621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0" y="218239"/>
            <a:ext cx="3616503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802038" y="31451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Slot Lookup Table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03236" y="328506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1479646" y="298957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-484145" y="3082038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5030833" y="3071874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4117" y="3807230"/>
            <a:ext cx="8573632" cy="29700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receives </a:t>
            </a:r>
            <a:r>
              <a:rPr lang="en-US" sz="1100" dirty="0" err="1" smtClean="0"/>
              <a:t>doLocoInit</a:t>
            </a:r>
            <a:r>
              <a:rPr lang="en-US" sz="1100" dirty="0" smtClean="0"/>
              <a:t> from an </a:t>
            </a:r>
            <a:r>
              <a:rPr lang="en-US" sz="1100" dirty="0" err="1" smtClean="0"/>
              <a:t>Othrottle</a:t>
            </a:r>
            <a:r>
              <a:rPr lang="en-US" sz="1100" dirty="0" smtClean="0"/>
              <a:t>. The message format is &lt;0x00&gt;&lt;</a:t>
            </a:r>
            <a:r>
              <a:rPr lang="en-US" sz="1100" dirty="0" err="1" smtClean="0"/>
              <a:t>msg</a:t>
            </a:r>
            <a:r>
              <a:rPr lang="en-US" sz="1100" dirty="0" smtClean="0"/>
              <a:t>#&gt;&lt;physical loco address&gt;&lt;count&gt;&lt;sensor#&gt;...&lt;sensor#&gt;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asks the layout manager if the </a:t>
            </a:r>
            <a:r>
              <a:rPr lang="en-US" sz="1100" dirty="0" err="1" smtClean="0"/>
              <a:t>sensor#s</a:t>
            </a:r>
            <a:r>
              <a:rPr lang="en-US" sz="1100" dirty="0" smtClean="0"/>
              <a:t> are legal. The answer is yes  if the sensors describe a sequence of contiguous sections.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If the </a:t>
            </a:r>
            <a:r>
              <a:rPr lang="en-US" sz="1100" dirty="0" err="1" smtClean="0"/>
              <a:t>sensor#s</a:t>
            </a:r>
            <a:r>
              <a:rPr lang="en-US" sz="1100" dirty="0" smtClean="0"/>
              <a:t> aren’t legal,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sends </a:t>
            </a:r>
            <a:r>
              <a:rPr lang="en-US" sz="1100" dirty="0" err="1" smtClean="0"/>
              <a:t>putInitOutcomes</a:t>
            </a:r>
            <a:r>
              <a:rPr lang="en-US" sz="1100" dirty="0" smtClean="0"/>
              <a:t> with first slot# = 121 and is done with the message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Else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continues processing by asking the slot lookup table if the physical address is already registered.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If the physical address is already registered,  then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sends </a:t>
            </a:r>
            <a:r>
              <a:rPr lang="en-US" sz="1100" dirty="0" err="1" smtClean="0"/>
              <a:t>putInitOutcome</a:t>
            </a:r>
            <a:r>
              <a:rPr lang="en-US" sz="1100" dirty="0" smtClean="0"/>
              <a:t> with data from the lookup table and </a:t>
            </a:r>
            <a:r>
              <a:rPr lang="en-US" sz="1100" dirty="0" err="1" smtClean="0"/>
              <a:t>jumpts</a:t>
            </a:r>
            <a:r>
              <a:rPr lang="en-US" sz="1100" dirty="0" smtClean="0"/>
              <a:t> to step 9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Else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starts a new enter in the </a:t>
            </a:r>
            <a:r>
              <a:rPr lang="en-US" sz="1100" dirty="0" err="1" smtClean="0"/>
              <a:t>lookkup</a:t>
            </a:r>
            <a:r>
              <a:rPr lang="en-US" sz="1100" dirty="0" smtClean="0"/>
              <a:t> table consisting of the physical loco address and a corresponding virtual address. Virtual addresses are assigned by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and are numbered 1, 2, 3, etc.  These numbers shouldn’t conflict with the physical loco addresses. The train id is returned.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After creating a new enter in the lookup table,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creates a new train queue, creates a new train task with the train id and a pointer to the queue.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also passes the train id and a pointer to the queue to the CQM for insertion in the </a:t>
            </a:r>
            <a:r>
              <a:rPr lang="en-US" sz="1100" dirty="0" err="1" smtClean="0"/>
              <a:t>TrainIdQueueList</a:t>
            </a:r>
            <a:r>
              <a:rPr lang="en-US" sz="11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sends OPC_LOCO_ADR with the physical loco address 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railroad socket)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sends OPC_LOC_ADR with the virtual loco address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 (received by railroad socket)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tells the layout manager the position of the train.</a:t>
            </a:r>
          </a:p>
          <a:p>
            <a:pPr marL="228600" indent="-228600"/>
            <a:endParaRPr lang="en-US" sz="1100" dirty="0" smtClean="0"/>
          </a:p>
          <a:p>
            <a:pPr marL="228600" indent="-228600"/>
            <a:r>
              <a:rPr lang="en-US" sz="1100" dirty="0" smtClean="0"/>
              <a:t>Now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must wait for responses from the DCS200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28172" y="596069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CQM</a:t>
            </a:r>
            <a:endParaRPr lang="en-US" sz="1100" dirty="0"/>
          </a:p>
        </p:txBody>
      </p:sp>
      <p:sp>
        <p:nvSpPr>
          <p:cNvPr id="81" name="Rectangle 80"/>
          <p:cNvSpPr/>
          <p:nvPr/>
        </p:nvSpPr>
        <p:spPr>
          <a:xfrm>
            <a:off x="950615" y="0"/>
            <a:ext cx="72518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doLocoInit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99235" y="340678"/>
            <a:ext cx="731290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SSIQueue</a:t>
            </a:r>
            <a:endParaRPr lang="en-US" sz="1100" dirty="0" smtClean="0"/>
          </a:p>
        </p:txBody>
      </p:sp>
      <p:sp>
        <p:nvSpPr>
          <p:cNvPr id="21" name="Flowchart: Connector 20"/>
          <p:cNvSpPr/>
          <p:nvPr/>
        </p:nvSpPr>
        <p:spPr>
          <a:xfrm>
            <a:off x="4071746" y="268294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SSI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576970" y="917815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doLocoInit</a:t>
            </a:r>
            <a:endParaRPr lang="en-US" sz="1100" dirty="0"/>
          </a:p>
        </p:txBody>
      </p:sp>
      <p:cxnSp>
        <p:nvCxnSpPr>
          <p:cNvPr id="27" name="Straight Arrow Connector 26"/>
          <p:cNvCxnSpPr>
            <a:stCxn id="23" idx="3"/>
          </p:cNvCxnSpPr>
          <p:nvPr/>
        </p:nvCxnSpPr>
        <p:spPr>
          <a:xfrm flipV="1">
            <a:off x="3362763" y="1047126"/>
            <a:ext cx="1135370" cy="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07962" y="766642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4" name="Flowchart: Terminator 23"/>
          <p:cNvSpPr/>
          <p:nvPr/>
        </p:nvSpPr>
        <p:spPr>
          <a:xfrm>
            <a:off x="7988881" y="309902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</a:p>
          <a:p>
            <a:pPr algn="ctr"/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4475045" y="1649559"/>
            <a:ext cx="1085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startNewEntery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4512958" y="1364255"/>
            <a:ext cx="1628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isPhyAdrInTable(phy </a:t>
            </a:r>
            <a:r>
              <a:rPr lang="en-US" sz="1100" dirty="0" err="1" smtClean="0"/>
              <a:t>adr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018457" y="1512037"/>
            <a:ext cx="129674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143135" y="94483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4487076" y="1048006"/>
            <a:ext cx="3315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areTrainSensorsLegal</a:t>
            </a:r>
            <a:r>
              <a:rPr lang="en-US" sz="1100" dirty="0" smtClean="0"/>
              <a:t>(&lt;count&gt;&lt;sensor#&gt;...&lt;sensor#&gt;) 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101585" y="1076761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532582" y="1792734"/>
            <a:ext cx="177356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4274" y="1281627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4470428" y="2900259"/>
            <a:ext cx="3248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positionTrain</a:t>
            </a:r>
            <a:r>
              <a:rPr lang="en-US" sz="1100" dirty="0" smtClean="0"/>
              <a:t>(</a:t>
            </a:r>
            <a:r>
              <a:rPr lang="en-US" sz="1100" dirty="0" err="1" smtClean="0"/>
              <a:t>trainid</a:t>
            </a:r>
            <a:r>
              <a:rPr lang="en-US" sz="1100" dirty="0" smtClean="0"/>
              <a:t>, &lt;count&gt;&lt;sensor#&gt;...&lt;sensor#&gt;) </a:t>
            </a:r>
            <a:endParaRPr lang="en-US" sz="11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7615382" y="3043434"/>
            <a:ext cx="85898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501891" y="1579017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6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3336288" y="1188219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putInitOutcomes</a:t>
            </a:r>
            <a:endParaRPr lang="en-US" sz="1100" dirty="0"/>
          </a:p>
        </p:txBody>
      </p:sp>
      <p:cxnSp>
        <p:nvCxnSpPr>
          <p:cNvPr id="42" name="Straight Arrow Connector 41"/>
          <p:cNvCxnSpPr>
            <a:stCxn id="38" idx="1"/>
          </p:cNvCxnSpPr>
          <p:nvPr/>
        </p:nvCxnSpPr>
        <p:spPr>
          <a:xfrm rot="10800000">
            <a:off x="821934" y="1319024"/>
            <a:ext cx="25143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105129" y="1446975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3339832" y="1540327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putInitOutcomes</a:t>
            </a:r>
            <a:endParaRPr lang="en-US" sz="1100" dirty="0"/>
          </a:p>
        </p:txBody>
      </p:sp>
      <p:cxnSp>
        <p:nvCxnSpPr>
          <p:cNvPr id="50" name="Straight Arrow Connector 49"/>
          <p:cNvCxnSpPr>
            <a:stCxn id="46" idx="1"/>
          </p:cNvCxnSpPr>
          <p:nvPr/>
        </p:nvCxnSpPr>
        <p:spPr>
          <a:xfrm rot="10800000">
            <a:off x="821934" y="1671132"/>
            <a:ext cx="251789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350466" y="2451757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OPC_LOCO_ADR</a:t>
            </a:r>
            <a:endParaRPr lang="en-US" sz="1100" dirty="0"/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811658" y="2573509"/>
            <a:ext cx="253881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129939" y="2300158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9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3354004" y="2731753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OPC_LOCO_ADR</a:t>
            </a:r>
            <a:endParaRPr lang="en-US" sz="1100" dirty="0"/>
          </a:p>
        </p:txBody>
      </p:sp>
      <p:cxnSp>
        <p:nvCxnSpPr>
          <p:cNvPr id="63" name="Straight Arrow Connector 62"/>
          <p:cNvCxnSpPr>
            <a:stCxn id="57" idx="1"/>
          </p:cNvCxnSpPr>
          <p:nvPr/>
        </p:nvCxnSpPr>
        <p:spPr>
          <a:xfrm rot="10800000" flipV="1">
            <a:off x="801384" y="2862558"/>
            <a:ext cx="2552620" cy="24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133476" y="2580154"/>
            <a:ext cx="352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10</a:t>
            </a:r>
            <a:endParaRPr lang="en-US" sz="1100" dirty="0"/>
          </a:p>
        </p:txBody>
      </p:sp>
      <p:cxnSp>
        <p:nvCxnSpPr>
          <p:cNvPr id="66" name="Straight Arrow Connector 65"/>
          <p:cNvCxnSpPr>
            <a:stCxn id="49" idx="3"/>
          </p:cNvCxnSpPr>
          <p:nvPr/>
        </p:nvCxnSpPr>
        <p:spPr>
          <a:xfrm flipV="1">
            <a:off x="7802407" y="1172245"/>
            <a:ext cx="682374" cy="6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592062" y="2775084"/>
            <a:ext cx="329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11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42668" y="3062434"/>
            <a:ext cx="127791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OPC_SL_RD_DATA</a:t>
            </a:r>
          </a:p>
          <a:p>
            <a:r>
              <a:rPr lang="en-US" sz="1100" dirty="0" smtClean="0"/>
              <a:t>OPC_LONG_ACK</a:t>
            </a:r>
            <a:br>
              <a:rPr lang="en-US" sz="1100" dirty="0" smtClean="0"/>
            </a:br>
            <a:r>
              <a:rPr lang="en-US" sz="1100" dirty="0" smtClean="0"/>
              <a:t>OPC_MOVE_SLOTS</a:t>
            </a:r>
            <a:endParaRPr lang="en-US" sz="1100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330859" y="3351239"/>
            <a:ext cx="46711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861058" y="3541361"/>
            <a:ext cx="4074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225909" y="3401634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accent6">
                    <a:lumMod val="50000"/>
                  </a:schemeClr>
                </a:solidFill>
              </a:rPr>
              <a:t>Later…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50133" y="1838173"/>
            <a:ext cx="21611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7 create train queue and train task</a:t>
            </a:r>
            <a:endParaRPr lang="en-US" sz="1100" dirty="0"/>
          </a:p>
        </p:txBody>
      </p:sp>
      <p:sp>
        <p:nvSpPr>
          <p:cNvPr id="99" name="TextBox 98"/>
          <p:cNvSpPr txBox="1"/>
          <p:nvPr/>
        </p:nvSpPr>
        <p:spPr>
          <a:xfrm>
            <a:off x="3265904" y="2127293"/>
            <a:ext cx="1359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pairTrainWithQueue</a:t>
            </a:r>
            <a:endParaRPr lang="en-US" sz="1100" dirty="0"/>
          </a:p>
        </p:txBody>
      </p:sp>
      <p:cxnSp>
        <p:nvCxnSpPr>
          <p:cNvPr id="101" name="Straight Arrow Connector 100"/>
          <p:cNvCxnSpPr/>
          <p:nvPr/>
        </p:nvCxnSpPr>
        <p:spPr>
          <a:xfrm rot="10800000">
            <a:off x="2879003" y="2263366"/>
            <a:ext cx="40740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028842" y="2036077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2311922" y="349239"/>
            <a:ext cx="116089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TrainIdQueueList</a:t>
            </a:r>
            <a:endParaRPr lang="en-U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 rot="16200000" flipH="1">
            <a:off x="6217676" y="351991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2226304" y="3612271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108368" y="681163"/>
            <a:ext cx="203200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5887685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Slot Lookup Table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245704" y="781156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709084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286417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116480" y="3524524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92224" y="4430148"/>
            <a:ext cx="8573632" cy="195438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smtClean="0"/>
              <a:t>SSITask ignores OPC_MOVE_SLOTS because we aren’t a DCS200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SSITask ignores OPC_LONG_ACK. This shouldn’t happen, so we cross our fingers and ignore it.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SSITask examines the OPC_SL_RD_DATA message</a:t>
            </a:r>
            <a:br>
              <a:rPr lang="en-US" sz="1100" smtClean="0"/>
            </a:br>
            <a:r>
              <a:rPr lang="en-US" sz="1100" smtClean="0"/>
              <a:t>    &lt;0xE7&gt;&lt;0E&gt;&lt;slot#&gt;&lt;status&gt;&lt;adrlow&gt;&lt;spd&gt;&lt;dirf&gt;&lt;trk&gt;&lt;ss2&gt;&lt;adrhigh&gt;&lt;snd&gt;&lt;id1&gt;&lt;id2&gt;&lt;chk&gt;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SSITask tells the slot lookup table to pair &lt;slot#&gt; with &lt;adrlow&gt;&lt;adrhigh&gt;. If the address is missing from the table, then the table returns an error code else it returns a copy of the line in the table containing the address. The address could be a physical or a virtual address.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If there was no error in step 4, SSITask sends a null move (both slot numbers the same) to the OutQueue </a:t>
            </a:r>
            <a:r>
              <a:rPr lang="en-US" sz="1100" smtClean="0">
                <a:solidFill>
                  <a:srgbClr val="C00000"/>
                </a:solidFill>
              </a:rPr>
              <a:t>(received by train socket)</a:t>
            </a:r>
            <a:r>
              <a:rPr lang="en-US" sz="1100" smtClean="0">
                <a:solidFill>
                  <a:schemeClr val="tx1"/>
                </a:solidFill>
              </a:rPr>
              <a:t>. If there was an error, the SSITask ignores it and stop processing the message.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>
                <a:solidFill>
                  <a:schemeClr val="tx1"/>
                </a:solidFill>
              </a:rPr>
              <a:t>If there was no error in step 4 and if the line in the table now contains two slot numbers, then SSITask sends the putInitOutcomeMessage </a:t>
            </a:r>
            <a:r>
              <a:rPr lang="en-US" sz="1100" smtClean="0">
                <a:solidFill>
                  <a:srgbClr val="C00000"/>
                </a:solidFill>
              </a:rPr>
              <a:t>(received by all Othrottles)</a:t>
            </a:r>
            <a:r>
              <a:rPr lang="en-US" sz="1100" smtClean="0">
                <a:solidFill>
                  <a:schemeClr val="tx1"/>
                </a:solidFill>
              </a:rPr>
              <a:t>. A the line in table contains two address and there won’t be two slot numbers until after both have been registered with the DCS200.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28172" y="1048719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CQM</a:t>
            </a:r>
            <a:endParaRPr lang="en-US" sz="1100" dirty="0"/>
          </a:p>
        </p:txBody>
      </p:sp>
      <p:sp>
        <p:nvSpPr>
          <p:cNvPr id="81" name="Rectangle 80"/>
          <p:cNvSpPr/>
          <p:nvPr/>
        </p:nvSpPr>
        <p:spPr>
          <a:xfrm>
            <a:off x="244444" y="64652"/>
            <a:ext cx="86370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OPC_SL_RD_DATA, OPC_LONG_ACK, OPC_MOVE_SLOTS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41703" y="793328"/>
            <a:ext cx="731290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SSIQueue</a:t>
            </a:r>
            <a:endParaRPr lang="en-US" sz="1100" dirty="0" smtClean="0"/>
          </a:p>
        </p:txBody>
      </p:sp>
      <p:sp>
        <p:nvSpPr>
          <p:cNvPr id="21" name="Flowchart: Connector 20"/>
          <p:cNvSpPr/>
          <p:nvPr/>
        </p:nvSpPr>
        <p:spPr>
          <a:xfrm>
            <a:off x="4071746" y="720944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SSI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576970" y="1542472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OPC_MOVE_SLOTS</a:t>
            </a:r>
            <a:endParaRPr lang="en-US" sz="1100" dirty="0"/>
          </a:p>
        </p:txBody>
      </p:sp>
      <p:cxnSp>
        <p:nvCxnSpPr>
          <p:cNvPr id="27" name="Straight Arrow Connector 26"/>
          <p:cNvCxnSpPr>
            <a:stCxn id="23" idx="3"/>
          </p:cNvCxnSpPr>
          <p:nvPr/>
        </p:nvCxnSpPr>
        <p:spPr>
          <a:xfrm flipV="1">
            <a:off x="3854884" y="1671783"/>
            <a:ext cx="643249" cy="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07962" y="139129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4" name="Flowchart: Terminator 23"/>
          <p:cNvSpPr/>
          <p:nvPr/>
        </p:nvSpPr>
        <p:spPr>
          <a:xfrm>
            <a:off x="7988881" y="762552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</a:p>
          <a:p>
            <a:pPr algn="ctr"/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2584522" y="1848773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OPC_LONG_ACK</a:t>
            </a:r>
            <a:endParaRPr lang="en-US" sz="1100" dirty="0"/>
          </a:p>
        </p:txBody>
      </p:sp>
      <p:cxnSp>
        <p:nvCxnSpPr>
          <p:cNvPr id="54" name="Straight Arrow Connector 53"/>
          <p:cNvCxnSpPr>
            <a:stCxn id="53" idx="3"/>
          </p:cNvCxnSpPr>
          <p:nvPr/>
        </p:nvCxnSpPr>
        <p:spPr>
          <a:xfrm flipV="1">
            <a:off x="3714960" y="1978084"/>
            <a:ext cx="790725" cy="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715514" y="1697600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68" name="Rectangle 67"/>
          <p:cNvSpPr/>
          <p:nvPr/>
        </p:nvSpPr>
        <p:spPr>
          <a:xfrm>
            <a:off x="2600868" y="2121704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OPC_SL_RD_DATA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14013" y="1976742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3</a:t>
            </a:r>
            <a:endParaRPr lang="en-US" sz="1100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3802455" y="2254321"/>
            <a:ext cx="6971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4518694" y="2292211"/>
            <a:ext cx="11288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saveSlotNumber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31839" y="214724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4</a:t>
            </a:r>
            <a:endParaRPr lang="en-US" sz="1100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5613149" y="2426432"/>
            <a:ext cx="82235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322131" y="2462718"/>
            <a:ext cx="12779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OPC_MOVE_SLOTS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104413" y="232680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5</a:t>
            </a:r>
            <a:endParaRPr lang="en-US" sz="1100" dirty="0"/>
          </a:p>
        </p:txBody>
      </p:sp>
      <p:sp>
        <p:nvSpPr>
          <p:cNvPr id="95" name="Rectangle 94"/>
          <p:cNvSpPr/>
          <p:nvPr/>
        </p:nvSpPr>
        <p:spPr>
          <a:xfrm>
            <a:off x="3012828" y="2705648"/>
            <a:ext cx="15985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putInitOutcomeMessage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rot="10800000">
            <a:off x="1575304" y="2851850"/>
            <a:ext cx="140328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10800000">
            <a:off x="1593410" y="2592498"/>
            <a:ext cx="17292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749845" y="2642163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6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Connector 33"/>
          <p:cNvSpPr/>
          <p:nvPr/>
        </p:nvSpPr>
        <p:spPr>
          <a:xfrm>
            <a:off x="5360162" y="725556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Layout</a:t>
            </a:r>
            <a:endParaRPr lang="en-US" sz="1100" dirty="0" smtClean="0"/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77" name="Rectangle 76"/>
          <p:cNvSpPr/>
          <p:nvPr/>
        </p:nvSpPr>
        <p:spPr>
          <a:xfrm>
            <a:off x="1253446" y="681163"/>
            <a:ext cx="2157573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7245377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393480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561308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434193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505484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5492621" y="3542995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30537" y="5557071"/>
            <a:ext cx="8573632" cy="11079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An </a:t>
            </a:r>
            <a:r>
              <a:rPr lang="en-US" sz="1100" dirty="0" err="1" smtClean="0"/>
              <a:t>Othrottle</a:t>
            </a:r>
            <a:r>
              <a:rPr lang="en-US" sz="1100" dirty="0" smtClean="0"/>
              <a:t> gets the name of the XML file from the user and sends it </a:t>
            </a:r>
            <a:r>
              <a:rPr lang="en-US" sz="1100" smtClean="0"/>
              <a:t>to Controller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gets the message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tells the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to read the XML file.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sends a response back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>
                <a:solidFill>
                  <a:schemeClr val="tx1"/>
                </a:solidFill>
              </a:rPr>
              <a:t>LayoutManager</a:t>
            </a:r>
            <a:r>
              <a:rPr lang="en-US" sz="1100" dirty="0" smtClean="0">
                <a:solidFill>
                  <a:schemeClr val="tx1"/>
                </a:solidFill>
              </a:rPr>
              <a:t> tells the railroad to move all the switches to the positions specified in the XML file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the </a:t>
            </a:r>
            <a:r>
              <a:rPr lang="en-US" sz="1100" smtClean="0">
                <a:solidFill>
                  <a:schemeClr val="accent6">
                    <a:lumMod val="50000"/>
                  </a:schemeClr>
                </a:solidFill>
              </a:rPr>
              <a:t>railroad) </a:t>
            </a:r>
            <a:r>
              <a:rPr lang="en-US" sz="1100" smtClean="0">
                <a:solidFill>
                  <a:schemeClr val="tx1"/>
                </a:solidFill>
              </a:rPr>
              <a:t>and also tells the Othrottles the state of all the switches</a:t>
            </a:r>
            <a:r>
              <a:rPr lang="en-US" sz="1100" smtClean="0">
                <a:solidFill>
                  <a:schemeClr val="accent6">
                    <a:lumMod val="50000"/>
                  </a:schemeClr>
                </a:solidFill>
              </a:rPr>
              <a:t> (received by all Othrottles)</a:t>
            </a:r>
            <a:endParaRPr lang="en-US" sz="1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399221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317448" y="123290"/>
            <a:ext cx="32230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accent6">
                    <a:lumMod val="50000"/>
                  </a:schemeClr>
                </a:solidFill>
              </a:rPr>
              <a:t>doReadLayout</a:t>
            </a:r>
            <a:endParaRPr lang="en-US" sz="11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01767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297950" y="1684961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doReadLayout</a:t>
            </a:r>
            <a:endParaRPr lang="en-US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387011" y="1808252"/>
            <a:ext cx="132536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44202" y="151886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751761" y="1919554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doReadLayout</a:t>
            </a:r>
            <a:endParaRPr lang="en-US" sz="11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40822" y="2042845"/>
            <a:ext cx="195380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98013" y="17534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5770651" y="2246614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doReadLayout</a:t>
            </a:r>
            <a:endParaRPr lang="en-US" sz="11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859712" y="2369905"/>
            <a:ext cx="92809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16903" y="208051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4178156" y="2544565"/>
            <a:ext cx="16001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putReadLayoutResponse</a:t>
            </a:r>
            <a:endParaRPr lang="en-US" sz="1100" dirty="0"/>
          </a:p>
        </p:txBody>
      </p:sp>
      <p:cxnSp>
        <p:nvCxnSpPr>
          <p:cNvPr id="39" name="Straight Arrow Connector 38"/>
          <p:cNvCxnSpPr/>
          <p:nvPr/>
        </p:nvCxnSpPr>
        <p:spPr>
          <a:xfrm rot="10800000">
            <a:off x="1736333" y="2702108"/>
            <a:ext cx="24041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87056" y="241784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6819757" y="2823965"/>
            <a:ext cx="10502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OPC_SW_REQ</a:t>
            </a:r>
          </a:p>
          <a:p>
            <a:r>
              <a:rPr lang="en-US" sz="1100" smtClean="0"/>
              <a:t>putSwitchState</a:t>
            </a:r>
            <a:endParaRPr lang="en-US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1735667" y="2964921"/>
            <a:ext cx="50461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20189" y="270571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rot="16200000" flipH="1">
            <a:off x="-168331" y="3575327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2538057" y="361538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430396" y="681163"/>
            <a:ext cx="2263367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/>
          <p:cNvSpPr/>
          <p:nvPr/>
        </p:nvSpPr>
        <p:spPr>
          <a:xfrm>
            <a:off x="4462780" y="706170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630148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733324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87811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3886" y="5605899"/>
            <a:ext cx="8573632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/>
            <a:r>
              <a:rPr lang="en-US" sz="1100" smtClean="0"/>
              <a:t>You can probably work out the details from here. </a:t>
            </a:r>
          </a:p>
          <a:p>
            <a:pPr marL="228600" indent="-228600"/>
            <a:r>
              <a:rPr lang="en-US" sz="1100" smtClean="0"/>
              <a:t>Let me know if you have any questions.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408224" y="1030976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724041" y="207818"/>
            <a:ext cx="32230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smtClean="0">
                <a:solidFill>
                  <a:schemeClr val="accent6">
                    <a:lumMod val="50000"/>
                  </a:schemeClr>
                </a:solidFill>
              </a:rPr>
              <a:t>msgLoseReservation</a:t>
            </a:r>
            <a:endParaRPr lang="en-US" sz="11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5140" y="1530036"/>
            <a:ext cx="1354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msgLoseReservation</a:t>
            </a:r>
            <a:endParaRPr lang="en-US" sz="110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13156" y="1683966"/>
            <a:ext cx="139423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93544" y="139271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1</a:t>
            </a:r>
            <a:endParaRPr lang="en-US" sz="1100"/>
          </a:p>
        </p:txBody>
      </p:sp>
      <p:sp>
        <p:nvSpPr>
          <p:cNvPr id="38" name="TextBox 37"/>
          <p:cNvSpPr txBox="1"/>
          <p:nvPr/>
        </p:nvSpPr>
        <p:spPr>
          <a:xfrm>
            <a:off x="3942782" y="2349369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putTrainState</a:t>
            </a:r>
            <a:endParaRPr lang="en-US" sz="1100"/>
          </a:p>
        </p:txBody>
      </p:sp>
      <p:cxnSp>
        <p:nvCxnSpPr>
          <p:cNvPr id="39" name="Straight Arrow Connector 38"/>
          <p:cNvCxnSpPr/>
          <p:nvPr/>
        </p:nvCxnSpPr>
        <p:spPr>
          <a:xfrm rot="10800000">
            <a:off x="3150607" y="2491389"/>
            <a:ext cx="79518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8725" y="224827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3</a:t>
            </a:r>
            <a:endParaRPr lang="en-US" sz="1100"/>
          </a:p>
        </p:txBody>
      </p:sp>
      <p:sp>
        <p:nvSpPr>
          <p:cNvPr id="41" name="TextBox 40"/>
          <p:cNvSpPr txBox="1"/>
          <p:nvPr/>
        </p:nvSpPr>
        <p:spPr>
          <a:xfrm>
            <a:off x="3861302" y="1951029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OPC_LOC_SPD</a:t>
            </a:r>
            <a:endParaRPr lang="en-US" sz="1100"/>
          </a:p>
        </p:txBody>
      </p:sp>
      <p:cxnSp>
        <p:nvCxnSpPr>
          <p:cNvPr id="42" name="Straight Arrow Connector 41"/>
          <p:cNvCxnSpPr/>
          <p:nvPr/>
        </p:nvCxnSpPr>
        <p:spPr>
          <a:xfrm rot="10800000">
            <a:off x="3159659" y="2096225"/>
            <a:ext cx="70465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60616" y="184993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2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rot="16200000" flipH="1">
            <a:off x="-168331" y="3575327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2538057" y="361538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430396" y="681163"/>
            <a:ext cx="2263367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557349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4462780" y="706170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630148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733324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87811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804593" y="3542995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3886" y="5605899"/>
            <a:ext cx="8573632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/>
            <a:r>
              <a:rPr lang="en-US" sz="1100" smtClean="0"/>
              <a:t>You can probably work out the details from here. </a:t>
            </a:r>
          </a:p>
          <a:p>
            <a:pPr marL="228600" indent="-228600"/>
            <a:r>
              <a:rPr lang="en-US" sz="1100" smtClean="0"/>
              <a:t>Let me know if you have any questions.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408224" y="1030976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724041" y="207818"/>
            <a:ext cx="32230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smtClean="0">
                <a:solidFill>
                  <a:schemeClr val="accent6">
                    <a:lumMod val="50000"/>
                  </a:schemeClr>
                </a:solidFill>
              </a:rPr>
              <a:t>msgTryToMoveAgain</a:t>
            </a:r>
            <a:endParaRPr lang="en-US" sz="11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5140" y="1530036"/>
            <a:ext cx="1391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msgTryToMoveAgain</a:t>
            </a:r>
            <a:endParaRPr lang="en-US" sz="110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13156" y="1683966"/>
            <a:ext cx="139423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93544" y="139271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1</a:t>
            </a:r>
            <a:endParaRPr lang="en-US" sz="1100"/>
          </a:p>
        </p:txBody>
      </p:sp>
      <p:sp>
        <p:nvSpPr>
          <p:cNvPr id="23" name="TextBox 22"/>
          <p:cNvSpPr txBox="1"/>
          <p:nvPr/>
        </p:nvSpPr>
        <p:spPr>
          <a:xfrm>
            <a:off x="4787780" y="1727702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makeReservation</a:t>
            </a:r>
            <a:endParaRPr lang="en-US" sz="110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930020" y="1865036"/>
            <a:ext cx="11407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72685" y="159943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2</a:t>
            </a:r>
            <a:endParaRPr lang="en-US" sz="1100"/>
          </a:p>
        </p:txBody>
      </p:sp>
      <p:sp>
        <p:nvSpPr>
          <p:cNvPr id="29" name="TextBox 28"/>
          <p:cNvSpPr txBox="1"/>
          <p:nvPr/>
        </p:nvSpPr>
        <p:spPr>
          <a:xfrm>
            <a:off x="6062806" y="2097370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putSectionState</a:t>
            </a:r>
            <a:endParaRPr lang="en-US" sz="1100"/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3168713" y="2237802"/>
            <a:ext cx="28971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8749" y="199627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3</a:t>
            </a:r>
            <a:endParaRPr lang="en-US" sz="1100"/>
          </a:p>
        </p:txBody>
      </p:sp>
      <p:sp>
        <p:nvSpPr>
          <p:cNvPr id="38" name="TextBox 37"/>
          <p:cNvSpPr txBox="1"/>
          <p:nvPr/>
        </p:nvSpPr>
        <p:spPr>
          <a:xfrm>
            <a:off x="3942782" y="2792966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putTrainState</a:t>
            </a:r>
            <a:endParaRPr lang="en-US" sz="1100"/>
          </a:p>
        </p:txBody>
      </p:sp>
      <p:cxnSp>
        <p:nvCxnSpPr>
          <p:cNvPr id="39" name="Straight Arrow Connector 38"/>
          <p:cNvCxnSpPr/>
          <p:nvPr/>
        </p:nvCxnSpPr>
        <p:spPr>
          <a:xfrm rot="10800000">
            <a:off x="3150607" y="2934986"/>
            <a:ext cx="79518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8725" y="269187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5</a:t>
            </a:r>
            <a:endParaRPr lang="en-US" sz="1100"/>
          </a:p>
        </p:txBody>
      </p:sp>
      <p:sp>
        <p:nvSpPr>
          <p:cNvPr id="41" name="TextBox 40"/>
          <p:cNvSpPr txBox="1"/>
          <p:nvPr/>
        </p:nvSpPr>
        <p:spPr>
          <a:xfrm>
            <a:off x="3861302" y="2394626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OPC_LOC_SPD</a:t>
            </a:r>
            <a:endParaRPr lang="en-US" sz="1100"/>
          </a:p>
        </p:txBody>
      </p:sp>
      <p:cxnSp>
        <p:nvCxnSpPr>
          <p:cNvPr id="42" name="Straight Arrow Connector 41"/>
          <p:cNvCxnSpPr/>
          <p:nvPr/>
        </p:nvCxnSpPr>
        <p:spPr>
          <a:xfrm rot="10800000">
            <a:off x="3159659" y="2539822"/>
            <a:ext cx="70465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60616" y="229353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4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9659" y="416460"/>
            <a:ext cx="27944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Missing Sequence Diagrams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doSaveState</a:t>
            </a:r>
            <a:endParaRPr lang="en-US" dirty="0" smtClean="0"/>
          </a:p>
          <a:p>
            <a:pPr algn="ctr"/>
            <a:r>
              <a:rPr lang="en-US" dirty="0" err="1" smtClean="0"/>
              <a:t>doRestoreState</a:t>
            </a:r>
            <a:endParaRPr lang="en-US" dirty="0" smtClean="0"/>
          </a:p>
          <a:p>
            <a:pPr algn="ctr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7105" name="Object 1"/>
          <p:cNvGraphicFramePr>
            <a:graphicFrameLocks noChangeAspect="1"/>
          </p:cNvGraphicFramePr>
          <p:nvPr/>
        </p:nvGraphicFramePr>
        <p:xfrm>
          <a:off x="1499277" y="1057080"/>
          <a:ext cx="5943600" cy="3562350"/>
        </p:xfrm>
        <a:graphic>
          <a:graphicData uri="http://schemas.openxmlformats.org/presentationml/2006/ole">
            <p:oleObj spid="_x0000_s1026" r:id="rId4" imgW="8584412" imgH="5149563" progId="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30341" y="279133"/>
            <a:ext cx="190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XML File Structure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14337" y="5284269"/>
            <a:ext cx="520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The XML file layout is shown on the slides that follow.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79384" y="2662733"/>
            <a:ext cx="194925" cy="2154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r>
              <a:rPr lang="en-US" sz="800" smtClean="0"/>
              <a:t>97</a:t>
            </a:r>
            <a:endParaRPr lang="en-US" sz="800"/>
          </a:p>
        </p:txBody>
      </p:sp>
      <p:sp>
        <p:nvSpPr>
          <p:cNvPr id="9" name="TextBox 8"/>
          <p:cNvSpPr txBox="1"/>
          <p:nvPr/>
        </p:nvSpPr>
        <p:spPr>
          <a:xfrm>
            <a:off x="4066029" y="2990698"/>
            <a:ext cx="194925" cy="2154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r>
              <a:rPr lang="en-US" sz="800" smtClean="0"/>
              <a:t>98</a:t>
            </a:r>
            <a:endParaRPr lang="en-US" sz="800"/>
          </a:p>
        </p:txBody>
      </p:sp>
      <p:sp>
        <p:nvSpPr>
          <p:cNvPr id="10" name="TextBox 9"/>
          <p:cNvSpPr txBox="1"/>
          <p:nvPr/>
        </p:nvSpPr>
        <p:spPr>
          <a:xfrm>
            <a:off x="3852672" y="3443021"/>
            <a:ext cx="194925" cy="2154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r>
              <a:rPr lang="en-US" sz="800" smtClean="0"/>
              <a:t>99</a:t>
            </a:r>
            <a:endParaRPr lang="en-US" sz="800"/>
          </a:p>
        </p:txBody>
      </p:sp>
      <p:sp>
        <p:nvSpPr>
          <p:cNvPr id="12" name="TextBox 11"/>
          <p:cNvSpPr txBox="1"/>
          <p:nvPr/>
        </p:nvSpPr>
        <p:spPr>
          <a:xfrm>
            <a:off x="3267454" y="5001159"/>
            <a:ext cx="3115596" cy="24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r>
              <a:rPr lang="en-US" sz="1000" smtClean="0"/>
              <a:t>97, 98, 99 are virtual sensors that mark the end of a siding</a:t>
            </a:r>
            <a:endParaRPr lang="en-US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312" y="203200"/>
            <a:ext cx="6263644" cy="5989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&lt;railroad&gt;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&lt;section-list&gt;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id="97"&gt;         &lt;!-- dummy section at end of siding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id="97"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id="98"&gt;         &lt;!-- dummy section at end of siding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id="98"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id="99"&gt;         &lt;!-- dummy section at end of siding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id="99"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id="3"&gt;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id="4"&gt;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id="5"&gt;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id="6"&gt;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id="7"&gt;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id="8"&gt;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id="9"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id="9"&gt;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id="9"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id="10"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id="20"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id="10"&gt;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id="10"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id="11"&gt;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id="12"&gt;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id="13"&gt;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id="14"&gt;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id="15"&gt;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id="16"&gt;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id="17"&gt;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id="18"&gt;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id="19"&gt;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id="19"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id="20"&gt;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id="19"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id="20"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id="9"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id="21"&gt;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id="20"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id="22"&gt;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id="23"&gt;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id="24"&gt;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id="20"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id="25"&gt;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id="26"&gt;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&lt;section id="27"&gt;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&lt;/section-list&gt;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&lt;switch-list&gt;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&lt;switch id = "1" state=“read"&gt; &lt;!–- controller will read actual value from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                            &lt;!–- railroad at run time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 id = 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 id = "2"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&lt;thrown-end  id = "3"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&lt;/switch&gt;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&lt;switch id = "2" type = "crossover" state="closed"&gt;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id = 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id = "16"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"6"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"15"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&lt;/switch&gt;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&lt;switch id = "4" state="thrown"&gt; &lt;!–- controller will set switch to this value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                              &lt;!–- at run time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id = "12"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"22"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&lt;thrown-end id = "21"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&lt;/switch&gt;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&lt;switch id = "5" state="thrown"&gt;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id = "11"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"2"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&lt;thrown-end id = "13"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&lt;/switch&gt;</a:t>
            </a:r>
          </a:p>
          <a:p>
            <a:endParaRPr lang="en-US" sz="11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&lt;switch id = "6" state="closed"&gt;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id = 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"25" /&gt;                &lt;!-- Not a mistake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"26"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&lt;thrown-end id = "24"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&lt;/switch&gt;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&lt;switch id = "7" state="closed"&gt;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id = 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"26"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&lt;thrown-end id = "25"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&lt;/switch&gt;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&lt;/switch-list&gt;  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&lt;/railroad&gt;</a:t>
            </a:r>
          </a:p>
          <a:p>
            <a:endParaRPr lang="en-US" sz="1100" smtClean="0">
              <a:latin typeface="Courier New" pitchFamily="49" charset="0"/>
              <a:cs typeface="Courier New" pitchFamily="49" charset="0"/>
            </a:endParaRPr>
          </a:p>
          <a:p>
            <a:endParaRPr lang="en-US" sz="1100" smtClean="0">
              <a:latin typeface="Courier New" pitchFamily="49" charset="0"/>
              <a:cs typeface="Courier New" pitchFamily="49" charset="0"/>
            </a:endParaRPr>
          </a:p>
          <a:p>
            <a:endParaRPr lang="en-US" sz="11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009431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(all events</a:t>
            </a:r>
            <a:r>
              <a:rPr lang="en-US" smtClean="0"/>
              <a:t>)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C00000"/>
                </a:solidFill>
              </a:rPr>
              <a:t>For all states                    </a:t>
            </a:r>
            <a:r>
              <a:rPr lang="en-US" sz="1100" smtClean="0">
                <a:solidFill>
                  <a:srgbClr val="C00000"/>
                </a:solidFill>
              </a:rPr>
              <a:t>enter/send putTrainState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943982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</a:t>
            </a:r>
            <a:r>
              <a:rPr lang="en-US" smtClean="0"/>
              <a:t>event (SPD speed </a:t>
            </a:r>
            <a:r>
              <a:rPr lang="en-US" dirty="0" smtClean="0"/>
              <a:t>0)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If this is not a change then do nothing else remember the new speed </a:t>
            </a:r>
            <a:r>
              <a:rPr lang="en-US" sz="1100" smtClean="0"/>
              <a:t>and continue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cxnSp>
        <p:nvCxnSpPr>
          <p:cNvPr id="13" name="Straight Arrow Connector 12"/>
          <p:cNvCxnSpPr>
            <a:stCxn id="3" idx="2"/>
          </p:cNvCxnSpPr>
          <p:nvPr/>
        </p:nvCxnSpPr>
        <p:spPr>
          <a:xfrm rot="16200000" flipH="1">
            <a:off x="1229776" y="3748610"/>
            <a:ext cx="1566348" cy="1604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5253568" y="3196167"/>
            <a:ext cx="2446866" cy="1828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9" name="Rounded Rectangle 18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20" name="Rounded Rectangle 19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cxnSp>
        <p:nvCxnSpPr>
          <p:cNvPr id="16" name="Straight Arrow Connector 15"/>
          <p:cNvCxnSpPr>
            <a:stCxn id="24" idx="3"/>
            <a:endCxn id="19" idx="1"/>
          </p:cNvCxnSpPr>
          <p:nvPr/>
        </p:nvCxnSpPr>
        <p:spPr>
          <a:xfrm>
            <a:off x="3302001" y="5516034"/>
            <a:ext cx="1540931" cy="24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33331" y="5400170"/>
            <a:ext cx="80823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[wait over]</a:t>
            </a:r>
            <a:endParaRPr lang="en-US" sz="11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391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</a:t>
            </a:r>
            <a:r>
              <a:rPr lang="en-US" smtClean="0"/>
              <a:t>event (SPD speed </a:t>
            </a:r>
            <a:r>
              <a:rPr lang="en-US" dirty="0" smtClean="0"/>
              <a:t>&gt; 0)</a:t>
            </a:r>
          </a:p>
          <a:p>
            <a:pPr>
              <a:buFont typeface="Arial" pitchFamily="34" charset="0"/>
              <a:buChar char="•"/>
            </a:pPr>
            <a:r>
              <a:rPr lang="en-US" sz="1100" smtClean="0"/>
              <a:t>Remember new speed and continue</a:t>
            </a:r>
            <a:r>
              <a:rPr lang="en-US" smtClean="0"/>
              <a:t>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4" name="Flowchart: Decision 13"/>
          <p:cNvSpPr/>
          <p:nvPr/>
        </p:nvSpPr>
        <p:spPr>
          <a:xfrm>
            <a:off x="5774267" y="3107267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endCxn id="14" idx="2"/>
          </p:cNvCxnSpPr>
          <p:nvPr/>
        </p:nvCxnSpPr>
        <p:spPr>
          <a:xfrm rot="5400000" flipH="1" flipV="1">
            <a:off x="4853517" y="4104217"/>
            <a:ext cx="1938866" cy="520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49" idx="1"/>
          </p:cNvCxnSpPr>
          <p:nvPr/>
        </p:nvCxnSpPr>
        <p:spPr>
          <a:xfrm flipV="1">
            <a:off x="6392334" y="2876973"/>
            <a:ext cx="558799" cy="374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1"/>
            <a:endCxn id="3" idx="3"/>
          </p:cNvCxnSpPr>
          <p:nvPr/>
        </p:nvCxnSpPr>
        <p:spPr>
          <a:xfrm rot="10800000" flipV="1">
            <a:off x="2040467" y="3251201"/>
            <a:ext cx="3733800" cy="237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75667" y="3141133"/>
            <a:ext cx="12698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[make reservation]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6261592" y="2827080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  <p:sp>
        <p:nvSpPr>
          <p:cNvPr id="49" name="Rounded Rectangle 48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50" name="Rounded Rectangle 49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22" name="Rounded Rectangle 2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6" name="Rounded Rectangle 25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30" name="Freeform 29"/>
          <p:cNvSpPr/>
          <p:nvPr/>
        </p:nvSpPr>
        <p:spPr>
          <a:xfrm>
            <a:off x="616688" y="2870790"/>
            <a:ext cx="1222745" cy="329609"/>
          </a:xfrm>
          <a:custGeom>
            <a:avLst/>
            <a:gdLst>
              <a:gd name="connsiteX0" fmla="*/ 0 w 1222745"/>
              <a:gd name="connsiteY0" fmla="*/ 497958 h 497958"/>
              <a:gd name="connsiteX1" fmla="*/ 499731 w 1222745"/>
              <a:gd name="connsiteY1" fmla="*/ 104553 h 497958"/>
              <a:gd name="connsiteX2" fmla="*/ 903768 w 1222745"/>
              <a:gd name="connsiteY2" fmla="*/ 62023 h 497958"/>
              <a:gd name="connsiteX3" fmla="*/ 1222745 w 1222745"/>
              <a:gd name="connsiteY3" fmla="*/ 476693 h 49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745" h="497958">
                <a:moveTo>
                  <a:pt x="0" y="497958"/>
                </a:moveTo>
                <a:cubicBezTo>
                  <a:pt x="174551" y="337583"/>
                  <a:pt x="349103" y="177209"/>
                  <a:pt x="499731" y="104553"/>
                </a:cubicBezTo>
                <a:cubicBezTo>
                  <a:pt x="650359" y="31897"/>
                  <a:pt x="783266" y="0"/>
                  <a:pt x="903768" y="62023"/>
                </a:cubicBezTo>
                <a:cubicBezTo>
                  <a:pt x="1024270" y="124046"/>
                  <a:pt x="1123507" y="300369"/>
                  <a:pt x="1222745" y="476693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59834" y="2602419"/>
            <a:ext cx="115127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/send </a:t>
            </a:r>
            <a:r>
              <a:rPr lang="en-US" sz="1100" dirty="0" smtClean="0"/>
              <a:t>speed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3259"/>
          </a:xfrm>
        </p:spPr>
        <p:txBody>
          <a:bodyPr>
            <a:normAutofit fontScale="90000"/>
          </a:bodyPr>
          <a:lstStyle/>
          <a:p>
            <a:r>
              <a:rPr lang="en-US" sz="2400" smtClean="0"/>
              <a:t>Controller Behavior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644" y="4672669"/>
            <a:ext cx="8229600" cy="897622"/>
          </a:xfrm>
        </p:spPr>
        <p:txBody>
          <a:bodyPr>
            <a:normAutofit/>
          </a:bodyPr>
          <a:lstStyle/>
          <a:p>
            <a:pPr marL="117475" indent="-117475"/>
            <a:r>
              <a:rPr lang="en-US" sz="1000" smtClean="0"/>
              <a:t>Error stop train: clear by re-registering the train</a:t>
            </a:r>
          </a:p>
          <a:p>
            <a:pPr marL="117475" indent="-117475"/>
            <a:r>
              <a:rPr lang="en-US" sz="1000" smtClean="0"/>
              <a:t>Section disconnected: the section is unuseable until one or mores switches are moved</a:t>
            </a:r>
          </a:p>
          <a:p>
            <a:pPr marL="117475" indent="-117475"/>
            <a:r>
              <a:rPr lang="en-US" sz="1000" smtClean="0"/>
              <a:t>Sensors close when magnet approaches and open when magnet departs. Each transition should place two signals on the Loconet (one hi, one lo); HOWEVER, one or both signals can be lost.</a:t>
            </a:r>
          </a:p>
          <a:p>
            <a:pPr marL="517525" lvl="1" indent="-117475"/>
            <a:endParaRPr lang="en-US" sz="1000" smtClean="0"/>
          </a:p>
          <a:p>
            <a:pPr marL="517525" lvl="1" indent="-117475">
              <a:buNone/>
            </a:pPr>
            <a:endParaRPr lang="en-US" sz="60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6653" y="731940"/>
          <a:ext cx="8601512" cy="3658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953"/>
                <a:gridCol w="4907559"/>
              </a:tblGrid>
              <a:tr h="289814">
                <a:tc>
                  <a:txBody>
                    <a:bodyPr/>
                    <a:lstStyle/>
                    <a:p>
                      <a:r>
                        <a:rPr lang="en-US" sz="1000" smtClean="0"/>
                        <a:t>Condition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Action</a:t>
                      </a:r>
                      <a:endParaRPr lang="en-US" sz="1000"/>
                    </a:p>
                  </a:txBody>
                  <a:tcPr/>
                </a:tc>
              </a:tr>
              <a:tr h="289814">
                <a:tc>
                  <a:txBody>
                    <a:bodyPr/>
                    <a:lstStyle/>
                    <a:p>
                      <a:r>
                        <a:rPr lang="en-US" sz="1000" smtClean="0"/>
                        <a:t>Train: decouples</a:t>
                      </a:r>
                      <a:r>
                        <a:rPr lang="en-US" sz="1000" baseline="0" smtClean="0"/>
                        <a:t> and gets too long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Release reservation and error stop train</a:t>
                      </a:r>
                      <a:endParaRPr lang="en-US" sz="1000"/>
                    </a:p>
                  </a:txBody>
                  <a:tcPr/>
                </a:tc>
              </a:tr>
              <a:tr h="181672">
                <a:tc>
                  <a:txBody>
                    <a:bodyPr/>
                    <a:lstStyle/>
                    <a:p>
                      <a:r>
                        <a:rPr lang="en-US" sz="1000" smtClean="0"/>
                        <a:t>Train: tries to reserve a disconnected section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Pause the train and don’t </a:t>
                      </a:r>
                      <a:r>
                        <a:rPr lang="en-US" sz="1000" baseline="0" smtClean="0"/>
                        <a:t> allow the train to reserve the section.</a:t>
                      </a:r>
                      <a:endParaRPr lang="en-US" sz="1000"/>
                    </a:p>
                  </a:txBody>
                  <a:tcPr/>
                </a:tc>
              </a:tr>
              <a:tr h="181672">
                <a:tc>
                  <a:txBody>
                    <a:bodyPr/>
                    <a:lstStyle/>
                    <a:p>
                      <a:r>
                        <a:rPr lang="en-US" sz="1000" smtClean="0"/>
                        <a:t>Train: tries</a:t>
                      </a:r>
                      <a:r>
                        <a:rPr lang="en-US" sz="1000" baseline="0" smtClean="0"/>
                        <a:t> to get too close to another train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Pause the train until</a:t>
                      </a:r>
                      <a:r>
                        <a:rPr lang="en-US" sz="1000" baseline="0" smtClean="0"/>
                        <a:t> condition changes (with or without operator intervention)</a:t>
                      </a:r>
                      <a:endParaRPr lang="en-US" sz="1000"/>
                    </a:p>
                  </a:txBody>
                  <a:tcPr/>
                </a:tc>
              </a:tr>
              <a:tr h="181672">
                <a:tc>
                  <a:txBody>
                    <a:bodyPr/>
                    <a:lstStyle/>
                    <a:p>
                      <a:r>
                        <a:rPr lang="en-US" sz="1000" smtClean="0"/>
                        <a:t>Switch:</a:t>
                      </a:r>
                      <a:r>
                        <a:rPr lang="en-US" sz="1000" baseline="0" smtClean="0"/>
                        <a:t> o</a:t>
                      </a:r>
                      <a:r>
                        <a:rPr lang="en-US" sz="1000" smtClean="0"/>
                        <a:t>perator tries to move a switch in an occupied 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Supress request</a:t>
                      </a:r>
                    </a:p>
                  </a:txBody>
                  <a:tcPr/>
                </a:tc>
              </a:tr>
              <a:tr h="181672">
                <a:tc>
                  <a:txBody>
                    <a:bodyPr/>
                    <a:lstStyle/>
                    <a:p>
                      <a:r>
                        <a:rPr lang="en-US" sz="1000" smtClean="0"/>
                        <a:t>Switch: operator tries to move a switch in a reserved section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Pause train, remove reservation,</a:t>
                      </a:r>
                      <a:r>
                        <a:rPr lang="en-US" sz="1000" baseline="0" smtClean="0"/>
                        <a:t> perform action</a:t>
                      </a:r>
                      <a:endParaRPr lang="en-US" sz="1000"/>
                    </a:p>
                  </a:txBody>
                  <a:tcPr/>
                </a:tc>
              </a:tr>
              <a:tr h="181672">
                <a:tc>
                  <a:txBody>
                    <a:bodyPr/>
                    <a:lstStyle/>
                    <a:p>
                      <a:r>
                        <a:rPr lang="en-US" sz="1000" smtClean="0"/>
                        <a:t>Register train: operator specifies</a:t>
                      </a:r>
                      <a:r>
                        <a:rPr lang="en-US" sz="1000" baseline="0" smtClean="0"/>
                        <a:t> sections that aren’t free or don’t line up or are in wrong order or are disconnected</a:t>
                      </a:r>
                      <a:endParaRPr lang="en-US" sz="1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Refuse</a:t>
                      </a:r>
                      <a:r>
                        <a:rPr lang="en-US" sz="1000" baseline="0" smtClean="0"/>
                        <a:t> to</a:t>
                      </a:r>
                      <a:r>
                        <a:rPr lang="en-US" sz="1000" smtClean="0"/>
                        <a:t> register the train</a:t>
                      </a:r>
                      <a:endParaRPr lang="en-US" sz="1000"/>
                    </a:p>
                  </a:txBody>
                  <a:tcPr/>
                </a:tc>
              </a:tr>
              <a:tr h="181672">
                <a:tc>
                  <a:txBody>
                    <a:bodyPr/>
                    <a:lstStyle/>
                    <a:p>
                      <a:r>
                        <a:rPr lang="en-US" sz="1000" smtClean="0"/>
                        <a:t>Sensor fires:</a:t>
                      </a:r>
                      <a:r>
                        <a:rPr lang="en-US" sz="1000" baseline="0" smtClean="0"/>
                        <a:t> number not recognized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Ignore it</a:t>
                      </a:r>
                      <a:endParaRPr lang="en-US" sz="1000"/>
                    </a:p>
                  </a:txBody>
                  <a:tcPr/>
                </a:tc>
              </a:tr>
              <a:tr h="181672">
                <a:tc>
                  <a:txBody>
                    <a:bodyPr/>
                    <a:lstStyle/>
                    <a:p>
                      <a:r>
                        <a:rPr lang="en-US" sz="1000" smtClean="0"/>
                        <a:t>Sensor fires: not close</a:t>
                      </a:r>
                      <a:r>
                        <a:rPr lang="en-US" sz="1000" baseline="0" smtClean="0"/>
                        <a:t> to any train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Release all reservation and error stop all trains</a:t>
                      </a:r>
                      <a:endParaRPr lang="en-US" sz="1000"/>
                    </a:p>
                  </a:txBody>
                  <a:tcPr/>
                </a:tc>
              </a:tr>
              <a:tr h="181672">
                <a:tc>
                  <a:txBody>
                    <a:bodyPr/>
                    <a:lstStyle/>
                    <a:p>
                      <a:r>
                        <a:rPr lang="en-US" sz="1000" smtClean="0"/>
                        <a:t>Sensor at front of a</a:t>
                      </a:r>
                      <a:r>
                        <a:rPr lang="en-US" sz="1000" baseline="0" smtClean="0"/>
                        <a:t> train</a:t>
                      </a:r>
                      <a:r>
                        <a:rPr lang="en-US" sz="1000" smtClean="0"/>
                        <a:t>: closes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Ignore</a:t>
                      </a:r>
                      <a:endParaRPr lang="en-US" sz="1000"/>
                    </a:p>
                  </a:txBody>
                  <a:tcPr/>
                </a:tc>
              </a:tr>
              <a:tr h="181672">
                <a:tc>
                  <a:txBody>
                    <a:bodyPr/>
                    <a:lstStyle/>
                    <a:p>
                      <a:r>
                        <a:rPr lang="en-US" sz="1000" smtClean="0"/>
                        <a:t>Sensor at front of a</a:t>
                      </a:r>
                      <a:r>
                        <a:rPr lang="en-US" sz="1000" baseline="0" smtClean="0"/>
                        <a:t> train</a:t>
                      </a:r>
                      <a:r>
                        <a:rPr lang="en-US" sz="1000" smtClean="0"/>
                        <a:t>:</a:t>
                      </a:r>
                      <a:r>
                        <a:rPr lang="en-US" sz="1000" baseline="0" smtClean="0"/>
                        <a:t> opens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Tell train (see state diagram)</a:t>
                      </a:r>
                    </a:p>
                  </a:txBody>
                  <a:tcPr/>
                </a:tc>
              </a:tr>
              <a:tr h="181672">
                <a:tc>
                  <a:txBody>
                    <a:bodyPr/>
                    <a:lstStyle/>
                    <a:p>
                      <a:r>
                        <a:rPr lang="en-US" sz="1000" smtClean="0"/>
                        <a:t>Sensor at next to back of train: closes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Tell train (see state diagram)</a:t>
                      </a:r>
                    </a:p>
                  </a:txBody>
                  <a:tcPr/>
                </a:tc>
              </a:tr>
              <a:tr h="181672">
                <a:tc>
                  <a:txBody>
                    <a:bodyPr/>
                    <a:lstStyle/>
                    <a:p>
                      <a:r>
                        <a:rPr lang="en-US" sz="1000" smtClean="0"/>
                        <a:t>Sensor </a:t>
                      </a:r>
                      <a:r>
                        <a:rPr lang="en-US" sz="1000" smtClean="0"/>
                        <a:t>at next to back of train</a:t>
                      </a:r>
                      <a:r>
                        <a:rPr lang="en-US" sz="1000" smtClean="0"/>
                        <a:t>: opens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Ignore</a:t>
                      </a:r>
                    </a:p>
                  </a:txBody>
                  <a:tcPr/>
                </a:tc>
              </a:tr>
              <a:tr h="181672">
                <a:tc>
                  <a:txBody>
                    <a:bodyPr/>
                    <a:lstStyle/>
                    <a:p>
                      <a:r>
                        <a:rPr lang="en-US" sz="1000" smtClean="0"/>
                        <a:t>Sensors fires anything else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Try to compensate for the error else</a:t>
                      </a:r>
                      <a:r>
                        <a:rPr lang="en-US" sz="1000" baseline="0" smtClean="0"/>
                        <a:t> error stop one or more trains.</a:t>
                      </a:r>
                      <a:endParaRPr lang="en-US" sz="100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43610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(DIRF change direction)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If not a change in direction then do nothing else remember the new direction </a:t>
            </a:r>
            <a:r>
              <a:rPr lang="en-US" sz="1100" smtClean="0"/>
              <a:t>and continue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9363" y="6199434"/>
            <a:ext cx="21723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/tell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new direction</a:t>
            </a:r>
          </a:p>
          <a:p>
            <a:r>
              <a:rPr lang="en-US" sz="1100" dirty="0" smtClean="0"/>
              <a:t>/send direction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11" name="Freeform 10"/>
          <p:cNvSpPr/>
          <p:nvPr/>
        </p:nvSpPr>
        <p:spPr>
          <a:xfrm>
            <a:off x="3844887" y="5641454"/>
            <a:ext cx="4065224" cy="499533"/>
          </a:xfrm>
          <a:custGeom>
            <a:avLst/>
            <a:gdLst>
              <a:gd name="connsiteX0" fmla="*/ 644878 w 2410178"/>
              <a:gd name="connsiteY0" fmla="*/ 0 h 499533"/>
              <a:gd name="connsiteX1" fmla="*/ 255411 w 2410178"/>
              <a:gd name="connsiteY1" fmla="*/ 431800 h 499533"/>
              <a:gd name="connsiteX2" fmla="*/ 2177345 w 2410178"/>
              <a:gd name="connsiteY2" fmla="*/ 406400 h 499533"/>
              <a:gd name="connsiteX3" fmla="*/ 1652411 w 2410178"/>
              <a:gd name="connsiteY3" fmla="*/ 0 h 49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0178" h="499533">
                <a:moveTo>
                  <a:pt x="644878" y="0"/>
                </a:moveTo>
                <a:cubicBezTo>
                  <a:pt x="322439" y="182033"/>
                  <a:pt x="0" y="364067"/>
                  <a:pt x="255411" y="431800"/>
                </a:cubicBezTo>
                <a:cubicBezTo>
                  <a:pt x="510822" y="499533"/>
                  <a:pt x="1944512" y="478367"/>
                  <a:pt x="2177345" y="406400"/>
                </a:cubicBezTo>
                <a:cubicBezTo>
                  <a:pt x="2410178" y="334433"/>
                  <a:pt x="2031294" y="167216"/>
                  <a:pt x="1652411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ecision 18"/>
          <p:cNvSpPr/>
          <p:nvPr/>
        </p:nvSpPr>
        <p:spPr>
          <a:xfrm>
            <a:off x="4567670" y="3429987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3" idx="0"/>
          </p:cNvCxnSpPr>
          <p:nvPr/>
        </p:nvCxnSpPr>
        <p:spPr>
          <a:xfrm rot="5400000" flipH="1" flipV="1">
            <a:off x="1022356" y="2051045"/>
            <a:ext cx="1346186" cy="9694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9" idx="1"/>
            <a:endCxn id="3" idx="3"/>
          </p:cNvCxnSpPr>
          <p:nvPr/>
        </p:nvCxnSpPr>
        <p:spPr>
          <a:xfrm flipH="1" flipV="1">
            <a:off x="2040467" y="3488253"/>
            <a:ext cx="2527203" cy="856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07489" y="3441995"/>
            <a:ext cx="12698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[make reservation]</a:t>
            </a:r>
            <a:endParaRPr lang="en-US" sz="1100" dirty="0"/>
          </a:p>
        </p:txBody>
      </p:sp>
      <p:cxnSp>
        <p:nvCxnSpPr>
          <p:cNvPr id="65" name="Straight Connector 64"/>
          <p:cNvCxnSpPr>
            <a:stCxn id="75" idx="1"/>
            <a:endCxn id="19" idx="3"/>
          </p:cNvCxnSpPr>
          <p:nvPr/>
        </p:nvCxnSpPr>
        <p:spPr>
          <a:xfrm flipH="1">
            <a:off x="5185737" y="2876973"/>
            <a:ext cx="2044807" cy="696948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82136" y="2122962"/>
            <a:ext cx="2172390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/tell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new direction</a:t>
            </a:r>
          </a:p>
          <a:p>
            <a:r>
              <a:rPr lang="en-US" sz="1100" dirty="0" smtClean="0"/>
              <a:t>/send direction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75" name="Rounded Rectangle 74"/>
          <p:cNvSpPr/>
          <p:nvPr/>
        </p:nvSpPr>
        <p:spPr>
          <a:xfrm>
            <a:off x="7230544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76" name="Rounded Rectangle 75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23" name="Rounded Rectangle 22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6" name="Rounded Rectangle 25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cxnSp>
        <p:nvCxnSpPr>
          <p:cNvPr id="51" name="Elbow Connector 50"/>
          <p:cNvCxnSpPr>
            <a:stCxn id="19" idx="2"/>
            <a:endCxn id="75" idx="2"/>
          </p:cNvCxnSpPr>
          <p:nvPr/>
        </p:nvCxnSpPr>
        <p:spPr>
          <a:xfrm rot="5400000" flipH="1" flipV="1">
            <a:off x="6180976" y="1770820"/>
            <a:ext cx="642761" cy="3251307"/>
          </a:xfrm>
          <a:prstGeom prst="bentConnector3">
            <a:avLst>
              <a:gd name="adj1" fmla="val -3556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175499" y="3838745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6772940" y="2562447"/>
            <a:ext cx="63795" cy="44656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5" idx="3"/>
            <a:endCxn id="19" idx="0"/>
          </p:cNvCxnSpPr>
          <p:nvPr/>
        </p:nvCxnSpPr>
        <p:spPr>
          <a:xfrm>
            <a:off x="3073400" y="1672157"/>
            <a:ext cx="1803304" cy="175783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63325" y="2231846"/>
            <a:ext cx="2172390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/tell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new direction</a:t>
            </a:r>
          </a:p>
          <a:p>
            <a:r>
              <a:rPr lang="en-US" sz="1100" dirty="0" smtClean="0"/>
              <a:t>/send direction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3103717" y="1870172"/>
            <a:ext cx="80823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[wait over]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6913123" y="4875572"/>
            <a:ext cx="21723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/tell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new direction</a:t>
            </a:r>
          </a:p>
          <a:p>
            <a:r>
              <a:rPr lang="en-US" sz="1100" dirty="0" smtClean="0"/>
              <a:t>/send direction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27" name="Freeform 26"/>
          <p:cNvSpPr/>
          <p:nvPr/>
        </p:nvSpPr>
        <p:spPr>
          <a:xfrm>
            <a:off x="6951643" y="4350643"/>
            <a:ext cx="1916936" cy="499533"/>
          </a:xfrm>
          <a:custGeom>
            <a:avLst/>
            <a:gdLst>
              <a:gd name="connsiteX0" fmla="*/ 644878 w 2410178"/>
              <a:gd name="connsiteY0" fmla="*/ 0 h 499533"/>
              <a:gd name="connsiteX1" fmla="*/ 255411 w 2410178"/>
              <a:gd name="connsiteY1" fmla="*/ 431800 h 499533"/>
              <a:gd name="connsiteX2" fmla="*/ 2177345 w 2410178"/>
              <a:gd name="connsiteY2" fmla="*/ 406400 h 499533"/>
              <a:gd name="connsiteX3" fmla="*/ 1652411 w 2410178"/>
              <a:gd name="connsiteY3" fmla="*/ 0 h 49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0178" h="499533">
                <a:moveTo>
                  <a:pt x="644878" y="0"/>
                </a:moveTo>
                <a:cubicBezTo>
                  <a:pt x="322439" y="182033"/>
                  <a:pt x="0" y="364067"/>
                  <a:pt x="255411" y="431800"/>
                </a:cubicBezTo>
                <a:cubicBezTo>
                  <a:pt x="510822" y="499533"/>
                  <a:pt x="1944512" y="478367"/>
                  <a:pt x="2177345" y="406400"/>
                </a:cubicBezTo>
                <a:cubicBezTo>
                  <a:pt x="2410178" y="334433"/>
                  <a:pt x="2031294" y="167216"/>
                  <a:pt x="1652411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73543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(DIRF bell, light, bell, horn or SND mute) 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If there is no change then do nothing else record new values and send the </a:t>
            </a:r>
            <a:r>
              <a:rPr lang="en-US" sz="1100" dirty="0" err="1" smtClean="0"/>
              <a:t>msg</a:t>
            </a:r>
            <a:r>
              <a:rPr lang="en-US" sz="1100" dirty="0" smtClean="0"/>
              <a:t> back out.</a:t>
            </a:r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1" name="Rounded Rectangle 10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1137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dirty="0" err="1" smtClean="0"/>
              <a:t>msgFrontSensorFired</a:t>
            </a:r>
            <a:r>
              <a:rPr lang="en-US" smtClean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en-US" sz="1200" smtClean="0"/>
              <a:t>occupy section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6" name="Flowchart: Decision 15"/>
          <p:cNvSpPr/>
          <p:nvPr/>
        </p:nvSpPr>
        <p:spPr>
          <a:xfrm>
            <a:off x="2700869" y="3369734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3" idx="3"/>
            <a:endCxn id="16" idx="1"/>
          </p:cNvCxnSpPr>
          <p:nvPr/>
        </p:nvCxnSpPr>
        <p:spPr>
          <a:xfrm>
            <a:off x="2040467" y="3488253"/>
            <a:ext cx="660402" cy="25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6" idx="2"/>
            <a:endCxn id="3" idx="2"/>
          </p:cNvCxnSpPr>
          <p:nvPr/>
        </p:nvCxnSpPr>
        <p:spPr>
          <a:xfrm rot="5400000">
            <a:off x="2055293" y="2813043"/>
            <a:ext cx="110052" cy="1799169"/>
          </a:xfrm>
          <a:prstGeom prst="bentConnector3">
            <a:avLst>
              <a:gd name="adj1" fmla="val 6923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70668" y="3818470"/>
            <a:ext cx="12698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[make reservation]</a:t>
            </a:r>
            <a:endParaRPr lang="en-US" sz="1100" dirty="0"/>
          </a:p>
        </p:txBody>
      </p:sp>
      <p:cxnSp>
        <p:nvCxnSpPr>
          <p:cNvPr id="22" name="Straight Arrow Connector 21"/>
          <p:cNvCxnSpPr>
            <a:stCxn id="16" idx="0"/>
          </p:cNvCxnSpPr>
          <p:nvPr/>
        </p:nvCxnSpPr>
        <p:spPr>
          <a:xfrm rot="5400000" flipH="1" flipV="1">
            <a:off x="2989582" y="1592583"/>
            <a:ext cx="1797473" cy="1756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71802" y="2921002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  <p:sp>
        <p:nvSpPr>
          <p:cNvPr id="19" name="Rounded Rectangle 18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3" name="Rounded Rectangle 22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cxnSp>
        <p:nvCxnSpPr>
          <p:cNvPr id="25" name="Straight Arrow Connector 24"/>
          <p:cNvCxnSpPr>
            <a:stCxn id="19" idx="3"/>
            <a:endCxn id="14" idx="0"/>
          </p:cNvCxnSpPr>
          <p:nvPr/>
        </p:nvCxnSpPr>
        <p:spPr>
          <a:xfrm>
            <a:off x="5960533" y="1545167"/>
            <a:ext cx="1888067" cy="1133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33217" y="1754984"/>
            <a:ext cx="80823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[wait over]</a:t>
            </a:r>
            <a:endParaRPr lang="en-US" sz="11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05067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dirty="0" err="1" smtClean="0"/>
              <a:t>msgBackSensorFired</a:t>
            </a:r>
            <a:r>
              <a:rPr lang="en-US" smtClean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en-US" sz="1100" smtClean="0"/>
              <a:t>Release section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7" name="Rounded Rectangle 16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8" name="Rounded Rectangle 17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610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dirty="0" err="1" smtClean="0"/>
              <a:t>msgSensorError</a:t>
            </a:r>
            <a:r>
              <a:rPr lang="en-US" smtClean="0"/>
              <a:t>)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cxnSp>
        <p:nvCxnSpPr>
          <p:cNvPr id="11" name="Straight Arrow Connector 10"/>
          <p:cNvCxnSpPr>
            <a:endCxn id="4" idx="0"/>
          </p:cNvCxnSpPr>
          <p:nvPr/>
        </p:nvCxnSpPr>
        <p:spPr>
          <a:xfrm rot="5400000">
            <a:off x="7324925" y="3606389"/>
            <a:ext cx="1088840" cy="26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" idx="1"/>
          </p:cNvCxnSpPr>
          <p:nvPr/>
        </p:nvCxnSpPr>
        <p:spPr>
          <a:xfrm flipV="1">
            <a:off x="6055360" y="4291766"/>
            <a:ext cx="1444413" cy="1240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cxnSp>
        <p:nvCxnSpPr>
          <p:cNvPr id="23" name="Straight Arrow Connector 22"/>
          <p:cNvCxnSpPr>
            <a:stCxn id="3" idx="3"/>
            <a:endCxn id="4" idx="1"/>
          </p:cNvCxnSpPr>
          <p:nvPr/>
        </p:nvCxnSpPr>
        <p:spPr>
          <a:xfrm>
            <a:off x="2040467" y="3488253"/>
            <a:ext cx="5459306" cy="803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9" name="Rounded Rectangle 18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0" name="Rounded Rectangle 19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007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err="1" smtClean="0"/>
              <a:t>msgTryToMoveAgain</a:t>
            </a:r>
            <a:r>
              <a:rPr lang="en-US" smtClean="0"/>
              <a:t>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0" name="Flowchart: Decision 9"/>
          <p:cNvSpPr/>
          <p:nvPr/>
        </p:nvSpPr>
        <p:spPr>
          <a:xfrm>
            <a:off x="5833534" y="3301988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5" idx="1"/>
            <a:endCxn id="10" idx="0"/>
          </p:cNvCxnSpPr>
          <p:nvPr/>
        </p:nvCxnSpPr>
        <p:spPr>
          <a:xfrm rot="10800000" flipV="1">
            <a:off x="6142569" y="2876972"/>
            <a:ext cx="808565" cy="425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10" idx="3"/>
            <a:endCxn id="5" idx="2"/>
          </p:cNvCxnSpPr>
          <p:nvPr/>
        </p:nvCxnSpPr>
        <p:spPr>
          <a:xfrm flipV="1">
            <a:off x="6451601" y="3075093"/>
            <a:ext cx="1396999" cy="3708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1"/>
            <a:endCxn id="3" idx="3"/>
          </p:cNvCxnSpPr>
          <p:nvPr/>
        </p:nvCxnSpPr>
        <p:spPr>
          <a:xfrm rot="10800000" flipV="1">
            <a:off x="2040468" y="3445921"/>
            <a:ext cx="3793067" cy="42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75667" y="3327384"/>
            <a:ext cx="12698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[make reservation]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536268" y="3344322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  <p:sp>
        <p:nvSpPr>
          <p:cNvPr id="22" name="Rounded Rectangle 2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7" name="Rounded Rectangle 26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03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dirty="0" err="1" smtClean="0"/>
              <a:t>msgLoseReservation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cxnSp>
        <p:nvCxnSpPr>
          <p:cNvPr id="11" name="Straight Arrow Connector 10"/>
          <p:cNvCxnSpPr>
            <a:stCxn id="3" idx="3"/>
            <a:endCxn id="12" idx="1"/>
          </p:cNvCxnSpPr>
          <p:nvPr/>
        </p:nvCxnSpPr>
        <p:spPr>
          <a:xfrm flipV="1">
            <a:off x="2040467" y="1545167"/>
            <a:ext cx="2726266" cy="1943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cxnSp>
        <p:nvCxnSpPr>
          <p:cNvPr id="16" name="Straight Arrow Connector 15"/>
          <p:cNvCxnSpPr>
            <a:stCxn id="12" idx="3"/>
            <a:endCxn id="5" idx="0"/>
          </p:cNvCxnSpPr>
          <p:nvPr/>
        </p:nvCxnSpPr>
        <p:spPr>
          <a:xfrm>
            <a:off x="5960533" y="1545167"/>
            <a:ext cx="1888067" cy="1133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40326" y="1816998"/>
            <a:ext cx="80823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[wait over]</a:t>
            </a:r>
            <a:endParaRPr lang="en-US" sz="11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806800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 state diagram for event (throw next switch or close next switch)</a:t>
            </a:r>
          </a:p>
          <a:p>
            <a:r>
              <a:rPr lang="en-US" sz="1100" dirty="0" smtClean="0"/>
              <a:t>For all </a:t>
            </a:r>
            <a:r>
              <a:rPr lang="en-US" sz="1100" smtClean="0"/>
              <a:t>states           enter/putSwitchState</a:t>
            </a:r>
          </a:p>
          <a:p>
            <a:r>
              <a:rPr lang="en-US" sz="1100" smtClean="0"/>
              <a:t>If switch Closed/Begin Close, then close swithch is a nop.</a:t>
            </a:r>
          </a:p>
          <a:p>
            <a:r>
              <a:rPr lang="en-US" sz="1100" smtClean="0"/>
              <a:t>If switch Thrown/Begin Throw, then throw swithch is a nop. </a:t>
            </a:r>
            <a:endParaRPr lang="en-US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1244600" y="3048001"/>
            <a:ext cx="2133599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Closed</a:t>
            </a:r>
          </a:p>
          <a:p>
            <a:pPr algn="ctr"/>
            <a:r>
              <a:rPr lang="en-US" sz="1100" dirty="0" smtClean="0"/>
              <a:t>enter/send try again message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779637" y="5313145"/>
            <a:ext cx="1777999" cy="5678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Throw</a:t>
            </a:r>
          </a:p>
          <a:p>
            <a:pPr algn="ctr"/>
            <a:r>
              <a:rPr lang="en-US" sz="1100" dirty="0" smtClean="0"/>
              <a:t>enter/</a:t>
            </a:r>
          </a:p>
          <a:p>
            <a:pPr algn="ctr"/>
            <a:r>
              <a:rPr lang="en-US" sz="1100" dirty="0" smtClean="0"/>
              <a:t>send throw message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028267" y="3119121"/>
            <a:ext cx="2269066" cy="3776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Thrown</a:t>
            </a:r>
          </a:p>
          <a:p>
            <a:pPr algn="ctr"/>
            <a:r>
              <a:rPr lang="en-US" sz="1100" dirty="0" smtClean="0"/>
              <a:t>enter/send try again message</a:t>
            </a:r>
          </a:p>
        </p:txBody>
      </p:sp>
      <p:cxnSp>
        <p:nvCxnSpPr>
          <p:cNvPr id="18" name="Straight Arrow Connector 17"/>
          <p:cNvCxnSpPr>
            <a:stCxn id="12" idx="3"/>
            <a:endCxn id="14" idx="2"/>
          </p:cNvCxnSpPr>
          <p:nvPr/>
        </p:nvCxnSpPr>
        <p:spPr>
          <a:xfrm flipV="1">
            <a:off x="5557636" y="3496733"/>
            <a:ext cx="1605164" cy="2100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7" idx="1"/>
            <a:endCxn id="6" idx="0"/>
          </p:cNvCxnSpPr>
          <p:nvPr/>
        </p:nvCxnSpPr>
        <p:spPr>
          <a:xfrm rot="10800000" flipV="1">
            <a:off x="2311400" y="1397045"/>
            <a:ext cx="1481694" cy="1650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3683027" y="1667933"/>
            <a:ext cx="1007534" cy="3657600"/>
          </a:xfrm>
          <a:custGeom>
            <a:avLst/>
            <a:gdLst>
              <a:gd name="connsiteX0" fmla="*/ 1007534 w 1007534"/>
              <a:gd name="connsiteY0" fmla="*/ 0 h 3657600"/>
              <a:gd name="connsiteX1" fmla="*/ 0 w 1007534"/>
              <a:gd name="connsiteY1" fmla="*/ 1532467 h 3657600"/>
              <a:gd name="connsiteX2" fmla="*/ 948267 w 1007534"/>
              <a:gd name="connsiteY2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34" h="3657600">
                <a:moveTo>
                  <a:pt x="1007534" y="0"/>
                </a:moveTo>
                <a:lnTo>
                  <a:pt x="0" y="1532467"/>
                </a:lnTo>
                <a:lnTo>
                  <a:pt x="948267" y="3657600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flipH="1">
            <a:off x="4732894" y="1667933"/>
            <a:ext cx="1007534" cy="3657600"/>
          </a:xfrm>
          <a:custGeom>
            <a:avLst/>
            <a:gdLst>
              <a:gd name="connsiteX0" fmla="*/ 1007534 w 1007534"/>
              <a:gd name="connsiteY0" fmla="*/ 0 h 3657600"/>
              <a:gd name="connsiteX1" fmla="*/ 0 w 1007534"/>
              <a:gd name="connsiteY1" fmla="*/ 1532467 h 3657600"/>
              <a:gd name="connsiteX2" fmla="*/ 948267 w 1007534"/>
              <a:gd name="connsiteY2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34" h="3657600">
                <a:moveTo>
                  <a:pt x="1007534" y="0"/>
                </a:moveTo>
                <a:lnTo>
                  <a:pt x="0" y="1532467"/>
                </a:lnTo>
                <a:lnTo>
                  <a:pt x="948267" y="3657600"/>
                </a:lnTo>
              </a:path>
            </a:pathLst>
          </a:cu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706561" y="4292587"/>
            <a:ext cx="9989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report thrown</a:t>
            </a:r>
            <a:endParaRPr 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2582362" y="2099720"/>
            <a:ext cx="94448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report closed</a:t>
            </a:r>
            <a:endParaRPr lang="en-US" sz="1100" dirty="0"/>
          </a:p>
        </p:txBody>
      </p:sp>
      <p:sp>
        <p:nvSpPr>
          <p:cNvPr id="47" name="Rounded Rectangle 46"/>
          <p:cNvSpPr/>
          <p:nvPr/>
        </p:nvSpPr>
        <p:spPr>
          <a:xfrm>
            <a:off x="3793094" y="1126156"/>
            <a:ext cx="1777999" cy="5417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Close</a:t>
            </a:r>
          </a:p>
          <a:p>
            <a:pPr algn="ctr"/>
            <a:r>
              <a:rPr lang="en-US" sz="1100" dirty="0" smtClean="0"/>
              <a:t>enter/</a:t>
            </a:r>
          </a:p>
          <a:p>
            <a:pPr algn="ctr"/>
            <a:r>
              <a:rPr lang="en-US" sz="1100" dirty="0" smtClean="0"/>
              <a:t> send close message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92353" y="4487321"/>
            <a:ext cx="115768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close next switch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572960" y="2294454"/>
            <a:ext cx="12121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throw next switch</a:t>
            </a:r>
            <a:endParaRPr lang="en-US" sz="1100" dirty="0"/>
          </a:p>
        </p:txBody>
      </p:sp>
      <p:sp>
        <p:nvSpPr>
          <p:cNvPr id="52" name="Flowchart: Decision 51"/>
          <p:cNvSpPr/>
          <p:nvPr/>
        </p:nvSpPr>
        <p:spPr>
          <a:xfrm>
            <a:off x="2048962" y="4334922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Decision 52"/>
          <p:cNvSpPr/>
          <p:nvPr/>
        </p:nvSpPr>
        <p:spPr>
          <a:xfrm>
            <a:off x="6561695" y="1879600"/>
            <a:ext cx="618067" cy="61805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14" idx="0"/>
            <a:endCxn id="53" idx="2"/>
          </p:cNvCxnSpPr>
          <p:nvPr/>
        </p:nvCxnSpPr>
        <p:spPr>
          <a:xfrm rot="16200000" flipV="1">
            <a:off x="6706032" y="2662352"/>
            <a:ext cx="621466" cy="292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3" idx="3"/>
            <a:endCxn id="14" idx="3"/>
          </p:cNvCxnSpPr>
          <p:nvPr/>
        </p:nvCxnSpPr>
        <p:spPr>
          <a:xfrm>
            <a:off x="7179762" y="2188628"/>
            <a:ext cx="1117571" cy="1119299"/>
          </a:xfrm>
          <a:prstGeom prst="bentConnector3">
            <a:avLst>
              <a:gd name="adj1" fmla="val 1204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" idx="2"/>
            <a:endCxn id="52" idx="0"/>
          </p:cNvCxnSpPr>
          <p:nvPr/>
        </p:nvCxnSpPr>
        <p:spPr>
          <a:xfrm rot="16200000" flipH="1">
            <a:off x="1881738" y="3858663"/>
            <a:ext cx="905921" cy="46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2"/>
            <a:endCxn id="12" idx="1"/>
          </p:cNvCxnSpPr>
          <p:nvPr/>
        </p:nvCxnSpPr>
        <p:spPr>
          <a:xfrm rot="16200000" flipH="1">
            <a:off x="2581665" y="4399119"/>
            <a:ext cx="974302" cy="1421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2" idx="1"/>
            <a:endCxn id="6" idx="1"/>
          </p:cNvCxnSpPr>
          <p:nvPr/>
        </p:nvCxnSpPr>
        <p:spPr>
          <a:xfrm rot="10800000">
            <a:off x="1244600" y="3238502"/>
            <a:ext cx="804362" cy="1240355"/>
          </a:xfrm>
          <a:prstGeom prst="bentConnector3">
            <a:avLst>
              <a:gd name="adj1" fmla="val 1284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96561" y="3539051"/>
            <a:ext cx="12121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throw next switch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6025413" y="2777060"/>
            <a:ext cx="149486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close next switch</a:t>
            </a:r>
            <a:endParaRPr lang="en-US" sz="1100" dirty="0"/>
          </a:p>
        </p:txBody>
      </p:sp>
      <p:cxnSp>
        <p:nvCxnSpPr>
          <p:cNvPr id="58" name="Straight Arrow Connector 57"/>
          <p:cNvCxnSpPr>
            <a:stCxn id="53" idx="0"/>
            <a:endCxn id="47" idx="3"/>
          </p:cNvCxnSpPr>
          <p:nvPr/>
        </p:nvCxnSpPr>
        <p:spPr>
          <a:xfrm rot="16200000" flipV="1">
            <a:off x="5979634" y="988505"/>
            <a:ext cx="482555" cy="1299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273360" y="4741321"/>
            <a:ext cx="261802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[else]/ </a:t>
            </a:r>
          </a:p>
          <a:p>
            <a:pPr algn="ctr"/>
            <a:r>
              <a:rPr lang="en-US" sz="1100" dirty="0" smtClean="0"/>
              <a:t>possibly tell a train it has lost a reservation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160866" y="3767654"/>
            <a:ext cx="1871134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[in an occupied section or in a reserved section not owned by the requester]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7272866" y="2345254"/>
            <a:ext cx="1871134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[in an occupied section or in a reserved section not owned by the requester]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5843756" y="1361249"/>
            <a:ext cx="261802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[else]/ </a:t>
            </a:r>
          </a:p>
          <a:p>
            <a:pPr algn="ctr"/>
            <a:r>
              <a:rPr lang="en-US" sz="1100" dirty="0" smtClean="0"/>
              <a:t>possibly tell a train it has lost a reservation</a:t>
            </a:r>
            <a:endParaRPr lang="en-US" sz="11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110199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 state diagram for event (throw switch# or close switch#)</a:t>
            </a:r>
          </a:p>
          <a:p>
            <a:r>
              <a:rPr lang="en-US" sz="1100" dirty="0" smtClean="0"/>
              <a:t>For all </a:t>
            </a:r>
            <a:r>
              <a:rPr lang="en-US" sz="1100" smtClean="0"/>
              <a:t>states           enter/putSwitchState</a:t>
            </a:r>
          </a:p>
          <a:p>
            <a:r>
              <a:rPr lang="en-US" sz="1100" smtClean="0"/>
              <a:t>If switch Closed/Begin Close, then close swithch is a nop.</a:t>
            </a:r>
          </a:p>
          <a:p>
            <a:r>
              <a:rPr lang="en-US" sz="1100" smtClean="0"/>
              <a:t>If switch Thrown/Begin Throw, then throw swithch is a nop.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244600" y="3048001"/>
            <a:ext cx="2133599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Closed</a:t>
            </a:r>
          </a:p>
          <a:p>
            <a:pPr algn="ctr"/>
            <a:r>
              <a:rPr lang="en-US" sz="1100" dirty="0" smtClean="0"/>
              <a:t>enter/send try again message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779637" y="5313146"/>
            <a:ext cx="1777999" cy="677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Throw</a:t>
            </a:r>
          </a:p>
          <a:p>
            <a:pPr algn="ctr"/>
            <a:r>
              <a:rPr lang="en-US" sz="1100" dirty="0" smtClean="0"/>
              <a:t>enter/</a:t>
            </a:r>
          </a:p>
          <a:p>
            <a:pPr algn="ctr"/>
            <a:r>
              <a:rPr lang="en-US" sz="1100" dirty="0" smtClean="0"/>
              <a:t>send </a:t>
            </a:r>
            <a:r>
              <a:rPr lang="en-US" sz="1100" smtClean="0"/>
              <a:t>throw message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028267" y="3119121"/>
            <a:ext cx="2269066" cy="3776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Thrown</a:t>
            </a:r>
          </a:p>
          <a:p>
            <a:pPr algn="ctr"/>
            <a:r>
              <a:rPr lang="en-US" sz="1100" dirty="0" smtClean="0"/>
              <a:t>enter/send try again message</a:t>
            </a:r>
          </a:p>
        </p:txBody>
      </p:sp>
      <p:cxnSp>
        <p:nvCxnSpPr>
          <p:cNvPr id="33" name="Straight Arrow Connector 32"/>
          <p:cNvCxnSpPr>
            <a:stCxn id="31" idx="3"/>
            <a:endCxn id="32" idx="2"/>
          </p:cNvCxnSpPr>
          <p:nvPr/>
        </p:nvCxnSpPr>
        <p:spPr>
          <a:xfrm flipV="1">
            <a:off x="5557636" y="3496733"/>
            <a:ext cx="1605164" cy="2155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5" idx="1"/>
            <a:endCxn id="30" idx="0"/>
          </p:cNvCxnSpPr>
          <p:nvPr/>
        </p:nvCxnSpPr>
        <p:spPr>
          <a:xfrm flipH="1">
            <a:off x="2311400" y="1343718"/>
            <a:ext cx="1481694" cy="1704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3683027" y="1667933"/>
            <a:ext cx="1007534" cy="3657600"/>
          </a:xfrm>
          <a:custGeom>
            <a:avLst/>
            <a:gdLst>
              <a:gd name="connsiteX0" fmla="*/ 1007534 w 1007534"/>
              <a:gd name="connsiteY0" fmla="*/ 0 h 3657600"/>
              <a:gd name="connsiteX1" fmla="*/ 0 w 1007534"/>
              <a:gd name="connsiteY1" fmla="*/ 1532467 h 3657600"/>
              <a:gd name="connsiteX2" fmla="*/ 948267 w 1007534"/>
              <a:gd name="connsiteY2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34" h="3657600">
                <a:moveTo>
                  <a:pt x="1007534" y="0"/>
                </a:moveTo>
                <a:lnTo>
                  <a:pt x="0" y="1532467"/>
                </a:lnTo>
                <a:lnTo>
                  <a:pt x="948267" y="3657600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 flipH="1">
            <a:off x="4732894" y="1667933"/>
            <a:ext cx="1007534" cy="3657600"/>
          </a:xfrm>
          <a:custGeom>
            <a:avLst/>
            <a:gdLst>
              <a:gd name="connsiteX0" fmla="*/ 1007534 w 1007534"/>
              <a:gd name="connsiteY0" fmla="*/ 0 h 3657600"/>
              <a:gd name="connsiteX1" fmla="*/ 0 w 1007534"/>
              <a:gd name="connsiteY1" fmla="*/ 1532467 h 3657600"/>
              <a:gd name="connsiteX2" fmla="*/ 948267 w 1007534"/>
              <a:gd name="connsiteY2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34" h="3657600">
                <a:moveTo>
                  <a:pt x="1007534" y="0"/>
                </a:moveTo>
                <a:lnTo>
                  <a:pt x="0" y="1532467"/>
                </a:lnTo>
                <a:lnTo>
                  <a:pt x="948267" y="3657600"/>
                </a:lnTo>
              </a:path>
            </a:pathLst>
          </a:cu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06561" y="4292587"/>
            <a:ext cx="9989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report thrown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2582362" y="2099720"/>
            <a:ext cx="94448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report closed</a:t>
            </a:r>
            <a:endParaRPr lang="en-US" sz="1100" dirty="0"/>
          </a:p>
        </p:txBody>
      </p:sp>
      <p:sp>
        <p:nvSpPr>
          <p:cNvPr id="45" name="Rounded Rectangle 44"/>
          <p:cNvSpPr/>
          <p:nvPr/>
        </p:nvSpPr>
        <p:spPr>
          <a:xfrm>
            <a:off x="3793094" y="1019503"/>
            <a:ext cx="1777999" cy="64843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Close</a:t>
            </a:r>
          </a:p>
          <a:p>
            <a:pPr algn="ctr"/>
            <a:r>
              <a:rPr lang="en-US" sz="1100" dirty="0" smtClean="0"/>
              <a:t>enter/</a:t>
            </a:r>
          </a:p>
          <a:p>
            <a:pPr algn="ctr"/>
            <a:r>
              <a:rPr lang="en-US" sz="1100" dirty="0" smtClean="0"/>
              <a:t> send </a:t>
            </a:r>
            <a:r>
              <a:rPr lang="en-US" sz="1100" smtClean="0"/>
              <a:t>close message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92353" y="4487321"/>
            <a:ext cx="94448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close switch#</a:t>
            </a:r>
            <a:endParaRPr 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3572960" y="2294454"/>
            <a:ext cx="9989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throw switch#</a:t>
            </a:r>
            <a:endParaRPr lang="en-US" sz="1100" dirty="0"/>
          </a:p>
        </p:txBody>
      </p:sp>
      <p:sp>
        <p:nvSpPr>
          <p:cNvPr id="49" name="Flowchart: Decision 48"/>
          <p:cNvSpPr/>
          <p:nvPr/>
        </p:nvSpPr>
        <p:spPr>
          <a:xfrm>
            <a:off x="2048962" y="4334922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Decision 53"/>
          <p:cNvSpPr/>
          <p:nvPr/>
        </p:nvSpPr>
        <p:spPr>
          <a:xfrm>
            <a:off x="6561695" y="1879600"/>
            <a:ext cx="618067" cy="61805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32" idx="0"/>
            <a:endCxn id="54" idx="2"/>
          </p:cNvCxnSpPr>
          <p:nvPr/>
        </p:nvCxnSpPr>
        <p:spPr>
          <a:xfrm rot="16200000" flipV="1">
            <a:off x="6706032" y="2662352"/>
            <a:ext cx="621466" cy="292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4" idx="3"/>
            <a:endCxn id="32" idx="3"/>
          </p:cNvCxnSpPr>
          <p:nvPr/>
        </p:nvCxnSpPr>
        <p:spPr>
          <a:xfrm>
            <a:off x="7179762" y="2188628"/>
            <a:ext cx="1117571" cy="1119299"/>
          </a:xfrm>
          <a:prstGeom prst="bentConnector3">
            <a:avLst>
              <a:gd name="adj1" fmla="val 1204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0" idx="2"/>
            <a:endCxn id="49" idx="0"/>
          </p:cNvCxnSpPr>
          <p:nvPr/>
        </p:nvCxnSpPr>
        <p:spPr>
          <a:xfrm rot="16200000" flipH="1">
            <a:off x="1881738" y="3858663"/>
            <a:ext cx="905921" cy="46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9" idx="2"/>
            <a:endCxn id="31" idx="1"/>
          </p:cNvCxnSpPr>
          <p:nvPr/>
        </p:nvCxnSpPr>
        <p:spPr>
          <a:xfrm>
            <a:off x="2357996" y="4622789"/>
            <a:ext cx="1421641" cy="1029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9" idx="1"/>
            <a:endCxn id="30" idx="1"/>
          </p:cNvCxnSpPr>
          <p:nvPr/>
        </p:nvCxnSpPr>
        <p:spPr>
          <a:xfrm rot="10800000">
            <a:off x="1244600" y="3238502"/>
            <a:ext cx="804362" cy="1240355"/>
          </a:xfrm>
          <a:prstGeom prst="bentConnector3">
            <a:avLst>
              <a:gd name="adj1" fmla="val 1284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896561" y="3539051"/>
            <a:ext cx="9989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throw switch#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6266039" y="2777060"/>
            <a:ext cx="103953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close switch#</a:t>
            </a:r>
            <a:endParaRPr lang="en-US" sz="1100" dirty="0"/>
          </a:p>
        </p:txBody>
      </p:sp>
      <p:cxnSp>
        <p:nvCxnSpPr>
          <p:cNvPr id="70" name="Straight Arrow Connector 69"/>
          <p:cNvCxnSpPr>
            <a:stCxn id="54" idx="0"/>
            <a:endCxn id="45" idx="3"/>
          </p:cNvCxnSpPr>
          <p:nvPr/>
        </p:nvCxnSpPr>
        <p:spPr>
          <a:xfrm flipH="1" flipV="1">
            <a:off x="5571093" y="1343718"/>
            <a:ext cx="1299636" cy="535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273360" y="4741321"/>
            <a:ext cx="261802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[else]/ </a:t>
            </a:r>
          </a:p>
          <a:p>
            <a:pPr algn="ctr"/>
            <a:r>
              <a:rPr lang="en-US" sz="1100" dirty="0" smtClean="0"/>
              <a:t>possibly tell a train it has lost a reservation</a:t>
            </a:r>
            <a:endParaRPr 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160866" y="3767654"/>
            <a:ext cx="187113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[in an occupied section]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7436491" y="2345254"/>
            <a:ext cx="160162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[in an occupied section]</a:t>
            </a:r>
            <a:endParaRPr 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5843756" y="1361249"/>
            <a:ext cx="261802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[else]/ </a:t>
            </a:r>
          </a:p>
          <a:p>
            <a:pPr algn="ctr"/>
            <a:r>
              <a:rPr lang="en-US" sz="1100" dirty="0" smtClean="0"/>
              <a:t>possibly tell a train it has lost a reservation</a:t>
            </a:r>
            <a:endParaRPr lang="en-US" sz="11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547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 state diagram</a:t>
            </a:r>
          </a:p>
          <a:p>
            <a:r>
              <a:rPr lang="en-US" sz="1100" dirty="0" smtClean="0"/>
              <a:t>For all states           enter/</a:t>
            </a:r>
            <a:r>
              <a:rPr lang="en-US" sz="1100" dirty="0" err="1" smtClean="0"/>
              <a:t>putSensorState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65199" y="3119121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Open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06532" y="3119121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Closed</a:t>
            </a:r>
          </a:p>
        </p:txBody>
      </p:sp>
      <p:sp>
        <p:nvSpPr>
          <p:cNvPr id="23" name="Freeform 22"/>
          <p:cNvSpPr/>
          <p:nvPr/>
        </p:nvSpPr>
        <p:spPr>
          <a:xfrm>
            <a:off x="1574800" y="2633133"/>
            <a:ext cx="4690533" cy="482600"/>
          </a:xfrm>
          <a:custGeom>
            <a:avLst/>
            <a:gdLst>
              <a:gd name="connsiteX0" fmla="*/ 0 w 4690533"/>
              <a:gd name="connsiteY0" fmla="*/ 482600 h 482600"/>
              <a:gd name="connsiteX1" fmla="*/ 2413000 w 4690533"/>
              <a:gd name="connsiteY1" fmla="*/ 0 h 482600"/>
              <a:gd name="connsiteX2" fmla="*/ 4690533 w 4690533"/>
              <a:gd name="connsiteY2" fmla="*/ 474134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0533" h="482600">
                <a:moveTo>
                  <a:pt x="0" y="482600"/>
                </a:moveTo>
                <a:lnTo>
                  <a:pt x="2413000" y="0"/>
                </a:lnTo>
                <a:lnTo>
                  <a:pt x="4690533" y="474134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642533" y="3445933"/>
            <a:ext cx="4622800" cy="524934"/>
          </a:xfrm>
          <a:custGeom>
            <a:avLst/>
            <a:gdLst>
              <a:gd name="connsiteX0" fmla="*/ 4622800 w 4622800"/>
              <a:gd name="connsiteY0" fmla="*/ 0 h 524934"/>
              <a:gd name="connsiteX1" fmla="*/ 2387600 w 4622800"/>
              <a:gd name="connsiteY1" fmla="*/ 524934 h 524934"/>
              <a:gd name="connsiteX2" fmla="*/ 0 w 4622800"/>
              <a:gd name="connsiteY2" fmla="*/ 8467 h 52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2800" h="524934">
                <a:moveTo>
                  <a:pt x="4622800" y="0"/>
                </a:moveTo>
                <a:lnTo>
                  <a:pt x="2387600" y="524934"/>
                </a:lnTo>
                <a:lnTo>
                  <a:pt x="0" y="8467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530600" y="3759187"/>
            <a:ext cx="84350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sensor fires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3513667" y="2514587"/>
            <a:ext cx="84350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sensor fires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103" y="412955"/>
            <a:ext cx="261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DFD for Standalone Mode</a:t>
            </a: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33201" y="3559271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309712" y="2630150"/>
            <a:ext cx="648929" cy="530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Digitrax</a:t>
            </a:r>
            <a:endParaRPr lang="en-US" sz="1100" dirty="0" smtClean="0"/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806242" y="3529801"/>
            <a:ext cx="609600" cy="216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UR92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2113937" y="4104965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LocoBuffer</a:t>
            </a:r>
            <a:endParaRPr lang="en-US" sz="1100" dirty="0"/>
          </a:p>
        </p:txBody>
      </p:sp>
      <p:sp>
        <p:nvSpPr>
          <p:cNvPr id="23" name="Flowchart: Connector 22"/>
          <p:cNvSpPr/>
          <p:nvPr/>
        </p:nvSpPr>
        <p:spPr>
          <a:xfrm>
            <a:off x="3819833" y="4694903"/>
            <a:ext cx="997975" cy="732504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Write Loco String Task</a:t>
            </a:r>
            <a:endParaRPr lang="en-US" sz="1100" dirty="0"/>
          </a:p>
        </p:txBody>
      </p:sp>
      <p:sp>
        <p:nvSpPr>
          <p:cNvPr id="24" name="Flowchart: Connector 23"/>
          <p:cNvSpPr/>
          <p:nvPr/>
        </p:nvSpPr>
        <p:spPr>
          <a:xfrm>
            <a:off x="6002610" y="4616241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6646622" y="4621157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8757" y="4876819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Railroad</a:t>
            </a:r>
            <a:endParaRPr lang="en-US" sz="1100" dirty="0"/>
          </a:p>
        </p:txBody>
      </p:sp>
      <p:cxnSp>
        <p:nvCxnSpPr>
          <p:cNvPr id="42" name="Straight Arrow Connector 41"/>
          <p:cNvCxnSpPr>
            <a:stCxn id="18" idx="2"/>
            <a:endCxn id="21" idx="0"/>
          </p:cNvCxnSpPr>
          <p:nvPr/>
        </p:nvCxnSpPr>
        <p:spPr>
          <a:xfrm rot="16200000" flipH="1">
            <a:off x="688255" y="3107013"/>
            <a:ext cx="368709" cy="4768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6"/>
            <a:endCxn id="25" idx="2"/>
          </p:cNvCxnSpPr>
          <p:nvPr/>
        </p:nvCxnSpPr>
        <p:spPr>
          <a:xfrm>
            <a:off x="6218920" y="4744060"/>
            <a:ext cx="427702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658756" y="4104987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LocoNet</a:t>
            </a:r>
            <a:endParaRPr lang="en-US" sz="1100" dirty="0"/>
          </a:p>
        </p:txBody>
      </p:sp>
      <p:cxnSp>
        <p:nvCxnSpPr>
          <p:cNvPr id="105" name="Straight Arrow Connector 104"/>
          <p:cNvCxnSpPr>
            <a:stCxn id="21" idx="2"/>
            <a:endCxn id="104" idx="0"/>
          </p:cNvCxnSpPr>
          <p:nvPr/>
        </p:nvCxnSpPr>
        <p:spPr>
          <a:xfrm rot="5400000">
            <a:off x="927917" y="3921862"/>
            <a:ext cx="358874" cy="73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4" idx="2"/>
            <a:endCxn id="26" idx="0"/>
          </p:cNvCxnSpPr>
          <p:nvPr/>
        </p:nvCxnSpPr>
        <p:spPr>
          <a:xfrm rot="16200000" flipH="1">
            <a:off x="852945" y="4626096"/>
            <a:ext cx="501443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4" idx="3"/>
            <a:endCxn id="22" idx="1"/>
          </p:cNvCxnSpPr>
          <p:nvPr/>
        </p:nvCxnSpPr>
        <p:spPr>
          <a:xfrm flipV="1">
            <a:off x="1548575" y="4240160"/>
            <a:ext cx="565362" cy="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" name="Flowchart: Connector 124"/>
          <p:cNvSpPr/>
          <p:nvPr/>
        </p:nvSpPr>
        <p:spPr>
          <a:xfrm>
            <a:off x="3755922" y="3342970"/>
            <a:ext cx="1199536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 Loco Byte Task</a:t>
            </a:r>
            <a:endParaRPr lang="en-US" sz="1100" dirty="0"/>
          </a:p>
        </p:txBody>
      </p:sp>
      <p:cxnSp>
        <p:nvCxnSpPr>
          <p:cNvPr id="131" name="Straight Arrow Connector 130"/>
          <p:cNvCxnSpPr>
            <a:stCxn id="22" idx="3"/>
            <a:endCxn id="125" idx="2"/>
          </p:cNvCxnSpPr>
          <p:nvPr/>
        </p:nvCxnSpPr>
        <p:spPr>
          <a:xfrm flipV="1">
            <a:off x="3003756" y="3628105"/>
            <a:ext cx="752166" cy="612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5" idx="6"/>
            <a:endCxn id="24" idx="2"/>
          </p:cNvCxnSpPr>
          <p:nvPr/>
        </p:nvCxnSpPr>
        <p:spPr>
          <a:xfrm>
            <a:off x="4955458" y="3628105"/>
            <a:ext cx="1047152" cy="1115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24" idx="2"/>
            <a:endCxn id="23" idx="6"/>
          </p:cNvCxnSpPr>
          <p:nvPr/>
        </p:nvCxnSpPr>
        <p:spPr>
          <a:xfrm rot="10800000" flipV="1">
            <a:off x="4817808" y="4744059"/>
            <a:ext cx="1184802" cy="317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23" idx="2"/>
            <a:endCxn id="22" idx="3"/>
          </p:cNvCxnSpPr>
          <p:nvPr/>
        </p:nvCxnSpPr>
        <p:spPr>
          <a:xfrm rot="10800000">
            <a:off x="3003757" y="4240161"/>
            <a:ext cx="816077" cy="820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93" idx="6"/>
            <a:endCxn id="17" idx="1"/>
          </p:cNvCxnSpPr>
          <p:nvPr/>
        </p:nvCxnSpPr>
        <p:spPr>
          <a:xfrm>
            <a:off x="6858015" y="3819828"/>
            <a:ext cx="575186" cy="49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428284" y="4498250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cxnSp>
        <p:nvCxnSpPr>
          <p:cNvPr id="30" name="Straight Arrow Connector 29"/>
          <p:cNvCxnSpPr>
            <a:stCxn id="25" idx="6"/>
            <a:endCxn id="27" idx="1"/>
          </p:cNvCxnSpPr>
          <p:nvPr/>
        </p:nvCxnSpPr>
        <p:spPr>
          <a:xfrm>
            <a:off x="6862932" y="4748976"/>
            <a:ext cx="565352" cy="147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307685" y="2654731"/>
            <a:ext cx="648929" cy="530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Digitrax</a:t>
            </a:r>
            <a:endParaRPr lang="en-US" sz="1100" dirty="0" smtClean="0"/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cxnSp>
        <p:nvCxnSpPr>
          <p:cNvPr id="34" name="Straight Arrow Connector 33"/>
          <p:cNvCxnSpPr>
            <a:stCxn id="33" idx="2"/>
            <a:endCxn id="21" idx="0"/>
          </p:cNvCxnSpPr>
          <p:nvPr/>
        </p:nvCxnSpPr>
        <p:spPr>
          <a:xfrm rot="5400000">
            <a:off x="1199532" y="3097183"/>
            <a:ext cx="344128" cy="5211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467614" y="1115954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55" name="Flowchart: Connector 54"/>
          <p:cNvSpPr/>
          <p:nvPr/>
        </p:nvSpPr>
        <p:spPr>
          <a:xfrm>
            <a:off x="6351655" y="2212254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6917009" y="2227003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55" idx="6"/>
            <a:endCxn id="56" idx="2"/>
          </p:cNvCxnSpPr>
          <p:nvPr/>
        </p:nvCxnSpPr>
        <p:spPr>
          <a:xfrm>
            <a:off x="6567965" y="2340073"/>
            <a:ext cx="349044" cy="147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2" idx="6"/>
            <a:endCxn id="54" idx="1"/>
          </p:cNvCxnSpPr>
          <p:nvPr/>
        </p:nvCxnSpPr>
        <p:spPr>
          <a:xfrm flipV="1">
            <a:off x="7098907" y="1381425"/>
            <a:ext cx="368707" cy="147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511859" y="2084430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cxnSp>
        <p:nvCxnSpPr>
          <p:cNvPr id="60" name="Straight Arrow Connector 59"/>
          <p:cNvCxnSpPr>
            <a:stCxn id="56" idx="6"/>
            <a:endCxn id="59" idx="1"/>
          </p:cNvCxnSpPr>
          <p:nvPr/>
        </p:nvCxnSpPr>
        <p:spPr>
          <a:xfrm flipV="1">
            <a:off x="7133319" y="2349901"/>
            <a:ext cx="378540" cy="49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908318" y="1381451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Simulator</a:t>
            </a:r>
            <a:endParaRPr lang="en-US" sz="1100" dirty="0"/>
          </a:p>
        </p:txBody>
      </p:sp>
      <p:cxnSp>
        <p:nvCxnSpPr>
          <p:cNvPr id="62" name="Straight Arrow Connector 61"/>
          <p:cNvCxnSpPr>
            <a:stCxn id="61" idx="3"/>
            <a:endCxn id="55" idx="2"/>
          </p:cNvCxnSpPr>
          <p:nvPr/>
        </p:nvCxnSpPr>
        <p:spPr>
          <a:xfrm>
            <a:off x="4798137" y="1516646"/>
            <a:ext cx="1553518" cy="8234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Flowchart: Connector 80"/>
          <p:cNvSpPr/>
          <p:nvPr/>
        </p:nvSpPr>
        <p:spPr>
          <a:xfrm>
            <a:off x="6317243" y="1253609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Connector 81"/>
          <p:cNvSpPr/>
          <p:nvPr/>
        </p:nvSpPr>
        <p:spPr>
          <a:xfrm>
            <a:off x="6882597" y="1268358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1" idx="6"/>
            <a:endCxn id="82" idx="2"/>
          </p:cNvCxnSpPr>
          <p:nvPr/>
        </p:nvCxnSpPr>
        <p:spPr>
          <a:xfrm>
            <a:off x="6533553" y="1381428"/>
            <a:ext cx="349044" cy="147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1" idx="3"/>
            <a:endCxn id="81" idx="2"/>
          </p:cNvCxnSpPr>
          <p:nvPr/>
        </p:nvCxnSpPr>
        <p:spPr>
          <a:xfrm flipV="1">
            <a:off x="4798137" y="1381428"/>
            <a:ext cx="1519106" cy="1352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Flowchart: Connector 91"/>
          <p:cNvSpPr/>
          <p:nvPr/>
        </p:nvSpPr>
        <p:spPr>
          <a:xfrm>
            <a:off x="5997693" y="3687093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Connector 92"/>
          <p:cNvSpPr/>
          <p:nvPr/>
        </p:nvSpPr>
        <p:spPr>
          <a:xfrm>
            <a:off x="6641705" y="3692009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92" idx="6"/>
            <a:endCxn id="93" idx="2"/>
          </p:cNvCxnSpPr>
          <p:nvPr/>
        </p:nvCxnSpPr>
        <p:spPr>
          <a:xfrm>
            <a:off x="6214003" y="3814912"/>
            <a:ext cx="427702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25" idx="6"/>
            <a:endCxn id="92" idx="2"/>
          </p:cNvCxnSpPr>
          <p:nvPr/>
        </p:nvCxnSpPr>
        <p:spPr>
          <a:xfrm>
            <a:off x="4955458" y="3628105"/>
            <a:ext cx="1042235" cy="186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2" idx="2"/>
            <a:endCxn id="23" idx="6"/>
          </p:cNvCxnSpPr>
          <p:nvPr/>
        </p:nvCxnSpPr>
        <p:spPr>
          <a:xfrm rot="10800000" flipV="1">
            <a:off x="4817809" y="3814911"/>
            <a:ext cx="1179885" cy="1246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766916" y="1474839"/>
            <a:ext cx="7403690" cy="17796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462676" y="580116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Sim</a:t>
            </a:r>
            <a:r>
              <a:rPr lang="en-US" sz="1100" dirty="0" smtClean="0"/>
              <a:t> Throttle</a:t>
            </a:r>
            <a:endParaRPr lang="en-US" sz="1100" dirty="0"/>
          </a:p>
        </p:txBody>
      </p:sp>
      <p:sp>
        <p:nvSpPr>
          <p:cNvPr id="48" name="Flowchart: Connector 47"/>
          <p:cNvSpPr/>
          <p:nvPr/>
        </p:nvSpPr>
        <p:spPr>
          <a:xfrm>
            <a:off x="6312329" y="580099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6877683" y="594848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48" idx="6"/>
            <a:endCxn id="49" idx="2"/>
          </p:cNvCxnSpPr>
          <p:nvPr/>
        </p:nvCxnSpPr>
        <p:spPr>
          <a:xfrm>
            <a:off x="6528639" y="707918"/>
            <a:ext cx="349044" cy="147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6"/>
            <a:endCxn id="47" idx="1"/>
          </p:cNvCxnSpPr>
          <p:nvPr/>
        </p:nvCxnSpPr>
        <p:spPr>
          <a:xfrm flipV="1">
            <a:off x="7093993" y="715311"/>
            <a:ext cx="368683" cy="73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1" idx="3"/>
            <a:endCxn id="48" idx="3"/>
          </p:cNvCxnSpPr>
          <p:nvPr/>
        </p:nvCxnSpPr>
        <p:spPr>
          <a:xfrm flipV="1">
            <a:off x="4798137" y="798300"/>
            <a:ext cx="1545870" cy="7183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408599" y="5383174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Sim</a:t>
            </a:r>
            <a:r>
              <a:rPr lang="en-US" sz="1100" dirty="0" smtClean="0"/>
              <a:t> Throttle</a:t>
            </a:r>
            <a:endParaRPr lang="en-US" sz="1100" dirty="0"/>
          </a:p>
        </p:txBody>
      </p:sp>
      <p:sp>
        <p:nvSpPr>
          <p:cNvPr id="68" name="Flowchart: Connector 67"/>
          <p:cNvSpPr/>
          <p:nvPr/>
        </p:nvSpPr>
        <p:spPr>
          <a:xfrm>
            <a:off x="6258252" y="5383157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/>
          <p:cNvSpPr/>
          <p:nvPr/>
        </p:nvSpPr>
        <p:spPr>
          <a:xfrm>
            <a:off x="6823606" y="5397906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8" idx="6"/>
            <a:endCxn id="69" idx="2"/>
          </p:cNvCxnSpPr>
          <p:nvPr/>
        </p:nvCxnSpPr>
        <p:spPr>
          <a:xfrm>
            <a:off x="6474562" y="5510976"/>
            <a:ext cx="349044" cy="147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9" idx="6"/>
            <a:endCxn id="67" idx="1"/>
          </p:cNvCxnSpPr>
          <p:nvPr/>
        </p:nvCxnSpPr>
        <p:spPr>
          <a:xfrm flipV="1">
            <a:off x="7039916" y="5518369"/>
            <a:ext cx="368683" cy="73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25" idx="6"/>
            <a:endCxn id="68" idx="2"/>
          </p:cNvCxnSpPr>
          <p:nvPr/>
        </p:nvCxnSpPr>
        <p:spPr>
          <a:xfrm>
            <a:off x="4955458" y="3628105"/>
            <a:ext cx="1302794" cy="1882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8" idx="2"/>
            <a:endCxn id="23" idx="6"/>
          </p:cNvCxnSpPr>
          <p:nvPr/>
        </p:nvCxnSpPr>
        <p:spPr>
          <a:xfrm rot="10800000">
            <a:off x="4817808" y="5061156"/>
            <a:ext cx="1440444" cy="449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7" name="Flowchart: Connector 116"/>
          <p:cNvSpPr/>
          <p:nvPr/>
        </p:nvSpPr>
        <p:spPr>
          <a:xfrm>
            <a:off x="3362630" y="132730"/>
            <a:ext cx="811182" cy="578470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Server side socket</a:t>
            </a:r>
            <a:endParaRPr lang="en-US" sz="1100" dirty="0"/>
          </a:p>
        </p:txBody>
      </p:sp>
      <p:sp>
        <p:nvSpPr>
          <p:cNvPr id="123" name="Flowchart: Connector 122"/>
          <p:cNvSpPr/>
          <p:nvPr/>
        </p:nvSpPr>
        <p:spPr>
          <a:xfrm>
            <a:off x="5363496" y="127813"/>
            <a:ext cx="811182" cy="583387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Client side socket</a:t>
            </a:r>
            <a:endParaRPr lang="en-US" sz="1100" dirty="0"/>
          </a:p>
        </p:txBody>
      </p:sp>
      <p:cxnSp>
        <p:nvCxnSpPr>
          <p:cNvPr id="124" name="Straight Arrow Connector 123"/>
          <p:cNvCxnSpPr>
            <a:stCxn id="117" idx="6"/>
            <a:endCxn id="123" idx="2"/>
          </p:cNvCxnSpPr>
          <p:nvPr/>
        </p:nvCxnSpPr>
        <p:spPr>
          <a:xfrm flipV="1">
            <a:off x="4173812" y="419507"/>
            <a:ext cx="1189684" cy="24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380271" y="486689"/>
            <a:ext cx="83574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39DLL</a:t>
            </a:r>
            <a:endParaRPr lang="en-US" sz="11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913239" y="4198366"/>
            <a:ext cx="83574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cLocoIO</a:t>
            </a:r>
            <a:endParaRPr lang="en-US" sz="1100" dirty="0"/>
          </a:p>
        </p:txBody>
      </p:sp>
      <p:cxnSp>
        <p:nvCxnSpPr>
          <p:cNvPr id="138" name="Straight Connector 137"/>
          <p:cNvCxnSpPr>
            <a:stCxn id="135" idx="0"/>
            <a:endCxn id="125" idx="4"/>
          </p:cNvCxnSpPr>
          <p:nvPr/>
        </p:nvCxnSpPr>
        <p:spPr>
          <a:xfrm rot="5400000" flipH="1" flipV="1">
            <a:off x="4200837" y="4043513"/>
            <a:ext cx="285126" cy="245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35" idx="2"/>
            <a:endCxn id="23" idx="0"/>
          </p:cNvCxnSpPr>
          <p:nvPr/>
        </p:nvCxnSpPr>
        <p:spPr>
          <a:xfrm rot="5400000">
            <a:off x="4207503" y="4571295"/>
            <a:ext cx="234927" cy="122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Connector 72"/>
          <p:cNvSpPr/>
          <p:nvPr/>
        </p:nvSpPr>
        <p:spPr>
          <a:xfrm>
            <a:off x="1927318" y="6128776"/>
            <a:ext cx="1199536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 for Client Task</a:t>
            </a:r>
            <a:endParaRPr lang="en-US" sz="1100" dirty="0"/>
          </a:p>
        </p:txBody>
      </p:sp>
      <p:sp>
        <p:nvSpPr>
          <p:cNvPr id="74" name="Rectangle 73"/>
          <p:cNvSpPr/>
          <p:nvPr/>
        </p:nvSpPr>
        <p:spPr>
          <a:xfrm>
            <a:off x="2516435" y="5353666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 List</a:t>
            </a:r>
            <a:endParaRPr lang="en-US" sz="1100" dirty="0"/>
          </a:p>
        </p:txBody>
      </p:sp>
      <p:cxnSp>
        <p:nvCxnSpPr>
          <p:cNvPr id="76" name="Straight Arrow Connector 75"/>
          <p:cNvCxnSpPr>
            <a:stCxn id="73" idx="0"/>
            <a:endCxn id="74" idx="2"/>
          </p:cNvCxnSpPr>
          <p:nvPr/>
        </p:nvCxnSpPr>
        <p:spPr>
          <a:xfrm rot="5400000" flipH="1" flipV="1">
            <a:off x="2490624" y="5645766"/>
            <a:ext cx="519472" cy="4465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4" idx="0"/>
            <a:endCxn id="125" idx="3"/>
          </p:cNvCxnSpPr>
          <p:nvPr/>
        </p:nvCxnSpPr>
        <p:spPr>
          <a:xfrm rot="5400000" flipH="1" flipV="1">
            <a:off x="2690642" y="4112719"/>
            <a:ext cx="1523940" cy="95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4" idx="3"/>
            <a:endCxn id="23" idx="3"/>
          </p:cNvCxnSpPr>
          <p:nvPr/>
        </p:nvCxnSpPr>
        <p:spPr>
          <a:xfrm flipV="1">
            <a:off x="3430835" y="5320134"/>
            <a:ext cx="535148" cy="161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944977" y="5967664"/>
            <a:ext cx="1792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Tasks that listen for  TCP/IP connection requests need to publize the port number in some way.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587568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state diagram</a:t>
            </a:r>
          </a:p>
          <a:p>
            <a:r>
              <a:rPr lang="en-US" sz="1100" dirty="0" smtClean="0"/>
              <a:t>For all states           enter/</a:t>
            </a:r>
            <a:r>
              <a:rPr lang="en-US" sz="1100" dirty="0" err="1" smtClean="0"/>
              <a:t>putSectionState</a:t>
            </a:r>
            <a:r>
              <a:rPr lang="en-US" dirty="0" smtClean="0"/>
              <a:t> </a:t>
            </a:r>
          </a:p>
          <a:p>
            <a:r>
              <a:rPr lang="en-US" sz="1100" dirty="0" smtClean="0"/>
              <a:t>A section’s 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 is initially 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61999" y="3110655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Free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420532" y="477522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Reserved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138332" y="3085254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Occupied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61267" y="5134188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</a:p>
        </p:txBody>
      </p:sp>
      <p:cxnSp>
        <p:nvCxnSpPr>
          <p:cNvPr id="15" name="Straight Arrow Connector 14"/>
          <p:cNvCxnSpPr>
            <a:stCxn id="14" idx="2"/>
            <a:endCxn id="9" idx="1"/>
          </p:cNvCxnSpPr>
          <p:nvPr/>
        </p:nvCxnSpPr>
        <p:spPr>
          <a:xfrm rot="16200000" flipH="1">
            <a:off x="3851486" y="953347"/>
            <a:ext cx="2452793" cy="2120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10" idx="0"/>
          </p:cNvCxnSpPr>
          <p:nvPr/>
        </p:nvCxnSpPr>
        <p:spPr>
          <a:xfrm>
            <a:off x="1955799" y="3265595"/>
            <a:ext cx="2002368" cy="18685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1"/>
          </p:cNvCxnSpPr>
          <p:nvPr/>
        </p:nvCxnSpPr>
        <p:spPr>
          <a:xfrm rot="10800000" flipV="1">
            <a:off x="2074334" y="3240194"/>
            <a:ext cx="4063999" cy="24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2"/>
            <a:endCxn id="6" idx="3"/>
          </p:cNvCxnSpPr>
          <p:nvPr/>
        </p:nvCxnSpPr>
        <p:spPr>
          <a:xfrm rot="5400000">
            <a:off x="1747519" y="995682"/>
            <a:ext cx="2478194" cy="2061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89199" y="1989653"/>
            <a:ext cx="1701107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is thrown in section</a:t>
            </a:r>
          </a:p>
          <a:p>
            <a:r>
              <a:rPr lang="en-US" sz="1100" dirty="0" smtClean="0"/>
              <a:t>train releases reservation</a:t>
            </a:r>
            <a:endParaRPr 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4224867" y="1803386"/>
            <a:ext cx="164981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train’s front sensor opens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4114800" y="3124180"/>
            <a:ext cx="162576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train’s back sensor closes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2336800" y="3793046"/>
            <a:ext cx="294984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a companion section is reserved/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 := 1</a:t>
            </a:r>
            <a:endParaRPr lang="en-US" sz="1100" dirty="0"/>
          </a:p>
        </p:txBody>
      </p:sp>
      <p:sp>
        <p:nvSpPr>
          <p:cNvPr id="45" name="Flowchart: Decision 44"/>
          <p:cNvSpPr/>
          <p:nvPr/>
        </p:nvSpPr>
        <p:spPr>
          <a:xfrm>
            <a:off x="1566334" y="4783655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10" idx="2"/>
            <a:endCxn id="45" idx="2"/>
          </p:cNvCxnSpPr>
          <p:nvPr/>
        </p:nvCxnSpPr>
        <p:spPr>
          <a:xfrm rot="5400000" flipH="1">
            <a:off x="2730495" y="4216396"/>
            <a:ext cx="372545" cy="2082799"/>
          </a:xfrm>
          <a:prstGeom prst="bentConnector3">
            <a:avLst>
              <a:gd name="adj1" fmla="val -1863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0"/>
            <a:endCxn id="6" idx="2"/>
          </p:cNvCxnSpPr>
          <p:nvPr/>
        </p:nvCxnSpPr>
        <p:spPr>
          <a:xfrm rot="16200000" flipV="1">
            <a:off x="935574" y="3843860"/>
            <a:ext cx="1363121" cy="516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51"/>
          <p:cNvSpPr/>
          <p:nvPr/>
        </p:nvSpPr>
        <p:spPr>
          <a:xfrm>
            <a:off x="4250267" y="4595989"/>
            <a:ext cx="901700" cy="1350434"/>
          </a:xfrm>
          <a:custGeom>
            <a:avLst/>
            <a:gdLst>
              <a:gd name="connsiteX0" fmla="*/ 0 w 901700"/>
              <a:gd name="connsiteY0" fmla="*/ 848078 h 1350434"/>
              <a:gd name="connsiteX1" fmla="*/ 778933 w 901700"/>
              <a:gd name="connsiteY1" fmla="*/ 1229078 h 1350434"/>
              <a:gd name="connsiteX2" fmla="*/ 736600 w 901700"/>
              <a:gd name="connsiteY2" fmla="*/ 119944 h 1350434"/>
              <a:gd name="connsiteX3" fmla="*/ 59266 w 901700"/>
              <a:gd name="connsiteY3" fmla="*/ 509411 h 1350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1700" h="1350434">
                <a:moveTo>
                  <a:pt x="0" y="848078"/>
                </a:moveTo>
                <a:cubicBezTo>
                  <a:pt x="328083" y="1099256"/>
                  <a:pt x="656166" y="1350434"/>
                  <a:pt x="778933" y="1229078"/>
                </a:cubicBezTo>
                <a:cubicBezTo>
                  <a:pt x="901700" y="1107722"/>
                  <a:pt x="856544" y="239888"/>
                  <a:pt x="736600" y="119944"/>
                </a:cubicBezTo>
                <a:cubicBezTo>
                  <a:pt x="616656" y="0"/>
                  <a:pt x="337961" y="254705"/>
                  <a:pt x="59266" y="509411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32867" y="5190046"/>
            <a:ext cx="286168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a companion section is reserved/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++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931333" y="5579512"/>
            <a:ext cx="261161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a companion section is freed/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--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1210734" y="4368786"/>
            <a:ext cx="109196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= 0]</a:t>
            </a:r>
            <a:endParaRPr lang="en-US" sz="1100" dirty="0"/>
          </a:p>
        </p:txBody>
      </p:sp>
      <p:cxnSp>
        <p:nvCxnSpPr>
          <p:cNvPr id="54" name="Straight Arrow Connector 53"/>
          <p:cNvCxnSpPr>
            <a:stCxn id="45" idx="3"/>
            <a:endCxn id="10" idx="1"/>
          </p:cNvCxnSpPr>
          <p:nvPr/>
        </p:nvCxnSpPr>
        <p:spPr>
          <a:xfrm>
            <a:off x="2184401" y="4927589"/>
            <a:ext cx="1176866" cy="361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ecision 28"/>
          <p:cNvSpPr/>
          <p:nvPr/>
        </p:nvSpPr>
        <p:spPr>
          <a:xfrm>
            <a:off x="1278467" y="2065855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6" idx="0"/>
            <a:endCxn id="29" idx="2"/>
          </p:cNvCxnSpPr>
          <p:nvPr/>
        </p:nvCxnSpPr>
        <p:spPr>
          <a:xfrm rot="5400000" flipH="1" flipV="1">
            <a:off x="1094734" y="2617888"/>
            <a:ext cx="756933" cy="228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5733" y="2675452"/>
            <a:ext cx="153920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train makes reservation</a:t>
            </a:r>
            <a:endParaRPr lang="en-US" sz="1100" dirty="0"/>
          </a:p>
        </p:txBody>
      </p:sp>
      <p:cxnSp>
        <p:nvCxnSpPr>
          <p:cNvPr id="38" name="Straight Arrow Connector 37"/>
          <p:cNvCxnSpPr>
            <a:stCxn id="29" idx="0"/>
            <a:endCxn id="14" idx="1"/>
          </p:cNvCxnSpPr>
          <p:nvPr/>
        </p:nvCxnSpPr>
        <p:spPr>
          <a:xfrm rot="5400000" flipH="1" flipV="1">
            <a:off x="1787320" y="432644"/>
            <a:ext cx="1433393" cy="1833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36134" y="1532452"/>
            <a:ext cx="139653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[no moving switches]</a:t>
            </a:r>
            <a:endParaRPr lang="en-US" sz="1100" dirty="0"/>
          </a:p>
        </p:txBody>
      </p:sp>
      <p:cxnSp>
        <p:nvCxnSpPr>
          <p:cNvPr id="50" name="Elbow Connector 49"/>
          <p:cNvCxnSpPr>
            <a:stCxn id="29" idx="1"/>
            <a:endCxn id="6" idx="1"/>
          </p:cNvCxnSpPr>
          <p:nvPr/>
        </p:nvCxnSpPr>
        <p:spPr>
          <a:xfrm rot="10800000" flipV="1">
            <a:off x="761999" y="2209789"/>
            <a:ext cx="516468" cy="1055806"/>
          </a:xfrm>
          <a:prstGeom prst="bentConnector3">
            <a:avLst>
              <a:gd name="adj1" fmla="val 2114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1128" y="2099717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4892" y="2853732"/>
            <a:ext cx="2970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New version of </a:t>
            </a:r>
            <a:r>
              <a:rPr lang="en-US" dirty="0" err="1" smtClean="0"/>
              <a:t>cLocoLib.c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See the attached notes below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64" y="1474173"/>
            <a:ext cx="8229600" cy="3500949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More to follow.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103" y="412955"/>
            <a:ext cx="24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DFD </a:t>
            </a:r>
            <a:r>
              <a:rPr lang="en-US" smtClean="0"/>
              <a:t>for Controller </a:t>
            </a:r>
            <a:r>
              <a:rPr lang="en-US" dirty="0" smtClean="0"/>
              <a:t>Mode</a:t>
            </a:r>
          </a:p>
          <a:p>
            <a:pPr algn="ctr"/>
            <a:r>
              <a:rPr lang="en-US" dirty="0" smtClean="0"/>
              <a:t>with Railroad</a:t>
            </a: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6233643" y="2802195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Receive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3" name="Flowchart: Connector 12"/>
          <p:cNvSpPr/>
          <p:nvPr/>
        </p:nvSpPr>
        <p:spPr>
          <a:xfrm>
            <a:off x="6268054" y="3633021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137651" y="1927120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132736" y="3161078"/>
            <a:ext cx="648929" cy="530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Digitrax</a:t>
            </a:r>
            <a:endParaRPr lang="en-US" sz="1100" dirty="0" smtClean="0"/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19" name="Flowchart: Connector 18"/>
          <p:cNvSpPr/>
          <p:nvPr/>
        </p:nvSpPr>
        <p:spPr>
          <a:xfrm>
            <a:off x="1927112" y="2074607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5284829" y="4576917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9434" y="4080393"/>
            <a:ext cx="609600" cy="216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UR92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1229033" y="4626073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LocoBuffer</a:t>
            </a:r>
            <a:endParaRPr lang="en-US" sz="1100" dirty="0"/>
          </a:p>
        </p:txBody>
      </p:sp>
      <p:sp>
        <p:nvSpPr>
          <p:cNvPr id="23" name="Flowchart: Connector 22"/>
          <p:cNvSpPr/>
          <p:nvPr/>
        </p:nvSpPr>
        <p:spPr>
          <a:xfrm>
            <a:off x="2852401" y="4970206"/>
            <a:ext cx="997975" cy="732504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Write Loco String Task</a:t>
            </a:r>
            <a:endParaRPr lang="en-US" sz="1100" dirty="0"/>
          </a:p>
        </p:txBody>
      </p:sp>
      <p:sp>
        <p:nvSpPr>
          <p:cNvPr id="24" name="Flowchart: Connector 23"/>
          <p:cNvSpPr/>
          <p:nvPr/>
        </p:nvSpPr>
        <p:spPr>
          <a:xfrm>
            <a:off x="4724400" y="4557253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5348753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Railroad</a:t>
            </a:r>
            <a:endParaRPr lang="en-US" sz="1100" dirty="0"/>
          </a:p>
        </p:txBody>
      </p:sp>
      <p:cxnSp>
        <p:nvCxnSpPr>
          <p:cNvPr id="34" name="Straight Arrow Connector 33"/>
          <p:cNvCxnSpPr>
            <a:stCxn id="19" idx="2"/>
            <a:endCxn id="17" idx="3"/>
          </p:cNvCxnSpPr>
          <p:nvPr/>
        </p:nvCxnSpPr>
        <p:spPr>
          <a:xfrm rot="10800000">
            <a:off x="786580" y="2192592"/>
            <a:ext cx="1140532" cy="98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0" idx="2"/>
          </p:cNvCxnSpPr>
          <p:nvPr/>
        </p:nvCxnSpPr>
        <p:spPr>
          <a:xfrm>
            <a:off x="4945617" y="4689988"/>
            <a:ext cx="339212" cy="147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7"/>
            <a:endCxn id="12" idx="2"/>
          </p:cNvCxnSpPr>
          <p:nvPr/>
        </p:nvCxnSpPr>
        <p:spPr>
          <a:xfrm rot="5400000" flipH="1" flipV="1">
            <a:off x="5088040" y="3468751"/>
            <a:ext cx="1527024" cy="764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2"/>
            <a:endCxn id="20" idx="7"/>
          </p:cNvCxnSpPr>
          <p:nvPr/>
        </p:nvCxnSpPr>
        <p:spPr>
          <a:xfrm rot="10800000" flipV="1">
            <a:off x="5469462" y="3918156"/>
            <a:ext cx="798593" cy="696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2"/>
            <a:endCxn id="21" idx="0"/>
          </p:cNvCxnSpPr>
          <p:nvPr/>
        </p:nvCxnSpPr>
        <p:spPr>
          <a:xfrm rot="16200000" flipH="1">
            <a:off x="496531" y="3652689"/>
            <a:ext cx="388373" cy="4670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622024" y="5923934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XML File</a:t>
            </a:r>
            <a:endParaRPr lang="en-US" sz="1100" dirty="0"/>
          </a:p>
        </p:txBody>
      </p:sp>
      <p:cxnSp>
        <p:nvCxnSpPr>
          <p:cNvPr id="98" name="Straight Arrow Connector 97"/>
          <p:cNvCxnSpPr>
            <a:stCxn id="92" idx="0"/>
            <a:endCxn id="133" idx="2"/>
          </p:cNvCxnSpPr>
          <p:nvPr/>
        </p:nvCxnSpPr>
        <p:spPr>
          <a:xfrm rot="5400000" flipH="1" flipV="1">
            <a:off x="6773197" y="5318021"/>
            <a:ext cx="899650" cy="312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0" y="4626082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LocoNet</a:t>
            </a:r>
            <a:endParaRPr lang="en-US" sz="1100" dirty="0"/>
          </a:p>
        </p:txBody>
      </p:sp>
      <p:cxnSp>
        <p:nvCxnSpPr>
          <p:cNvPr id="105" name="Straight Arrow Connector 104"/>
          <p:cNvCxnSpPr>
            <a:stCxn id="21" idx="2"/>
            <a:endCxn id="104" idx="0"/>
          </p:cNvCxnSpPr>
          <p:nvPr/>
        </p:nvCxnSpPr>
        <p:spPr>
          <a:xfrm rot="5400000">
            <a:off x="519884" y="4221731"/>
            <a:ext cx="329377" cy="4793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4" idx="2"/>
            <a:endCxn id="26" idx="0"/>
          </p:cNvCxnSpPr>
          <p:nvPr/>
        </p:nvCxnSpPr>
        <p:spPr>
          <a:xfrm rot="5400000">
            <a:off x="218769" y="5122612"/>
            <a:ext cx="45228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4" idx="3"/>
            <a:endCxn id="22" idx="1"/>
          </p:cNvCxnSpPr>
          <p:nvPr/>
        </p:nvCxnSpPr>
        <p:spPr>
          <a:xfrm flipV="1">
            <a:off x="889819" y="4761268"/>
            <a:ext cx="339214" cy="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" name="Flowchart: Connector 124"/>
          <p:cNvSpPr/>
          <p:nvPr/>
        </p:nvSpPr>
        <p:spPr>
          <a:xfrm>
            <a:off x="2782528" y="3893575"/>
            <a:ext cx="1199536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 Loco Byte Task</a:t>
            </a:r>
            <a:endParaRPr lang="en-US" sz="1100" dirty="0"/>
          </a:p>
        </p:txBody>
      </p:sp>
      <p:cxnSp>
        <p:nvCxnSpPr>
          <p:cNvPr id="131" name="Straight Arrow Connector 130"/>
          <p:cNvCxnSpPr>
            <a:stCxn id="22" idx="3"/>
            <a:endCxn id="125" idx="2"/>
          </p:cNvCxnSpPr>
          <p:nvPr/>
        </p:nvCxnSpPr>
        <p:spPr>
          <a:xfrm flipV="1">
            <a:off x="2118852" y="4178710"/>
            <a:ext cx="663676" cy="5825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5" idx="6"/>
            <a:endCxn id="24" idx="2"/>
          </p:cNvCxnSpPr>
          <p:nvPr/>
        </p:nvCxnSpPr>
        <p:spPr>
          <a:xfrm>
            <a:off x="3982064" y="4178710"/>
            <a:ext cx="742336" cy="506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24" idx="2"/>
            <a:endCxn id="23" idx="6"/>
          </p:cNvCxnSpPr>
          <p:nvPr/>
        </p:nvCxnSpPr>
        <p:spPr>
          <a:xfrm rot="10800000" flipV="1">
            <a:off x="3850376" y="4685072"/>
            <a:ext cx="874024" cy="651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23" idx="2"/>
            <a:endCxn id="22" idx="3"/>
          </p:cNvCxnSpPr>
          <p:nvPr/>
        </p:nvCxnSpPr>
        <p:spPr>
          <a:xfrm rot="10800000">
            <a:off x="2118853" y="4761268"/>
            <a:ext cx="733549" cy="575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101213" y="3195491"/>
            <a:ext cx="648929" cy="530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Digitrax</a:t>
            </a:r>
            <a:endParaRPr lang="en-US" sz="1100" dirty="0" smtClean="0"/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cxnSp>
        <p:nvCxnSpPr>
          <p:cNvPr id="85" name="Straight Arrow Connector 84"/>
          <p:cNvCxnSpPr>
            <a:stCxn id="21" idx="0"/>
            <a:endCxn id="82" idx="2"/>
          </p:cNvCxnSpPr>
          <p:nvPr/>
        </p:nvCxnSpPr>
        <p:spPr>
          <a:xfrm rot="5400000" flipH="1" flipV="1">
            <a:off x="997976" y="3652691"/>
            <a:ext cx="353960" cy="5014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42567" y="1214282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93" name="Flowchart: Connector 92"/>
          <p:cNvSpPr/>
          <p:nvPr/>
        </p:nvSpPr>
        <p:spPr>
          <a:xfrm>
            <a:off x="1932028" y="1361769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93" idx="2"/>
            <a:endCxn id="89" idx="3"/>
          </p:cNvCxnSpPr>
          <p:nvPr/>
        </p:nvCxnSpPr>
        <p:spPr>
          <a:xfrm rot="10800000">
            <a:off x="791496" y="1479754"/>
            <a:ext cx="1140532" cy="98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Flowchart: Connector 95"/>
          <p:cNvSpPr/>
          <p:nvPr/>
        </p:nvSpPr>
        <p:spPr>
          <a:xfrm>
            <a:off x="2875925" y="2069690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Connector 96"/>
          <p:cNvSpPr/>
          <p:nvPr/>
        </p:nvSpPr>
        <p:spPr>
          <a:xfrm>
            <a:off x="2910338" y="1366685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97" idx="2"/>
            <a:endCxn id="93" idx="6"/>
          </p:cNvCxnSpPr>
          <p:nvPr/>
        </p:nvCxnSpPr>
        <p:spPr>
          <a:xfrm rot="10800000">
            <a:off x="2148338" y="1489588"/>
            <a:ext cx="762000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6" idx="2"/>
            <a:endCxn id="19" idx="6"/>
          </p:cNvCxnSpPr>
          <p:nvPr/>
        </p:nvCxnSpPr>
        <p:spPr>
          <a:xfrm rot="10800000" flipV="1">
            <a:off x="2143423" y="2197508"/>
            <a:ext cx="732503" cy="49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7" idx="6"/>
            <a:endCxn id="12" idx="2"/>
          </p:cNvCxnSpPr>
          <p:nvPr/>
        </p:nvCxnSpPr>
        <p:spPr>
          <a:xfrm>
            <a:off x="3126648" y="1494504"/>
            <a:ext cx="3106995" cy="1592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6" idx="6"/>
            <a:endCxn id="12" idx="2"/>
          </p:cNvCxnSpPr>
          <p:nvPr/>
        </p:nvCxnSpPr>
        <p:spPr>
          <a:xfrm>
            <a:off x="3092235" y="2197509"/>
            <a:ext cx="3141408" cy="889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3" idx="2"/>
            <a:endCxn id="96" idx="6"/>
          </p:cNvCxnSpPr>
          <p:nvPr/>
        </p:nvCxnSpPr>
        <p:spPr>
          <a:xfrm rot="10800000">
            <a:off x="3092236" y="2197510"/>
            <a:ext cx="3175819" cy="1720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3" idx="2"/>
            <a:endCxn id="97" idx="6"/>
          </p:cNvCxnSpPr>
          <p:nvPr/>
        </p:nvCxnSpPr>
        <p:spPr>
          <a:xfrm rot="10800000">
            <a:off x="3126648" y="1494504"/>
            <a:ext cx="3141406" cy="2423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850194" y="619432"/>
            <a:ext cx="3057832" cy="4404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8042786" y="639097"/>
            <a:ext cx="919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Controller</a:t>
            </a:r>
            <a:endParaRPr lang="en-US" sz="1400" dirty="0"/>
          </a:p>
        </p:txBody>
      </p:sp>
      <p:sp>
        <p:nvSpPr>
          <p:cNvPr id="143" name="Rectangle 142"/>
          <p:cNvSpPr/>
          <p:nvPr/>
        </p:nvSpPr>
        <p:spPr>
          <a:xfrm>
            <a:off x="7939548" y="3790337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Out Queue</a:t>
            </a:r>
            <a:endParaRPr lang="en-US" sz="1100" dirty="0"/>
          </a:p>
        </p:txBody>
      </p:sp>
      <p:cxnSp>
        <p:nvCxnSpPr>
          <p:cNvPr id="145" name="Straight Arrow Connector 144"/>
          <p:cNvCxnSpPr>
            <a:stCxn id="12" idx="6"/>
          </p:cNvCxnSpPr>
          <p:nvPr/>
        </p:nvCxnSpPr>
        <p:spPr>
          <a:xfrm flipV="1">
            <a:off x="7305358" y="3087328"/>
            <a:ext cx="60961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3" idx="1"/>
            <a:endCxn id="13" idx="6"/>
          </p:cNvCxnSpPr>
          <p:nvPr/>
        </p:nvCxnSpPr>
        <p:spPr>
          <a:xfrm rot="10800000">
            <a:off x="7339770" y="3918156"/>
            <a:ext cx="59977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207045" y="2153266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 List</a:t>
            </a:r>
            <a:endParaRPr lang="en-US" sz="1100" dirty="0"/>
          </a:p>
        </p:txBody>
      </p:sp>
      <p:cxnSp>
        <p:nvCxnSpPr>
          <p:cNvPr id="52" name="Straight Arrow Connector 51"/>
          <p:cNvCxnSpPr>
            <a:stCxn id="51" idx="2"/>
            <a:endCxn id="12" idx="7"/>
          </p:cNvCxnSpPr>
          <p:nvPr/>
        </p:nvCxnSpPr>
        <p:spPr>
          <a:xfrm rot="5400000">
            <a:off x="7167925" y="2389388"/>
            <a:ext cx="476805" cy="515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1" idx="2"/>
            <a:endCxn id="13" idx="7"/>
          </p:cNvCxnSpPr>
          <p:nvPr/>
        </p:nvCxnSpPr>
        <p:spPr>
          <a:xfrm rot="5400000">
            <a:off x="6769718" y="2822007"/>
            <a:ext cx="1307631" cy="481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37644" y="2635058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Sim</a:t>
            </a:r>
            <a:r>
              <a:rPr lang="en-US" sz="1100" dirty="0" smtClean="0"/>
              <a:t> Throttle</a:t>
            </a:r>
            <a:endParaRPr lang="en-US" sz="1100" dirty="0"/>
          </a:p>
        </p:txBody>
      </p:sp>
      <p:sp>
        <p:nvSpPr>
          <p:cNvPr id="61" name="Flowchart: Connector 60"/>
          <p:cNvSpPr/>
          <p:nvPr/>
        </p:nvSpPr>
        <p:spPr>
          <a:xfrm>
            <a:off x="1897645" y="2654705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/>
          <p:cNvSpPr/>
          <p:nvPr/>
        </p:nvSpPr>
        <p:spPr>
          <a:xfrm>
            <a:off x="2875954" y="2659621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61" idx="6"/>
            <a:endCxn id="62" idx="2"/>
          </p:cNvCxnSpPr>
          <p:nvPr/>
        </p:nvCxnSpPr>
        <p:spPr>
          <a:xfrm>
            <a:off x="2113955" y="2782524"/>
            <a:ext cx="761999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0" idx="3"/>
            <a:endCxn id="61" idx="2"/>
          </p:cNvCxnSpPr>
          <p:nvPr/>
        </p:nvCxnSpPr>
        <p:spPr>
          <a:xfrm>
            <a:off x="1027463" y="2770253"/>
            <a:ext cx="870182" cy="122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6"/>
          </p:cNvCxnSpPr>
          <p:nvPr/>
        </p:nvCxnSpPr>
        <p:spPr>
          <a:xfrm>
            <a:off x="3092264" y="2787440"/>
            <a:ext cx="3072562" cy="319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3" idx="2"/>
            <a:endCxn id="62" idx="6"/>
          </p:cNvCxnSpPr>
          <p:nvPr/>
        </p:nvCxnSpPr>
        <p:spPr>
          <a:xfrm rot="10800000">
            <a:off x="3092264" y="2787440"/>
            <a:ext cx="3175790" cy="1130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5" name="Flowchart: Connector 64"/>
          <p:cNvSpPr/>
          <p:nvPr/>
        </p:nvSpPr>
        <p:spPr>
          <a:xfrm>
            <a:off x="6395876" y="1125796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 for Throttles Tasks</a:t>
            </a:r>
            <a:endParaRPr lang="en-US" sz="1100" dirty="0"/>
          </a:p>
        </p:txBody>
      </p:sp>
      <p:cxnSp>
        <p:nvCxnSpPr>
          <p:cNvPr id="67" name="Straight Arrow Connector 66"/>
          <p:cNvCxnSpPr>
            <a:stCxn id="65" idx="4"/>
            <a:endCxn id="51" idx="0"/>
          </p:cNvCxnSpPr>
          <p:nvPr/>
        </p:nvCxnSpPr>
        <p:spPr>
          <a:xfrm rot="16200000" flipH="1">
            <a:off x="7069389" y="1558410"/>
            <a:ext cx="457200" cy="732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4" name="Flowchart: Connector 73"/>
          <p:cNvSpPr/>
          <p:nvPr/>
        </p:nvSpPr>
        <p:spPr>
          <a:xfrm>
            <a:off x="7536874" y="1071418"/>
            <a:ext cx="1243324" cy="629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Connect To Railroad Task</a:t>
            </a:r>
            <a:endParaRPr lang="en-US" sz="1100" dirty="0"/>
          </a:p>
        </p:txBody>
      </p:sp>
      <p:cxnSp>
        <p:nvCxnSpPr>
          <p:cNvPr id="77" name="Straight Arrow Connector 76"/>
          <p:cNvCxnSpPr>
            <a:stCxn id="74" idx="4"/>
            <a:endCxn id="51" idx="0"/>
          </p:cNvCxnSpPr>
          <p:nvPr/>
        </p:nvCxnSpPr>
        <p:spPr>
          <a:xfrm rot="5400000">
            <a:off x="7685250" y="1679979"/>
            <a:ext cx="452283" cy="494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897985" y="2963682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CQM</a:t>
            </a:r>
            <a:endParaRPr lang="en-US" sz="1100" dirty="0"/>
          </a:p>
        </p:txBody>
      </p:sp>
      <p:sp>
        <p:nvSpPr>
          <p:cNvPr id="66" name="Flowchart: Connector 65"/>
          <p:cNvSpPr/>
          <p:nvPr/>
        </p:nvSpPr>
        <p:spPr>
          <a:xfrm>
            <a:off x="648928" y="6145710"/>
            <a:ext cx="1199536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 for Client Task</a:t>
            </a:r>
            <a:endParaRPr lang="en-US" sz="1100" dirty="0"/>
          </a:p>
        </p:txBody>
      </p:sp>
      <p:sp>
        <p:nvSpPr>
          <p:cNvPr id="69" name="Rectangle 68"/>
          <p:cNvSpPr/>
          <p:nvPr/>
        </p:nvSpPr>
        <p:spPr>
          <a:xfrm>
            <a:off x="1170312" y="5336732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 List</a:t>
            </a:r>
            <a:endParaRPr lang="en-US" sz="1100" dirty="0"/>
          </a:p>
        </p:txBody>
      </p:sp>
      <p:cxnSp>
        <p:nvCxnSpPr>
          <p:cNvPr id="70" name="Straight Arrow Connector 69"/>
          <p:cNvCxnSpPr>
            <a:stCxn id="66" idx="0"/>
            <a:endCxn id="69" idx="2"/>
          </p:cNvCxnSpPr>
          <p:nvPr/>
        </p:nvCxnSpPr>
        <p:spPr>
          <a:xfrm rot="5400000" flipH="1" flipV="1">
            <a:off x="1161434" y="5679632"/>
            <a:ext cx="553340" cy="378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9" idx="3"/>
            <a:endCxn id="125" idx="3"/>
          </p:cNvCxnSpPr>
          <p:nvPr/>
        </p:nvCxnSpPr>
        <p:spPr>
          <a:xfrm flipV="1">
            <a:off x="2084712" y="4380331"/>
            <a:ext cx="873484" cy="1084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9" idx="3"/>
            <a:endCxn id="23" idx="2"/>
          </p:cNvCxnSpPr>
          <p:nvPr/>
        </p:nvCxnSpPr>
        <p:spPr>
          <a:xfrm flipV="1">
            <a:off x="2084712" y="5336458"/>
            <a:ext cx="767689" cy="1280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103" y="412955"/>
            <a:ext cx="2407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DFD </a:t>
            </a:r>
            <a:r>
              <a:rPr lang="en-US" smtClean="0"/>
              <a:t>in Controller </a:t>
            </a:r>
            <a:r>
              <a:rPr lang="en-US" dirty="0" smtClean="0"/>
              <a:t>Mode</a:t>
            </a:r>
          </a:p>
          <a:p>
            <a:pPr algn="ctr"/>
            <a:r>
              <a:rPr lang="en-US" dirty="0" smtClean="0"/>
              <a:t>with Simulator</a:t>
            </a: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6233643" y="2802195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Receive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3" name="Flowchart: Connector 12"/>
          <p:cNvSpPr/>
          <p:nvPr/>
        </p:nvSpPr>
        <p:spPr>
          <a:xfrm>
            <a:off x="6268054" y="3633021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137651" y="1927120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19" name="Flowchart: Connector 18"/>
          <p:cNvSpPr/>
          <p:nvPr/>
        </p:nvSpPr>
        <p:spPr>
          <a:xfrm>
            <a:off x="1927112" y="2074607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5284829" y="4576917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4724400" y="4557253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9" idx="2"/>
            <a:endCxn id="17" idx="3"/>
          </p:cNvCxnSpPr>
          <p:nvPr/>
        </p:nvCxnSpPr>
        <p:spPr>
          <a:xfrm rot="10800000">
            <a:off x="786580" y="2192592"/>
            <a:ext cx="1140532" cy="98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0" idx="2"/>
          </p:cNvCxnSpPr>
          <p:nvPr/>
        </p:nvCxnSpPr>
        <p:spPr>
          <a:xfrm>
            <a:off x="4945617" y="4689988"/>
            <a:ext cx="339212" cy="147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7"/>
            <a:endCxn id="12" idx="2"/>
          </p:cNvCxnSpPr>
          <p:nvPr/>
        </p:nvCxnSpPr>
        <p:spPr>
          <a:xfrm rot="5400000" flipH="1" flipV="1">
            <a:off x="5088040" y="3468751"/>
            <a:ext cx="1527024" cy="764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2"/>
            <a:endCxn id="20" idx="7"/>
          </p:cNvCxnSpPr>
          <p:nvPr/>
        </p:nvCxnSpPr>
        <p:spPr>
          <a:xfrm rot="10800000" flipV="1">
            <a:off x="5469462" y="3918156"/>
            <a:ext cx="798593" cy="696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50" idx="3"/>
            <a:endCxn id="24" idx="2"/>
          </p:cNvCxnSpPr>
          <p:nvPr/>
        </p:nvCxnSpPr>
        <p:spPr>
          <a:xfrm flipV="1">
            <a:off x="4178709" y="4685072"/>
            <a:ext cx="545691" cy="24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42567" y="1214282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93" name="Flowchart: Connector 92"/>
          <p:cNvSpPr/>
          <p:nvPr/>
        </p:nvSpPr>
        <p:spPr>
          <a:xfrm>
            <a:off x="1932028" y="1361769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93" idx="2"/>
            <a:endCxn id="89" idx="3"/>
          </p:cNvCxnSpPr>
          <p:nvPr/>
        </p:nvCxnSpPr>
        <p:spPr>
          <a:xfrm rot="10800000">
            <a:off x="791496" y="1479754"/>
            <a:ext cx="1140532" cy="98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Flowchart: Connector 95"/>
          <p:cNvSpPr/>
          <p:nvPr/>
        </p:nvSpPr>
        <p:spPr>
          <a:xfrm>
            <a:off x="2875925" y="2069690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Connector 96"/>
          <p:cNvSpPr/>
          <p:nvPr/>
        </p:nvSpPr>
        <p:spPr>
          <a:xfrm>
            <a:off x="2910338" y="1366685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97" idx="2"/>
            <a:endCxn id="93" idx="6"/>
          </p:cNvCxnSpPr>
          <p:nvPr/>
        </p:nvCxnSpPr>
        <p:spPr>
          <a:xfrm rot="10800000">
            <a:off x="2148338" y="1489588"/>
            <a:ext cx="762000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6" idx="2"/>
            <a:endCxn id="19" idx="6"/>
          </p:cNvCxnSpPr>
          <p:nvPr/>
        </p:nvCxnSpPr>
        <p:spPr>
          <a:xfrm rot="10800000" flipV="1">
            <a:off x="2143423" y="2197508"/>
            <a:ext cx="732503" cy="49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7" idx="6"/>
            <a:endCxn id="12" idx="2"/>
          </p:cNvCxnSpPr>
          <p:nvPr/>
        </p:nvCxnSpPr>
        <p:spPr>
          <a:xfrm>
            <a:off x="3126648" y="1494504"/>
            <a:ext cx="3106995" cy="1592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6" idx="6"/>
            <a:endCxn id="12" idx="2"/>
          </p:cNvCxnSpPr>
          <p:nvPr/>
        </p:nvCxnSpPr>
        <p:spPr>
          <a:xfrm>
            <a:off x="3092235" y="2197509"/>
            <a:ext cx="3141408" cy="889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3" idx="2"/>
            <a:endCxn id="96" idx="6"/>
          </p:cNvCxnSpPr>
          <p:nvPr/>
        </p:nvCxnSpPr>
        <p:spPr>
          <a:xfrm rot="10800000">
            <a:off x="3092236" y="2197510"/>
            <a:ext cx="3175819" cy="1720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3" idx="2"/>
            <a:endCxn id="97" idx="6"/>
          </p:cNvCxnSpPr>
          <p:nvPr/>
        </p:nvCxnSpPr>
        <p:spPr>
          <a:xfrm rot="10800000">
            <a:off x="3126648" y="1494504"/>
            <a:ext cx="3141406" cy="2423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7939548" y="3790337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Out Queue</a:t>
            </a:r>
            <a:endParaRPr lang="en-US" sz="1100" dirty="0"/>
          </a:p>
        </p:txBody>
      </p:sp>
      <p:cxnSp>
        <p:nvCxnSpPr>
          <p:cNvPr id="145" name="Straight Arrow Connector 144"/>
          <p:cNvCxnSpPr>
            <a:stCxn id="12" idx="6"/>
          </p:cNvCxnSpPr>
          <p:nvPr/>
        </p:nvCxnSpPr>
        <p:spPr>
          <a:xfrm flipV="1">
            <a:off x="7305358" y="3087328"/>
            <a:ext cx="60961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3" idx="1"/>
            <a:endCxn id="13" idx="6"/>
          </p:cNvCxnSpPr>
          <p:nvPr/>
        </p:nvCxnSpPr>
        <p:spPr>
          <a:xfrm rot="10800000">
            <a:off x="7339770" y="3918156"/>
            <a:ext cx="59977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288890" y="4552331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Simulator</a:t>
            </a:r>
            <a:endParaRPr 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7207045" y="2153266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 List</a:t>
            </a:r>
            <a:endParaRPr lang="en-US" sz="1100" dirty="0"/>
          </a:p>
        </p:txBody>
      </p:sp>
      <p:cxnSp>
        <p:nvCxnSpPr>
          <p:cNvPr id="37" name="Straight Arrow Connector 36"/>
          <p:cNvCxnSpPr>
            <a:stCxn id="35" idx="2"/>
          </p:cNvCxnSpPr>
          <p:nvPr/>
        </p:nvCxnSpPr>
        <p:spPr>
          <a:xfrm rot="5400000">
            <a:off x="7167925" y="2389388"/>
            <a:ext cx="476805" cy="515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2"/>
          </p:cNvCxnSpPr>
          <p:nvPr/>
        </p:nvCxnSpPr>
        <p:spPr>
          <a:xfrm rot="5400000">
            <a:off x="6769718" y="2822007"/>
            <a:ext cx="1307631" cy="481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37644" y="2635058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Sim</a:t>
            </a:r>
            <a:r>
              <a:rPr lang="en-US" sz="1100" dirty="0" smtClean="0"/>
              <a:t> Throttle</a:t>
            </a:r>
            <a:endParaRPr lang="en-US" sz="1100" dirty="0"/>
          </a:p>
        </p:txBody>
      </p:sp>
      <p:sp>
        <p:nvSpPr>
          <p:cNvPr id="44" name="Flowchart: Connector 43"/>
          <p:cNvSpPr/>
          <p:nvPr/>
        </p:nvSpPr>
        <p:spPr>
          <a:xfrm>
            <a:off x="1897645" y="2654705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2875954" y="2659621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44" idx="6"/>
            <a:endCxn id="45" idx="2"/>
          </p:cNvCxnSpPr>
          <p:nvPr/>
        </p:nvCxnSpPr>
        <p:spPr>
          <a:xfrm>
            <a:off x="2113955" y="2782524"/>
            <a:ext cx="761999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3"/>
            <a:endCxn id="44" idx="2"/>
          </p:cNvCxnSpPr>
          <p:nvPr/>
        </p:nvCxnSpPr>
        <p:spPr>
          <a:xfrm>
            <a:off x="1027463" y="2770253"/>
            <a:ext cx="870182" cy="122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5" idx="6"/>
          </p:cNvCxnSpPr>
          <p:nvPr/>
        </p:nvCxnSpPr>
        <p:spPr>
          <a:xfrm>
            <a:off x="3092264" y="2787440"/>
            <a:ext cx="3072562" cy="319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5" idx="6"/>
          </p:cNvCxnSpPr>
          <p:nvPr/>
        </p:nvCxnSpPr>
        <p:spPr>
          <a:xfrm rot="10800000">
            <a:off x="3092264" y="2787440"/>
            <a:ext cx="3175790" cy="1130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622024" y="5923934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XML File</a:t>
            </a:r>
            <a:endParaRPr lang="en-US" sz="1100" dirty="0"/>
          </a:p>
        </p:txBody>
      </p:sp>
      <p:cxnSp>
        <p:nvCxnSpPr>
          <p:cNvPr id="56" name="Straight Arrow Connector 55"/>
          <p:cNvCxnSpPr>
            <a:stCxn id="55" idx="0"/>
            <a:endCxn id="57" idx="2"/>
          </p:cNvCxnSpPr>
          <p:nvPr/>
        </p:nvCxnSpPr>
        <p:spPr>
          <a:xfrm rot="5400000" flipH="1" flipV="1">
            <a:off x="6773197" y="5318021"/>
            <a:ext cx="899650" cy="312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50194" y="619432"/>
            <a:ext cx="3057832" cy="4404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8042786" y="639097"/>
            <a:ext cx="919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Controller</a:t>
            </a:r>
            <a:endParaRPr lang="en-US" sz="1400" dirty="0"/>
          </a:p>
        </p:txBody>
      </p:sp>
      <p:sp>
        <p:nvSpPr>
          <p:cNvPr id="59" name="Flowchart: Connector 58"/>
          <p:cNvSpPr/>
          <p:nvPr/>
        </p:nvSpPr>
        <p:spPr>
          <a:xfrm>
            <a:off x="6395876" y="1125796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 for Throttles Tasks</a:t>
            </a:r>
            <a:endParaRPr lang="en-US" sz="1100" dirty="0"/>
          </a:p>
        </p:txBody>
      </p:sp>
      <p:cxnSp>
        <p:nvCxnSpPr>
          <p:cNvPr id="60" name="Straight Arrow Connector 59"/>
          <p:cNvCxnSpPr>
            <a:stCxn id="59" idx="4"/>
          </p:cNvCxnSpPr>
          <p:nvPr/>
        </p:nvCxnSpPr>
        <p:spPr>
          <a:xfrm rot="16200000" flipH="1">
            <a:off x="7069389" y="1558410"/>
            <a:ext cx="457200" cy="732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>
            <a:off x="7728152" y="1637077"/>
            <a:ext cx="452283" cy="580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" name="Flowchart: Connector 50"/>
          <p:cNvSpPr/>
          <p:nvPr/>
        </p:nvSpPr>
        <p:spPr>
          <a:xfrm>
            <a:off x="7536874" y="1071418"/>
            <a:ext cx="1243324" cy="629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Connect To Railroad Task</a:t>
            </a:r>
            <a:endParaRPr lang="en-US" sz="1100" dirty="0"/>
          </a:p>
        </p:txBody>
      </p:sp>
      <p:sp>
        <p:nvSpPr>
          <p:cNvPr id="53" name="Rectangle 52"/>
          <p:cNvSpPr/>
          <p:nvPr/>
        </p:nvSpPr>
        <p:spPr>
          <a:xfrm>
            <a:off x="7897985" y="2963682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CQM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lowchart: Connector 36"/>
          <p:cNvSpPr/>
          <p:nvPr/>
        </p:nvSpPr>
        <p:spPr>
          <a:xfrm>
            <a:off x="5289735" y="4532673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36" name="Flowchart: Connector 35"/>
          <p:cNvSpPr/>
          <p:nvPr/>
        </p:nvSpPr>
        <p:spPr>
          <a:xfrm>
            <a:off x="5137335" y="4380273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285135" y="186813"/>
            <a:ext cx="25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DFD for </a:t>
            </a:r>
            <a:r>
              <a:rPr lang="en-US" smtClean="0"/>
              <a:t>Inside Controller</a:t>
            </a: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Flowchart: Terminator 5"/>
          <p:cNvSpPr/>
          <p:nvPr/>
        </p:nvSpPr>
        <p:spPr>
          <a:xfrm>
            <a:off x="5781367" y="293001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7" name="Flowchart: Terminator 6"/>
          <p:cNvSpPr/>
          <p:nvPr/>
        </p:nvSpPr>
        <p:spPr>
          <a:xfrm>
            <a:off x="3190567" y="2905433"/>
            <a:ext cx="1106128" cy="54569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Command</a:t>
            </a:r>
          </a:p>
          <a:p>
            <a:pPr algn="ctr"/>
            <a:r>
              <a:rPr lang="en-US" sz="1100" dirty="0" smtClean="0"/>
              <a:t>Queue</a:t>
            </a:r>
          </a:p>
          <a:p>
            <a:pPr algn="ctr"/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9" name="Flowchart: Connector 8"/>
          <p:cNvSpPr/>
          <p:nvPr/>
        </p:nvSpPr>
        <p:spPr>
          <a:xfrm>
            <a:off x="4984935" y="4227873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0" name="Flowchart: Connector 9"/>
          <p:cNvSpPr/>
          <p:nvPr/>
        </p:nvSpPr>
        <p:spPr>
          <a:xfrm>
            <a:off x="4734209" y="1755066"/>
            <a:ext cx="997974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4" name="Flowchart: Connector 13"/>
          <p:cNvSpPr/>
          <p:nvPr/>
        </p:nvSpPr>
        <p:spPr>
          <a:xfrm>
            <a:off x="770407" y="2073883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Receive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5" name="Flowchart: Connector 14"/>
          <p:cNvSpPr/>
          <p:nvPr/>
        </p:nvSpPr>
        <p:spPr>
          <a:xfrm>
            <a:off x="589934" y="3188037"/>
            <a:ext cx="1170039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28" name="Straight Arrow Connector 27"/>
          <p:cNvCxnSpPr>
            <a:stCxn id="6" idx="1"/>
            <a:endCxn id="7" idx="3"/>
          </p:cNvCxnSpPr>
          <p:nvPr/>
        </p:nvCxnSpPr>
        <p:spPr>
          <a:xfrm rot="10800000" flipV="1">
            <a:off x="4296695" y="3165988"/>
            <a:ext cx="1484672" cy="12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9" idx="1"/>
          </p:cNvCxnSpPr>
          <p:nvPr/>
        </p:nvCxnSpPr>
        <p:spPr>
          <a:xfrm rot="16200000" flipH="1">
            <a:off x="3983107" y="3211646"/>
            <a:ext cx="860264" cy="13392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7"/>
            <a:endCxn id="6" idx="2"/>
          </p:cNvCxnSpPr>
          <p:nvPr/>
        </p:nvCxnSpPr>
        <p:spPr>
          <a:xfrm rot="5400000" flipH="1" flipV="1">
            <a:off x="5469418" y="3488160"/>
            <a:ext cx="909425" cy="7370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4" idx="2"/>
          </p:cNvCxnSpPr>
          <p:nvPr/>
        </p:nvCxnSpPr>
        <p:spPr>
          <a:xfrm>
            <a:off x="165724" y="2344267"/>
            <a:ext cx="604683" cy="147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2"/>
          </p:cNvCxnSpPr>
          <p:nvPr/>
        </p:nvCxnSpPr>
        <p:spPr>
          <a:xfrm rot="10800000">
            <a:off x="0" y="3463340"/>
            <a:ext cx="589935" cy="9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7" idx="1"/>
            <a:endCxn id="15" idx="6"/>
          </p:cNvCxnSpPr>
          <p:nvPr/>
        </p:nvCxnSpPr>
        <p:spPr>
          <a:xfrm rot="10800000" flipV="1">
            <a:off x="1759973" y="3178278"/>
            <a:ext cx="1430594" cy="294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4" idx="6"/>
            <a:endCxn id="7" idx="1"/>
          </p:cNvCxnSpPr>
          <p:nvPr/>
        </p:nvCxnSpPr>
        <p:spPr>
          <a:xfrm>
            <a:off x="1842122" y="2359018"/>
            <a:ext cx="1348445" cy="81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0" idx="3"/>
            <a:endCxn id="7" idx="0"/>
          </p:cNvCxnSpPr>
          <p:nvPr/>
        </p:nvCxnSpPr>
        <p:spPr>
          <a:xfrm rot="5400000">
            <a:off x="3980190" y="2005263"/>
            <a:ext cx="663611" cy="11367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0" idx="5"/>
            <a:endCxn id="6" idx="0"/>
          </p:cNvCxnSpPr>
          <p:nvPr/>
        </p:nvCxnSpPr>
        <p:spPr>
          <a:xfrm rot="16200000" flipH="1">
            <a:off x="5595243" y="2232612"/>
            <a:ext cx="688192" cy="7066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7228943" y="4098709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XML File</a:t>
            </a:r>
            <a:endParaRPr lang="en-US" sz="1100" dirty="0"/>
          </a:p>
        </p:txBody>
      </p:sp>
      <p:cxnSp>
        <p:nvCxnSpPr>
          <p:cNvPr id="98" name="Straight Arrow Connector 97"/>
          <p:cNvCxnSpPr/>
          <p:nvPr/>
        </p:nvCxnSpPr>
        <p:spPr>
          <a:xfrm rot="16200000" flipV="1">
            <a:off x="6772528" y="3206619"/>
            <a:ext cx="932721" cy="869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Flowchart: Terminator 23"/>
          <p:cNvSpPr/>
          <p:nvPr/>
        </p:nvSpPr>
        <p:spPr>
          <a:xfrm>
            <a:off x="3170902" y="1794388"/>
            <a:ext cx="1007807" cy="319547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 List</a:t>
            </a:r>
            <a:endParaRPr lang="en-US" sz="1100" dirty="0"/>
          </a:p>
        </p:txBody>
      </p:sp>
      <p:sp>
        <p:nvSpPr>
          <p:cNvPr id="25" name="Flowchart: Terminator 24"/>
          <p:cNvSpPr/>
          <p:nvPr/>
        </p:nvSpPr>
        <p:spPr>
          <a:xfrm>
            <a:off x="1561038" y="4408438"/>
            <a:ext cx="1125793" cy="403121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Slot Lookup Table</a:t>
            </a:r>
            <a:endParaRPr lang="en-US" sz="1100" dirty="0"/>
          </a:p>
        </p:txBody>
      </p:sp>
      <p:sp>
        <p:nvSpPr>
          <p:cNvPr id="29" name="Flowchart: Connector 28"/>
          <p:cNvSpPr/>
          <p:nvPr/>
        </p:nvSpPr>
        <p:spPr>
          <a:xfrm>
            <a:off x="2394146" y="762002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 for Throttles Tasks</a:t>
            </a:r>
            <a:endParaRPr lang="en-US" sz="1100" dirty="0"/>
          </a:p>
        </p:txBody>
      </p:sp>
      <p:cxnSp>
        <p:nvCxnSpPr>
          <p:cNvPr id="31" name="Straight Arrow Connector 30"/>
          <p:cNvCxnSpPr>
            <a:stCxn id="29" idx="4"/>
          </p:cNvCxnSpPr>
          <p:nvPr/>
        </p:nvCxnSpPr>
        <p:spPr>
          <a:xfrm rot="16200000" flipH="1">
            <a:off x="3067659" y="1194616"/>
            <a:ext cx="457200" cy="732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3726422" y="1273283"/>
            <a:ext cx="452283" cy="580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Flowchart: Connector 37"/>
          <p:cNvSpPr/>
          <p:nvPr/>
        </p:nvSpPr>
        <p:spPr>
          <a:xfrm>
            <a:off x="3694546" y="729672"/>
            <a:ext cx="1243324" cy="629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Connect To Railroad Task</a:t>
            </a:r>
            <a:endParaRPr lang="en-US" sz="1100" dirty="0"/>
          </a:p>
        </p:txBody>
      </p:sp>
      <p:sp>
        <p:nvSpPr>
          <p:cNvPr id="46" name="Flowchart: Connector 45"/>
          <p:cNvSpPr/>
          <p:nvPr/>
        </p:nvSpPr>
        <p:spPr>
          <a:xfrm>
            <a:off x="3268807" y="4472925"/>
            <a:ext cx="1015999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SSI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64" name="Straight Arrow Connector 63"/>
          <p:cNvCxnSpPr>
            <a:stCxn id="25" idx="0"/>
            <a:endCxn id="15" idx="4"/>
          </p:cNvCxnSpPr>
          <p:nvPr/>
        </p:nvCxnSpPr>
        <p:spPr>
          <a:xfrm rot="16200000" flipV="1">
            <a:off x="1324380" y="3608882"/>
            <a:ext cx="650131" cy="948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5" idx="0"/>
            <a:endCxn id="14" idx="5"/>
          </p:cNvCxnSpPr>
          <p:nvPr/>
        </p:nvCxnSpPr>
        <p:spPr>
          <a:xfrm rot="16200000" flipV="1">
            <a:off x="980655" y="3265158"/>
            <a:ext cx="1847799" cy="438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46" idx="0"/>
          </p:cNvCxnSpPr>
          <p:nvPr/>
        </p:nvCxnSpPr>
        <p:spPr>
          <a:xfrm rot="16200000" flipH="1">
            <a:off x="3235031" y="3931148"/>
            <a:ext cx="1021801" cy="617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46" idx="6"/>
            <a:endCxn id="9" idx="2"/>
          </p:cNvCxnSpPr>
          <p:nvPr/>
        </p:nvCxnSpPr>
        <p:spPr>
          <a:xfrm flipV="1">
            <a:off x="4284806" y="4513008"/>
            <a:ext cx="700129" cy="2450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590801" y="5724525"/>
            <a:ext cx="52785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/>
              <a:t>SSI = Select/Steal/Initialize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SSI instantiates train tasks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A task that get messages from the CQM must register with the CQM so that the CMQ can create an out queue for the task and give the task a pointer to this out queue</a:t>
            </a:r>
            <a:endParaRPr lang="en-US" sz="1200" dirty="0"/>
          </a:p>
        </p:txBody>
      </p:sp>
      <p:cxnSp>
        <p:nvCxnSpPr>
          <p:cNvPr id="113" name="Straight Arrow Connector 112"/>
          <p:cNvCxnSpPr>
            <a:stCxn id="25" idx="3"/>
            <a:endCxn id="46" idx="2"/>
          </p:cNvCxnSpPr>
          <p:nvPr/>
        </p:nvCxnSpPr>
        <p:spPr>
          <a:xfrm>
            <a:off x="2686831" y="4609999"/>
            <a:ext cx="581976" cy="1480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838825" y="323850"/>
            <a:ext cx="1419225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Message Translation Library</a:t>
            </a:r>
            <a:endParaRPr lang="en-US" sz="1100" dirty="0"/>
          </a:p>
        </p:txBody>
      </p:sp>
      <p:cxnSp>
        <p:nvCxnSpPr>
          <p:cNvPr id="43" name="Straight Arrow Connector 42"/>
          <p:cNvCxnSpPr>
            <a:stCxn id="24" idx="1"/>
            <a:endCxn id="14" idx="6"/>
          </p:cNvCxnSpPr>
          <p:nvPr/>
        </p:nvCxnSpPr>
        <p:spPr>
          <a:xfrm rot="10800000" flipV="1">
            <a:off x="1842122" y="1954162"/>
            <a:ext cx="1328780" cy="404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1"/>
            <a:endCxn id="15" idx="7"/>
          </p:cNvCxnSpPr>
          <p:nvPr/>
        </p:nvCxnSpPr>
        <p:spPr>
          <a:xfrm rot="10800000" flipV="1">
            <a:off x="1588626" y="1954161"/>
            <a:ext cx="1582277" cy="1317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843443" y="947305"/>
            <a:ext cx="1419225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File Library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7489665" y="303000"/>
            <a:ext cx="1419225" cy="9387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CQM</a:t>
            </a:r>
          </a:p>
          <a:p>
            <a:pPr algn="ctr"/>
            <a:endParaRPr lang="en-US" sz="1100" smtClean="0"/>
          </a:p>
          <a:p>
            <a:pPr algn="ctr"/>
            <a:endParaRPr lang="en-US" sz="1100" smtClean="0"/>
          </a:p>
          <a:p>
            <a:pPr algn="ctr"/>
            <a:endParaRPr lang="en-US" sz="1100" smtClean="0"/>
          </a:p>
          <a:p>
            <a:pPr algn="ctr"/>
            <a:endParaRPr lang="en-US" sz="1100" dirty="0"/>
          </a:p>
        </p:txBody>
      </p:sp>
      <p:sp>
        <p:nvSpPr>
          <p:cNvPr id="45" name="Rectangle 44"/>
          <p:cNvSpPr/>
          <p:nvPr/>
        </p:nvSpPr>
        <p:spPr>
          <a:xfrm>
            <a:off x="7613964" y="552261"/>
            <a:ext cx="1213165" cy="5794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Queues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2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7164" y="1101209"/>
            <a:ext cx="1598785" cy="11079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Message IO</a:t>
            </a:r>
          </a:p>
          <a:p>
            <a:pPr algn="ctr"/>
            <a:endParaRPr lang="en-US" sz="1100" dirty="0" smtClean="0"/>
          </a:p>
          <a:p>
            <a:r>
              <a:rPr lang="en-US" sz="1100" dirty="0" err="1" smtClean="0"/>
              <a:t>ListenForThrottleTask</a:t>
            </a:r>
            <a:endParaRPr lang="en-US" sz="1100" dirty="0" smtClean="0"/>
          </a:p>
          <a:p>
            <a:r>
              <a:rPr lang="en-US" sz="1100" dirty="0" err="1" smtClean="0"/>
              <a:t>ConnectToRailroadTask</a:t>
            </a:r>
            <a:endParaRPr lang="en-US" sz="1100" dirty="0" smtClean="0"/>
          </a:p>
          <a:p>
            <a:r>
              <a:rPr lang="en-US" sz="1100" dirty="0" err="1" smtClean="0"/>
              <a:t>SendMessageTask</a:t>
            </a:r>
            <a:endParaRPr lang="en-US" sz="1100" dirty="0" smtClean="0"/>
          </a:p>
          <a:p>
            <a:r>
              <a:rPr lang="en-US" sz="1100" dirty="0" err="1" smtClean="0"/>
              <a:t>ReceiveMessageTask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471950" y="2676718"/>
            <a:ext cx="1533832" cy="9387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Loco Buffer IO</a:t>
            </a:r>
          </a:p>
          <a:p>
            <a:pPr algn="ctr"/>
            <a:endParaRPr lang="en-US" sz="1100" dirty="0" smtClean="0"/>
          </a:p>
          <a:p>
            <a:r>
              <a:rPr lang="en-US" sz="1100" dirty="0" err="1" smtClean="0"/>
              <a:t>ListenForClientTask</a:t>
            </a:r>
            <a:endParaRPr lang="en-US" sz="1100" dirty="0" smtClean="0"/>
          </a:p>
          <a:p>
            <a:r>
              <a:rPr lang="en-US" sz="1100" dirty="0" err="1" smtClean="0"/>
              <a:t>ReadLocoByteTask</a:t>
            </a:r>
            <a:endParaRPr lang="en-US" sz="1100" dirty="0" smtClean="0"/>
          </a:p>
          <a:p>
            <a:r>
              <a:rPr lang="en-US" sz="1100" dirty="0" err="1" smtClean="0"/>
              <a:t>WriteLocoStringTask</a:t>
            </a:r>
            <a:endParaRPr lang="en-US" sz="11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71832" y="4832330"/>
            <a:ext cx="835742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Train Task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3878821"/>
            <a:ext cx="835742" cy="430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Layout Task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890683" y="4050890"/>
            <a:ext cx="1263446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Globals</a:t>
            </a:r>
            <a:r>
              <a:rPr lang="en-US" sz="1100" baseline="30000" smtClean="0"/>
              <a:t>1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086468" y="4153886"/>
            <a:ext cx="1263446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File Library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6213987" y="1278186"/>
            <a:ext cx="83574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cLocoIO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209071" y="2453141"/>
            <a:ext cx="83574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39DLL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74968" y="5544608"/>
            <a:ext cx="1533832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Some Throttle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76828" y="2726868"/>
            <a:ext cx="1263446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Socket List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75709" y="4982567"/>
            <a:ext cx="835742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SSI Task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5948218" y="3339523"/>
            <a:ext cx="1419225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Message Translation Library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880121" y="3270783"/>
            <a:ext cx="1263446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Layout Manager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5151422" y="4861711"/>
            <a:ext cx="370286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smtClean="0"/>
              <a:t>This consists primarily of type declarations that are needed in numerous other packages. This is also a good place to define constants.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Lists are needed in various places throughout the system, including as queues.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This package has two public functions and several queue protected type objects. Pointers to these queues must be passed to the tasks which get items from the queues.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This is a list that pairs a train id with a pointer to the corresponding train queue.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82715" y="219195"/>
            <a:ext cx="1263446" cy="769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List Generic</a:t>
            </a:r>
            <a:r>
              <a:rPr lang="en-US" sz="1100" baseline="30000" smtClean="0"/>
              <a:t>2</a:t>
            </a:r>
            <a:endParaRPr lang="en-US" sz="1100" smtClean="0"/>
          </a:p>
          <a:p>
            <a:r>
              <a:rPr lang="en-US" sz="1100" smtClean="0"/>
              <a:t>+put</a:t>
            </a:r>
          </a:p>
          <a:p>
            <a:r>
              <a:rPr lang="en-US" sz="1100" smtClean="0"/>
              <a:t>+get</a:t>
            </a:r>
          </a:p>
          <a:p>
            <a:r>
              <a:rPr lang="en-US" sz="1100" smtClean="0"/>
              <a:t>+next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390115" y="506976"/>
            <a:ext cx="1801639" cy="1928388"/>
            <a:chOff x="2743200" y="162962"/>
            <a:chExt cx="1439453" cy="1928388"/>
          </a:xfrm>
        </p:grpSpPr>
        <p:sp>
          <p:nvSpPr>
            <p:cNvPr id="22" name="Rectangle 21"/>
            <p:cNvSpPr/>
            <p:nvPr/>
          </p:nvSpPr>
          <p:spPr>
            <a:xfrm>
              <a:off x="2743200" y="162962"/>
              <a:ext cx="1439453" cy="19283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100" smtClean="0"/>
                <a:t>CQM</a:t>
              </a:r>
              <a:r>
                <a:rPr lang="en-US" sz="1100" baseline="30000" smtClean="0"/>
                <a:t>3</a:t>
              </a:r>
              <a:endParaRPr lang="en-US" sz="1100" smtClean="0"/>
            </a:p>
            <a:p>
              <a:r>
                <a:rPr lang="en-US" sz="1100" smtClean="0"/>
                <a:t>+put</a:t>
              </a:r>
            </a:p>
            <a:p>
              <a:r>
                <a:rPr lang="en-US" sz="1100" smtClean="0"/>
                <a:t>+get</a:t>
              </a:r>
            </a:p>
            <a:p>
              <a:r>
                <a:rPr lang="en-US" sz="1100" smtClean="0"/>
                <a:t>+pairTrainWithQueue</a:t>
              </a:r>
              <a:endParaRPr lang="en-US" sz="1100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43432" y="1294718"/>
              <a:ext cx="1021988" cy="76944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smtClean="0"/>
                <a:t>Out Queue</a:t>
              </a:r>
              <a:endParaRPr lang="en-US" sz="1100" dirty="0" smtClean="0"/>
            </a:p>
            <a:p>
              <a:r>
                <a:rPr lang="en-US" sz="1100" smtClean="0"/>
                <a:t>SSI Queue</a:t>
              </a:r>
              <a:endParaRPr lang="en-US" sz="1100" dirty="0" smtClean="0"/>
            </a:p>
            <a:p>
              <a:r>
                <a:rPr lang="en-US" sz="1100" smtClean="0"/>
                <a:t>Train Queues</a:t>
              </a:r>
              <a:endParaRPr lang="en-US" sz="1100" dirty="0" smtClean="0"/>
            </a:p>
            <a:p>
              <a:r>
                <a:rPr lang="en-US" sz="1100" smtClean="0"/>
                <a:t>Layout Queue</a:t>
              </a:r>
              <a:endParaRPr lang="en-US" sz="1100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02894" y="987090"/>
              <a:ext cx="1244008" cy="2616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TrainIdQueueList</a:t>
              </a:r>
              <a:r>
                <a:rPr lang="en-US" sz="1100" baseline="30000" dirty="0" smtClean="0"/>
                <a:t>4</a:t>
              </a:r>
              <a:endParaRPr lang="en-US" sz="1100" dirty="0" smtClean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864311" y="4847967"/>
            <a:ext cx="1065320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Controller.adb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4379056" y="2726868"/>
            <a:ext cx="1263446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SlotLookupTable</a:t>
            </a:r>
            <a:endParaRPr lang="en-U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5848</TotalTime>
  <Words>4832</Words>
  <Application>Microsoft Office PowerPoint</Application>
  <PresentationFormat>On-screen Show (4:3)</PresentationFormat>
  <Paragraphs>1181</Paragraphs>
  <Slides>52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Slide 1</vt:lpstr>
      <vt:lpstr>Slide 2</vt:lpstr>
      <vt:lpstr>Slide 3</vt:lpstr>
      <vt:lpstr>Controller Behavior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More to follow.</vt:lpstr>
    </vt:vector>
  </TitlesOfParts>
  <Company>WWU-CS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nitram</dc:creator>
  <cp:lastModifiedBy>Martin</cp:lastModifiedBy>
  <cp:revision>241</cp:revision>
  <dcterms:created xsi:type="dcterms:W3CDTF">2011-04-01T19:19:22Z</dcterms:created>
  <dcterms:modified xsi:type="dcterms:W3CDTF">2013-03-17T22:05:01Z</dcterms:modified>
</cp:coreProperties>
</file>