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7">
  <p:sldMasterIdLst>
    <p:sldMasterId id="2147483648" r:id="rId1"/>
  </p:sldMasterIdLst>
  <p:notesMasterIdLst>
    <p:notesMasterId r:id="rId53"/>
  </p:notesMasterIdLst>
  <p:sldIdLst>
    <p:sldId id="338" r:id="rId2"/>
    <p:sldId id="339" r:id="rId3"/>
    <p:sldId id="340" r:id="rId4"/>
    <p:sldId id="262" r:id="rId5"/>
    <p:sldId id="278" r:id="rId6"/>
    <p:sldId id="279" r:id="rId7"/>
    <p:sldId id="277" r:id="rId8"/>
    <p:sldId id="280" r:id="rId9"/>
    <p:sldId id="304" r:id="rId10"/>
    <p:sldId id="256" r:id="rId11"/>
    <p:sldId id="282" r:id="rId12"/>
    <p:sldId id="298" r:id="rId13"/>
    <p:sldId id="29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  <p:sldId id="301" r:id="rId23"/>
    <p:sldId id="302" r:id="rId24"/>
    <p:sldId id="305" r:id="rId25"/>
    <p:sldId id="306" r:id="rId26"/>
    <p:sldId id="307" r:id="rId27"/>
    <p:sldId id="303" r:id="rId28"/>
    <p:sldId id="30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29" r:id="rId37"/>
    <p:sldId id="325" r:id="rId38"/>
    <p:sldId id="326" r:id="rId39"/>
    <p:sldId id="314" r:id="rId40"/>
    <p:sldId id="324" r:id="rId41"/>
    <p:sldId id="327" r:id="rId42"/>
    <p:sldId id="330" r:id="rId43"/>
    <p:sldId id="331" r:id="rId44"/>
    <p:sldId id="328" r:id="rId45"/>
    <p:sldId id="332" r:id="rId46"/>
    <p:sldId id="333" r:id="rId47"/>
    <p:sldId id="337" r:id="rId48"/>
    <p:sldId id="334" r:id="rId49"/>
    <p:sldId id="335" r:id="rId50"/>
    <p:sldId id="336" r:id="rId51"/>
    <p:sldId id="28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4" autoAdjust="0"/>
    <p:restoredTop sz="42691" autoAdjust="0"/>
  </p:normalViewPr>
  <p:slideViewPr>
    <p:cSldViewPr snapToGrid="0">
      <p:cViewPr varScale="1">
        <p:scale>
          <a:sx n="86" d="100"/>
          <a:sy n="86" d="100"/>
        </p:scale>
        <p:origin x="-7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2"/>
    </p:cViewPr>
  </p:sorterViewPr>
  <p:notesViewPr>
    <p:cSldViewPr snapToGrid="0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4D72-1C5C-40A3-B326-328CE3CD8924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D70D-B1A1-400C-AB80-B43D95AAE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000" dirty="0" smtClean="0"/>
              <a:t>//Cody Baxter</a:t>
            </a:r>
          </a:p>
          <a:p>
            <a:r>
              <a:rPr lang="en-US" sz="1000" smtClean="0"/>
              <a:t>//Spring 2011, </a:t>
            </a:r>
            <a:r>
              <a:rPr lang="en-US" sz="1000" dirty="0" smtClean="0"/>
              <a:t>CS 493</a:t>
            </a:r>
          </a:p>
          <a:p>
            <a:endParaRPr lang="en-US" sz="1000" dirty="0" smtClean="0"/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windows.h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string.h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conio.h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static HANDLE </a:t>
            </a:r>
            <a:r>
              <a:rPr lang="en-US" sz="1000" dirty="0" err="1" smtClean="0"/>
              <a:t>hSerial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static BOOL 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0;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StartSerialPort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int</a:t>
            </a:r>
            <a:r>
              <a:rPr lang="en-US" sz="1000" dirty="0" smtClean="0"/>
              <a:t> fail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 </a:t>
            </a:r>
            <a:r>
              <a:rPr lang="en-US" sz="1000" dirty="0" err="1" smtClean="0"/>
              <a:t>CreateFile</a:t>
            </a:r>
            <a:r>
              <a:rPr lang="en-US" sz="1000" dirty="0" smtClean="0"/>
              <a:t>("COM3", GENERIC_READ | GENERIC_WRITE, 0, 0, OPEN_EXISTING, FILE_ATTRIBUTE_NORMAL, 0);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if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== INVALID_HANDLE_VALUE) //connection failed</a:t>
            </a:r>
          </a:p>
          <a:p>
            <a:r>
              <a:rPr lang="en-US" sz="1000" dirty="0" smtClean="0"/>
              <a:t>		return 0;	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DCB 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dcbSerialParams.DCBlength</a:t>
            </a:r>
            <a:r>
              <a:rPr lang="en-US" sz="1000" dirty="0" smtClean="0"/>
              <a:t> 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dcbSerialParams.BaudRate</a:t>
            </a:r>
            <a:r>
              <a:rPr lang="en-US" sz="1000" dirty="0" smtClean="0"/>
              <a:t> = CBR_57600;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dcbSerialParams.ByteSize</a:t>
            </a:r>
            <a:r>
              <a:rPr lang="en-US" sz="1000" dirty="0" smtClean="0"/>
              <a:t> = 8;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dcbSerialParams.StopBits</a:t>
            </a:r>
            <a:r>
              <a:rPr lang="en-US" sz="1000" dirty="0" smtClean="0"/>
              <a:t> = ONESTOPBIT;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dcbSerialParams.Parity</a:t>
            </a:r>
            <a:r>
              <a:rPr lang="en-US" sz="1000" dirty="0" smtClean="0"/>
              <a:t> = NOPARITY;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dcbSerialParams.fOutxCtsFlow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dcbSerialParams.fOutxDsrFlow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dcbSerialParams.fInX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dcbSerialParams.fRtsControl</a:t>
            </a:r>
            <a:r>
              <a:rPr lang="en-US" sz="1000" dirty="0" smtClean="0"/>
              <a:t> = RTS_CONTROL_ENABLE;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dcbSerialParams.fDtrControl</a:t>
            </a:r>
            <a:r>
              <a:rPr lang="en-US" sz="1000" dirty="0" smtClean="0"/>
              <a:t> = DTR_CONTROL_ENABLE;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COMMTIMEOUTS timeouts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timeouts.ReadIntervalTimeout</a:t>
            </a:r>
            <a:r>
              <a:rPr lang="en-US" sz="1000" dirty="0" smtClean="0"/>
              <a:t> = 1;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timeouts.ReadTotalTimeoutConstant</a:t>
            </a:r>
            <a:r>
              <a:rPr lang="en-US" sz="1000" dirty="0" smtClean="0"/>
              <a:t> = 100;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timeouts.ReadTotalTimeoutMultiplier</a:t>
            </a:r>
            <a:r>
              <a:rPr lang="en-US" sz="1000" dirty="0" smtClean="0"/>
              <a:t> = 1000; //was 10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timeouts.WriteTotalTimeoutConstant</a:t>
            </a:r>
            <a:r>
              <a:rPr lang="en-US" sz="1000" dirty="0" smtClean="0"/>
              <a:t> = 0; //was 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timeouts.WriteTotalTimeoutMultiplier</a:t>
            </a:r>
            <a:r>
              <a:rPr lang="en-US" sz="1000" dirty="0" smtClean="0"/>
              <a:t> = 0; //was 0</a:t>
            </a:r>
          </a:p>
          <a:p>
            <a:endParaRPr lang="en-US" sz="1000" dirty="0" smtClean="0"/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&amp;timeouts);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endParaRPr lang="en-US" sz="1000" dirty="0" smtClean="0"/>
          </a:p>
          <a:p>
            <a:r>
              <a:rPr lang="en-US" sz="1000" dirty="0" smtClean="0"/>
              <a:t>	//Connection made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1;</a:t>
            </a:r>
          </a:p>
          <a:p>
            <a:r>
              <a:rPr lang="en-US" sz="1000" dirty="0" smtClean="0"/>
              <a:t>	return 1;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unsigned __int8 </a:t>
            </a:r>
            <a:r>
              <a:rPr lang="en-US" sz="1000" dirty="0" err="1" smtClean="0"/>
              <a:t>ReadFromSerial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unsigned __int8 read;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ReadFile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&amp;read, 1, &amp;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 read;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WriteToSerial</a:t>
            </a:r>
            <a:r>
              <a:rPr lang="en-US" sz="1000" dirty="0" smtClean="0"/>
              <a:t>(unsigned __int8 write)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WriteFile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&amp;write, 1, &amp;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3E9-F106-4B3B-AF9C-5D459394DC37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7825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03122" y="272353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38183" y="272845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779" y="2577933"/>
            <a:ext cx="69442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LocoBuffer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911524" y="1731958"/>
            <a:ext cx="84991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ReadLocoByte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869002" y="3249328"/>
            <a:ext cx="94288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WriteLocoString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4043969" y="2478349"/>
            <a:ext cx="255973" cy="273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1335" y="1742314"/>
            <a:ext cx="96212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ReceiveMessage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1342" y="3278153"/>
            <a:ext cx="83067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SendMessage</a:t>
            </a:r>
            <a:br>
              <a:rPr lang="en-US" sz="900" smtClean="0"/>
            </a:br>
            <a:r>
              <a:rPr lang="en-US" sz="900" smtClean="0"/>
              <a:t>Task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3411953" y="2479823"/>
            <a:ext cx="255973" cy="273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1"/>
          </p:cNvCxnSpPr>
          <p:nvPr/>
        </p:nvCxnSpPr>
        <p:spPr>
          <a:xfrm rot="10800000" flipV="1">
            <a:off x="238539" y="2693348"/>
            <a:ext cx="440240" cy="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8" idx="1"/>
          </p:cNvCxnSpPr>
          <p:nvPr/>
        </p:nvCxnSpPr>
        <p:spPr>
          <a:xfrm rot="5400000" flipH="1" flipV="1">
            <a:off x="1138103" y="1804512"/>
            <a:ext cx="661309" cy="88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9" idx="1"/>
          </p:cNvCxnSpPr>
          <p:nvPr/>
        </p:nvCxnSpPr>
        <p:spPr>
          <a:xfrm rot="16200000" flipH="1">
            <a:off x="1134882" y="2699873"/>
            <a:ext cx="625229" cy="84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5" idx="1"/>
          </p:cNvCxnSpPr>
          <p:nvPr/>
        </p:nvCxnSpPr>
        <p:spPr>
          <a:xfrm>
            <a:off x="2761437" y="1916624"/>
            <a:ext cx="688002" cy="60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5" idx="3"/>
          </p:cNvCxnSpPr>
          <p:nvPr/>
        </p:nvCxnSpPr>
        <p:spPr>
          <a:xfrm flipV="1">
            <a:off x="2811889" y="2713465"/>
            <a:ext cx="637550" cy="72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6"/>
            <a:endCxn id="11" idx="2"/>
          </p:cNvCxnSpPr>
          <p:nvPr/>
        </p:nvCxnSpPr>
        <p:spPr>
          <a:xfrm flipV="1">
            <a:off x="3667926" y="2615214"/>
            <a:ext cx="376043" cy="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7"/>
            <a:endCxn id="12" idx="1"/>
          </p:cNvCxnSpPr>
          <p:nvPr/>
        </p:nvCxnSpPr>
        <p:spPr>
          <a:xfrm rot="5400000" flipH="1" flipV="1">
            <a:off x="4526167" y="1663269"/>
            <a:ext cx="591456" cy="1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53" idx="1"/>
          </p:cNvCxnSpPr>
          <p:nvPr/>
        </p:nvCxnSpPr>
        <p:spPr>
          <a:xfrm>
            <a:off x="6343457" y="1926980"/>
            <a:ext cx="1525732" cy="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79" idx="1"/>
          </p:cNvCxnSpPr>
          <p:nvPr/>
        </p:nvCxnSpPr>
        <p:spPr>
          <a:xfrm>
            <a:off x="6402018" y="3462819"/>
            <a:ext cx="1395566" cy="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13" idx="1"/>
          </p:cNvCxnSpPr>
          <p:nvPr/>
        </p:nvCxnSpPr>
        <p:spPr>
          <a:xfrm rot="16200000" flipH="1">
            <a:off x="4541485" y="2432962"/>
            <a:ext cx="750828" cy="130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88330" y="1803748"/>
            <a:ext cx="42030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</a:t>
            </a:r>
            <a:r>
              <a:rPr lang="en-US" sz="900" smtClean="0"/>
              <a:t>ead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18372" y="3327000"/>
            <a:ext cx="4507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W</a:t>
            </a:r>
            <a:r>
              <a:rPr lang="en-US" sz="900" smtClean="0"/>
              <a:t>rite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2107" y="1848137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1990" y="3286319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0710" y="1821503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601004" y="3332022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8153" y="1714971"/>
            <a:ext cx="34336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</a:t>
            </a:r>
            <a:r>
              <a:rPr lang="en-US" sz="900" smtClean="0"/>
              <a:t>ut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6412748" y="3246215"/>
            <a:ext cx="3529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Get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074453" y="2973405"/>
            <a:ext cx="264711" cy="24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152949" y="3045355"/>
            <a:ext cx="211690" cy="14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1097292" y="2185163"/>
            <a:ext cx="275312" cy="21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738985" y="3108965"/>
            <a:ext cx="230581" cy="166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4554246" y="2092170"/>
            <a:ext cx="290003" cy="17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</p:cNvCxnSpPr>
          <p:nvPr/>
        </p:nvCxnSpPr>
        <p:spPr>
          <a:xfrm>
            <a:off x="6801517" y="1830387"/>
            <a:ext cx="227436" cy="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5350" y="2067339"/>
            <a:ext cx="212755" cy="17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6741452" y="3371353"/>
            <a:ext cx="303404" cy="35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05" y="3491984"/>
            <a:ext cx="57259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LocoNet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797584" y="3285804"/>
            <a:ext cx="49885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Out</a:t>
            </a:r>
            <a:br>
              <a:rPr lang="en-US" sz="900" smtClean="0"/>
            </a:br>
            <a:r>
              <a:rPr lang="en-US" sz="900" smtClean="0"/>
              <a:t>Queue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391211" y="838921"/>
            <a:ext cx="2442720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LocoBufferIO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476831" y="2898250"/>
            <a:ext cx="2775006" cy="31806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128546" y="2846567"/>
            <a:ext cx="2718022" cy="3313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005885" y="2894275"/>
            <a:ext cx="2581524" cy="2650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69189" y="1847943"/>
            <a:ext cx="421910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CQM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651347" y="856148"/>
            <a:ext cx="2238434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MessageIO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7122" y="2517051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 smtClean="0"/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  <p:cxnSp>
        <p:nvCxnSpPr>
          <p:cNvPr id="59" name="Straight Connector 58"/>
          <p:cNvCxnSpPr>
            <a:stCxn id="8" idx="2"/>
            <a:endCxn id="54" idx="0"/>
          </p:cNvCxnSpPr>
          <p:nvPr/>
        </p:nvCxnSpPr>
        <p:spPr>
          <a:xfrm rot="16200000" flipH="1">
            <a:off x="2132857" y="2304914"/>
            <a:ext cx="415761" cy="8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0"/>
            <a:endCxn id="54" idx="2"/>
          </p:cNvCxnSpPr>
          <p:nvPr/>
        </p:nvCxnSpPr>
        <p:spPr>
          <a:xfrm rot="5400000" flipH="1" flipV="1">
            <a:off x="2192024" y="3096360"/>
            <a:ext cx="301390" cy="4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6375" y="3829656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9980" y="736186"/>
            <a:ext cx="344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Administrator Throttle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85448" y="3311091"/>
            <a:ext cx="37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document AdminThrottle.pptx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54" y="0"/>
            <a:ext cx="53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Look at Messages as They Enter and </a:t>
            </a:r>
            <a:r>
              <a:rPr lang="en-US" smtClean="0"/>
              <a:t>Leave Controller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 flipH="1">
            <a:off x="438568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5788" y="681163"/>
            <a:ext cx="3789012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14662" y="701859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707629" y="707374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80937" y="818103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5656" y="818100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-1004935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3275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47283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44858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79994" y="1579385"/>
            <a:ext cx="22756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3074" y="177591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25455" y="1788297"/>
            <a:ext cx="1810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9273" y="1296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3972321" y="15298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119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9359" y="816412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38451" y="821029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5332385" y="359266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97745" y="1919048"/>
            <a:ext cx="27524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97745" y="2063800"/>
            <a:ext cx="36945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94" y="2990478"/>
            <a:ext cx="98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get(message)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54" idx="1"/>
          </p:cNvCxnSpPr>
          <p:nvPr/>
        </p:nvCxnSpPr>
        <p:spPr>
          <a:xfrm rot="10800000" flipV="1">
            <a:off x="1282460" y="3121282"/>
            <a:ext cx="2677135" cy="10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0991" y="3318369"/>
            <a:ext cx="67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10836" y="3449178"/>
            <a:ext cx="466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30818" y="2845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5568" y="3183154"/>
            <a:ext cx="25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653152" y="358455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0538" y="3674568"/>
            <a:ext cx="8636000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ReceiveMessageTask</a:t>
            </a:r>
            <a:r>
              <a:rPr lang="en-US" sz="1100" dirty="0" smtClean="0"/>
              <a:t> receives a message from one of the sockets. If the message is one that refers to a slot#,  then RMT looks in the slot lookup for a matching virtual slot#. If it finds none, it discards the message else it replaces the slot# with the corresponding train id and does a put operation against the CQM.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SendMessageTask</a:t>
            </a:r>
            <a:r>
              <a:rPr lang="en-US" sz="1100" dirty="0" smtClean="0"/>
              <a:t> gets a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For messages that are based on a slot number,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uses the slot lookup table to replace a train id with a corresponding physical slot#. SMT also decides who should receive the message.  Some messages are sent only to the railroad socket while others are sent only to all the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Compute the check sum here.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100" dirty="0" smtClean="0"/>
              <a:t>Subsequent diagrams of this </a:t>
            </a:r>
            <a:r>
              <a:rPr lang="en-US" sz="1100" smtClean="0"/>
              <a:t>sort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Start </a:t>
            </a:r>
            <a:r>
              <a:rPr lang="en-US" sz="1100" dirty="0" smtClean="0"/>
              <a:t>with a message already in the correct input </a:t>
            </a:r>
            <a:r>
              <a:rPr lang="en-US" sz="1100" smtClean="0"/>
              <a:t>queue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</a:t>
            </a:r>
            <a:r>
              <a:rPr lang="en-US" sz="1100" dirty="0" smtClean="0"/>
              <a:t>show messages leaving </a:t>
            </a:r>
            <a:r>
              <a:rPr lang="en-US" sz="1100" smtClean="0"/>
              <a:t>the OutQueue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 show the put function calls needed to pass messages to the CQM or the get function calls needed to remove messages from a queue.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Function calls to the LayoutManager and other protected types  will be named explicitly.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7966167" y="230700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 rot="10800000">
            <a:off x="7601528" y="2262909"/>
            <a:ext cx="2216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6687128" y="2382982"/>
            <a:ext cx="11453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5763491" y="2530764"/>
            <a:ext cx="20874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4821382" y="271549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97836" y="21763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51706" y="1861712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Incoming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From Railroad Slot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From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Discard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doLocoInit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Put in </a:t>
                      </a:r>
                      <a:r>
                        <a:rPr lang="en-US" sz="1100" dirty="0" err="1" smtClean="0"/>
                        <a:t>SSIQueue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525" y="369455"/>
            <a:ext cx="505619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Involved in </a:t>
            </a:r>
          </a:p>
          <a:p>
            <a:pPr algn="ctr"/>
            <a:r>
              <a:rPr lang="en-US" dirty="0" smtClean="0"/>
              <a:t>Selecting, Stealing, and Initialization of a Loco</a:t>
            </a:r>
          </a:p>
          <a:p>
            <a:pPr algn="ctr"/>
            <a:endParaRPr lang="en-US" dirty="0" smtClean="0"/>
          </a:p>
          <a:p>
            <a:r>
              <a:rPr lang="en-US" sz="1100" dirty="0" err="1" smtClean="0"/>
              <a:t>ReceiveMessageTask</a:t>
            </a:r>
            <a:r>
              <a:rPr lang="en-US" sz="1100" dirty="0" smtClean="0"/>
              <a:t>  and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make no changes to these instructions.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28614" y="3824438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 Outgoing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Railroad Slot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doInitOutcome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081535" y="681163"/>
            <a:ext cx="2719605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9611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85604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9178" y="863002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7695" y="863002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1201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7988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553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2176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479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25837" y="1937467"/>
            <a:ext cx="2580238" cy="2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1726" y="1945011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releaseReservation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changeDirectionTo</a:t>
            </a:r>
            <a:endParaRPr lang="en-US" sz="11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07885" y="2145227"/>
            <a:ext cx="391188" cy="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2067" y="2794516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putSectionState</a:t>
            </a:r>
            <a:endParaRPr lang="en-US" sz="11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94558" y="2933334"/>
            <a:ext cx="2352394" cy="165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8018" y="3336215"/>
            <a:ext cx="139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55881" y="3467490"/>
            <a:ext cx="3727022" cy="60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3048" y="381933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8344" y="4408575"/>
            <a:ext cx="810260" cy="4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5922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152013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63265" y="27225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006750" y="3224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365054" y="41540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95552" y="4834546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might ask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a reservation or make a reservation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putSectionState</a:t>
            </a: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msgTryToMoveAgain</a:t>
            </a:r>
            <a:r>
              <a:rPr lang="en-US" sz="1100" dirty="0" smtClean="0"/>
              <a:t>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The </a:t>
            </a:r>
            <a:r>
              <a:rPr lang="en-US" sz="1100" dirty="0" err="1" smtClean="0"/>
              <a:t>TrainTask</a:t>
            </a:r>
            <a:r>
              <a:rPr lang="en-US" sz="1100" dirty="0" smtClean="0"/>
              <a:t> might send one or more of the following messages: SPD, DIRF, SND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railroad socket)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inform the world that its state has change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8087" y="10219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OPC_LOCO_SPD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OPC_LOCO_DIRF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(mute)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0879" y="426720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176451" y="3957679"/>
            <a:ext cx="1089408" cy="197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62309" y="3703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83042" y="3749960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43781" y="360354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….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rot="16200000" flipH="1">
            <a:off x="135628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09503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901530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845808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33057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0136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4966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434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9134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6158010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4464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OPC_...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930" y="2017435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moveNextSwitch(trainid), direction)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441738" y="2145696"/>
            <a:ext cx="552560" cy="2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8728" y="2458124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OPC_SW_REQ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3657600" y="2588929"/>
            <a:ext cx="3731128" cy="27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6126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1624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5154" y="2311174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41745" y="5458208"/>
            <a:ext cx="8573632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err="1" smtClean="0"/>
              <a:t>TrainTask</a:t>
            </a:r>
            <a:r>
              <a:rPr lang="en-US" sz="1100" smtClean="0"/>
              <a:t> asks </a:t>
            </a:r>
            <a:r>
              <a:rPr lang="en-US" sz="1100" err="1" smtClean="0"/>
              <a:t>LayoutManager</a:t>
            </a:r>
            <a:r>
              <a:rPr lang="en-US" sz="1100" smtClean="0"/>
              <a:t> to move the next switch in the indicated direction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smtClean="0"/>
              <a:t>LayoutManager creates </a:t>
            </a:r>
            <a:r>
              <a:rPr lang="en-US" sz="1100" dirty="0" smtClean="0"/>
              <a:t>an OPC_SW_REQ message  if no safety rules are violated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(received by the railroad)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3776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(throw/close next switch)</a:t>
            </a:r>
          </a:p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Handling a sequence of switch requests will be added here later.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43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>
          <a:xfrm flipV="1">
            <a:off x="2325911" y="1911927"/>
            <a:ext cx="2827980" cy="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0655" y="3048000"/>
            <a:ext cx="4248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5119" y="293161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0134" y="3776133"/>
            <a:ext cx="359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train task will NOT change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517174" y="697117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24544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98671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6450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22225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6930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0748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259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7173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9015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2021" y="180915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95379" y="1973602"/>
            <a:ext cx="1756361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4695" y="199932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identifyTrain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6837124" y="2130134"/>
            <a:ext cx="350322" cy="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21450" y="16733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694476" y="18348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67854" y="4962370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identify which train set off the sensor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it’s the front or back of some train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only the train involved)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there is an error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sensor has changed state and/or a train has changed position  and/or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/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426929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OPC_INPUT_REP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(sensor fired)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1411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865849" y="2322183"/>
            <a:ext cx="1401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msgFrontSensorFired</a:t>
            </a:r>
            <a:endParaRPr lang="en-US" sz="1100" dirty="0" smtClean="0"/>
          </a:p>
          <a:p>
            <a:r>
              <a:rPr lang="en-US" sz="1100" dirty="0" err="1" smtClean="0"/>
              <a:t>msgBackSensorFired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69451" y="2551508"/>
            <a:ext cx="4181229" cy="1967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8749" y="23116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164560" y="306913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msgSensorError</a:t>
            </a:r>
            <a:endParaRPr lang="en-US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60398" y="3181965"/>
            <a:ext cx="4488993" cy="74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11112" y="2940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81158" y="3533364"/>
            <a:ext cx="1128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putSensorState</a:t>
            </a:r>
            <a:endParaRPr lang="en-US" sz="1100" dirty="0" smtClean="0"/>
          </a:p>
          <a:p>
            <a:r>
              <a:rPr lang="en-US" sz="1100" dirty="0" err="1" smtClean="0"/>
              <a:t>putTrainPosition</a:t>
            </a:r>
            <a:endParaRPr lang="en-US" sz="1100" dirty="0" smtClean="0"/>
          </a:p>
          <a:p>
            <a:r>
              <a:rPr lang="en-US" sz="1100" dirty="0" err="1" smtClean="0"/>
              <a:t>putSectionState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601958" y="3795483"/>
            <a:ext cx="3564031" cy="59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27710" y="35434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1018" y="2807855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9040" y="267744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85642" y="3412819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93664" y="328241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rot="16200000" flipH="1">
            <a:off x="249187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17156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35072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813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5870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276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2508" y="5347372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or make a reservation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tell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indicates that its speed and state have changed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(OPC_LOCO_SPD received by railroad socket and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putTrainState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1772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msgFrontSensorFired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msgBackSensorFired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msgSensorError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82467" y="1498318"/>
            <a:ext cx="1401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msgFrontSensorFired</a:t>
            </a:r>
          </a:p>
          <a:p>
            <a:r>
              <a:rPr lang="en-US" sz="1100" smtClean="0"/>
              <a:t>msgBackSensorFired</a:t>
            </a:r>
          </a:p>
          <a:p>
            <a:r>
              <a:rPr lang="en-US" sz="1100" smtClean="0"/>
              <a:t>msgSensorError</a:t>
            </a:r>
            <a:endParaRPr lang="en-US" sz="11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935840" y="1810693"/>
            <a:ext cx="1865015" cy="90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2806" y="15239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803992" y="1949482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releaseReservation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57365" y="2270905"/>
            <a:ext cx="988337" cy="15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14331" y="19751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6177" y="250928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546542" y="2660156"/>
            <a:ext cx="3529326" cy="15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34636" y="23900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77923" y="3385942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OPC_LOCO_SPD</a:t>
            </a:r>
          </a:p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73702" y="3585147"/>
            <a:ext cx="1173912" cy="5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6382" y="3321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841041" y="2788430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 smtClean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632142" y="2939299"/>
            <a:ext cx="4234006" cy="30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24082" y="266921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089" y="3168713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83828" y="302229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46175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19003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6290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7718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1631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461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3273" y="5229129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move the switch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determines if it’s okay to move the switch. The outcome might involve ignoring the request or telling a train it has lost a reservation…..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one train)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also tell the world that a switch is moving,  tell the world that a section has changed state, and/or tell the railroad to move the switch.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(OPC_SW_REW is received by the railroad socket and the other messages are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48665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5806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4044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242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moveSwitch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742332" y="1949543"/>
            <a:ext cx="380922" cy="1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9880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85443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msgLoseReservation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3597" y="2511942"/>
            <a:ext cx="1413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  <a:p>
            <a:r>
              <a:rPr lang="en-US" sz="1100" smtClean="0"/>
              <a:t>putSectionState</a:t>
            </a:r>
          </a:p>
          <a:p>
            <a:r>
              <a:rPr lang="en-US" sz="1100" smtClean="0"/>
              <a:t>OPC_SW_REQ</a:t>
            </a:r>
            <a:endParaRPr lang="en-US" sz="11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41195" y="2308634"/>
            <a:ext cx="4262649" cy="74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8860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582737" y="2831293"/>
            <a:ext cx="3449389" cy="11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70831" y="2562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23089" y="2540665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3828" y="23942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939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09767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089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49726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7444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152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5526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8482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239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75374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909" y="5247601"/>
            <a:ext cx="8573632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tells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trains)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Layout Manager tells the world that a switch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27915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8363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9429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6570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808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81006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switchDone</a:t>
            </a:r>
            <a:endParaRPr lang="en-US" sz="110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591616" y="1949544"/>
            <a:ext cx="439278" cy="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644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76207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90820" y="2765426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548835" y="2308634"/>
            <a:ext cx="4213244" cy="44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0252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454182" y="2913651"/>
            <a:ext cx="3656034" cy="121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3015" y="26435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30729" y="2562162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91468" y="241574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0" y="0"/>
            <a:ext cx="5599289" cy="68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517228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479888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44864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77092" y="681163"/>
            <a:ext cx="4045526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556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8618" y="5053638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………………………….</a:t>
            </a:r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getSwitchSuccessor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putSwitchSuccessor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89889" y="2933963"/>
            <a:ext cx="321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??? Jared and Ben please figure this out.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3115" y="811800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6325330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16200000" flipH="1">
            <a:off x="2845116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727180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1068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64516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90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9052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335632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6328" y="4434801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obtains </a:t>
            </a:r>
            <a:r>
              <a:rPr lang="en-US" sz="1100" smtClean="0"/>
              <a:t>the message which </a:t>
            </a:r>
            <a:r>
              <a:rPr lang="en-US" sz="1100" dirty="0" smtClean="0"/>
              <a:t>came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using a physical </a:t>
            </a:r>
            <a:r>
              <a:rPr lang="en-US" sz="1100" smtClean="0"/>
              <a:t>loco address else the SSITask quits processing the message. If the message is from a Dthrottle using a virtual loco address then everything is fine else there is an error that Controller ignores.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slot lookup table to convert a physical address to a virtual address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responds with OPC_SL_RD_DATA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If physical address found in table then</a:t>
            </a:r>
            <a:br>
              <a:rPr lang="en-US" sz="1100" dirty="0" smtClean="0"/>
            </a:br>
            <a:r>
              <a:rPr lang="en-US" sz="1100" dirty="0" smtClean="0"/>
              <a:t>   Slot# = corresponding virtual slot#  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already registered</a:t>
            </a:r>
            <a:br>
              <a:rPr lang="en-US" sz="1100" dirty="0" smtClean="0"/>
            </a:br>
            <a:r>
              <a:rPr lang="en-US" sz="1100" dirty="0" smtClean="0"/>
              <a:t>else</a:t>
            </a:r>
            <a:br>
              <a:rPr lang="en-US" sz="1100" dirty="0" smtClean="0"/>
            </a:br>
            <a:r>
              <a:rPr lang="en-US" sz="1100" dirty="0" smtClean="0"/>
              <a:t>   Slot# = 0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not yet registered</a:t>
            </a:r>
            <a:br>
              <a:rPr lang="en-US" sz="1100" dirty="0" smtClean="0"/>
            </a:br>
            <a:r>
              <a:rPr lang="en-US" sz="1100" dirty="0" smtClean="0"/>
              <a:t>end if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6984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629396" y="64652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Stealing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15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690558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195782" y="15424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4327823" y="1671782"/>
            <a:ext cx="789122" cy="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6774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0801" y="1768763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convertPhyAdrToVirtAdr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6724507" y="1899568"/>
            <a:ext cx="877020" cy="1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4374" y="16175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930059" y="240607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rot="10800000" flipV="1">
            <a:off x="2198255" y="2536876"/>
            <a:ext cx="1731804" cy="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0992" y="22779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 rot="16200000" flipH="1">
            <a:off x="572381" y="31419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217676" y="306726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15962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0" y="218239"/>
            <a:ext cx="361650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802038" y="3145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236" y="32850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1479646" y="298957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-484145" y="3082038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030833" y="307187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117" y="3807230"/>
            <a:ext cx="8573632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receives </a:t>
            </a:r>
            <a:r>
              <a:rPr lang="en-US" sz="1100" dirty="0" err="1" smtClean="0"/>
              <a:t>doLocoInit</a:t>
            </a:r>
            <a:r>
              <a:rPr lang="en-US" sz="1100" dirty="0" smtClean="0"/>
              <a:t>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. The message format is &lt;0x00&gt;&lt;</a:t>
            </a:r>
            <a:r>
              <a:rPr lang="en-US" sz="1100" dirty="0" err="1" smtClean="0"/>
              <a:t>msg</a:t>
            </a:r>
            <a:r>
              <a:rPr lang="en-US" sz="1100" dirty="0" smtClean="0"/>
              <a:t>#&gt;&lt;physical loco address&gt;&lt;count&gt;&lt;sensor#&gt;...&lt;sensor#&gt;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layout manager 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 legal. The answer is yes  if the sensors describe a sequence of contiguous sections.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aren’t legal,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putInitOutcomes</a:t>
            </a:r>
            <a:r>
              <a:rPr lang="en-US" sz="1100" dirty="0" smtClean="0"/>
              <a:t> with first slot# = 121 and is done with the message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continues processing by asking the slot lookup table if the physical address is already registered.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physical address is already registered,  then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</a:t>
            </a:r>
            <a:r>
              <a:rPr lang="en-US" sz="1100" dirty="0" smtClean="0"/>
              <a:t> with data from the lookup table and </a:t>
            </a:r>
            <a:r>
              <a:rPr lang="en-US" sz="1100" dirty="0" err="1" smtClean="0"/>
              <a:t>jumpts</a:t>
            </a:r>
            <a:r>
              <a:rPr lang="en-US" sz="1100" dirty="0" smtClean="0"/>
              <a:t> to step 9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starts a new enter in the </a:t>
            </a:r>
            <a:r>
              <a:rPr lang="en-US" sz="1100" dirty="0" err="1" smtClean="0"/>
              <a:t>lookkup</a:t>
            </a:r>
            <a:r>
              <a:rPr lang="en-US" sz="1100" dirty="0" smtClean="0"/>
              <a:t> table consisting of the physical loco address and a corresponding virtual address. Virtual addresses are assigned by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and are numbered 1, 2, 3, etc.  These numbers shouldn’t conflict with the physical loco addresses. The train id is returned.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After creating a new enter in the lookup table,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creates a new train queue, creates a new train task with the train id and a pointer to the queue.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also passes the train id and a pointer to the queue to the CQM for insertion in the </a:t>
            </a:r>
            <a:r>
              <a:rPr lang="en-US" sz="1100" dirty="0" err="1" smtClean="0"/>
              <a:t>TrainIdQueueList</a:t>
            </a:r>
            <a:r>
              <a:rPr lang="en-US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OPC_LOCO_ADR with the physical loco address 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OPC_LOC_ADR with the virtual loco address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 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tells the layout manager the position of the train.</a:t>
            </a:r>
          </a:p>
          <a:p>
            <a:pPr marL="228600" indent="-228600"/>
            <a:endParaRPr lang="en-US" sz="1100" dirty="0" smtClean="0"/>
          </a:p>
          <a:p>
            <a:pPr marL="228600" indent="-228600"/>
            <a:r>
              <a:rPr lang="en-US" sz="1100" dirty="0" smtClean="0"/>
              <a:t>Now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must wait for responses from the DCS200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596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950615" y="0"/>
            <a:ext cx="7251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doLocoInit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9235" y="34067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26829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917815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doLocoInit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362763" y="1047126"/>
            <a:ext cx="1135370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7666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30990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5045" y="164955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startNewEntery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12958" y="136425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isPhyAdrInTable(phy </a:t>
            </a:r>
            <a:r>
              <a:rPr lang="en-US" sz="1100" dirty="0" err="1" smtClean="0"/>
              <a:t>adr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18457" y="1512037"/>
            <a:ext cx="12967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43135" y="94483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7076" y="1048006"/>
            <a:ext cx="3315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areTrainSensorsLegal</a:t>
            </a:r>
            <a:r>
              <a:rPr lang="en-US" sz="1100" dirty="0" smtClean="0"/>
              <a:t>(&lt;count&gt;&lt;sensor#&gt;...&lt;sensor#&gt;)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1585" y="1076761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32582" y="1792734"/>
            <a:ext cx="17735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274" y="128162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70428" y="2900259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positionTrain</a:t>
            </a:r>
            <a:r>
              <a:rPr lang="en-US" sz="1100" dirty="0" smtClean="0"/>
              <a:t>(</a:t>
            </a:r>
            <a:r>
              <a:rPr lang="en-US" sz="1100" dirty="0" err="1" smtClean="0"/>
              <a:t>trainid</a:t>
            </a:r>
            <a:r>
              <a:rPr lang="en-US" sz="1100" dirty="0" smtClean="0"/>
              <a:t>, &lt;count&gt;&lt;sensor#&gt;...&lt;sensor#&gt;) 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615382" y="3043434"/>
            <a:ext cx="8589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1891" y="157901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6288" y="118821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8" idx="1"/>
          </p:cNvCxnSpPr>
          <p:nvPr/>
        </p:nvCxnSpPr>
        <p:spPr>
          <a:xfrm rot="10800000">
            <a:off x="821934" y="1319024"/>
            <a:ext cx="25143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5129" y="1446975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339832" y="154032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46" idx="1"/>
          </p:cNvCxnSpPr>
          <p:nvPr/>
        </p:nvCxnSpPr>
        <p:spPr>
          <a:xfrm rot="10800000">
            <a:off x="821934" y="1671132"/>
            <a:ext cx="25178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0466" y="24517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11658" y="2573509"/>
            <a:ext cx="2538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29939" y="2300158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4004" y="27317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OPC_LOCO_ADR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7" idx="1"/>
          </p:cNvCxnSpPr>
          <p:nvPr/>
        </p:nvCxnSpPr>
        <p:spPr>
          <a:xfrm rot="10800000" flipV="1">
            <a:off x="801384" y="2862558"/>
            <a:ext cx="2552620" cy="2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3476" y="2580154"/>
            <a:ext cx="352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10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49" idx="3"/>
          </p:cNvCxnSpPr>
          <p:nvPr/>
        </p:nvCxnSpPr>
        <p:spPr>
          <a:xfrm flipV="1">
            <a:off x="7802407" y="1172245"/>
            <a:ext cx="682374" cy="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92062" y="2775084"/>
            <a:ext cx="329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11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668" y="3062434"/>
            <a:ext cx="12779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</a:p>
          <a:p>
            <a:r>
              <a:rPr lang="en-US" sz="1100" dirty="0" smtClean="0"/>
              <a:t>OPC_LONG_ACK</a:t>
            </a:r>
            <a:br>
              <a:rPr lang="en-US" sz="1100" dirty="0" smtClean="0"/>
            </a:br>
            <a:r>
              <a:rPr lang="en-US" sz="1100" dirty="0" smtClean="0"/>
              <a:t>OPC_MOVE_SLOTS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30859" y="3351239"/>
            <a:ext cx="4671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61058" y="3541361"/>
            <a:ext cx="40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5909" y="340163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50133" y="1838173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7 create train queue and train task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265904" y="2127293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pairTrainWithQueue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2879003" y="2263366"/>
            <a:ext cx="4074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28842" y="203607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11922" y="349239"/>
            <a:ext cx="116089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TrainIdQueueList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6217676" y="351991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08368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887685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45704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090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864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116480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224" y="4430148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OPC_MOVE_SLOTS because we aren’t a DCS200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OPC_LONG_ACK. This shouldn’t happen, so we cross our fingers and ignore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examines the OPC_SL_RD_DATA message</a:t>
            </a:r>
            <a:br>
              <a:rPr lang="en-US" sz="1100" smtClean="0"/>
            </a:br>
            <a:r>
              <a:rPr lang="en-US" sz="1100" smtClean="0"/>
              <a:t>    &lt;0xE7&gt;&lt;0E&gt;&lt;slot#&gt;&lt;status&gt;&lt;adrlow&gt;&lt;spd&gt;&lt;dirf&gt;&lt;trk&gt;&lt;ss2&gt;&lt;adrhigh&gt;&lt;snd&gt;&lt;id1&gt;&lt;id2&gt;&lt;chk&gt;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tells the slot lookup table to pair &lt;slot#&gt; with &lt;adrlow&gt;&lt;adrhigh&gt;. If the address is missing from the table, then the table returns an error code else it returns a copy of the line in the table containing the address. The address could be a physical or a virtual address.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If there was no error in step 4, SSITask sends a null move (both slot numbers the same) to the OutQueue </a:t>
            </a:r>
            <a:r>
              <a:rPr lang="en-US" sz="1100" smtClean="0">
                <a:solidFill>
                  <a:srgbClr val="C00000"/>
                </a:solidFill>
              </a:rPr>
              <a:t>(received by train socket)</a:t>
            </a:r>
            <a:r>
              <a:rPr lang="en-US" sz="1100" smtClean="0">
                <a:solidFill>
                  <a:schemeClr val="tx1"/>
                </a:solidFill>
              </a:rPr>
              <a:t>. If there was an error, the SSITask ignores it and stop processing the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If there was no error in step 4 and if the line in the table now contains two slot numbers, then SSITask sends the putInitOutcomeMessage </a:t>
            </a:r>
            <a:r>
              <a:rPr lang="en-US" sz="1100" smtClean="0">
                <a:solidFill>
                  <a:srgbClr val="C00000"/>
                </a:solidFill>
              </a:rPr>
              <a:t>(received by all Othrottles)</a:t>
            </a:r>
            <a:r>
              <a:rPr lang="en-US" sz="1100" smtClean="0">
                <a:solidFill>
                  <a:schemeClr val="tx1"/>
                </a:solidFill>
              </a:rPr>
              <a:t>. A the line in table contains two address and there won’t be two slot numbers until after both have been registered with the DCS200.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44444" y="64652"/>
            <a:ext cx="86370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OPC_SL_RD_DATA, OPC_LONG_ACK, OPC_MOVE_SLOTS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1703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1542472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OPC_MOVE_SLOTS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854884" y="1671783"/>
            <a:ext cx="643249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76255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84522" y="18487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OPC_LONG_ACK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714960" y="1978084"/>
            <a:ext cx="790725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5514" y="169760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2600868" y="2121704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OPC_SL_RD_DATA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4013" y="19767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3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02455" y="2254321"/>
            <a:ext cx="6971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518694" y="2292211"/>
            <a:ext cx="11288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saveSlotNumber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31839" y="214724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4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13149" y="2426432"/>
            <a:ext cx="8223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22131" y="2462718"/>
            <a:ext cx="12779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OPC_MOVE_SLOTS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4413" y="232680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5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3012828" y="2705648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putInitOutcomeMessage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1575304" y="2851850"/>
            <a:ext cx="1403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593410" y="2592498"/>
            <a:ext cx="1729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49845" y="2642163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253446" y="681163"/>
            <a:ext cx="215757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537" y="5557071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gets the name of the XML file from the user and sends it </a:t>
            </a:r>
            <a:r>
              <a:rPr lang="en-US" sz="1100" smtClean="0"/>
              <a:t>to Controller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read the XML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sends a response back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>
                <a:solidFill>
                  <a:schemeClr val="tx1"/>
                </a:solidFill>
              </a:rPr>
              <a:t>LayoutManager</a:t>
            </a:r>
            <a:r>
              <a:rPr lang="en-US" sz="1100" dirty="0" smtClean="0">
                <a:solidFill>
                  <a:schemeClr val="tx1"/>
                </a:solidFill>
              </a:rPr>
              <a:t> tells the railroad to move all the switches to the positions specified in the XML file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railroad) </a:t>
            </a:r>
            <a:r>
              <a:rPr lang="en-US" sz="1100" smtClean="0">
                <a:solidFill>
                  <a:schemeClr val="tx1"/>
                </a:solidFill>
              </a:rPr>
              <a:t>and also tells the Othrottles the state of all the switches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 (received by all Othrottles)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317448" y="123290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doReadLayout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7950" y="1684961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7011" y="1808252"/>
            <a:ext cx="13253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4202" y="15188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1761" y="191955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40822" y="2042845"/>
            <a:ext cx="1953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8013" y="1753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770651" y="224661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9712" y="2369905"/>
            <a:ext cx="9280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6903" y="20805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8156" y="2544565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putReadLayoutResponse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1736333" y="2702108"/>
            <a:ext cx="2404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056" y="24178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9757" y="282396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OPC_SW_REQ</a:t>
            </a:r>
          </a:p>
          <a:p>
            <a:r>
              <a:rPr lang="en-US" sz="1100" smtClean="0"/>
              <a:t>putSwitchState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735667" y="2964921"/>
            <a:ext cx="5046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0189" y="270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msgLoseReservation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msgLoseReservation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34936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491389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2482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1951029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096225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18499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57349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04593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msgTryToMoveAgain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787780" y="1727702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makeReservation</a:t>
            </a:r>
            <a:endParaRPr 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0020" y="1865036"/>
            <a:ext cx="11407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2685" y="1599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6062806" y="209737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  <a:endParaRPr lang="en-US" sz="110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168713" y="2237802"/>
            <a:ext cx="2897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8749" y="1996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79296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934986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6918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239462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539822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22935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659" y="416460"/>
            <a:ext cx="2794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Missing Sequence Diagrams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doSaveState</a:t>
            </a:r>
            <a:endParaRPr lang="en-US" dirty="0" smtClean="0"/>
          </a:p>
          <a:p>
            <a:pPr algn="ctr"/>
            <a:r>
              <a:rPr lang="en-US" dirty="0" err="1" smtClean="0"/>
              <a:t>doRestoreState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499277" y="1057080"/>
          <a:ext cx="5943600" cy="3562350"/>
        </p:xfrm>
        <a:graphic>
          <a:graphicData uri="http://schemas.openxmlformats.org/presentationml/2006/ole">
            <p:oleObj spid="_x0000_s1026" r:id="rId4" imgW="8584412" imgH="5149563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0341" y="279133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XML File Structure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4337" y="5284269"/>
            <a:ext cx="52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XML file layout is shown on the slides that follow.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9384" y="2662733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97</a:t>
            </a:r>
            <a:endParaRPr 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4066029" y="2990698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98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3852672" y="3443021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99</a:t>
            </a:r>
            <a:endParaRPr 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3267454" y="5001159"/>
            <a:ext cx="311559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1000" smtClean="0"/>
              <a:t>97, 98, 99 are virtual sensors that mark the end of a siding</a:t>
            </a:r>
            <a:endParaRPr 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&lt;railroad&gt;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id="97"&gt;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id="98"&gt;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id="99"&gt;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12" y="203200"/>
            <a:ext cx="6263644" cy="59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 id="27"&gt;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&lt;switch-list&gt;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"1" state=“read"&gt; &lt;!–- controller will read actual value from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 &lt;!–- railroad at run time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 id = 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 id = 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"2" type = "crossover"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"15"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"4" state="thrown"&gt; &lt;!–- controller will set switch to this value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   &lt;!–- at run time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"5" state="thrown"&gt;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"6"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"25" /&gt;                &lt;!-- Not a mistake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"7"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&lt;/switch-list&gt;  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&lt;/railroad&gt;</a:t>
            </a: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094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(all events</a:t>
            </a:r>
            <a:r>
              <a:rPr lang="en-US" smtClean="0"/>
              <a:t>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</a:rPr>
              <a:t>For all states                    </a:t>
            </a:r>
            <a:r>
              <a:rPr lang="en-US" sz="1100" smtClean="0">
                <a:solidFill>
                  <a:srgbClr val="C00000"/>
                </a:solidFill>
              </a:rPr>
              <a:t>enter/send putTrainState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398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</a:t>
            </a:r>
            <a:r>
              <a:rPr lang="en-US" smtClean="0"/>
              <a:t>event (SPD speed </a:t>
            </a:r>
            <a:r>
              <a:rPr lang="en-US" dirty="0" smtClean="0"/>
              <a:t>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this is not a change then do nothing else remember the new speed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16200000" flipH="1">
            <a:off x="1229776" y="3748610"/>
            <a:ext cx="1566348" cy="16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53568" y="3196167"/>
            <a:ext cx="244686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24" idx="3"/>
            <a:endCxn id="19" idx="1"/>
          </p:cNvCxnSpPr>
          <p:nvPr/>
        </p:nvCxnSpPr>
        <p:spPr>
          <a:xfrm>
            <a:off x="3302001" y="5516034"/>
            <a:ext cx="1540931" cy="2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331" y="5400170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9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</a:t>
            </a:r>
            <a:r>
              <a:rPr lang="en-US" smtClean="0"/>
              <a:t>event (SPD speed </a:t>
            </a:r>
            <a:r>
              <a:rPr lang="en-US" dirty="0" smtClean="0"/>
              <a:t>&gt; 0)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Remember new speed and continue</a:t>
            </a:r>
            <a:r>
              <a:rPr lang="en-US" smtClean="0"/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774267" y="310726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4" idx="2"/>
          </p:cNvCxnSpPr>
          <p:nvPr/>
        </p:nvCxnSpPr>
        <p:spPr>
          <a:xfrm rot="5400000" flipH="1" flipV="1">
            <a:off x="4853517" y="4104217"/>
            <a:ext cx="1938866" cy="52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49" idx="1"/>
          </p:cNvCxnSpPr>
          <p:nvPr/>
        </p:nvCxnSpPr>
        <p:spPr>
          <a:xfrm flipV="1">
            <a:off x="6392334" y="2876973"/>
            <a:ext cx="558799" cy="37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" idx="3"/>
          </p:cNvCxnSpPr>
          <p:nvPr/>
        </p:nvCxnSpPr>
        <p:spPr>
          <a:xfrm rot="10800000" flipV="1">
            <a:off x="2040467" y="3251201"/>
            <a:ext cx="3733800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667" y="314113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1592" y="2827080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30" name="Freeform 29"/>
          <p:cNvSpPr/>
          <p:nvPr/>
        </p:nvSpPr>
        <p:spPr>
          <a:xfrm>
            <a:off x="616688" y="2870790"/>
            <a:ext cx="1222745" cy="329609"/>
          </a:xfrm>
          <a:custGeom>
            <a:avLst/>
            <a:gdLst>
              <a:gd name="connsiteX0" fmla="*/ 0 w 1222745"/>
              <a:gd name="connsiteY0" fmla="*/ 497958 h 497958"/>
              <a:gd name="connsiteX1" fmla="*/ 499731 w 1222745"/>
              <a:gd name="connsiteY1" fmla="*/ 104553 h 497958"/>
              <a:gd name="connsiteX2" fmla="*/ 903768 w 1222745"/>
              <a:gd name="connsiteY2" fmla="*/ 62023 h 497958"/>
              <a:gd name="connsiteX3" fmla="*/ 1222745 w 1222745"/>
              <a:gd name="connsiteY3" fmla="*/ 476693 h 4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5" h="497958">
                <a:moveTo>
                  <a:pt x="0" y="497958"/>
                </a:moveTo>
                <a:cubicBezTo>
                  <a:pt x="174551" y="337583"/>
                  <a:pt x="349103" y="177209"/>
                  <a:pt x="499731" y="104553"/>
                </a:cubicBezTo>
                <a:cubicBezTo>
                  <a:pt x="650359" y="31897"/>
                  <a:pt x="783266" y="0"/>
                  <a:pt x="903768" y="62023"/>
                </a:cubicBezTo>
                <a:cubicBezTo>
                  <a:pt x="1024270" y="124046"/>
                  <a:pt x="1123507" y="300369"/>
                  <a:pt x="1222745" y="47669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9834" y="2602419"/>
            <a:ext cx="115127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/send </a:t>
            </a:r>
            <a:r>
              <a:rPr lang="en-US" sz="1100" dirty="0" smtClean="0"/>
              <a:t>speed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36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change direction)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not a change in direction then do nothing else remember the new direction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9363" y="6199434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3844887" y="5641454"/>
            <a:ext cx="4065224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567670" y="342998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" idx="0"/>
          </p:cNvCxnSpPr>
          <p:nvPr/>
        </p:nvCxnSpPr>
        <p:spPr>
          <a:xfrm rot="5400000" flipH="1" flipV="1">
            <a:off x="1022356" y="2051045"/>
            <a:ext cx="1346186" cy="96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3" idx="3"/>
          </p:cNvCxnSpPr>
          <p:nvPr/>
        </p:nvCxnSpPr>
        <p:spPr>
          <a:xfrm flipH="1" flipV="1">
            <a:off x="2040467" y="3488253"/>
            <a:ext cx="2527203" cy="8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7489" y="3441995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65" name="Straight Connector 64"/>
          <p:cNvCxnSpPr>
            <a:stCxn id="75" idx="1"/>
            <a:endCxn id="19" idx="3"/>
          </p:cNvCxnSpPr>
          <p:nvPr/>
        </p:nvCxnSpPr>
        <p:spPr>
          <a:xfrm flipH="1">
            <a:off x="5185737" y="2876973"/>
            <a:ext cx="2044807" cy="696948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2136" y="2122962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7230544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51" name="Elbow Connector 50"/>
          <p:cNvCxnSpPr>
            <a:stCxn id="19" idx="2"/>
            <a:endCxn id="75" idx="2"/>
          </p:cNvCxnSpPr>
          <p:nvPr/>
        </p:nvCxnSpPr>
        <p:spPr>
          <a:xfrm rot="5400000" flipH="1" flipV="1">
            <a:off x="6180976" y="1770820"/>
            <a:ext cx="642761" cy="3251307"/>
          </a:xfrm>
          <a:prstGeom prst="bentConnector3">
            <a:avLst>
              <a:gd name="adj1" fmla="val -355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5499" y="3838745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772940" y="2562447"/>
            <a:ext cx="63795" cy="446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3"/>
            <a:endCxn id="19" idx="0"/>
          </p:cNvCxnSpPr>
          <p:nvPr/>
        </p:nvCxnSpPr>
        <p:spPr>
          <a:xfrm>
            <a:off x="3073400" y="1672157"/>
            <a:ext cx="1803304" cy="175783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3325" y="2231846"/>
            <a:ext cx="21723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03717" y="1870172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913123" y="4875572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27" name="Freeform 26"/>
          <p:cNvSpPr/>
          <p:nvPr/>
        </p:nvSpPr>
        <p:spPr>
          <a:xfrm>
            <a:off x="6951643" y="4350643"/>
            <a:ext cx="1916936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Standalone Mode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201" y="3559271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09712" y="2630150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06242" y="3529801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2113937" y="4104965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19833" y="4694903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6002610" y="461624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646622" y="462115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57" y="487681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688255" y="3107013"/>
            <a:ext cx="368709" cy="4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6"/>
            <a:endCxn id="25" idx="2"/>
          </p:cNvCxnSpPr>
          <p:nvPr/>
        </p:nvCxnSpPr>
        <p:spPr>
          <a:xfrm>
            <a:off x="6218920" y="4744060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756" y="4104987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927917" y="3921862"/>
            <a:ext cx="358874" cy="7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16200000" flipH="1">
            <a:off x="852945" y="4626096"/>
            <a:ext cx="5014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1548575" y="4240160"/>
            <a:ext cx="565362" cy="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3755922" y="334297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3003756" y="3628105"/>
            <a:ext cx="752166" cy="61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4955458" y="3628105"/>
            <a:ext cx="1047152" cy="11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4817808" y="4744059"/>
            <a:ext cx="1184802" cy="31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3003757" y="4240161"/>
            <a:ext cx="816077" cy="82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3" idx="6"/>
            <a:endCxn id="17" idx="1"/>
          </p:cNvCxnSpPr>
          <p:nvPr/>
        </p:nvCxnSpPr>
        <p:spPr>
          <a:xfrm>
            <a:off x="6858015" y="3819828"/>
            <a:ext cx="575186" cy="4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8284" y="449825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5" idx="6"/>
            <a:endCxn id="27" idx="1"/>
          </p:cNvCxnSpPr>
          <p:nvPr/>
        </p:nvCxnSpPr>
        <p:spPr>
          <a:xfrm>
            <a:off x="6862932" y="4748976"/>
            <a:ext cx="565352" cy="14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07685" y="265473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3" idx="2"/>
            <a:endCxn id="21" idx="0"/>
          </p:cNvCxnSpPr>
          <p:nvPr/>
        </p:nvCxnSpPr>
        <p:spPr>
          <a:xfrm rot="5400000">
            <a:off x="1199532" y="3097183"/>
            <a:ext cx="344128" cy="521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67614" y="1115954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6351655" y="2212254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6917009" y="2227003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5" idx="6"/>
            <a:endCxn id="56" idx="2"/>
          </p:cNvCxnSpPr>
          <p:nvPr/>
        </p:nvCxnSpPr>
        <p:spPr>
          <a:xfrm>
            <a:off x="6567965" y="2340073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6"/>
            <a:endCxn id="54" idx="1"/>
          </p:cNvCxnSpPr>
          <p:nvPr/>
        </p:nvCxnSpPr>
        <p:spPr>
          <a:xfrm flipV="1">
            <a:off x="7098907" y="1381425"/>
            <a:ext cx="368707" cy="14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11859" y="208443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6" idx="6"/>
            <a:endCxn id="59" idx="1"/>
          </p:cNvCxnSpPr>
          <p:nvPr/>
        </p:nvCxnSpPr>
        <p:spPr>
          <a:xfrm flipV="1">
            <a:off x="7133319" y="2349901"/>
            <a:ext cx="378540" cy="4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8318" y="138145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61" idx="3"/>
            <a:endCxn id="55" idx="2"/>
          </p:cNvCxnSpPr>
          <p:nvPr/>
        </p:nvCxnSpPr>
        <p:spPr>
          <a:xfrm>
            <a:off x="4798137" y="1516646"/>
            <a:ext cx="1553518" cy="823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6317243" y="125360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882597" y="126835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1" idx="6"/>
            <a:endCxn id="82" idx="2"/>
          </p:cNvCxnSpPr>
          <p:nvPr/>
        </p:nvCxnSpPr>
        <p:spPr>
          <a:xfrm>
            <a:off x="6533553" y="138142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81" idx="2"/>
          </p:cNvCxnSpPr>
          <p:nvPr/>
        </p:nvCxnSpPr>
        <p:spPr>
          <a:xfrm flipV="1">
            <a:off x="4798137" y="1381428"/>
            <a:ext cx="1519106" cy="13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5997693" y="368709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6641705" y="369200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2" idx="6"/>
            <a:endCxn id="93" idx="2"/>
          </p:cNvCxnSpPr>
          <p:nvPr/>
        </p:nvCxnSpPr>
        <p:spPr>
          <a:xfrm>
            <a:off x="6214003" y="3814912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5" idx="6"/>
            <a:endCxn id="92" idx="2"/>
          </p:cNvCxnSpPr>
          <p:nvPr/>
        </p:nvCxnSpPr>
        <p:spPr>
          <a:xfrm>
            <a:off x="4955458" y="3628105"/>
            <a:ext cx="1042235" cy="186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2" idx="2"/>
            <a:endCxn id="23" idx="6"/>
          </p:cNvCxnSpPr>
          <p:nvPr/>
        </p:nvCxnSpPr>
        <p:spPr>
          <a:xfrm rot="10800000" flipV="1">
            <a:off x="4817809" y="3814911"/>
            <a:ext cx="1179885" cy="124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6916" y="1474839"/>
            <a:ext cx="7403690" cy="1779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62676" y="580116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6312329" y="58009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877683" y="59484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8" idx="6"/>
            <a:endCxn id="49" idx="2"/>
          </p:cNvCxnSpPr>
          <p:nvPr/>
        </p:nvCxnSpPr>
        <p:spPr>
          <a:xfrm>
            <a:off x="6528639" y="70791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6"/>
            <a:endCxn id="47" idx="1"/>
          </p:cNvCxnSpPr>
          <p:nvPr/>
        </p:nvCxnSpPr>
        <p:spPr>
          <a:xfrm flipV="1">
            <a:off x="7093993" y="715311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48" idx="3"/>
          </p:cNvCxnSpPr>
          <p:nvPr/>
        </p:nvCxnSpPr>
        <p:spPr>
          <a:xfrm flipV="1">
            <a:off x="4798137" y="798300"/>
            <a:ext cx="1545870" cy="7183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08599" y="538317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8" name="Flowchart: Connector 67"/>
          <p:cNvSpPr/>
          <p:nvPr/>
        </p:nvSpPr>
        <p:spPr>
          <a:xfrm>
            <a:off x="6258252" y="5383157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6823606" y="5397906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6"/>
            <a:endCxn id="69" idx="2"/>
          </p:cNvCxnSpPr>
          <p:nvPr/>
        </p:nvCxnSpPr>
        <p:spPr>
          <a:xfrm>
            <a:off x="6474562" y="5510976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67" idx="1"/>
          </p:cNvCxnSpPr>
          <p:nvPr/>
        </p:nvCxnSpPr>
        <p:spPr>
          <a:xfrm flipV="1">
            <a:off x="7039916" y="5518369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5" idx="6"/>
            <a:endCxn id="68" idx="2"/>
          </p:cNvCxnSpPr>
          <p:nvPr/>
        </p:nvCxnSpPr>
        <p:spPr>
          <a:xfrm>
            <a:off x="4955458" y="3628105"/>
            <a:ext cx="1302794" cy="1882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23" idx="6"/>
          </p:cNvCxnSpPr>
          <p:nvPr/>
        </p:nvCxnSpPr>
        <p:spPr>
          <a:xfrm rot="10800000">
            <a:off x="4817808" y="5061156"/>
            <a:ext cx="1440444" cy="44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3362630" y="132730"/>
            <a:ext cx="811182" cy="57847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Server side socket</a:t>
            </a:r>
            <a:endParaRPr lang="en-US" sz="1100" dirty="0"/>
          </a:p>
        </p:txBody>
      </p:sp>
      <p:sp>
        <p:nvSpPr>
          <p:cNvPr id="123" name="Flowchart: Connector 122"/>
          <p:cNvSpPr/>
          <p:nvPr/>
        </p:nvSpPr>
        <p:spPr>
          <a:xfrm>
            <a:off x="5363496" y="127813"/>
            <a:ext cx="811182" cy="58338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 side socket</a:t>
            </a:r>
            <a:endParaRPr lang="en-US" sz="1100" dirty="0"/>
          </a:p>
        </p:txBody>
      </p:sp>
      <p:cxnSp>
        <p:nvCxnSpPr>
          <p:cNvPr id="124" name="Straight Arrow Connector 123"/>
          <p:cNvCxnSpPr>
            <a:stCxn id="117" idx="6"/>
            <a:endCxn id="123" idx="2"/>
          </p:cNvCxnSpPr>
          <p:nvPr/>
        </p:nvCxnSpPr>
        <p:spPr>
          <a:xfrm flipV="1">
            <a:off x="4173812" y="419507"/>
            <a:ext cx="1189684" cy="24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80271" y="486689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13239" y="419836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cxnSp>
        <p:nvCxnSpPr>
          <p:cNvPr id="138" name="Straight Connector 137"/>
          <p:cNvCxnSpPr>
            <a:stCxn id="135" idx="0"/>
            <a:endCxn id="125" idx="4"/>
          </p:cNvCxnSpPr>
          <p:nvPr/>
        </p:nvCxnSpPr>
        <p:spPr>
          <a:xfrm rot="5400000" flipH="1" flipV="1">
            <a:off x="4200837" y="4043513"/>
            <a:ext cx="285126" cy="24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5" idx="2"/>
            <a:endCxn id="23" idx="0"/>
          </p:cNvCxnSpPr>
          <p:nvPr/>
        </p:nvCxnSpPr>
        <p:spPr>
          <a:xfrm rot="5400000">
            <a:off x="4207503" y="4571295"/>
            <a:ext cx="234927" cy="12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1927318" y="6128776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2516435" y="53536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73" idx="0"/>
            <a:endCxn id="74" idx="2"/>
          </p:cNvCxnSpPr>
          <p:nvPr/>
        </p:nvCxnSpPr>
        <p:spPr>
          <a:xfrm rot="5400000" flipH="1" flipV="1">
            <a:off x="2490624" y="5645766"/>
            <a:ext cx="519472" cy="44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0"/>
            <a:endCxn id="125" idx="3"/>
          </p:cNvCxnSpPr>
          <p:nvPr/>
        </p:nvCxnSpPr>
        <p:spPr>
          <a:xfrm rot="5400000" flipH="1" flipV="1">
            <a:off x="2690642" y="4112719"/>
            <a:ext cx="1523940" cy="95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23" idx="3"/>
          </p:cNvCxnSpPr>
          <p:nvPr/>
        </p:nvCxnSpPr>
        <p:spPr>
          <a:xfrm flipV="1">
            <a:off x="3430835" y="5320134"/>
            <a:ext cx="535148" cy="161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44977" y="5967664"/>
            <a:ext cx="179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Tasks that listen for  TCP/IP connection requests need to publize the port number in some way.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354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bell, light, bell, horn or SND mute) 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there is no change then do nothing else record new values and send the </a:t>
            </a:r>
            <a:r>
              <a:rPr lang="en-US" sz="1100" dirty="0" err="1" smtClean="0"/>
              <a:t>msg</a:t>
            </a:r>
            <a:r>
              <a:rPr lang="en-US" sz="1100" dirty="0" smtClean="0"/>
              <a:t> back out.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1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msgFrontSensorFired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200" smtClean="0"/>
              <a:t>occupy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700869" y="3369734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" idx="3"/>
            <a:endCxn id="16" idx="1"/>
          </p:cNvCxnSpPr>
          <p:nvPr/>
        </p:nvCxnSpPr>
        <p:spPr>
          <a:xfrm>
            <a:off x="2040467" y="3488253"/>
            <a:ext cx="660402" cy="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3" idx="2"/>
          </p:cNvCxnSpPr>
          <p:nvPr/>
        </p:nvCxnSpPr>
        <p:spPr>
          <a:xfrm rot="5400000">
            <a:off x="2055293" y="2813043"/>
            <a:ext cx="110052" cy="1799169"/>
          </a:xfrm>
          <a:prstGeom prst="bentConnector3">
            <a:avLst>
              <a:gd name="adj1" fmla="val 692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668" y="381847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rot="5400000" flipH="1" flipV="1">
            <a:off x="2989582" y="1592583"/>
            <a:ext cx="1797473" cy="175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2" y="292100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25" name="Straight Arrow Connector 24"/>
          <p:cNvCxnSpPr>
            <a:stCxn id="19" idx="3"/>
            <a:endCxn id="14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217" y="1754984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506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msgBackSensorFired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Release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msgSensorError</a:t>
            </a:r>
            <a:r>
              <a:rPr lang="en-US" smtClean="0"/>
              <a:t>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rot="5400000">
            <a:off x="7324925" y="3606389"/>
            <a:ext cx="1088840" cy="2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055360" y="4291766"/>
            <a:ext cx="1444413" cy="124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3" idx="3"/>
            <a:endCxn id="4" idx="1"/>
          </p:cNvCxnSpPr>
          <p:nvPr/>
        </p:nvCxnSpPr>
        <p:spPr>
          <a:xfrm>
            <a:off x="2040467" y="3488253"/>
            <a:ext cx="5459306" cy="80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0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err="1" smtClean="0"/>
              <a:t>msgTryToMoveAgain</a:t>
            </a:r>
            <a:r>
              <a:rPr lang="en-US" smtClean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0" name="Flowchart: Decision 9"/>
          <p:cNvSpPr/>
          <p:nvPr/>
        </p:nvSpPr>
        <p:spPr>
          <a:xfrm>
            <a:off x="5833534" y="3301988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rot="10800000" flipV="1">
            <a:off x="6142569" y="2876972"/>
            <a:ext cx="808565" cy="42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3"/>
            <a:endCxn id="5" idx="2"/>
          </p:cNvCxnSpPr>
          <p:nvPr/>
        </p:nvCxnSpPr>
        <p:spPr>
          <a:xfrm flipV="1">
            <a:off x="6451601" y="3075093"/>
            <a:ext cx="1396999" cy="37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3" idx="3"/>
          </p:cNvCxnSpPr>
          <p:nvPr/>
        </p:nvCxnSpPr>
        <p:spPr>
          <a:xfrm rot="10800000" flipV="1">
            <a:off x="2040468" y="3445921"/>
            <a:ext cx="3793067" cy="4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5667" y="3327384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8" y="334432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msgLoseReservation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2" idx="1"/>
          </p:cNvCxnSpPr>
          <p:nvPr/>
        </p:nvCxnSpPr>
        <p:spPr>
          <a:xfrm flipV="1">
            <a:off x="2040467" y="1545167"/>
            <a:ext cx="2726266" cy="19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12" idx="3"/>
            <a:endCxn id="5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326" y="1816998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0680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next switch or close next switch)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 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18" name="Straight Arrow Connector 17"/>
          <p:cNvCxnSpPr>
            <a:stCxn id="12" idx="3"/>
            <a:endCxn id="14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1"/>
            <a:endCxn id="6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2353" y="4487321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2960" y="2294454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52" name="Flowchart: Decision 51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4" idx="0"/>
            <a:endCxn id="53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3"/>
            <a:endCxn id="14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52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12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6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561" y="3539051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5413" y="2777060"/>
            <a:ext cx="149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3" idx="0"/>
            <a:endCxn id="47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866" y="37676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72866" y="23452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1019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switch# or close switch#)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79637" y="5313146"/>
            <a:ext cx="1777999" cy="677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</a:t>
            </a:r>
            <a:r>
              <a:rPr lang="en-US" sz="1100" smtClean="0"/>
              <a:t>throw 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33" name="Straight Arrow Connector 32"/>
          <p:cNvCxnSpPr>
            <a:stCxn id="31" idx="3"/>
            <a:endCxn id="32" idx="2"/>
          </p:cNvCxnSpPr>
          <p:nvPr/>
        </p:nvCxnSpPr>
        <p:spPr>
          <a:xfrm flipV="1">
            <a:off x="5557636" y="3496733"/>
            <a:ext cx="1605164" cy="215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5" idx="1"/>
            <a:endCxn id="30" idx="0"/>
          </p:cNvCxnSpPr>
          <p:nvPr/>
        </p:nvCxnSpPr>
        <p:spPr>
          <a:xfrm flipH="1">
            <a:off x="2311400" y="1343718"/>
            <a:ext cx="1481694" cy="170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793094" y="1019503"/>
            <a:ext cx="1777999" cy="6484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</a:t>
            </a:r>
            <a:r>
              <a:rPr lang="en-US" sz="1100" smtClean="0"/>
              <a:t>close 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2353" y="4487321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572960" y="2294454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49" name="Flowchart: Decision 48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0"/>
            <a:endCxn id="54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  <a:endCxn id="32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49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31" idx="1"/>
          </p:cNvCxnSpPr>
          <p:nvPr/>
        </p:nvCxnSpPr>
        <p:spPr>
          <a:xfrm>
            <a:off x="2357996" y="4622789"/>
            <a:ext cx="1421641" cy="102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1"/>
            <a:endCxn id="30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96561" y="3539051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6039" y="2777060"/>
            <a:ext cx="10395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54" idx="0"/>
            <a:endCxn id="45" idx="3"/>
          </p:cNvCxnSpPr>
          <p:nvPr/>
        </p:nvCxnSpPr>
        <p:spPr>
          <a:xfrm flipH="1" flipV="1">
            <a:off x="5571093" y="1343718"/>
            <a:ext cx="1299636" cy="53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866" y="3767654"/>
            <a:ext cx="18711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36491" y="2345254"/>
            <a:ext cx="16016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putSensorState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199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06532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1574800" y="2633133"/>
            <a:ext cx="4690533" cy="482600"/>
          </a:xfrm>
          <a:custGeom>
            <a:avLst/>
            <a:gdLst>
              <a:gd name="connsiteX0" fmla="*/ 0 w 4690533"/>
              <a:gd name="connsiteY0" fmla="*/ 482600 h 482600"/>
              <a:gd name="connsiteX1" fmla="*/ 2413000 w 4690533"/>
              <a:gd name="connsiteY1" fmla="*/ 0 h 482600"/>
              <a:gd name="connsiteX2" fmla="*/ 4690533 w 4690533"/>
              <a:gd name="connsiteY2" fmla="*/ 474134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533" h="482600">
                <a:moveTo>
                  <a:pt x="0" y="482600"/>
                </a:moveTo>
                <a:lnTo>
                  <a:pt x="2413000" y="0"/>
                </a:lnTo>
                <a:lnTo>
                  <a:pt x="4690533" y="4741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42533" y="3445933"/>
            <a:ext cx="4622800" cy="524934"/>
          </a:xfrm>
          <a:custGeom>
            <a:avLst/>
            <a:gdLst>
              <a:gd name="connsiteX0" fmla="*/ 4622800 w 4622800"/>
              <a:gd name="connsiteY0" fmla="*/ 0 h 524934"/>
              <a:gd name="connsiteX1" fmla="*/ 2387600 w 4622800"/>
              <a:gd name="connsiteY1" fmla="*/ 524934 h 524934"/>
              <a:gd name="connsiteX2" fmla="*/ 0 w 4622800"/>
              <a:gd name="connsiteY2" fmla="*/ 8467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800" h="524934">
                <a:moveTo>
                  <a:pt x="4622800" y="0"/>
                </a:moveTo>
                <a:lnTo>
                  <a:pt x="2387600" y="524934"/>
                </a:lnTo>
                <a:lnTo>
                  <a:pt x="0" y="846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0600" y="37591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3667" y="25145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75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putSectionState</a:t>
            </a:r>
            <a:r>
              <a:rPr lang="en-US" dirty="0" smtClean="0"/>
              <a:t> </a:t>
            </a:r>
          </a:p>
          <a:p>
            <a:r>
              <a:rPr lang="en-US" sz="1100" dirty="0" smtClean="0"/>
              <a:t>A section’s 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is initially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999" y="3110655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0532" y="477522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38332" y="3085254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Occupied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267" y="5134188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</a:p>
        </p:txBody>
      </p:sp>
      <p:cxnSp>
        <p:nvCxnSpPr>
          <p:cNvPr id="15" name="Straight Arrow Connector 14"/>
          <p:cNvCxnSpPr>
            <a:stCxn id="14" idx="2"/>
            <a:endCxn id="9" idx="1"/>
          </p:cNvCxnSpPr>
          <p:nvPr/>
        </p:nvCxnSpPr>
        <p:spPr>
          <a:xfrm rot="16200000" flipH="1">
            <a:off x="3851486" y="953347"/>
            <a:ext cx="2452793" cy="212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1955799" y="3265595"/>
            <a:ext cx="2002368" cy="186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rot="10800000" flipV="1">
            <a:off x="2074334" y="3240194"/>
            <a:ext cx="4063999" cy="2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6" idx="3"/>
          </p:cNvCxnSpPr>
          <p:nvPr/>
        </p:nvCxnSpPr>
        <p:spPr>
          <a:xfrm rot="5400000">
            <a:off x="1747519" y="995682"/>
            <a:ext cx="2478194" cy="206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9199" y="1989653"/>
            <a:ext cx="170110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is thrown in section</a:t>
            </a:r>
          </a:p>
          <a:p>
            <a:r>
              <a:rPr lang="en-US" sz="1100" dirty="0" smtClean="0"/>
              <a:t>train releases reservation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224867" y="1803386"/>
            <a:ext cx="16498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front sensor opens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3124180"/>
            <a:ext cx="16257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back sensor closes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800" y="3793046"/>
            <a:ext cx="29498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:= 1</a:t>
            </a:r>
            <a:endParaRPr lang="en-US" sz="11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566334" y="47836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0" idx="2"/>
            <a:endCxn id="45" idx="2"/>
          </p:cNvCxnSpPr>
          <p:nvPr/>
        </p:nvCxnSpPr>
        <p:spPr>
          <a:xfrm rot="5400000" flipH="1">
            <a:off x="2730495" y="4216396"/>
            <a:ext cx="372545" cy="2082799"/>
          </a:xfrm>
          <a:prstGeom prst="bentConnector3">
            <a:avLst>
              <a:gd name="adj1" fmla="val -18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6" idx="2"/>
          </p:cNvCxnSpPr>
          <p:nvPr/>
        </p:nvCxnSpPr>
        <p:spPr>
          <a:xfrm rot="16200000" flipV="1">
            <a:off x="935574" y="3843860"/>
            <a:ext cx="1363121" cy="5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50267" y="4595989"/>
            <a:ext cx="901700" cy="1350434"/>
          </a:xfrm>
          <a:custGeom>
            <a:avLst/>
            <a:gdLst>
              <a:gd name="connsiteX0" fmla="*/ 0 w 901700"/>
              <a:gd name="connsiteY0" fmla="*/ 848078 h 1350434"/>
              <a:gd name="connsiteX1" fmla="*/ 778933 w 901700"/>
              <a:gd name="connsiteY1" fmla="*/ 1229078 h 1350434"/>
              <a:gd name="connsiteX2" fmla="*/ 736600 w 901700"/>
              <a:gd name="connsiteY2" fmla="*/ 119944 h 1350434"/>
              <a:gd name="connsiteX3" fmla="*/ 59266 w 901700"/>
              <a:gd name="connsiteY3" fmla="*/ 509411 h 135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1350434">
                <a:moveTo>
                  <a:pt x="0" y="848078"/>
                </a:moveTo>
                <a:cubicBezTo>
                  <a:pt x="328083" y="1099256"/>
                  <a:pt x="656166" y="1350434"/>
                  <a:pt x="778933" y="1229078"/>
                </a:cubicBezTo>
                <a:cubicBezTo>
                  <a:pt x="901700" y="1107722"/>
                  <a:pt x="856544" y="239888"/>
                  <a:pt x="736600" y="119944"/>
                </a:cubicBezTo>
                <a:cubicBezTo>
                  <a:pt x="616656" y="0"/>
                  <a:pt x="337961" y="254705"/>
                  <a:pt x="59266" y="50941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2867" y="5190046"/>
            <a:ext cx="2861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++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31333" y="5579512"/>
            <a:ext cx="2611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freed/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--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0734" y="4368786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= 0]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45" idx="3"/>
            <a:endCxn id="10" idx="1"/>
          </p:cNvCxnSpPr>
          <p:nvPr/>
        </p:nvCxnSpPr>
        <p:spPr>
          <a:xfrm>
            <a:off x="2184401" y="4927589"/>
            <a:ext cx="1176866" cy="36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278467" y="20658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29" idx="2"/>
          </p:cNvCxnSpPr>
          <p:nvPr/>
        </p:nvCxnSpPr>
        <p:spPr>
          <a:xfrm rot="5400000" flipH="1" flipV="1">
            <a:off x="1094734" y="2617888"/>
            <a:ext cx="756933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733" y="2675452"/>
            <a:ext cx="15392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makes reservation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29" idx="0"/>
            <a:endCxn id="14" idx="1"/>
          </p:cNvCxnSpPr>
          <p:nvPr/>
        </p:nvCxnSpPr>
        <p:spPr>
          <a:xfrm rot="5400000" flipH="1" flipV="1">
            <a:off x="1787320" y="432644"/>
            <a:ext cx="1433393" cy="18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6134" y="1532452"/>
            <a:ext cx="13965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[no moving switches]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29" idx="1"/>
            <a:endCxn id="6" idx="1"/>
          </p:cNvCxnSpPr>
          <p:nvPr/>
        </p:nvCxnSpPr>
        <p:spPr>
          <a:xfrm rot="10800000" flipV="1">
            <a:off x="761999" y="2209789"/>
            <a:ext cx="516468" cy="1055806"/>
          </a:xfrm>
          <a:prstGeom prst="bentConnector3">
            <a:avLst>
              <a:gd name="adj1" fmla="val 211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128" y="2099717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for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Railroad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32736" y="3161078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434" y="4080393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229033" y="462607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2852401" y="4970206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4875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496531" y="3652689"/>
            <a:ext cx="388373" cy="467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92" idx="0"/>
            <a:endCxn id="133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0" y="4626082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519884" y="4221731"/>
            <a:ext cx="329377" cy="479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5400000">
            <a:off x="218769" y="5122612"/>
            <a:ext cx="4522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889819" y="4761268"/>
            <a:ext cx="339214" cy="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2782528" y="3893575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2118852" y="4178710"/>
            <a:ext cx="663676" cy="58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3982064" y="4178710"/>
            <a:ext cx="742336" cy="506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3850376" y="4685072"/>
            <a:ext cx="874024" cy="65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2118853" y="4761268"/>
            <a:ext cx="733549" cy="5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01213" y="319549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21" idx="0"/>
            <a:endCxn id="82" idx="2"/>
          </p:cNvCxnSpPr>
          <p:nvPr/>
        </p:nvCxnSpPr>
        <p:spPr>
          <a:xfrm rot="5400000" flipH="1" flipV="1">
            <a:off x="997976" y="3652691"/>
            <a:ext cx="353960" cy="501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51" idx="2"/>
            <a:endCxn id="12" idx="7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13" idx="7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62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65" idx="4"/>
            <a:endCxn id="51" idx="0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cxnSp>
        <p:nvCxnSpPr>
          <p:cNvPr id="77" name="Straight Arrow Connector 76"/>
          <p:cNvCxnSpPr>
            <a:stCxn id="74" idx="4"/>
            <a:endCxn id="51" idx="0"/>
          </p:cNvCxnSpPr>
          <p:nvPr/>
        </p:nvCxnSpPr>
        <p:spPr>
          <a:xfrm rot="5400000">
            <a:off x="7685250" y="1679979"/>
            <a:ext cx="452283" cy="49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66" name="Flowchart: Connector 65"/>
          <p:cNvSpPr/>
          <p:nvPr/>
        </p:nvSpPr>
        <p:spPr>
          <a:xfrm>
            <a:off x="648928" y="614571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70312" y="533673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6" idx="0"/>
            <a:endCxn id="69" idx="2"/>
          </p:cNvCxnSpPr>
          <p:nvPr/>
        </p:nvCxnSpPr>
        <p:spPr>
          <a:xfrm rot="5400000" flipH="1" flipV="1">
            <a:off x="1161434" y="5679632"/>
            <a:ext cx="553340" cy="3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125" idx="3"/>
          </p:cNvCxnSpPr>
          <p:nvPr/>
        </p:nvCxnSpPr>
        <p:spPr>
          <a:xfrm flipV="1">
            <a:off x="2084712" y="4380331"/>
            <a:ext cx="873484" cy="10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3"/>
            <a:endCxn id="23" idx="2"/>
          </p:cNvCxnSpPr>
          <p:nvPr/>
        </p:nvCxnSpPr>
        <p:spPr>
          <a:xfrm flipV="1">
            <a:off x="2084712" y="5336458"/>
            <a:ext cx="767689" cy="128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2" y="2853732"/>
            <a:ext cx="297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version of </a:t>
            </a:r>
            <a:r>
              <a:rPr lang="en-US" dirty="0" err="1" smtClean="0"/>
              <a:t>cLocoLib.c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See the attached notes below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4" y="1474173"/>
            <a:ext cx="8229600" cy="350094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to follow.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0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in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Simulator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3"/>
            <a:endCxn id="24" idx="2"/>
          </p:cNvCxnSpPr>
          <p:nvPr/>
        </p:nvCxnSpPr>
        <p:spPr>
          <a:xfrm flipV="1">
            <a:off x="4178709" y="4685072"/>
            <a:ext cx="545691" cy="24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88890" y="455233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4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56" name="Straight Arrow Connector 55"/>
          <p:cNvCxnSpPr>
            <a:stCxn id="55" idx="0"/>
            <a:endCxn id="57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59" name="Flowchart: Connector 58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9" idx="4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728152" y="1637077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/>
          <p:cNvSpPr/>
          <p:nvPr/>
        </p:nvSpPr>
        <p:spPr>
          <a:xfrm>
            <a:off x="5289735" y="45326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5137335" y="43802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5135" y="186813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</a:t>
            </a:r>
            <a:r>
              <a:rPr lang="en-US" smtClean="0"/>
              <a:t>Inside Controller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5781367" y="29300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Flowchart: Terminator 6"/>
          <p:cNvSpPr/>
          <p:nvPr/>
        </p:nvSpPr>
        <p:spPr>
          <a:xfrm>
            <a:off x="3190567" y="2905433"/>
            <a:ext cx="1106128" cy="54569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</a:t>
            </a:r>
          </a:p>
          <a:p>
            <a:pPr algn="ctr"/>
            <a:r>
              <a:rPr lang="en-US" sz="1100" dirty="0" smtClean="0"/>
              <a:t>Queue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4984935" y="42278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734209" y="1755066"/>
            <a:ext cx="997974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770407" y="2073883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589934" y="3188037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6" idx="1"/>
            <a:endCxn id="7" idx="3"/>
          </p:cNvCxnSpPr>
          <p:nvPr/>
        </p:nvCxnSpPr>
        <p:spPr>
          <a:xfrm rot="10800000" flipV="1">
            <a:off x="4296695" y="3165988"/>
            <a:ext cx="1484672" cy="1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1"/>
          </p:cNvCxnSpPr>
          <p:nvPr/>
        </p:nvCxnSpPr>
        <p:spPr>
          <a:xfrm rot="16200000" flipH="1">
            <a:off x="3983107" y="3211646"/>
            <a:ext cx="860264" cy="1339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7"/>
            <a:endCxn id="6" idx="2"/>
          </p:cNvCxnSpPr>
          <p:nvPr/>
        </p:nvCxnSpPr>
        <p:spPr>
          <a:xfrm rot="5400000" flipH="1" flipV="1">
            <a:off x="5469418" y="3488160"/>
            <a:ext cx="909425" cy="737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>
            <a:off x="165724" y="2344267"/>
            <a:ext cx="604683" cy="1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</p:cNvCxnSpPr>
          <p:nvPr/>
        </p:nvCxnSpPr>
        <p:spPr>
          <a:xfrm rot="10800000">
            <a:off x="0" y="3463340"/>
            <a:ext cx="589935" cy="9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1"/>
            <a:endCxn id="15" idx="6"/>
          </p:cNvCxnSpPr>
          <p:nvPr/>
        </p:nvCxnSpPr>
        <p:spPr>
          <a:xfrm rot="10800000" flipV="1">
            <a:off x="1759973" y="3178278"/>
            <a:ext cx="1430594" cy="29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7" idx="1"/>
          </p:cNvCxnSpPr>
          <p:nvPr/>
        </p:nvCxnSpPr>
        <p:spPr>
          <a:xfrm>
            <a:off x="1842122" y="2359018"/>
            <a:ext cx="1348445" cy="81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7" idx="0"/>
          </p:cNvCxnSpPr>
          <p:nvPr/>
        </p:nvCxnSpPr>
        <p:spPr>
          <a:xfrm rot="5400000">
            <a:off x="3980190" y="2005263"/>
            <a:ext cx="663611" cy="1136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5"/>
            <a:endCxn id="6" idx="0"/>
          </p:cNvCxnSpPr>
          <p:nvPr/>
        </p:nvCxnSpPr>
        <p:spPr>
          <a:xfrm rot="16200000" flipH="1">
            <a:off x="5595243" y="2232612"/>
            <a:ext cx="688192" cy="70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228943" y="409870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V="1">
            <a:off x="6772528" y="3206619"/>
            <a:ext cx="932721" cy="869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3170902" y="1794388"/>
            <a:ext cx="1007807" cy="319547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1561038" y="4408438"/>
            <a:ext cx="1125793" cy="40312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394146" y="762002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29" idx="4"/>
          </p:cNvCxnSpPr>
          <p:nvPr/>
        </p:nvCxnSpPr>
        <p:spPr>
          <a:xfrm rot="16200000" flipH="1">
            <a:off x="3067659" y="1194616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726422" y="1273283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3694546" y="729672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3268807" y="4472925"/>
            <a:ext cx="101599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25" idx="0"/>
            <a:endCxn id="15" idx="4"/>
          </p:cNvCxnSpPr>
          <p:nvPr/>
        </p:nvCxnSpPr>
        <p:spPr>
          <a:xfrm rot="16200000" flipV="1">
            <a:off x="1324380" y="3608882"/>
            <a:ext cx="650131" cy="948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4" idx="5"/>
          </p:cNvCxnSpPr>
          <p:nvPr/>
        </p:nvCxnSpPr>
        <p:spPr>
          <a:xfrm rot="16200000" flipV="1">
            <a:off x="980655" y="3265158"/>
            <a:ext cx="1847799" cy="438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6" idx="0"/>
          </p:cNvCxnSpPr>
          <p:nvPr/>
        </p:nvCxnSpPr>
        <p:spPr>
          <a:xfrm rot="16200000" flipH="1">
            <a:off x="3235031" y="3931148"/>
            <a:ext cx="1021801" cy="61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6"/>
            <a:endCxn id="9" idx="2"/>
          </p:cNvCxnSpPr>
          <p:nvPr/>
        </p:nvCxnSpPr>
        <p:spPr>
          <a:xfrm flipV="1">
            <a:off x="4284806" y="4513008"/>
            <a:ext cx="700129" cy="245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0801" y="5724525"/>
            <a:ext cx="5278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SSI = Select/Steal/Initialize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SSI instantiates train tasks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 task that get messages from the CQM must register with the CQM so that the CMQ can create an out queue for the task and give the task a pointer to this out queue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25" idx="3"/>
            <a:endCxn id="46" idx="2"/>
          </p:cNvCxnSpPr>
          <p:nvPr/>
        </p:nvCxnSpPr>
        <p:spPr>
          <a:xfrm>
            <a:off x="2686831" y="4609999"/>
            <a:ext cx="581976" cy="148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38825" y="323850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24" idx="1"/>
            <a:endCxn id="14" idx="6"/>
          </p:cNvCxnSpPr>
          <p:nvPr/>
        </p:nvCxnSpPr>
        <p:spPr>
          <a:xfrm rot="10800000" flipV="1">
            <a:off x="1842122" y="1954162"/>
            <a:ext cx="1328780" cy="404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1"/>
            <a:endCxn id="15" idx="7"/>
          </p:cNvCxnSpPr>
          <p:nvPr/>
        </p:nvCxnSpPr>
        <p:spPr>
          <a:xfrm rot="10800000" flipV="1">
            <a:off x="1588626" y="1954161"/>
            <a:ext cx="1582277" cy="131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43443" y="947305"/>
            <a:ext cx="14192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489665" y="303000"/>
            <a:ext cx="1419225" cy="938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CQM</a:t>
            </a:r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613964" y="552261"/>
            <a:ext cx="1213165" cy="579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Queues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164" y="1101209"/>
            <a:ext cx="1598785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ListenForThrottleTask</a:t>
            </a:r>
            <a:endParaRPr lang="en-US" sz="1100" dirty="0" smtClean="0"/>
          </a:p>
          <a:p>
            <a:r>
              <a:rPr lang="en-US" sz="1100" dirty="0" err="1" smtClean="0"/>
              <a:t>ConnectToRailroadTask</a:t>
            </a:r>
            <a:endParaRPr lang="en-US" sz="1100" dirty="0" smtClean="0"/>
          </a:p>
          <a:p>
            <a:r>
              <a:rPr lang="en-US" sz="1100" dirty="0" err="1" smtClean="0"/>
              <a:t>SendMessageTask</a:t>
            </a:r>
            <a:endParaRPr lang="en-US" sz="1100" dirty="0" smtClean="0"/>
          </a:p>
          <a:p>
            <a:r>
              <a:rPr lang="en-US" sz="1100" dirty="0" err="1" smtClean="0"/>
              <a:t>ReceiveMessageTask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71950" y="2676718"/>
            <a:ext cx="153383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Loco Buffer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ListenForClientTask</a:t>
            </a:r>
            <a:endParaRPr lang="en-US" sz="1100" dirty="0" smtClean="0"/>
          </a:p>
          <a:p>
            <a:r>
              <a:rPr lang="en-US" sz="1100" dirty="0" err="1" smtClean="0"/>
              <a:t>ReadLocoByteTask</a:t>
            </a:r>
            <a:endParaRPr lang="en-US" sz="1100" dirty="0" smtClean="0"/>
          </a:p>
          <a:p>
            <a:r>
              <a:rPr lang="en-US" sz="1100" dirty="0" err="1" smtClean="0"/>
              <a:t>WriteLocoStringTask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832" y="4832330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Train Task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878821"/>
            <a:ext cx="83574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90683" y="4050890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Globals</a:t>
            </a:r>
            <a:r>
              <a:rPr lang="en-US" sz="1100" baseline="3000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86468" y="4153886"/>
            <a:ext cx="1263446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3987" y="127818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9071" y="2453141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4968" y="5544608"/>
            <a:ext cx="153383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Some Throttle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828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Socket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5709" y="4982567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SSI Task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218" y="3339523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80121" y="3270783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Manager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1422" y="4861711"/>
            <a:ext cx="3702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consists primarily of type declarations that are needed in numerous other packages. This is also a good place to define constants.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Lists are needed in various places throughout the system, including as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package has two public functions and several queue protected type objects. Pointers to these queues must be passed to the tasks which get items from the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is a list that pairs a train id with a pointer to the corresponding train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2715" y="219195"/>
            <a:ext cx="1263446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List Generic</a:t>
            </a:r>
            <a:r>
              <a:rPr lang="en-US" sz="1100" baseline="30000" smtClean="0"/>
              <a:t>2</a:t>
            </a:r>
            <a:endParaRPr lang="en-US" sz="1100" smtClean="0"/>
          </a:p>
          <a:p>
            <a:r>
              <a:rPr lang="en-US" sz="1100" smtClean="0"/>
              <a:t>+put</a:t>
            </a:r>
          </a:p>
          <a:p>
            <a:r>
              <a:rPr lang="en-US" sz="1100" smtClean="0"/>
              <a:t>+get</a:t>
            </a:r>
          </a:p>
          <a:p>
            <a:r>
              <a:rPr lang="en-US" sz="1100" smtClean="0"/>
              <a:t>+next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90115" y="506976"/>
            <a:ext cx="1801639" cy="1928388"/>
            <a:chOff x="2743200" y="162962"/>
            <a:chExt cx="1439453" cy="1928388"/>
          </a:xfrm>
        </p:grpSpPr>
        <p:sp>
          <p:nvSpPr>
            <p:cNvPr id="22" name="Rectangle 21"/>
            <p:cNvSpPr/>
            <p:nvPr/>
          </p:nvSpPr>
          <p:spPr>
            <a:xfrm>
              <a:off x="2743200" y="162962"/>
              <a:ext cx="1439453" cy="19283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smtClean="0"/>
                <a:t>CQM</a:t>
              </a:r>
              <a:r>
                <a:rPr lang="en-US" sz="1100" baseline="30000" smtClean="0"/>
                <a:t>3</a:t>
              </a:r>
              <a:endParaRPr lang="en-US" sz="1100" smtClean="0"/>
            </a:p>
            <a:p>
              <a:r>
                <a:rPr lang="en-US" sz="1100" smtClean="0"/>
                <a:t>+put</a:t>
              </a:r>
            </a:p>
            <a:p>
              <a:r>
                <a:rPr lang="en-US" sz="1100" smtClean="0"/>
                <a:t>+get</a:t>
              </a:r>
            </a:p>
            <a:p>
              <a:r>
                <a:rPr lang="en-US" sz="1100" smtClean="0"/>
                <a:t>+pairTrainWithQueue</a:t>
              </a:r>
              <a:endParaRPr lang="en-US" sz="11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3432" y="1294718"/>
              <a:ext cx="1021988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smtClean="0"/>
                <a:t>Out Queue</a:t>
              </a:r>
              <a:endParaRPr lang="en-US" sz="1100" dirty="0" smtClean="0"/>
            </a:p>
            <a:p>
              <a:r>
                <a:rPr lang="en-US" sz="1100" smtClean="0"/>
                <a:t>SSI Queue</a:t>
              </a:r>
              <a:endParaRPr lang="en-US" sz="1100" dirty="0" smtClean="0"/>
            </a:p>
            <a:p>
              <a:r>
                <a:rPr lang="en-US" sz="1100" smtClean="0"/>
                <a:t>Train Queues</a:t>
              </a:r>
              <a:endParaRPr lang="en-US" sz="1100" dirty="0" smtClean="0"/>
            </a:p>
            <a:p>
              <a:r>
                <a:rPr lang="en-US" sz="1100" smtClean="0"/>
                <a:t>Layout Queue</a:t>
              </a:r>
              <a:endParaRPr lang="en-US" sz="11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2894" y="987090"/>
              <a:ext cx="1244008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TrainIdQueueList</a:t>
              </a:r>
              <a:r>
                <a:rPr lang="en-US" sz="1100" baseline="30000" dirty="0" smtClean="0"/>
                <a:t>4</a:t>
              </a:r>
              <a:endParaRPr lang="en-US" sz="1100" dirty="0" smtClean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64311" y="4847967"/>
            <a:ext cx="106532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Controller.adb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9056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SlotLookupTable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874" y="172016"/>
            <a:ext cx="21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Visibility and Startup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2261" y="1095470"/>
            <a:ext cx="8012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train tasks and train queues dynamically. A train task communicate with its train queues via a pointer.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all other tasks and protected types statically, for instance, </a:t>
            </a:r>
            <a:r>
              <a:rPr lang="en-US" sz="1400" smtClean="0"/>
              <a:t>in Controller.adb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Protected types need to be visible to the tasks that use them. Pointers are not needed for tasks and queues which are created statically.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The CQM keeps a table that associates train ids with pointers to the corresponding train queues in the </a:t>
            </a:r>
            <a:r>
              <a:rPr lang="en-US" sz="1400" dirty="0" err="1" smtClean="0"/>
              <a:t>TrainIdQueueList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 smtClean="0"/>
              <a:t>OThrottles</a:t>
            </a:r>
            <a:r>
              <a:rPr lang="en-US" sz="1400" dirty="0" smtClean="0"/>
              <a:t> can be started at any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The </a:t>
            </a:r>
            <a:r>
              <a:rPr lang="en-US" sz="1400" dirty="0" err="1" smtClean="0"/>
              <a:t>LocoBuffer</a:t>
            </a:r>
            <a:r>
              <a:rPr lang="en-US" sz="1400" dirty="0" smtClean="0"/>
              <a:t> IO tasks statically.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5717</TotalTime>
  <Words>4559</Words>
  <Application>Microsoft Office PowerPoint</Application>
  <PresentationFormat>On-screen Show (4:3)</PresentationFormat>
  <Paragraphs>1149</Paragraphs>
  <Slides>51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More to follow.</vt:lpstr>
    </vt:vector>
  </TitlesOfParts>
  <Company>WWU-CS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nitram</dc:creator>
  <cp:lastModifiedBy>Martin</cp:lastModifiedBy>
  <cp:revision>240</cp:revision>
  <dcterms:created xsi:type="dcterms:W3CDTF">2011-04-01T19:19:22Z</dcterms:created>
  <dcterms:modified xsi:type="dcterms:W3CDTF">2012-09-26T00:18:37Z</dcterms:modified>
</cp:coreProperties>
</file>