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70" r:id="rId9"/>
    <p:sldId id="269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0931-A785-449B-8A04-8FF515FB1870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8465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  <a:br>
              <a:rPr lang="en-US" dirty="0" smtClean="0"/>
            </a:br>
            <a:r>
              <a:rPr lang="en-US" dirty="0" smtClean="0"/>
              <a:t>Throttle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34" y="344957"/>
            <a:ext cx="340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 startup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Trains initialized to </a:t>
            </a:r>
            <a:br>
              <a:rPr lang="en-US" sz="1200" smtClean="0"/>
            </a:br>
            <a:r>
              <a:rPr lang="en-US" sz="1200" smtClean="0"/>
              <a:t>          slot number for a train is 0 until registered</a:t>
            </a:r>
            <a:br>
              <a:rPr lang="en-US" sz="1200" smtClean="0"/>
            </a:br>
            <a:r>
              <a:rPr lang="en-US" sz="1200" smtClean="0"/>
              <a:t>          direction forward, speed 0 </a:t>
            </a:r>
            <a:br>
              <a:rPr lang="en-US" sz="1200" smtClean="0"/>
            </a:br>
            <a:r>
              <a:rPr lang="en-US" sz="1200" smtClean="0"/>
              <a:t>          light, horn, bell, mute all off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Message sent to throw all switches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Last message received is blank</a:t>
            </a:r>
          </a:p>
          <a:p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655" y="389106"/>
            <a:ext cx="563487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direction, lights, horn, bell, mute, turnout action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kForward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kBackward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:= 16#20#;  -- 0010 0000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:= 16#10#;  -- 0001 0000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:= 16#00#; 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16#02#;  -- 0000 0010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16#01#;  -- 0000 0001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16#08#;  -- 0000 1000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switches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kCloseIt      := 16#20#;  -- 0010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kIsClosed     := 16#10#;  -- 0001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kThrown       := 16#00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#; 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-- 0000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Opcodes 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OPC_GPON       := 16#83#; -- power on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OPC_GPOFF      := 16#82#; -- power off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OPC_INPUT_REP  := 16#B2#; -– report sensor fired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OPC_SW_REP     := 16#B1#; -– report turnout now open/thrown</a:t>
            </a:r>
          </a:p>
          <a:p>
            <a:endParaRPr lang="en-US" sz="105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OPC_LOCO_SPD   := 16#A0#; -- set speed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OPC_LOCO_DIRF  := 16#A1#; -- set direction, horn, bell, lights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OPC_LOCO_SND   := 16#A2#; -- set mute and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unmute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sound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OPC_SW_REQ     := 16#B0#; -- move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a turnout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OPC_LOCO_ADR   := 16#BF#; -- request for slot data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OPC_SL_RD_DATA := 16#E7#; -- slot data response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OPC_LONG_ACK   := 16#B4#; -- insufficient slots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OPC_MOVE_SLOTS := 16#BA#; -- register slot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All the above are declared as “constant unsigned_8” 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24515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cs typeface="Courier New" pitchFamily="49" charset="0"/>
              </a:rPr>
              <a:t>Messages Sent</a:t>
            </a:r>
          </a:p>
          <a:p>
            <a:endParaRPr lang="en-US" sz="1400" b="1" smtClean="0">
              <a:cs typeface="Courier New" pitchFamily="49" charset="0"/>
            </a:endParaRPr>
          </a:p>
          <a:p>
            <a:r>
              <a:rPr lang="en-US" sz="1000" smtClean="0">
                <a:solidFill>
                  <a:srgbClr val="00B050"/>
                </a:solidFill>
                <a:cs typeface="Courier New" pitchFamily="49" charset="0"/>
              </a:rPr>
              <a:t>OPC_SW_REQ – move switch</a:t>
            </a:r>
          </a:p>
          <a:p>
            <a:r>
              <a:rPr lang="en-US" sz="1000" smtClean="0">
                <a:cs typeface="Courier New" pitchFamily="49" charset="0"/>
              </a:rPr>
              <a:t>&lt;0xB0&gt;&lt;SW1&gt;&lt;SW2&gt;&lt;CHK&gt;</a:t>
            </a:r>
          </a:p>
          <a:p>
            <a:r>
              <a:rPr lang="en-US" sz="1000" smtClean="0">
                <a:cs typeface="Courier New" pitchFamily="49" charset="0"/>
              </a:rPr>
              <a:t>   byte1 := switch number  (0..127)</a:t>
            </a:r>
          </a:p>
          <a:p>
            <a:r>
              <a:rPr lang="en-US" sz="1000" smtClean="0">
                <a:cs typeface="Courier New" pitchFamily="49" charset="0"/>
              </a:rPr>
              <a:t>   byte2 := switch direction   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OPC_LOCO_SPD – set speed</a:t>
            </a:r>
          </a:p>
          <a:p>
            <a:r>
              <a:rPr lang="en-US" sz="1000" smtClean="0">
                <a:cs typeface="Courier New" pitchFamily="49" charset="0"/>
              </a:rPr>
              <a:t>&lt;0x A0 &gt;&lt;SLOT#&gt;&lt;SPEED&gt;&lt;CHK&gt;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speed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OPC_LOCO_DIRF – set direction, lights, horn, bell</a:t>
            </a:r>
          </a:p>
          <a:p>
            <a:r>
              <a:rPr lang="en-US" sz="1000" smtClean="0">
                <a:cs typeface="Courier New" pitchFamily="49" charset="0"/>
              </a:rPr>
              <a:t>&lt;0xA1&gt;&lt;SLOT#&gt;&lt;DIR_STATE&gt;&lt;CHK&gt; </a:t>
            </a:r>
          </a:p>
          <a:p>
            <a:r>
              <a:rPr lang="en-US" sz="1000" smtClean="0">
                <a:cs typeface="Courier New" pitchFamily="49" charset="0"/>
              </a:rPr>
              <a:t>  byte1 := slot;    </a:t>
            </a:r>
          </a:p>
          <a:p>
            <a:r>
              <a:rPr lang="en-US" sz="1000" smtClean="0">
                <a:cs typeface="Courier New" pitchFamily="49" charset="0"/>
              </a:rPr>
              <a:t>  byte2 := 16#00# or Direction or Light or Horn or Bell;</a:t>
            </a:r>
          </a:p>
          <a:p>
            <a:r>
              <a:rPr lang="en-US" sz="1000" smtClean="0">
                <a:cs typeface="Courier New" pitchFamily="49" charset="0"/>
              </a:rPr>
              <a:t>        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OPC_LOCO_SND – set mute</a:t>
            </a:r>
          </a:p>
          <a:p>
            <a:r>
              <a:rPr lang="en-US" sz="1000" smtClean="0">
                <a:cs typeface="Courier New" pitchFamily="49" charset="0"/>
              </a:rPr>
              <a:t>&lt;0xA2&gt;&lt;SLOT#&gt;&lt;SOUND&gt;&lt;CHK&gt;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16#00# | Mute;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OPC_LOCO_ADR – request information about a loco address</a:t>
            </a:r>
          </a:p>
          <a:p>
            <a:r>
              <a:rPr lang="en-US" sz="1000" smtClean="0">
                <a:cs typeface="Courier New" pitchFamily="49" charset="0"/>
              </a:rPr>
              <a:t>&lt;0xBF&gt;&lt;</a:t>
            </a:r>
            <a:r>
              <a:rPr lang="en-US" sz="1000" err="1" smtClean="0">
                <a:cs typeface="Courier New" pitchFamily="49" charset="0"/>
              </a:rPr>
              <a:t>adrhigh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adrlow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 byte2 := 16#FF# and 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mod 128);</a:t>
            </a:r>
          </a:p>
          <a:p>
            <a:r>
              <a:rPr lang="en-US" sz="1000" smtClean="0">
                <a:cs typeface="Courier New" pitchFamily="49" charset="0"/>
              </a:rPr>
              <a:t>   byte1 := 16#FF# and ((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- byte2) / 128); 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OPC_MOVE_SLOTS – register a slot</a:t>
            </a:r>
          </a:p>
          <a:p>
            <a:r>
              <a:rPr lang="en-US" sz="1000" smtClean="0">
                <a:cs typeface="Courier New" pitchFamily="49" charset="0"/>
              </a:rPr>
              <a:t>&lt;0xBA&gt;&lt;slot#&gt;&lt;slot#&gt;&lt;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slot;</a:t>
            </a:r>
          </a:p>
          <a:p>
            <a:endParaRPr lang="en-US" sz="1000" smtClean="0">
              <a:cs typeface="Courier New" pitchFamily="49" charset="0"/>
            </a:endParaRP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smtClean="0">
                <a:cs typeface="Courier New" pitchFamily="49" charset="0"/>
              </a:rPr>
              <a:t>checksum := 16#FF#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byte1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byte2; </a:t>
            </a:r>
          </a:p>
          <a:p>
            <a:r>
              <a:rPr lang="en-US" sz="1000" err="1" smtClean="0">
                <a:cs typeface="Courier New" pitchFamily="49" charset="0"/>
              </a:rPr>
              <a:t>clearbuffer</a:t>
            </a:r>
            <a:r>
              <a:rPr lang="en-US" sz="1000" smtClean="0">
                <a:cs typeface="Courier New" pitchFamily="49" charset="0"/>
              </a:rPr>
              <a:t>();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(byte1);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(byte2);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(checksum);  </a:t>
            </a:r>
          </a:p>
          <a:p>
            <a:r>
              <a:rPr lang="en-US" sz="1000" err="1" smtClean="0">
                <a:cs typeface="Courier New" pitchFamily="49" charset="0"/>
              </a:rPr>
              <a:t>sendmessage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socketToSimulator</a:t>
            </a:r>
            <a:r>
              <a:rPr lang="en-US" sz="1000" smtClean="0">
                <a:cs typeface="Courier New" pitchFamily="49" charset="0"/>
              </a:rPr>
              <a:t>);</a:t>
            </a:r>
            <a:endParaRPr lang="en-US" sz="100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846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+mj-lt"/>
                <a:cs typeface="Courier New" pitchFamily="49" charset="0"/>
              </a:rPr>
              <a:t>Messages Received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latin typeface="+mj-lt"/>
                <a:cs typeface="Courier New" pitchFamily="49" charset="0"/>
              </a:rPr>
              <a:t>All the output messages, which are displayed on the screen, but otherwise ignored.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OPC_INPUT_REP – report sensor fired</a:t>
            </a:r>
          </a:p>
          <a:p>
            <a:r>
              <a:rPr lang="en-US" sz="1000" smtClean="0">
                <a:latin typeface="+mj-lt"/>
              </a:rPr>
              <a:t>&lt;0xB2&gt;&lt;SN1&gt;&lt;SN2&gt;&lt;CHK&gt;</a:t>
            </a:r>
          </a:p>
          <a:p>
            <a:r>
              <a:rPr lang="en-US" sz="1000" smtClean="0">
                <a:latin typeface="+mj-lt"/>
              </a:rPr>
              <a:t>              SN1     &lt;0,A6,A5,A4,A3,A2,A1,A0&gt;</a:t>
            </a:r>
          </a:p>
          <a:p>
            <a:r>
              <a:rPr lang="en-US" sz="1000" smtClean="0">
                <a:latin typeface="+mj-lt"/>
              </a:rPr>
              <a:t>              SN2     &lt;0,X,I,L,A10,A9,A8,A7&gt;</a:t>
            </a:r>
          </a:p>
          <a:p>
            <a:r>
              <a:rPr lang="en-US" sz="1000" smtClean="0">
                <a:latin typeface="+mj-lt"/>
              </a:rPr>
              <a:t>                                I = 1 =&gt; add 1000 to the address</a:t>
            </a:r>
          </a:p>
          <a:p>
            <a:r>
              <a:rPr lang="en-US" sz="1000" smtClean="0">
                <a:latin typeface="+mj-lt"/>
              </a:rPr>
              <a:t>                                L = 1 =&gt; sensor high else low 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</a:rPr>
              <a:t>OPC_SW_REP – report turnout now open/thrown</a:t>
            </a:r>
          </a:p>
          <a:p>
            <a:r>
              <a:rPr lang="en-US" sz="1000" smtClean="0">
                <a:latin typeface="+mj-lt"/>
              </a:rPr>
              <a:t>&lt;0xB1&gt;&lt;SW1&gt;&lt;SW2&gt;&lt;CHK&gt;</a:t>
            </a:r>
          </a:p>
          <a:p>
            <a:r>
              <a:rPr lang="en-US" sz="1000" smtClean="0">
                <a:latin typeface="+mj-lt"/>
              </a:rPr>
              <a:t>           SW1     &lt;0,A6,A5,A4,A3,A2,A1,A0&gt;</a:t>
            </a:r>
          </a:p>
          <a:p>
            <a:r>
              <a:rPr lang="en-US" sz="1000" smtClean="0">
                <a:latin typeface="+mj-lt"/>
              </a:rPr>
              <a:t>           SW2     &lt;0,1,I,L,A10,A9,A8,A7&gt;</a:t>
            </a:r>
          </a:p>
          <a:p>
            <a:r>
              <a:rPr lang="en-US" sz="1000" smtClean="0">
                <a:latin typeface="+mj-lt"/>
              </a:rPr>
              <a:t>                              I = 1 =&gt; turnout closed else thrown</a:t>
            </a:r>
          </a:p>
          <a:p>
            <a:endParaRPr lang="en-US" sz="1000" smtClean="0">
              <a:latin typeface="+mj-lt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OPC_SL_RD_DATA – report loco address information</a:t>
            </a:r>
          </a:p>
          <a:p>
            <a:r>
              <a:rPr lang="en-US" sz="1000" smtClean="0"/>
              <a:t>&lt;0xE7&gt;&lt;0E&gt;&lt;slot#&gt;&lt;status&gt;&lt;</a:t>
            </a:r>
            <a:r>
              <a:rPr lang="en-US" sz="1000" err="1" smtClean="0"/>
              <a:t>adrlow</a:t>
            </a:r>
            <a:r>
              <a:rPr lang="en-US" sz="1000" smtClean="0"/>
              <a:t>&gt;&lt;</a:t>
            </a:r>
            <a:r>
              <a:rPr lang="en-US" sz="1000" err="1" smtClean="0"/>
              <a:t>spd</a:t>
            </a:r>
            <a:r>
              <a:rPr lang="en-US" sz="1000" smtClean="0"/>
              <a:t>&gt;&lt;</a:t>
            </a:r>
            <a:r>
              <a:rPr lang="en-US" sz="1000" err="1" smtClean="0"/>
              <a:t>dirf</a:t>
            </a:r>
            <a:r>
              <a:rPr lang="en-US" sz="1000" smtClean="0"/>
              <a:t>&gt;&lt;</a:t>
            </a:r>
            <a:r>
              <a:rPr lang="en-US" sz="1000" err="1" smtClean="0"/>
              <a:t>trk</a:t>
            </a:r>
            <a:r>
              <a:rPr lang="en-US" sz="1000" smtClean="0"/>
              <a:t>&gt;&lt;ss2&gt;&lt;</a:t>
            </a:r>
            <a:r>
              <a:rPr lang="en-US" sz="1000" err="1" smtClean="0"/>
              <a:t>adrhigh</a:t>
            </a:r>
            <a:r>
              <a:rPr lang="en-US" sz="1000" smtClean="0"/>
              <a:t>&gt;&lt;</a:t>
            </a:r>
            <a:r>
              <a:rPr lang="en-US" sz="1000" err="1" smtClean="0"/>
              <a:t>snd</a:t>
            </a:r>
            <a:r>
              <a:rPr lang="en-US" sz="1000" smtClean="0"/>
              <a:t>&gt;&lt;id1&gt;&lt;id2&gt;&lt;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0          1          2           3               4           5          6      7       8              9         10      11      12     13</a:t>
            </a:r>
            <a:endParaRPr lang="en-US" sz="1000" smtClean="0">
              <a:latin typeface="+mj-lt"/>
            </a:endParaRPr>
          </a:p>
          <a:p>
            <a:r>
              <a:rPr lang="en-US" sz="1000" smtClean="0"/>
              <a:t>              slot#	 the number of the slot</a:t>
            </a:r>
          </a:p>
          <a:p>
            <a:r>
              <a:rPr lang="en-US" sz="1000" smtClean="0"/>
              <a:t>              status	address already registered in the indicated slot (D5D4 == 11) or </a:t>
            </a:r>
          </a:p>
          <a:p>
            <a:pPr lvl="2"/>
            <a:r>
              <a:rPr lang="en-US" sz="1000" smtClean="0"/>
              <a:t>the slot is available for registering the address (D5D4 == other)</a:t>
            </a:r>
          </a:p>
          <a:p>
            <a:pPr lvl="1"/>
            <a:r>
              <a:rPr lang="en-US" sz="1000" smtClean="0"/>
              <a:t>	(The simulator makes no attempt to get the other bits correct and</a:t>
            </a:r>
          </a:p>
          <a:p>
            <a:pPr lvl="1"/>
            <a:r>
              <a:rPr lang="en-US" sz="1000" smtClean="0"/>
              <a:t>	sets them all to 0's.)</a:t>
            </a:r>
          </a:p>
          <a:p>
            <a:r>
              <a:rPr lang="en-US" sz="1000" smtClean="0"/>
              <a:t>              address	that was sent</a:t>
            </a:r>
          </a:p>
          <a:p>
            <a:r>
              <a:rPr lang="en-US" sz="1000" smtClean="0"/>
              <a:t>              other	information that we choose to ignore so we set it to 0x00;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OPC_LONG_ACK – report that there aren</a:t>
            </a:r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’t enough slots</a:t>
            </a:r>
          </a:p>
          <a:p>
            <a:r>
              <a:rPr lang="en-US" sz="1000" smtClean="0"/>
              <a:t>&lt;0xB4&gt;&lt;</a:t>
            </a:r>
            <a:r>
              <a:rPr lang="en-US" sz="1000" err="1" smtClean="0"/>
              <a:t>lopc</a:t>
            </a:r>
            <a:r>
              <a:rPr lang="en-US" sz="1000" smtClean="0"/>
              <a:t>&gt;&lt;ack1&gt;&lt;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         </a:t>
            </a:r>
            <a:r>
              <a:rPr lang="en-US" sz="1000" err="1" smtClean="0"/>
              <a:t>lopc</a:t>
            </a:r>
            <a:r>
              <a:rPr lang="en-US" sz="1000" smtClean="0"/>
              <a:t>	0x00, indicating insufficient slots</a:t>
            </a:r>
          </a:p>
          <a:p>
            <a:r>
              <a:rPr lang="en-US" sz="1000" smtClean="0"/>
              <a:t>              other	information that we choose to ignore so the simulator sets it to 0x00;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219200"/>
            <a:ext cx="729063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1        2         3         4         5     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6         7 . . . to      100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1234567890123456789012345678901234567890123456789012345678901234567890123456789. . .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01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Train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PhyAdr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State Speed Dir Light Bell Horn Mute Location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02   ----- ----------- ----------- ----- ----- --- ----- ---- ---- ---- 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03     1    3333 / 3      13 / 10    W    60    F   on   off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13   14   26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04     2    2222 / 2      14 / 11    BH   0     R   on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103  104  77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05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06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08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received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set speed train 2 to 50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09                      bytes in decimal / bytes in hex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Switches                        Commands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11     0 1 2 3 4 5 6 7 8 9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read XML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s#…s# initialize loco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12   0  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select loco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steal loco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13   1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T C T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t                                                                    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14   2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Cs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          Ts throw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15                                   </a:t>
            </a:r>
            <a:r>
              <a:rPr lang="en-US" sz="1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Vt n -- set velocity of t to n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16                                   Ft forward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reverse       Q  quit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17                                   Bt bell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 horn        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 halt all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18                        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Lt light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Mt 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19                                   P+ power on       P- power off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20                           a = physical loco address  s = switch       s# = sensor#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21                           t = train                  f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file name    n  = 0..127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22   Error messages displayed here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23   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3810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Throttle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7" name="Oval 6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02901" y="316087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Railroad Manager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82" idx="5"/>
            <a:endCxn id="8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  <a:endCxn id="7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0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 rot="16200000" flipH="1">
            <a:off x="3784046" y="5350239"/>
            <a:ext cx="560963" cy="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531124" y="4007825"/>
            <a:ext cx="1215958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</p:cNvCxnSpPr>
          <p:nvPr/>
        </p:nvCxnSpPr>
        <p:spPr>
          <a:xfrm rot="16200000" flipH="1">
            <a:off x="2407963" y="3419686"/>
            <a:ext cx="933204" cy="154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842408" y="1099248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82" name="Oval 81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86" name="Straight Arrow Connector 85"/>
          <p:cNvCxnSpPr>
            <a:stCxn id="4" idx="2"/>
            <a:endCxn id="78" idx="0"/>
          </p:cNvCxnSpPr>
          <p:nvPr/>
        </p:nvCxnSpPr>
        <p:spPr>
          <a:xfrm rot="16200000" flipH="1">
            <a:off x="4121886" y="950700"/>
            <a:ext cx="287358" cy="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4"/>
            <a:endCxn id="82" idx="0"/>
          </p:cNvCxnSpPr>
          <p:nvPr/>
        </p:nvCxnSpPr>
        <p:spPr>
          <a:xfrm rot="16200000" flipH="1">
            <a:off x="3925093" y="1892048"/>
            <a:ext cx="697169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0"/>
            <a:endCxn id="82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20" idx="1"/>
          </p:cNvCxnSpPr>
          <p:nvPr/>
        </p:nvCxnSpPr>
        <p:spPr>
          <a:xfrm flipV="1">
            <a:off x="2266527" y="3287041"/>
            <a:ext cx="1436368" cy="229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4224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2b.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</a:p>
          <a:p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6084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1a. ClearBuffer(0)</a:t>
            </a:r>
          </a:p>
          <a:p>
            <a:r>
              <a:rPr lang="en-US" sz="1100" smtClean="0"/>
              <a:t>1b.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1c.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7071" y="349547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Put (message)</a:t>
            </a:r>
            <a:endParaRPr lang="en-US" sz="110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1530" y="410507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Put various updates</a:t>
            </a:r>
            <a:endParaRPr lang="en-US" sz="110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1013" y="389107"/>
            <a:ext cx="255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Message </a:t>
            </a:r>
          </a:p>
          <a:p>
            <a:r>
              <a:rPr lang="en-US" smtClean="0"/>
              <a:t>railroad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</a:t>
            </a:r>
            <a:r>
              <a:rPr lang="en-US" smtClean="0">
                <a:sym typeface="Wingdings" pitchFamily="2" charset="2"/>
              </a:rPr>
              <a:t> screen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5b. Put (string)</a:t>
            </a:r>
            <a:endParaRPr lang="en-US" sz="1100"/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4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34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stCxn id="9" idx="0"/>
            <a:endCxn id="29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7" idx="1"/>
          </p:cNvCxnSpPr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3113" y="959796"/>
            <a:ext cx="24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6a.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6b.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  <a:endParaRPr lang="en-US" sz="110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Message </a:t>
            </a:r>
          </a:p>
          <a:p>
            <a:r>
              <a:rPr lang="en-US" smtClean="0"/>
              <a:t>keyboard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   </a:t>
            </a:r>
            <a:r>
              <a:rPr lang="en-US" smtClean="0">
                <a:sym typeface="Wingdings" pitchFamily="2" charset="2"/>
              </a:rPr>
              <a:t> railroad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3b.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2194" y="4701702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:Command</a:t>
            </a:r>
            <a:endParaRPr lang="en-US" sz="1100"/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1665054" y="4369343"/>
            <a:ext cx="295072" cy="14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41640" y="354086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SendMessage (Command) </a:t>
            </a:r>
            <a:endParaRPr lang="en-US" sz="11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1389" y="2438326"/>
            <a:ext cx="2629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ClearBuffer(0)</a:t>
            </a:r>
          </a:p>
          <a:p>
            <a:r>
              <a:rPr lang="en-US" sz="1100" smtClean="0"/>
              <a:t>5b.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5c.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2175751" y="4121283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PutError (String)</a:t>
            </a:r>
          </a:p>
          <a:p>
            <a:r>
              <a:rPr lang="en-US" sz="1100" smtClean="0"/>
              <a:t>2b. PutPrompt(String)</a:t>
            </a:r>
            <a:endParaRPr lang="en-US" sz="11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4043243" y="2910634"/>
            <a:ext cx="240686" cy="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5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5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29" idx="4"/>
          </p:cNvCxnSpPr>
          <p:nvPr/>
        </p:nvCxnSpPr>
        <p:spPr>
          <a:xfrm rot="16200000" flipV="1">
            <a:off x="4108968" y="2859287"/>
            <a:ext cx="387148" cy="512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185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2381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100" dirty="0" smtClean="0"/>
              <a:t>4.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  <a:endParaRPr lang="en-US" sz="1100" dirty="0" smtClean="0"/>
          </a:p>
          <a:p>
            <a:pPr marL="228600" indent="-228600"/>
            <a:r>
              <a:rPr lang="en-US" sz="1100" dirty="0" smtClean="0"/>
              <a:t>5.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</a:p>
          <a:p>
            <a:pPr marL="228600" indent="-228600"/>
            <a:r>
              <a:rPr lang="en-US" sz="1100" dirty="0" smtClean="0"/>
              <a:t>9.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MOVE_SLOTS 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91967" y="349547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7. Put 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31530" y="41050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10. Put (slot#)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or stealing a loco address (assuming no errors)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11a.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11b.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45658" y="461415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(</a:t>
            </a:r>
            <a:r>
              <a:rPr lang="en-US" sz="1100" err="1" smtClean="0"/>
              <a:t>Rn</a:t>
            </a:r>
            <a:r>
              <a:rPr lang="en-US" sz="1100" smtClean="0"/>
              <a:t>)</a:t>
            </a:r>
            <a:endParaRPr lang="en-US" sz="11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4119880" y="2931160"/>
            <a:ext cx="1828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25081" y="2616957"/>
            <a:ext cx="2244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100" dirty="0" err="1" smtClean="0">
                <a:cs typeface="Courier New" pitchFamily="49" charset="0"/>
              </a:rPr>
              <a:t>SendMessage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MOVE_SLOTS 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1679643" y="4286655"/>
            <a:ext cx="402077" cy="22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6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endCxn id="46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01000" y="3551027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(SL or SE)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5751" y="4121283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1’a. </a:t>
            </a:r>
            <a:r>
              <a:rPr lang="en-US" sz="1100" dirty="0" err="1" smtClean="0"/>
              <a:t>PutError</a:t>
            </a:r>
            <a:r>
              <a:rPr lang="en-US" sz="1100" dirty="0" smtClean="0"/>
              <a:t> (String)</a:t>
            </a:r>
          </a:p>
          <a:p>
            <a:r>
              <a:rPr lang="en-US" sz="1100" dirty="0" smtClean="0"/>
              <a:t>1’b. </a:t>
            </a:r>
            <a:r>
              <a:rPr lang="en-US" sz="1100" dirty="0" err="1" smtClean="0"/>
              <a:t>PutPrompt</a:t>
            </a:r>
            <a:r>
              <a:rPr lang="en-US" sz="1100" dirty="0" smtClean="0"/>
              <a:t>(String)</a:t>
            </a:r>
            <a:endParaRPr lang="en-US" sz="11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4166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840334" cy="5847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u="sng" dirty="0" smtClean="0"/>
              <a:t>Globals.ads</a:t>
            </a:r>
          </a:p>
          <a:p>
            <a:r>
              <a:rPr lang="en-US" sz="1100" dirty="0" smtClean="0"/>
              <a:t>+   </a:t>
            </a:r>
            <a:r>
              <a:rPr lang="en-US" sz="1100" err="1" smtClean="0"/>
              <a:t>kNumTrains</a:t>
            </a:r>
            <a:r>
              <a:rPr lang="en-US" sz="1100" smtClean="0"/>
              <a:t>             </a:t>
            </a:r>
            <a:r>
              <a:rPr lang="en-US" sz="1100" dirty="0" smtClean="0"/>
              <a:t>	:= 4 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kNumSwitches</a:t>
            </a:r>
            <a:r>
              <a:rPr lang="en-US" sz="1100" dirty="0" smtClean="0"/>
              <a:t> 	:= 26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kMaxLenMsg</a:t>
            </a:r>
            <a:r>
              <a:rPr lang="en-US" sz="1100" dirty="0" smtClean="0"/>
              <a:t> 	:= 14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kMaxLenError</a:t>
            </a:r>
            <a:r>
              <a:rPr lang="en-US" sz="1100" dirty="0" smtClean="0"/>
              <a:t> 	:= 80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kGreen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“green”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kWhite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“white”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kRed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	:= “red”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kYellow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	:= “yellow”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kNoColor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	:= “      “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kDeltaSpeed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:= 10</a:t>
            </a:r>
            <a:endParaRPr lang="en-US" sz="1100" dirty="0" smtClean="0"/>
          </a:p>
          <a:p>
            <a:endParaRPr lang="en-US" sz="1100" b="1" u="sng" dirty="0" smtClean="0"/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ColorType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	string(1..6)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LocoAddressType</a:t>
            </a:r>
            <a:r>
              <a:rPr lang="en-US" sz="1100" dirty="0" smtClean="0">
                <a:solidFill>
                  <a:schemeClr val="tx1"/>
                </a:solidFill>
              </a:rPr>
              <a:t>   	 (0..4444)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SlotType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 	(0..120)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DirectionType</a:t>
            </a:r>
            <a:r>
              <a:rPr lang="en-US" sz="1100" dirty="0" smtClean="0">
                <a:solidFill>
                  <a:schemeClr val="tx1"/>
                </a:solidFill>
              </a:rPr>
              <a:t>         	 (Forward, Backward)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SpeedType</a:t>
            </a:r>
            <a:r>
              <a:rPr lang="en-US" sz="1100" dirty="0" smtClean="0">
                <a:solidFill>
                  <a:schemeClr val="tx1"/>
                </a:solidFill>
              </a:rPr>
              <a:t> 		(0..127)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OnOffType</a:t>
            </a:r>
            <a:r>
              <a:rPr lang="en-US" sz="1100" dirty="0" smtClean="0">
                <a:solidFill>
                  <a:schemeClr val="tx1"/>
                </a:solidFill>
              </a:rPr>
              <a:t>      	(On, Off)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TrainType</a:t>
            </a:r>
            <a:r>
              <a:rPr lang="en-US" sz="1100" dirty="0" smtClean="0">
                <a:solidFill>
                  <a:schemeClr val="tx1"/>
                </a:solidFill>
              </a:rPr>
              <a:t>     		record of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isConnected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phyadr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physlot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viradr</a:t>
            </a:r>
            <a:r>
              <a:rPr lang="en-US" sz="1100" dirty="0" smtClean="0">
                <a:solidFill>
                  <a:schemeClr val="tx1"/>
                </a:solidFill>
              </a:rPr>
              <a:t>,  </a:t>
            </a:r>
            <a:r>
              <a:rPr lang="en-US" sz="1100" dirty="0" err="1" smtClean="0">
                <a:solidFill>
                  <a:schemeClr val="tx1"/>
                </a:solidFill>
              </a:rPr>
              <a:t>virslot</a:t>
            </a:r>
            <a:r>
              <a:rPr lang="en-US" sz="1100" dirty="0" smtClean="0">
                <a:solidFill>
                  <a:schemeClr val="tx1"/>
                </a:solidFill>
              </a:rPr>
              <a:t>, state, direction,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		  speed, light, horn, bell, mute</a:t>
            </a:r>
            <a:r>
              <a:rPr lang="en-US" sz="1100" smtClean="0">
                <a:solidFill>
                  <a:schemeClr val="tx1"/>
                </a:solidFill>
              </a:rPr>
              <a:t>, sensors(a list of natural)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TrainArrayType</a:t>
            </a:r>
            <a:r>
              <a:rPr lang="en-US" sz="1100" dirty="0" smtClean="0"/>
              <a:t>    	 (1..kNumTrains) of </a:t>
            </a:r>
            <a:r>
              <a:rPr lang="en-US" sz="1100" dirty="0" err="1" smtClean="0"/>
              <a:t>TrainType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SwitchType</a:t>
            </a:r>
            <a:r>
              <a:rPr lang="en-US" sz="1100" dirty="0" smtClean="0"/>
              <a:t>   		(Closed, Thrown, Moving, Unknown)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SwitchArrayType</a:t>
            </a:r>
            <a:r>
              <a:rPr lang="en-US" sz="1100" dirty="0" smtClean="0"/>
              <a:t>    	(1..kNumSwitches) of </a:t>
            </a:r>
            <a:r>
              <a:rPr lang="en-US" sz="1100" dirty="0" err="1" smtClean="0"/>
              <a:t>SwitchType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ByteArrayType</a:t>
            </a:r>
            <a:r>
              <a:rPr lang="en-US" sz="1100" dirty="0" smtClean="0"/>
              <a:t> 	array (Integer RANGE &lt;&gt;) of unsigned_8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MessageType</a:t>
            </a:r>
            <a:r>
              <a:rPr lang="en-US" sz="1100" dirty="0" smtClean="0"/>
              <a:t>    	bytes(1..kMaxLenMsg), </a:t>
            </a:r>
            <a:r>
              <a:rPr lang="en-US" sz="1100" dirty="0" err="1" smtClean="0"/>
              <a:t>InUse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CmdType</a:t>
            </a:r>
            <a:r>
              <a:rPr lang="en-US" sz="1100" dirty="0" smtClean="0"/>
              <a:t>     		(</a:t>
            </a:r>
            <a:r>
              <a:rPr lang="en-US" sz="1100" dirty="0" err="1" smtClean="0"/>
              <a:t>ReadXML</a:t>
            </a:r>
            <a:r>
              <a:rPr lang="en-US" sz="1100" dirty="0" smtClean="0"/>
              <a:t>, </a:t>
            </a:r>
            <a:r>
              <a:rPr lang="en-US" sz="1100" dirty="0" err="1" smtClean="0"/>
              <a:t>InitializeLoco</a:t>
            </a:r>
            <a:r>
              <a:rPr lang="en-US" sz="1100" dirty="0" smtClean="0"/>
              <a:t>, </a:t>
            </a:r>
            <a:r>
              <a:rPr lang="en-US" sz="1100" dirty="0" err="1" smtClean="0"/>
              <a:t>SelectLoco</a:t>
            </a:r>
            <a:r>
              <a:rPr lang="en-US" sz="1100" dirty="0" smtClean="0"/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Steal</a:t>
            </a:r>
            <a:r>
              <a:rPr lang="en-US" sz="1100" dirty="0" err="1" smtClean="0"/>
              <a:t>Loco</a:t>
            </a:r>
            <a:r>
              <a:rPr lang="en-US" sz="1100" dirty="0" smtClean="0"/>
              <a:t>, Close, Throw, Forward, Backward, </a:t>
            </a:r>
          </a:p>
          <a:p>
            <a:r>
              <a:rPr lang="en-US" sz="1100" dirty="0" smtClean="0"/>
              <a:t>		Increase, Decrease, Halt, Horn, Bell, Mute, </a:t>
            </a:r>
            <a:r>
              <a:rPr lang="en-US" sz="1100" smtClean="0"/>
              <a:t>Light, Power, </a:t>
            </a:r>
            <a:r>
              <a:rPr lang="en-US" sz="1100" dirty="0" err="1" smtClean="0"/>
              <a:t>MoveSlots</a:t>
            </a:r>
            <a:r>
              <a:rPr lang="en-US" sz="1100" dirty="0" smtClean="0"/>
              <a:t>, Unknown, Quit)</a:t>
            </a:r>
          </a:p>
          <a:p>
            <a:r>
              <a:rPr lang="en-US" sz="1100" dirty="0" smtClean="0"/>
              <a:t>+  </a:t>
            </a:r>
            <a:r>
              <a:rPr lang="en-US" sz="1100" dirty="0" err="1" smtClean="0"/>
              <a:t>CommandType</a:t>
            </a:r>
            <a:r>
              <a:rPr lang="en-US" sz="1100" dirty="0" smtClean="0"/>
              <a:t>  	record of </a:t>
            </a:r>
            <a:r>
              <a:rPr lang="en-US" sz="1100" dirty="0" err="1" smtClean="0"/>
              <a:t>cmd</a:t>
            </a:r>
            <a:r>
              <a:rPr lang="en-US" sz="1100" dirty="0" smtClean="0"/>
              <a:t>, natural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96493" cy="1954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u="sng" dirty="0" smtClean="0"/>
              <a:t>Globals.ads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ConnectSocket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String := "127.0.0.1";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CEmptyString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("");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(14804);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Buffer0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(0.0);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NonblockingMode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CZero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11016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441" y="653144"/>
            <a:ext cx="141032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Api39dll</a:t>
            </a:r>
          </a:p>
          <a:p>
            <a:r>
              <a:rPr lang="en-US" sz="1200" smtClean="0"/>
              <a:t>+f  </a:t>
            </a:r>
            <a:r>
              <a:rPr lang="en-US" sz="1200" err="1" smtClean="0"/>
              <a:t>dllInit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TcpConnect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ClearBuffer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WriteByte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SendMessage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ReceiveMessage</a:t>
            </a:r>
            <a:endParaRPr lang="en-US" sz="1200" smtClean="0"/>
          </a:p>
          <a:p>
            <a:r>
              <a:rPr lang="en-US" sz="1200" smtClean="0"/>
              <a:t>+f   </a:t>
            </a:r>
            <a:r>
              <a:rPr lang="en-US" sz="1200" err="1" smtClean="0"/>
              <a:t>ReadByte</a:t>
            </a:r>
            <a:endParaRPr lang="en-US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361406" y="2855408"/>
            <a:ext cx="125181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Screen</a:t>
            </a:r>
          </a:p>
          <a:p>
            <a:r>
              <a:rPr lang="en-US" sz="1200" smtClean="0"/>
              <a:t>+d   </a:t>
            </a:r>
            <a:r>
              <a:rPr lang="en-US" sz="1200" err="1" smtClean="0"/>
              <a:t>ScreenDepth</a:t>
            </a:r>
            <a:endParaRPr lang="en-US" sz="1200" smtClean="0"/>
          </a:p>
          <a:p>
            <a:r>
              <a:rPr lang="en-US" sz="1200" smtClean="0"/>
              <a:t>+d   </a:t>
            </a:r>
            <a:r>
              <a:rPr lang="en-US" sz="1200" err="1" smtClean="0"/>
              <a:t>ScreenWidth</a:t>
            </a:r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+p   Beep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ClearScreen</a:t>
            </a:r>
            <a:endParaRPr lang="en-US" sz="1200" smtClean="0"/>
          </a:p>
          <a:p>
            <a:r>
              <a:rPr lang="en-US" sz="1200" smtClean="0"/>
              <a:t>+p   </a:t>
            </a:r>
            <a:r>
              <a:rPr lang="en-US" sz="1200" err="1" smtClean="0"/>
              <a:t>MoveCursor</a:t>
            </a:r>
            <a:r>
              <a:rPr lang="en-US" sz="120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3138" y="465575"/>
            <a:ext cx="184871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ScreenManager</a:t>
            </a:r>
            <a:endParaRPr lang="en-US" sz="1200" b="1" u="sng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PutTrains</a:t>
            </a:r>
            <a:r>
              <a:rPr lang="en-US" sz="1200" smtClean="0"/>
              <a:t>(Trains)</a:t>
            </a:r>
            <a:endParaRPr lang="en-US" sz="1200" smtClean="0">
              <a:cs typeface="Courier New" pitchFamily="49" charset="0"/>
            </a:endParaRP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PutMessage</a:t>
            </a:r>
            <a:r>
              <a:rPr lang="en-US" sz="1200" smtClean="0">
                <a:cs typeface="Courier New" pitchFamily="49" charset="0"/>
              </a:rPr>
              <a:t>(</a:t>
            </a:r>
            <a:r>
              <a:rPr lang="en-US" sz="1200" err="1" smtClean="0">
                <a:cs typeface="Courier New" pitchFamily="49" charset="0"/>
              </a:rPr>
              <a:t>Stgring</a:t>
            </a:r>
            <a:r>
              <a:rPr lang="en-US" sz="1200" smtClean="0">
                <a:cs typeface="Courier New" pitchFamily="49" charset="0"/>
              </a:rPr>
              <a:t>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PutSwitches</a:t>
            </a:r>
            <a:r>
              <a:rPr lang="en-US" sz="1200" smtClean="0">
                <a:cs typeface="Courier New" pitchFamily="49" charset="0"/>
              </a:rPr>
              <a:t>(Switches)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PutError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PutPrompt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>
                <a:cs typeface="Courier New" pitchFamily="49" charset="0"/>
              </a:rPr>
              <a:t> </a:t>
            </a:r>
          </a:p>
          <a:p>
            <a:r>
              <a:rPr lang="en-US" sz="1200" b="1" i="1" smtClean="0">
                <a:cs typeface="Courier New" pitchFamily="49" charset="0"/>
              </a:rPr>
              <a:t>+o   objScreenManager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056" y="286378"/>
            <a:ext cx="14796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RailroadTask</a:t>
            </a:r>
            <a:endParaRPr lang="en-US" sz="1200" b="1" u="sng" smtClean="0"/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obj RailroadTask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5134" y="2699660"/>
            <a:ext cx="3076291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RailroadManager</a:t>
            </a:r>
            <a:endParaRPr lang="en-US" sz="1200" b="1" u="sng" smtClean="0"/>
          </a:p>
          <a:p>
            <a:r>
              <a:rPr lang="en-US" sz="1200" smtClean="0"/>
              <a:t>-d   Trains</a:t>
            </a:r>
          </a:p>
          <a:p>
            <a:r>
              <a:rPr lang="en-US" sz="1200" smtClean="0"/>
              <a:t>-d   Switches</a:t>
            </a:r>
          </a:p>
          <a:p>
            <a:r>
              <a:rPr lang="en-US" sz="1200" smtClean="0"/>
              <a:t>-d   Last message received</a:t>
            </a:r>
          </a:p>
          <a:p>
            <a:endParaRPr lang="en-US" sz="1200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Put(Message)</a:t>
            </a:r>
          </a:p>
          <a:p>
            <a:r>
              <a:rPr lang="en-US" sz="1200" smtClean="0"/>
              <a:t>+f   GetMessage(Command, Success):Message</a:t>
            </a:r>
          </a:p>
          <a:p>
            <a:endParaRPr lang="en-US" sz="1200" smtClean="0"/>
          </a:p>
          <a:p>
            <a:r>
              <a:rPr lang="en-US" sz="1200" b="1" i="1" smtClean="0"/>
              <a:t>+o   objRailroadManager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9980" y="2778723"/>
            <a:ext cx="134908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dirty="0" err="1" smtClean="0"/>
              <a:t>AdminThrottle</a:t>
            </a:r>
            <a:endParaRPr lang="en-US" sz="1200" b="1" u="sng" dirty="0" smtClean="0"/>
          </a:p>
          <a:p>
            <a:endParaRPr lang="en-US" sz="1200" b="1" u="sng" dirty="0" smtClean="0"/>
          </a:p>
          <a:p>
            <a:r>
              <a:rPr lang="en-US" sz="1200" i="1" dirty="0" smtClean="0"/>
              <a:t>It all starts here</a:t>
            </a:r>
            <a:endParaRPr lang="en-US" sz="1200" b="1" u="sng" dirty="0" smtClean="0"/>
          </a:p>
          <a:p>
            <a:r>
              <a:rPr lang="en-US" sz="1200" dirty="0" smtClean="0"/>
              <a:t>Connect to server</a:t>
            </a:r>
          </a:p>
          <a:p>
            <a:r>
              <a:rPr lang="en-US" sz="1200" dirty="0" smtClean="0"/>
              <a:t>Start tasks</a:t>
            </a:r>
          </a:p>
          <a:p>
            <a:r>
              <a:rPr lang="en-US" sz="1200" dirty="0" smtClean="0"/>
              <a:t>Initialize managers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5731" y="1222549"/>
            <a:ext cx="154407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KeyboardTask</a:t>
            </a:r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 objKeyboardTask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1308</Words>
  <Application>Microsoft Office PowerPoint</Application>
  <PresentationFormat>On-screen Show (4:3)</PresentationFormat>
  <Paragraphs>318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Admin Throttle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Train Client</dc:title>
  <dc:creator>Martin</dc:creator>
  <cp:lastModifiedBy>Martin</cp:lastModifiedBy>
  <cp:revision>127</cp:revision>
  <dcterms:created xsi:type="dcterms:W3CDTF">2011-03-24T01:07:06Z</dcterms:created>
  <dcterms:modified xsi:type="dcterms:W3CDTF">2012-07-06T00:49:53Z</dcterms:modified>
</cp:coreProperties>
</file>