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70" r:id="rId9"/>
    <p:sldId id="269" r:id="rId10"/>
    <p:sldId id="268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9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0931-A785-449B-8A04-8FF515FB1870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8465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Admin</a:t>
            </a:r>
            <a:br>
              <a:rPr lang="en-US" dirty="0" smtClean="0"/>
            </a:br>
            <a:r>
              <a:rPr lang="en-US" dirty="0" smtClean="0"/>
              <a:t>Throttle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234" y="344957"/>
            <a:ext cx="3403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At startup</a:t>
            </a:r>
          </a:p>
          <a:p>
            <a:pPr>
              <a:buFont typeface="Wingdings" pitchFamily="2" charset="2"/>
              <a:buChar char="q"/>
            </a:pPr>
            <a:r>
              <a:rPr lang="en-US" sz="1200" smtClean="0"/>
              <a:t>Trains initialized to </a:t>
            </a:r>
            <a:br>
              <a:rPr lang="en-US" sz="1200" smtClean="0"/>
            </a:br>
            <a:r>
              <a:rPr lang="en-US" sz="1200" smtClean="0"/>
              <a:t>          slot number for a train is 0 until registered</a:t>
            </a:r>
            <a:br>
              <a:rPr lang="en-US" sz="1200" smtClean="0"/>
            </a:br>
            <a:r>
              <a:rPr lang="en-US" sz="1200" smtClean="0"/>
              <a:t>          direction forward, speed 0 </a:t>
            </a:r>
            <a:br>
              <a:rPr lang="en-US" sz="1200" smtClean="0"/>
            </a:br>
            <a:r>
              <a:rPr lang="en-US" sz="1200" smtClean="0"/>
              <a:t>          light, horn, bell, mute all off</a:t>
            </a:r>
          </a:p>
          <a:p>
            <a:pPr>
              <a:buFont typeface="Wingdings" pitchFamily="2" charset="2"/>
              <a:buChar char="q"/>
            </a:pPr>
            <a:r>
              <a:rPr lang="en-US" sz="1200" smtClean="0"/>
              <a:t>Message sent to throw all switches</a:t>
            </a:r>
          </a:p>
          <a:p>
            <a:pPr>
              <a:buFont typeface="Wingdings" pitchFamily="2" charset="2"/>
              <a:buChar char="q"/>
            </a:pPr>
            <a:r>
              <a:rPr lang="en-US" sz="1200" smtClean="0"/>
              <a:t>Last message received is blank</a:t>
            </a:r>
          </a:p>
          <a:p>
            <a:endParaRPr 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655" y="389106"/>
            <a:ext cx="5634876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Constants for direction, lights, horn, bell, mute, turnout action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kForward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kBackward 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:= 16#20#;  -- 0010 0000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kLightsOn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:= 16#10#;  -- 0001 0000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kLightsOff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:= 16#00#; 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kHornOn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16#02#;  -- 0000 0010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kHornOff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kBellOn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16#01#;  -- 0000 0001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kBellOff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kMuteOn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16#08#;  -- 0000 1000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kMuteOff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Constants for switches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kCloseIt      := 16#20#;  -- 0010 0000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kIsClosed     := 16#10#;  -- 0001 0000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kThrown       := 16#00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#;  </a:t>
            </a:r>
            <a:r>
              <a:rPr lang="en-US" sz="1050" smtClean="0">
                <a:latin typeface="Courier New" pitchFamily="49" charset="0"/>
                <a:cs typeface="Courier New" pitchFamily="49" charset="0"/>
              </a:rPr>
              <a:t>-- 0000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0000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Opcodes </a:t>
            </a:r>
          </a:p>
          <a:p>
            <a:r>
              <a:rPr lang="en-US" sz="1050" b="1" smtClean="0">
                <a:latin typeface="Courier New" pitchFamily="49" charset="0"/>
                <a:cs typeface="Courier New" pitchFamily="49" charset="0"/>
              </a:rPr>
              <a:t>OPC_GPON       := 16#83#; -- power on</a:t>
            </a:r>
          </a:p>
          <a:p>
            <a:r>
              <a:rPr lang="en-US" sz="1050" b="1" smtClean="0">
                <a:latin typeface="Courier New" pitchFamily="49" charset="0"/>
                <a:cs typeface="Courier New" pitchFamily="49" charset="0"/>
              </a:rPr>
              <a:t>OPC_GPOFF      := 16#82#; -- power off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OPC_INPUT_REP  := 16#B2#; -– report sensor fired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OPC_SW_REP     := 16#B1#; -– report turnout now open/thrown</a:t>
            </a:r>
          </a:p>
          <a:p>
            <a:endParaRPr lang="en-US" sz="105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OPC_LOCO_SPD   := 16#A0#; -- set speed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OPC_LOCO_DIRF  := 16#A1#; -- set direction, horn, bell, lights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OPC_LOCO_SND   := 16#A2#; -- set mute and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unmute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sound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OPC_SW_REQ     := 16#B0#; -- move </a:t>
            </a:r>
            <a:r>
              <a:rPr lang="en-US" sz="1050" smtClean="0">
                <a:latin typeface="Courier New" pitchFamily="49" charset="0"/>
                <a:cs typeface="Courier New" pitchFamily="49" charset="0"/>
              </a:rPr>
              <a:t>a turnout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OPC_LOCO_ADR   := 16#BF#; -- request for slot data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OPC_SL_RD_DATA := 16#E7#; -- slot data response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OPC_LONG_ACK   := 16#B4#; -- insufficient slots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OPC_MOVE_SLOTS := 16#BA#; -- register slot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All the above are declared as “constant unsigned_8” 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24515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cs typeface="Courier New" pitchFamily="49" charset="0"/>
              </a:rPr>
              <a:t>Messages Sent</a:t>
            </a:r>
          </a:p>
          <a:p>
            <a:endParaRPr lang="en-US" sz="1400" b="1" smtClean="0">
              <a:cs typeface="Courier New" pitchFamily="49" charset="0"/>
            </a:endParaRPr>
          </a:p>
          <a:p>
            <a:r>
              <a:rPr lang="en-US" sz="1000" smtClean="0">
                <a:solidFill>
                  <a:srgbClr val="00B050"/>
                </a:solidFill>
                <a:cs typeface="Courier New" pitchFamily="49" charset="0"/>
              </a:rPr>
              <a:t>OPC_SW_REQ – move switch</a:t>
            </a:r>
          </a:p>
          <a:p>
            <a:r>
              <a:rPr lang="en-US" sz="1000" smtClean="0">
                <a:cs typeface="Courier New" pitchFamily="49" charset="0"/>
              </a:rPr>
              <a:t>&lt;0xB0&gt;&lt;SW1&gt;&lt;SW2&gt;&lt;CHK&gt;</a:t>
            </a:r>
          </a:p>
          <a:p>
            <a:r>
              <a:rPr lang="en-US" sz="1000" smtClean="0">
                <a:cs typeface="Courier New" pitchFamily="49" charset="0"/>
              </a:rPr>
              <a:t>   byte1 := switch number  (0..127)</a:t>
            </a:r>
          </a:p>
          <a:p>
            <a:r>
              <a:rPr lang="en-US" sz="1000" smtClean="0">
                <a:cs typeface="Courier New" pitchFamily="49" charset="0"/>
              </a:rPr>
              <a:t>   byte2 := switch direction   </a:t>
            </a: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OPC_LOCO_SPD – set speed</a:t>
            </a:r>
          </a:p>
          <a:p>
            <a:r>
              <a:rPr lang="en-US" sz="1000" smtClean="0">
                <a:cs typeface="Courier New" pitchFamily="49" charset="0"/>
              </a:rPr>
              <a:t>&lt;0x A0 &gt;&lt;SLOT#&gt;&lt;SPEED&gt;&lt;CHK&gt;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speed</a:t>
            </a: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OPC_LOCO_DIRF – set direction, lights, horn, bell</a:t>
            </a:r>
          </a:p>
          <a:p>
            <a:r>
              <a:rPr lang="en-US" sz="1000" smtClean="0">
                <a:cs typeface="Courier New" pitchFamily="49" charset="0"/>
              </a:rPr>
              <a:t>&lt;0xA1&gt;&lt;SLOT#&gt;&lt;DIR_STATE&gt;&lt;CHK&gt; </a:t>
            </a:r>
          </a:p>
          <a:p>
            <a:r>
              <a:rPr lang="en-US" sz="1000" smtClean="0">
                <a:cs typeface="Courier New" pitchFamily="49" charset="0"/>
              </a:rPr>
              <a:t>  byte1 := slot;    </a:t>
            </a:r>
          </a:p>
          <a:p>
            <a:r>
              <a:rPr lang="en-US" sz="1000" smtClean="0">
                <a:cs typeface="Courier New" pitchFamily="49" charset="0"/>
              </a:rPr>
              <a:t>  byte2 := 16#00# or Direction or Light or Horn or Bell;</a:t>
            </a:r>
          </a:p>
          <a:p>
            <a:r>
              <a:rPr lang="en-US" sz="1000" smtClean="0">
                <a:cs typeface="Courier New" pitchFamily="49" charset="0"/>
              </a:rPr>
              <a:t>        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OPC_LOCO_SND – set mute</a:t>
            </a:r>
          </a:p>
          <a:p>
            <a:r>
              <a:rPr lang="en-US" sz="1000" smtClean="0">
                <a:cs typeface="Courier New" pitchFamily="49" charset="0"/>
              </a:rPr>
              <a:t>&lt;0xA2&gt;&lt;SLOT#&gt;&lt;SOUND&gt;&lt;CHK&gt;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16#00# | Mute;</a:t>
            </a:r>
          </a:p>
          <a:p>
            <a:r>
              <a:rPr lang="en-US" sz="1000" smtClean="0">
                <a:cs typeface="Courier New" pitchFamily="49" charset="0"/>
              </a:rPr>
              <a:t>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OPC_LOCO_ADR – request information about a loco address</a:t>
            </a:r>
          </a:p>
          <a:p>
            <a:r>
              <a:rPr lang="en-US" sz="1000" smtClean="0">
                <a:cs typeface="Courier New" pitchFamily="49" charset="0"/>
              </a:rPr>
              <a:t>&lt;0xBF&gt;&lt;</a:t>
            </a:r>
            <a:r>
              <a:rPr lang="en-US" sz="1000" err="1" smtClean="0">
                <a:cs typeface="Courier New" pitchFamily="49" charset="0"/>
              </a:rPr>
              <a:t>adrhigh</a:t>
            </a:r>
            <a:r>
              <a:rPr lang="en-US" sz="1000" smtClean="0">
                <a:cs typeface="Courier New" pitchFamily="49" charset="0"/>
              </a:rPr>
              <a:t>&gt;&lt;</a:t>
            </a:r>
            <a:r>
              <a:rPr lang="en-US" sz="1000" err="1" smtClean="0">
                <a:cs typeface="Courier New" pitchFamily="49" charset="0"/>
              </a:rPr>
              <a:t>adrlow</a:t>
            </a:r>
            <a:r>
              <a:rPr lang="en-US" sz="1000" smtClean="0">
                <a:cs typeface="Courier New" pitchFamily="49" charset="0"/>
              </a:rPr>
              <a:t>&gt;&lt;</a:t>
            </a:r>
            <a:r>
              <a:rPr lang="en-US" sz="1000" err="1" smtClean="0">
                <a:cs typeface="Courier New" pitchFamily="49" charset="0"/>
              </a:rPr>
              <a:t>chk</a:t>
            </a:r>
            <a:r>
              <a:rPr lang="en-US" sz="1000" smtClean="0">
                <a:cs typeface="Courier New" pitchFamily="49" charset="0"/>
              </a:rPr>
              <a:t>&gt;</a:t>
            </a:r>
          </a:p>
          <a:p>
            <a:r>
              <a:rPr lang="en-US" sz="1000" smtClean="0">
                <a:cs typeface="Courier New" pitchFamily="49" charset="0"/>
              </a:rPr>
              <a:t>   byte2 := 16#FF# and (</a:t>
            </a:r>
            <a:r>
              <a:rPr lang="en-US" sz="1000" err="1" smtClean="0">
                <a:cs typeface="Courier New" pitchFamily="49" charset="0"/>
              </a:rPr>
              <a:t>LocoAddress</a:t>
            </a:r>
            <a:r>
              <a:rPr lang="en-US" sz="1000" smtClean="0">
                <a:cs typeface="Courier New" pitchFamily="49" charset="0"/>
              </a:rPr>
              <a:t> mod 128);</a:t>
            </a:r>
          </a:p>
          <a:p>
            <a:r>
              <a:rPr lang="en-US" sz="1000" smtClean="0">
                <a:cs typeface="Courier New" pitchFamily="49" charset="0"/>
              </a:rPr>
              <a:t>   byte1 := 16#FF# and ((</a:t>
            </a:r>
            <a:r>
              <a:rPr lang="en-US" sz="1000" err="1" smtClean="0">
                <a:cs typeface="Courier New" pitchFamily="49" charset="0"/>
              </a:rPr>
              <a:t>LocoAddress</a:t>
            </a:r>
            <a:r>
              <a:rPr lang="en-US" sz="1000" smtClean="0">
                <a:cs typeface="Courier New" pitchFamily="49" charset="0"/>
              </a:rPr>
              <a:t> - byte2) / 128); </a:t>
            </a:r>
          </a:p>
          <a:p>
            <a:r>
              <a:rPr lang="en-US" sz="1000" smtClean="0">
                <a:cs typeface="Courier New" pitchFamily="49" charset="0"/>
              </a:rPr>
              <a:t>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OPC_MOVE_SLOTS – register a slot</a:t>
            </a:r>
          </a:p>
          <a:p>
            <a:r>
              <a:rPr lang="en-US" sz="1000" smtClean="0">
                <a:cs typeface="Courier New" pitchFamily="49" charset="0"/>
              </a:rPr>
              <a:t>&lt;0xBA&gt;&lt;slot#&gt;&lt;slot#&gt;&lt;</a:t>
            </a:r>
            <a:r>
              <a:rPr lang="en-US" sz="1000" err="1" smtClean="0">
                <a:cs typeface="Courier New" pitchFamily="49" charset="0"/>
              </a:rPr>
              <a:t>chk</a:t>
            </a:r>
            <a:r>
              <a:rPr lang="en-US" sz="1000" smtClean="0">
                <a:cs typeface="Courier New" pitchFamily="49" charset="0"/>
              </a:rPr>
              <a:t>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slot;</a:t>
            </a:r>
          </a:p>
          <a:p>
            <a:endParaRPr lang="en-US" sz="1000" smtClean="0">
              <a:cs typeface="Courier New" pitchFamily="49" charset="0"/>
            </a:endParaRP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smtClean="0">
                <a:cs typeface="Courier New" pitchFamily="49" charset="0"/>
              </a:rPr>
              <a:t>checksum := 16#FF#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</a:t>
            </a:r>
            <a:r>
              <a:rPr lang="en-US" sz="1000" err="1" smtClean="0">
                <a:cs typeface="Courier New" pitchFamily="49" charset="0"/>
              </a:rPr>
              <a:t>opCode</a:t>
            </a:r>
            <a:r>
              <a:rPr lang="en-US" sz="1000" smtClean="0">
                <a:cs typeface="Courier New" pitchFamily="49" charset="0"/>
              </a:rPr>
              <a:t>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byte1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byte2; </a:t>
            </a:r>
          </a:p>
          <a:p>
            <a:r>
              <a:rPr lang="en-US" sz="1000" err="1" smtClean="0">
                <a:cs typeface="Courier New" pitchFamily="49" charset="0"/>
              </a:rPr>
              <a:t>clearbuffer</a:t>
            </a:r>
            <a:r>
              <a:rPr lang="en-US" sz="1000" smtClean="0">
                <a:cs typeface="Courier New" pitchFamily="49" charset="0"/>
              </a:rPr>
              <a:t>();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</a:t>
            </a:r>
            <a:r>
              <a:rPr lang="en-US" sz="1000" err="1" smtClean="0">
                <a:cs typeface="Courier New" pitchFamily="49" charset="0"/>
              </a:rPr>
              <a:t>opCode</a:t>
            </a:r>
            <a:r>
              <a:rPr lang="en-US" sz="1000" smtClean="0">
                <a:cs typeface="Courier New" pitchFamily="49" charset="0"/>
              </a:rPr>
              <a:t>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(byte1);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(byte2);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(checksum);  </a:t>
            </a:r>
          </a:p>
          <a:p>
            <a:r>
              <a:rPr lang="en-US" sz="1000" err="1" smtClean="0">
                <a:cs typeface="Courier New" pitchFamily="49" charset="0"/>
              </a:rPr>
              <a:t>sendmessage</a:t>
            </a:r>
            <a:r>
              <a:rPr lang="en-US" sz="1000" smtClean="0">
                <a:cs typeface="Courier New" pitchFamily="49" charset="0"/>
              </a:rPr>
              <a:t>(</a:t>
            </a:r>
            <a:r>
              <a:rPr lang="en-US" sz="1000" err="1" smtClean="0">
                <a:cs typeface="Courier New" pitchFamily="49" charset="0"/>
              </a:rPr>
              <a:t>socketToSimulator</a:t>
            </a:r>
            <a:r>
              <a:rPr lang="en-US" sz="1000" smtClean="0">
                <a:cs typeface="Courier New" pitchFamily="49" charset="0"/>
              </a:rPr>
              <a:t>);</a:t>
            </a:r>
            <a:endParaRPr lang="en-US" sz="100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846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latin typeface="+mj-lt"/>
                <a:cs typeface="Courier New" pitchFamily="49" charset="0"/>
              </a:rPr>
              <a:t>Messages Received</a:t>
            </a:r>
          </a:p>
          <a:p>
            <a:endParaRPr lang="en-US" sz="1000" b="1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latin typeface="+mj-lt"/>
                <a:cs typeface="Courier New" pitchFamily="49" charset="0"/>
              </a:rPr>
              <a:t>All the output messages, which are displayed on the screen, but otherwise ignored.</a:t>
            </a:r>
          </a:p>
          <a:p>
            <a:endParaRPr lang="en-US" sz="1000" b="1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OPC_INPUT_REP – report sensor fired</a:t>
            </a:r>
          </a:p>
          <a:p>
            <a:r>
              <a:rPr lang="en-US" sz="1000" smtClean="0">
                <a:latin typeface="+mj-lt"/>
              </a:rPr>
              <a:t>&lt;0xB2&gt;&lt;SN1&gt;&lt;SN2&gt;&lt;CHK&gt;</a:t>
            </a:r>
          </a:p>
          <a:p>
            <a:r>
              <a:rPr lang="en-US" sz="1000" smtClean="0">
                <a:latin typeface="+mj-lt"/>
              </a:rPr>
              <a:t>              SN1     &lt;0,A6,A5,A4,A3,A2,A1,A0&gt;</a:t>
            </a:r>
          </a:p>
          <a:p>
            <a:r>
              <a:rPr lang="en-US" sz="1000" smtClean="0">
                <a:latin typeface="+mj-lt"/>
              </a:rPr>
              <a:t>              SN2     &lt;0,X,I,L,A10,A9,A8,A7&gt;</a:t>
            </a:r>
          </a:p>
          <a:p>
            <a:r>
              <a:rPr lang="en-US" sz="1000" smtClean="0">
                <a:latin typeface="+mj-lt"/>
              </a:rPr>
              <a:t>                                I = 1 =&gt; add 1000 to the address</a:t>
            </a:r>
          </a:p>
          <a:p>
            <a:r>
              <a:rPr lang="en-US" sz="1000" smtClean="0">
                <a:latin typeface="+mj-lt"/>
              </a:rPr>
              <a:t>                                L = 1 =&gt; sensor high else low </a:t>
            </a:r>
          </a:p>
          <a:p>
            <a:endParaRPr lang="en-US" sz="1000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latin typeface="+mj-lt"/>
              </a:rPr>
              <a:t>OPC_SW_REP – report turnout now open/thrown</a:t>
            </a:r>
          </a:p>
          <a:p>
            <a:r>
              <a:rPr lang="en-US" sz="1000" smtClean="0">
                <a:latin typeface="+mj-lt"/>
              </a:rPr>
              <a:t>&lt;0xB1&gt;&lt;SW1&gt;&lt;SW2&gt;&lt;CHK&gt;</a:t>
            </a:r>
          </a:p>
          <a:p>
            <a:r>
              <a:rPr lang="en-US" sz="1000" smtClean="0">
                <a:latin typeface="+mj-lt"/>
              </a:rPr>
              <a:t>           SW1     &lt;0,A6,A5,A4,A3,A2,A1,A0&gt;</a:t>
            </a:r>
          </a:p>
          <a:p>
            <a:r>
              <a:rPr lang="en-US" sz="1000" smtClean="0">
                <a:latin typeface="+mj-lt"/>
              </a:rPr>
              <a:t>           SW2     &lt;0,1,I,L,A10,A9,A8,A7&gt;</a:t>
            </a:r>
          </a:p>
          <a:p>
            <a:r>
              <a:rPr lang="en-US" sz="1000" smtClean="0">
                <a:latin typeface="+mj-lt"/>
              </a:rPr>
              <a:t>                              I = 1 =&gt; turnout closed else thrown</a:t>
            </a:r>
          </a:p>
          <a:p>
            <a:endParaRPr lang="en-US" sz="1000" smtClean="0">
              <a:latin typeface="+mj-lt"/>
            </a:endParaRPr>
          </a:p>
          <a:p>
            <a:r>
              <a:rPr lang="en-US" sz="1000" b="1" smtClean="0">
                <a:solidFill>
                  <a:srgbClr val="00B050"/>
                </a:solidFill>
              </a:rPr>
              <a:t>OPC_SL_RD_DATA – report loco address information</a:t>
            </a:r>
          </a:p>
          <a:p>
            <a:r>
              <a:rPr lang="en-US" sz="1000" smtClean="0"/>
              <a:t>&lt;0xE7&gt;&lt;0E&gt;&lt;slot#&gt;&lt;status&gt;&lt;</a:t>
            </a:r>
            <a:r>
              <a:rPr lang="en-US" sz="1000" err="1" smtClean="0"/>
              <a:t>adrlow</a:t>
            </a:r>
            <a:r>
              <a:rPr lang="en-US" sz="1000" smtClean="0"/>
              <a:t>&gt;&lt;</a:t>
            </a:r>
            <a:r>
              <a:rPr lang="en-US" sz="1000" err="1" smtClean="0"/>
              <a:t>spd</a:t>
            </a:r>
            <a:r>
              <a:rPr lang="en-US" sz="1000" smtClean="0"/>
              <a:t>&gt;&lt;</a:t>
            </a:r>
            <a:r>
              <a:rPr lang="en-US" sz="1000" err="1" smtClean="0"/>
              <a:t>dirf</a:t>
            </a:r>
            <a:r>
              <a:rPr lang="en-US" sz="1000" smtClean="0"/>
              <a:t>&gt;&lt;</a:t>
            </a:r>
            <a:r>
              <a:rPr lang="en-US" sz="1000" err="1" smtClean="0"/>
              <a:t>trk</a:t>
            </a:r>
            <a:r>
              <a:rPr lang="en-US" sz="1000" smtClean="0"/>
              <a:t>&gt;&lt;ss2&gt;&lt;</a:t>
            </a:r>
            <a:r>
              <a:rPr lang="en-US" sz="1000" err="1" smtClean="0"/>
              <a:t>adrhigh</a:t>
            </a:r>
            <a:r>
              <a:rPr lang="en-US" sz="1000" smtClean="0"/>
              <a:t>&gt;&lt;</a:t>
            </a:r>
            <a:r>
              <a:rPr lang="en-US" sz="1000" err="1" smtClean="0"/>
              <a:t>snd</a:t>
            </a:r>
            <a:r>
              <a:rPr lang="en-US" sz="1000" smtClean="0"/>
              <a:t>&gt;&lt;id1&gt;&lt;id2&gt;&lt;</a:t>
            </a:r>
            <a:r>
              <a:rPr lang="en-US" sz="1000" err="1" smtClean="0"/>
              <a:t>chk</a:t>
            </a:r>
            <a:r>
              <a:rPr lang="en-US" sz="1000" smtClean="0"/>
              <a:t>&gt;</a:t>
            </a:r>
          </a:p>
          <a:p>
            <a:r>
              <a:rPr lang="en-US" sz="1000" smtClean="0"/>
              <a:t>     0          1          2           3               4           5          6      7       8              9         10      11      12     13</a:t>
            </a:r>
            <a:endParaRPr lang="en-US" sz="1000" smtClean="0">
              <a:latin typeface="+mj-lt"/>
            </a:endParaRPr>
          </a:p>
          <a:p>
            <a:r>
              <a:rPr lang="en-US" sz="1000" smtClean="0"/>
              <a:t>              slot#	 the number of the slot</a:t>
            </a:r>
          </a:p>
          <a:p>
            <a:r>
              <a:rPr lang="en-US" sz="1000" smtClean="0"/>
              <a:t>              status	address already registered in the indicated slot (D5D4 == 11) or </a:t>
            </a:r>
          </a:p>
          <a:p>
            <a:pPr lvl="2"/>
            <a:r>
              <a:rPr lang="en-US" sz="1000" smtClean="0"/>
              <a:t>the slot is available for registering the address (D5D4 == other)</a:t>
            </a:r>
          </a:p>
          <a:p>
            <a:pPr lvl="1"/>
            <a:r>
              <a:rPr lang="en-US" sz="1000" smtClean="0"/>
              <a:t>	(The simulator makes no attempt to get the other bits correct and</a:t>
            </a:r>
          </a:p>
          <a:p>
            <a:pPr lvl="1"/>
            <a:r>
              <a:rPr lang="en-US" sz="1000" smtClean="0"/>
              <a:t>	sets them all to 0's.)</a:t>
            </a:r>
          </a:p>
          <a:p>
            <a:r>
              <a:rPr lang="en-US" sz="1000" smtClean="0"/>
              <a:t>              address	that was sent</a:t>
            </a:r>
          </a:p>
          <a:p>
            <a:r>
              <a:rPr lang="en-US" sz="1000" smtClean="0"/>
              <a:t>              other	information that we choose to ignore so we set it to 0x00;</a:t>
            </a:r>
          </a:p>
          <a:p>
            <a:endParaRPr lang="en-US" sz="1000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</a:rPr>
              <a:t>OPC_LONG_ACK – report that there aren</a:t>
            </a:r>
            <a:r>
              <a:rPr lang="en-US" sz="1000" b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’t enough slots</a:t>
            </a:r>
          </a:p>
          <a:p>
            <a:r>
              <a:rPr lang="en-US" sz="1000" smtClean="0"/>
              <a:t>&lt;0xB4&gt;&lt;</a:t>
            </a:r>
            <a:r>
              <a:rPr lang="en-US" sz="1000" err="1" smtClean="0"/>
              <a:t>lopc</a:t>
            </a:r>
            <a:r>
              <a:rPr lang="en-US" sz="1000" smtClean="0"/>
              <a:t>&gt;&lt;ack1&gt;&lt;</a:t>
            </a:r>
            <a:r>
              <a:rPr lang="en-US" sz="1000" err="1" smtClean="0"/>
              <a:t>chk</a:t>
            </a:r>
            <a:r>
              <a:rPr lang="en-US" sz="1000" smtClean="0"/>
              <a:t>&gt;</a:t>
            </a:r>
          </a:p>
          <a:p>
            <a:r>
              <a:rPr lang="en-US" sz="1000" smtClean="0"/>
              <a:t>              </a:t>
            </a:r>
            <a:r>
              <a:rPr lang="en-US" sz="1000" err="1" smtClean="0"/>
              <a:t>lopc</a:t>
            </a:r>
            <a:r>
              <a:rPr lang="en-US" sz="1000" smtClean="0"/>
              <a:t>	0x00, indicating insufficient slots</a:t>
            </a:r>
          </a:p>
          <a:p>
            <a:r>
              <a:rPr lang="en-US" sz="1000" smtClean="0"/>
              <a:t>              other	information that we choose to ignore so the simulator sets it to 0x00;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01" y="325233"/>
            <a:ext cx="7290638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1        2         3         4         5      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6         7 . . . to      100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1234567890123456789012345678901234567890123456789012345678901234567890123456789. . .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01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Train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PhyAdr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/Slot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VirAdr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/Slot State Speed Dir Light Bell Horn Mute Location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02   ----- ----------- ----------- ----- ----- --- ----- ---- ---- ---- --------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03     1    3333 / 3      13 / 10    W    60    F   on   off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off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off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13   14   26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04     2    2222 / 2      14 / 11    BH   0     R   on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103  104  77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05     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06     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08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received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set speed train 2 to 50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09                      bytes in decimal / bytes in hex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Switches                        Commands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11     0 1 2 3 4 5 6 7 8 9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read XML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s#…s# initialize loco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12   0   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select loco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steal loco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13   1 C * T C T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 C *                                                                 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14   2 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Cs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 Ts throw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15                                   </a:t>
            </a:r>
            <a:r>
              <a:rPr lang="en-US" sz="10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Vt n -- set velocity of t to n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16                                   Ft forward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reverse       Q  quit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17                                   Bt bell           </a:t>
            </a:r>
            <a:r>
              <a:rPr lang="en-US" sz="1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 horn         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 halt all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18                                   </a:t>
            </a:r>
            <a:r>
              <a:rPr lang="en-US" sz="1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Lt light       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Mt 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19                                   P+ power on       P- power off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20                           a = physical loco address  s = switch       s# = sensor#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21                           t = train                  f 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name    n  = 0..127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22   Error messages displayed here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23   &gt;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364" y="4671996"/>
            <a:ext cx="477628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100" dirty="0" smtClean="0"/>
              <a:t>Switch commands use the switch number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It: increases the speed of train t by 30, to a limit of 127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err="1" smtClean="0"/>
              <a:t>Dt</a:t>
            </a:r>
            <a:r>
              <a:rPr lang="en-US" sz="1100" dirty="0" smtClean="0"/>
              <a:t>: decreases the speed of train t by 30, to a limit of 0</a:t>
            </a:r>
          </a:p>
          <a:p>
            <a:endParaRPr lang="en-US" sz="1100" dirty="0" smtClean="0"/>
          </a:p>
          <a:p>
            <a:r>
              <a:rPr lang="en-US" sz="1200" b="1" dirty="0" smtClean="0"/>
              <a:t>Train data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mode ,this represents data sent by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to all </a:t>
            </a:r>
            <a:r>
              <a:rPr lang="en-US" sz="1100" dirty="0" err="1" smtClean="0"/>
              <a:t>Othrottles</a:t>
            </a:r>
            <a:r>
              <a:rPr lang="en-US" sz="1100" dirty="0" smtClean="0"/>
              <a:t>. </a:t>
            </a:r>
            <a:br>
              <a:rPr lang="en-US" sz="1100" dirty="0" smtClean="0"/>
            </a:br>
            <a:r>
              <a:rPr lang="en-US" sz="1100" dirty="0" smtClean="0"/>
              <a:t>     I need to add some messages for this.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 Standalone mode, as indicated by user</a:t>
            </a:r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r>
              <a:rPr lang="en-US" sz="1200" b="1" dirty="0" smtClean="0"/>
              <a:t>Switches</a:t>
            </a:r>
            <a:endParaRPr lang="en-US" sz="1100" b="1" dirty="0" smtClean="0"/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mode, this represents data sent by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 Standalone mode, as reported by the railroad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62" y="34600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Throttle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6853" y="4644312"/>
            <a:ext cx="376517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What messages are heard by this throttle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mode 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Only the messages that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sends to throttles.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Standalone mode with the simulator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Commands from all other throttles 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Sensor and switch reports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Standalone mode with the  </a:t>
            </a:r>
            <a:r>
              <a:rPr lang="en-US" sz="1100" dirty="0" err="1" smtClean="0"/>
              <a:t>LocoBuffer</a:t>
            </a:r>
            <a:endParaRPr lang="en-US" sz="1100" dirty="0" smtClean="0"/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Commands from the </a:t>
            </a:r>
            <a:r>
              <a:rPr lang="en-US" sz="1100" dirty="0" err="1" smtClean="0"/>
              <a:t>Digiitrax</a:t>
            </a:r>
            <a:r>
              <a:rPr lang="en-US" sz="1100" dirty="0" smtClean="0"/>
              <a:t> throttles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Sensor and switch reports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Mode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Initially in stand alone mode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 response to </a:t>
            </a:r>
            <a:r>
              <a:rPr lang="en-US" sz="1100" dirty="0" err="1" smtClean="0">
                <a:solidFill>
                  <a:srgbClr val="FF0000"/>
                </a:solidFill>
              </a:rPr>
              <a:t>Xf</a:t>
            </a:r>
            <a:r>
              <a:rPr lang="en-US" sz="1100" dirty="0" smtClean="0">
                <a:solidFill>
                  <a:srgbClr val="FF0000"/>
                </a:solidFill>
              </a:rPr>
              <a:t> (read XML) goes into </a:t>
            </a:r>
            <a:r>
              <a:rPr lang="en-US" sz="1100" dirty="0" err="1" smtClean="0">
                <a:solidFill>
                  <a:srgbClr val="FF0000"/>
                </a:solidFill>
              </a:rPr>
              <a:t>PydaRail</a:t>
            </a:r>
            <a:r>
              <a:rPr lang="en-US" sz="1100" dirty="0" smtClean="0">
                <a:solidFill>
                  <a:srgbClr val="FF0000"/>
                </a:solidFill>
              </a:rPr>
              <a:t> mode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3496" y="810491"/>
            <a:ext cx="16493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Train states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 moving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 halt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BH begin halt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 wait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 begin wait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BD begin change</a:t>
            </a:r>
            <a:b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direction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 error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 unknown</a:t>
            </a:r>
          </a:p>
          <a:p>
            <a:pPr>
              <a:buFont typeface="Wingdings" pitchFamily="2" charset="2"/>
              <a:buChar char="q"/>
            </a:pPr>
            <a:endParaRPr lang="en-US" sz="1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TCP/IP connection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 IP 127.0.0.1  Port 14804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server not found, then asks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7" name="Oval 6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8" name="Oval 7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02901" y="316087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Railroad Manager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82" idx="5"/>
            <a:endCxn id="8" idx="1"/>
          </p:cNvCxnSpPr>
          <p:nvPr/>
        </p:nvCxnSpPr>
        <p:spPr>
          <a:xfrm rot="16200000" flipH="1">
            <a:off x="5057221" y="2148165"/>
            <a:ext cx="736101" cy="169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0"/>
            <a:endCxn id="7" idx="4"/>
          </p:cNvCxnSpPr>
          <p:nvPr/>
        </p:nvCxnSpPr>
        <p:spPr>
          <a:xfrm rot="16200000" flipV="1">
            <a:off x="1303491" y="4212105"/>
            <a:ext cx="1802858" cy="100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20" idx="3"/>
          </p:cNvCxnSpPr>
          <p:nvPr/>
        </p:nvCxnSpPr>
        <p:spPr>
          <a:xfrm rot="10800000">
            <a:off x="4996262" y="3287042"/>
            <a:ext cx="1109448" cy="28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0"/>
          </p:cNvCxnSpPr>
          <p:nvPr/>
        </p:nvCxnSpPr>
        <p:spPr>
          <a:xfrm rot="16200000" flipH="1">
            <a:off x="3784046" y="5350239"/>
            <a:ext cx="560963" cy="1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3531124" y="4007825"/>
            <a:ext cx="1215958" cy="14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</p:cNvCxnSpPr>
          <p:nvPr/>
        </p:nvCxnSpPr>
        <p:spPr>
          <a:xfrm rot="16200000" flipH="1">
            <a:off x="2407963" y="3419686"/>
            <a:ext cx="933204" cy="154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842408" y="1099248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82" name="Oval 81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86" name="Straight Arrow Connector 85"/>
          <p:cNvCxnSpPr>
            <a:stCxn id="4" idx="2"/>
            <a:endCxn id="78" idx="0"/>
          </p:cNvCxnSpPr>
          <p:nvPr/>
        </p:nvCxnSpPr>
        <p:spPr>
          <a:xfrm rot="16200000" flipH="1">
            <a:off x="4121886" y="950700"/>
            <a:ext cx="287358" cy="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4"/>
            <a:endCxn id="82" idx="0"/>
          </p:cNvCxnSpPr>
          <p:nvPr/>
        </p:nvCxnSpPr>
        <p:spPr>
          <a:xfrm rot="16200000" flipH="1">
            <a:off x="3925093" y="1892048"/>
            <a:ext cx="697169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0"/>
            <a:endCxn id="82" idx="4"/>
          </p:cNvCxnSpPr>
          <p:nvPr/>
        </p:nvCxnSpPr>
        <p:spPr>
          <a:xfrm rot="16200000" flipV="1">
            <a:off x="4084647" y="2883608"/>
            <a:ext cx="457206" cy="72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20" idx="1"/>
          </p:cNvCxnSpPr>
          <p:nvPr/>
        </p:nvCxnSpPr>
        <p:spPr>
          <a:xfrm flipV="1">
            <a:off x="2266527" y="3287041"/>
            <a:ext cx="1436368" cy="229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5" name="Oval 4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8" name="Straight Connector 7"/>
          <p:cNvCxnSpPr/>
          <p:nvPr/>
        </p:nvCxnSpPr>
        <p:spPr>
          <a:xfrm>
            <a:off x="3702901" y="309991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Railroad Manager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29" idx="5"/>
            <a:endCxn id="6" idx="1"/>
          </p:cNvCxnSpPr>
          <p:nvPr/>
        </p:nvCxnSpPr>
        <p:spPr>
          <a:xfrm rot="16200000" flipH="1">
            <a:off x="5057221" y="2148165"/>
            <a:ext cx="736101" cy="169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3"/>
          </p:cNvCxnSpPr>
          <p:nvPr/>
        </p:nvCxnSpPr>
        <p:spPr>
          <a:xfrm rot="10800000">
            <a:off x="4996262" y="3287042"/>
            <a:ext cx="1109448" cy="28466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3" idx="0"/>
          </p:cNvCxnSpPr>
          <p:nvPr/>
        </p:nvCxnSpPr>
        <p:spPr>
          <a:xfrm rot="5400000">
            <a:off x="3804472" y="5263105"/>
            <a:ext cx="643891" cy="1075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0"/>
          </p:cNvCxnSpPr>
          <p:nvPr/>
        </p:nvCxnSpPr>
        <p:spPr>
          <a:xfrm rot="5400000">
            <a:off x="3618688" y="3987049"/>
            <a:ext cx="1292401" cy="169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42408" y="147862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2" idx="2"/>
            <a:endCxn id="28" idx="0"/>
          </p:cNvCxnSpPr>
          <p:nvPr/>
        </p:nvCxnSpPr>
        <p:spPr>
          <a:xfrm rot="16200000" flipH="1">
            <a:off x="3932197" y="1140389"/>
            <a:ext cx="666736" cy="97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9" idx="0"/>
          </p:cNvCxnSpPr>
          <p:nvPr/>
        </p:nvCxnSpPr>
        <p:spPr>
          <a:xfrm rot="16200000" flipH="1">
            <a:off x="4114782" y="2081737"/>
            <a:ext cx="317791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83683" y="2714019"/>
            <a:ext cx="24224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2a. </a:t>
            </a:r>
            <a:r>
              <a:rPr lang="en-US" sz="1100" err="1" smtClean="0"/>
              <a:t>ReceiveMessage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0, 0) : size</a:t>
            </a:r>
          </a:p>
          <a:p>
            <a:r>
              <a:rPr lang="en-US" sz="1100" smtClean="0"/>
              <a:t>2b. </a:t>
            </a:r>
            <a:r>
              <a:rPr lang="en-US" sz="1100" err="1" smtClean="0"/>
              <a:t>ReadByte</a:t>
            </a:r>
            <a:r>
              <a:rPr lang="en-US" sz="1100" smtClean="0"/>
              <a:t>(0) : byte</a:t>
            </a:r>
          </a:p>
          <a:p>
            <a:endParaRPr lang="en-US" sz="1100"/>
          </a:p>
        </p:txBody>
      </p:sp>
      <p:sp>
        <p:nvSpPr>
          <p:cNvPr id="33" name="TextBox 32"/>
          <p:cNvSpPr txBox="1"/>
          <p:nvPr/>
        </p:nvSpPr>
        <p:spPr>
          <a:xfrm>
            <a:off x="4413113" y="959796"/>
            <a:ext cx="26084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1a. ClearBuffer(0)</a:t>
            </a:r>
          </a:p>
          <a:p>
            <a:r>
              <a:rPr lang="en-US" sz="1100" smtClean="0"/>
              <a:t>1b. </a:t>
            </a:r>
            <a:r>
              <a:rPr lang="en-US" sz="1100" err="1" smtClean="0"/>
              <a:t>WriteByte</a:t>
            </a:r>
            <a:r>
              <a:rPr lang="en-US" sz="1100" smtClean="0"/>
              <a:t>(byte, 0)</a:t>
            </a:r>
          </a:p>
          <a:p>
            <a:r>
              <a:rPr lang="en-US" sz="1100" smtClean="0"/>
              <a:t>1c. </a:t>
            </a:r>
            <a:r>
              <a:rPr lang="en-US" sz="1100" err="1" smtClean="0"/>
              <a:t>SendMessage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</a:t>
            </a:r>
            <a:r>
              <a:rPr lang="en-US" sz="1100" err="1" smtClean="0"/>
              <a:t>Ip</a:t>
            </a:r>
            <a:r>
              <a:rPr lang="en-US" sz="1100" smtClean="0"/>
              <a:t>, Port, 0) : flag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4241262" y="1108954"/>
            <a:ext cx="33074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5252938" y="2791841"/>
            <a:ext cx="359922" cy="14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7071" y="349547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3. Put (message)</a:t>
            </a:r>
            <a:endParaRPr lang="en-US" sz="1100"/>
          </a:p>
        </p:txBody>
      </p:sp>
      <p:cxnSp>
        <p:nvCxnSpPr>
          <p:cNvPr id="58" name="Straight Arrow Connector 57"/>
          <p:cNvCxnSpPr/>
          <p:nvPr/>
        </p:nvCxnSpPr>
        <p:spPr>
          <a:xfrm rot="10800000">
            <a:off x="5087566" y="3443592"/>
            <a:ext cx="447472" cy="11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31530" y="4105070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4. Put various updates</a:t>
            </a:r>
            <a:endParaRPr lang="en-US" sz="110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189383" y="3929975"/>
            <a:ext cx="363168" cy="4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21013" y="389107"/>
            <a:ext cx="255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       Message </a:t>
            </a:r>
          </a:p>
          <a:p>
            <a:r>
              <a:rPr lang="en-US" smtClean="0"/>
              <a:t>railroad 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err="1" smtClean="0"/>
              <a:t>Ada</a:t>
            </a:r>
            <a:r>
              <a:rPr lang="en-US" smtClean="0"/>
              <a:t> program</a:t>
            </a:r>
          </a:p>
          <a:p>
            <a:r>
              <a:rPr lang="en-US" smtClean="0"/>
              <a:t>               </a:t>
            </a:r>
            <a:r>
              <a:rPr lang="en-US" smtClean="0">
                <a:sym typeface="Wingdings" pitchFamily="2" charset="2"/>
              </a:rPr>
              <a:t> screen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189376" y="5171870"/>
            <a:ext cx="1899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5a. </a:t>
            </a:r>
            <a:r>
              <a:rPr lang="en-US" sz="1100" err="1" smtClean="0"/>
              <a:t>MoveCursor</a:t>
            </a:r>
            <a:r>
              <a:rPr lang="en-US" sz="1100" smtClean="0"/>
              <a:t>(column, row)</a:t>
            </a:r>
          </a:p>
          <a:p>
            <a:r>
              <a:rPr lang="en-US" sz="1100" smtClean="0"/>
              <a:t>5b. Put (string)</a:t>
            </a:r>
            <a:endParaRPr lang="en-US" sz="1100"/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4017525" y="5337249"/>
            <a:ext cx="356682" cy="5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8604" y="6305105"/>
            <a:ext cx="56457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39DLL</a:t>
            </a:r>
            <a:endParaRPr lang="en-US" sz="1200"/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 rot="16200000" flipH="1">
            <a:off x="6112048" y="4426260"/>
            <a:ext cx="2436710" cy="13209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34" idx="1"/>
          </p:cNvCxnSpPr>
          <p:nvPr/>
        </p:nvCxnSpPr>
        <p:spPr>
          <a:xfrm rot="10800000">
            <a:off x="1702324" y="3813273"/>
            <a:ext cx="6006281" cy="2630332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endCxn id="34" idx="0"/>
          </p:cNvCxnSpPr>
          <p:nvPr/>
        </p:nvCxnSpPr>
        <p:spPr>
          <a:xfrm>
            <a:off x="4737352" y="581058"/>
            <a:ext cx="3253541" cy="5724047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5" name="Oval 4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8" name="Straight Connector 7"/>
          <p:cNvCxnSpPr/>
          <p:nvPr/>
        </p:nvCxnSpPr>
        <p:spPr>
          <a:xfrm>
            <a:off x="3702901" y="309991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Railroad Manager</a:t>
            </a:r>
            <a:endParaRPr lang="en-US" sz="1200"/>
          </a:p>
        </p:txBody>
      </p:sp>
      <p:cxnSp>
        <p:nvCxnSpPr>
          <p:cNvPr id="10" name="Straight Arrow Connector 9"/>
          <p:cNvCxnSpPr>
            <a:stCxn id="9" idx="0"/>
            <a:endCxn id="29" idx="4"/>
          </p:cNvCxnSpPr>
          <p:nvPr/>
        </p:nvCxnSpPr>
        <p:spPr>
          <a:xfrm rot="16200000" flipV="1">
            <a:off x="4084647" y="2883608"/>
            <a:ext cx="457206" cy="7265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0"/>
            <a:endCxn id="5" idx="4"/>
          </p:cNvCxnSpPr>
          <p:nvPr/>
        </p:nvCxnSpPr>
        <p:spPr>
          <a:xfrm rot="16200000" flipV="1">
            <a:off x="1303491" y="4212105"/>
            <a:ext cx="1802858" cy="10051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3" idx="0"/>
          </p:cNvCxnSpPr>
          <p:nvPr/>
        </p:nvCxnSpPr>
        <p:spPr>
          <a:xfrm rot="5400000">
            <a:off x="3804472" y="5263105"/>
            <a:ext cx="643891" cy="1075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5" idx="6"/>
          </p:cNvCxnSpPr>
          <p:nvPr/>
        </p:nvCxnSpPr>
        <p:spPr>
          <a:xfrm rot="10800000" flipV="1">
            <a:off x="2266527" y="3287040"/>
            <a:ext cx="1436368" cy="2295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7" idx="1"/>
          </p:cNvCxnSpPr>
          <p:nvPr/>
        </p:nvCxnSpPr>
        <p:spPr>
          <a:xfrm rot="16200000" flipH="1">
            <a:off x="2275492" y="3552156"/>
            <a:ext cx="1130067" cy="14785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42408" y="147862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2" idx="2"/>
            <a:endCxn id="28" idx="0"/>
          </p:cNvCxnSpPr>
          <p:nvPr/>
        </p:nvCxnSpPr>
        <p:spPr>
          <a:xfrm rot="16200000" flipH="1">
            <a:off x="3932197" y="1140389"/>
            <a:ext cx="666736" cy="97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9" idx="0"/>
          </p:cNvCxnSpPr>
          <p:nvPr/>
        </p:nvCxnSpPr>
        <p:spPr>
          <a:xfrm rot="16200000" flipH="1">
            <a:off x="4114782" y="2081737"/>
            <a:ext cx="317791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13113" y="959796"/>
            <a:ext cx="2422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6a. </a:t>
            </a:r>
            <a:r>
              <a:rPr lang="en-US" sz="1100" err="1" smtClean="0"/>
              <a:t>ReceiveMessage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0, 0) : Size</a:t>
            </a:r>
          </a:p>
          <a:p>
            <a:r>
              <a:rPr lang="en-US" sz="1100" smtClean="0"/>
              <a:t>6b. </a:t>
            </a:r>
            <a:r>
              <a:rPr lang="en-US" sz="1100" err="1" smtClean="0"/>
              <a:t>ReadByte</a:t>
            </a:r>
            <a:r>
              <a:rPr lang="en-US" sz="1100" smtClean="0"/>
              <a:t>(0) : Byte</a:t>
            </a:r>
            <a:endParaRPr lang="en-US" sz="110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4241262" y="1108954"/>
            <a:ext cx="33074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1" y="389107"/>
            <a:ext cx="284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         Message </a:t>
            </a:r>
          </a:p>
          <a:p>
            <a:r>
              <a:rPr lang="en-US" smtClean="0"/>
              <a:t>keyboard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err="1" smtClean="0"/>
              <a:t>Ada</a:t>
            </a:r>
            <a:r>
              <a:rPr lang="en-US" smtClean="0"/>
              <a:t> program</a:t>
            </a:r>
          </a:p>
          <a:p>
            <a:r>
              <a:rPr lang="en-US" smtClean="0"/>
              <a:t>                  </a:t>
            </a:r>
            <a:r>
              <a:rPr lang="en-US" smtClean="0">
                <a:sym typeface="Wingdings" pitchFamily="2" charset="2"/>
              </a:rPr>
              <a:t> railroad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89376" y="5171870"/>
            <a:ext cx="1899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3a. </a:t>
            </a:r>
            <a:r>
              <a:rPr lang="en-US" sz="1100" err="1" smtClean="0"/>
              <a:t>MoveCursor</a:t>
            </a:r>
            <a:r>
              <a:rPr lang="en-US" sz="1100" smtClean="0"/>
              <a:t>(column, row)</a:t>
            </a:r>
          </a:p>
          <a:p>
            <a:r>
              <a:rPr lang="en-US" sz="1100" smtClean="0"/>
              <a:t>3b. Put (string)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017525" y="5337249"/>
            <a:ext cx="356682" cy="5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2194" y="4701702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1. Get :Command</a:t>
            </a:r>
            <a:endParaRPr lang="en-US" sz="1100"/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1665054" y="4369343"/>
            <a:ext cx="295072" cy="14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41640" y="3540867"/>
            <a:ext cx="1848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4. SendMessage (Command) </a:t>
            </a:r>
            <a:endParaRPr lang="en-US" sz="110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833996" y="3482502"/>
            <a:ext cx="434498" cy="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41389" y="2438326"/>
            <a:ext cx="26292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5a. ClearBuffer(0)</a:t>
            </a:r>
          </a:p>
          <a:p>
            <a:r>
              <a:rPr lang="en-US" sz="1100" smtClean="0"/>
              <a:t>5b. </a:t>
            </a:r>
            <a:r>
              <a:rPr lang="en-US" sz="1100" err="1" smtClean="0"/>
              <a:t>WriteByte</a:t>
            </a:r>
            <a:r>
              <a:rPr lang="en-US" sz="1100" smtClean="0"/>
              <a:t>(Byte, 0)</a:t>
            </a:r>
          </a:p>
          <a:p>
            <a:r>
              <a:rPr lang="en-US" sz="1100" smtClean="0"/>
              <a:t>5c. </a:t>
            </a:r>
            <a:r>
              <a:rPr lang="en-US" sz="1100" err="1" smtClean="0"/>
              <a:t>SendMessage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</a:t>
            </a:r>
            <a:r>
              <a:rPr lang="en-US" sz="1100" err="1" smtClean="0"/>
              <a:t>Ip</a:t>
            </a:r>
            <a:r>
              <a:rPr lang="en-US" sz="1100" smtClean="0"/>
              <a:t>, Port, 0) : Flag</a:t>
            </a:r>
            <a:endParaRPr lang="en-US" sz="1100"/>
          </a:p>
        </p:txBody>
      </p:sp>
      <p:sp>
        <p:nvSpPr>
          <p:cNvPr id="53" name="TextBox 52"/>
          <p:cNvSpPr txBox="1"/>
          <p:nvPr/>
        </p:nvSpPr>
        <p:spPr>
          <a:xfrm>
            <a:off x="2175751" y="4121283"/>
            <a:ext cx="1460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2a. PutError (String)</a:t>
            </a:r>
          </a:p>
          <a:p>
            <a:r>
              <a:rPr lang="en-US" sz="1100" smtClean="0"/>
              <a:t>2b. PutPrompt(String)</a:t>
            </a:r>
            <a:endParaRPr lang="en-US" sz="11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902090" y="4565514"/>
            <a:ext cx="259399" cy="23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4043243" y="2910634"/>
            <a:ext cx="240686" cy="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08604" y="6305105"/>
            <a:ext cx="56457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39DLL</a:t>
            </a:r>
            <a:endParaRPr lang="en-US" sz="1200"/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 rot="16200000" flipH="1">
            <a:off x="6112048" y="4426260"/>
            <a:ext cx="2436710" cy="13209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5" idx="1"/>
          </p:cNvCxnSpPr>
          <p:nvPr/>
        </p:nvCxnSpPr>
        <p:spPr>
          <a:xfrm rot="10800000">
            <a:off x="1702324" y="3813273"/>
            <a:ext cx="6006281" cy="2630332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endCxn id="35" idx="0"/>
          </p:cNvCxnSpPr>
          <p:nvPr/>
        </p:nvCxnSpPr>
        <p:spPr>
          <a:xfrm>
            <a:off x="4737352" y="581058"/>
            <a:ext cx="3253541" cy="5724047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5" name="Oval 4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8" name="Straight Connector 7"/>
          <p:cNvCxnSpPr/>
          <p:nvPr/>
        </p:nvCxnSpPr>
        <p:spPr>
          <a:xfrm>
            <a:off x="3702901" y="309991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Railroad Manager</a:t>
            </a:r>
            <a:endParaRPr lang="en-US" sz="1200"/>
          </a:p>
        </p:txBody>
      </p:sp>
      <p:cxnSp>
        <p:nvCxnSpPr>
          <p:cNvPr id="10" name="Straight Arrow Connector 9"/>
          <p:cNvCxnSpPr>
            <a:endCxn id="29" idx="4"/>
          </p:cNvCxnSpPr>
          <p:nvPr/>
        </p:nvCxnSpPr>
        <p:spPr>
          <a:xfrm rot="16200000" flipV="1">
            <a:off x="4108968" y="2859287"/>
            <a:ext cx="387148" cy="512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9" idx="5"/>
            <a:endCxn id="6" idx="1"/>
          </p:cNvCxnSpPr>
          <p:nvPr/>
        </p:nvCxnSpPr>
        <p:spPr>
          <a:xfrm rot="16200000" flipH="1">
            <a:off x="5057221" y="2148165"/>
            <a:ext cx="736101" cy="169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0"/>
            <a:endCxn id="5" idx="4"/>
          </p:cNvCxnSpPr>
          <p:nvPr/>
        </p:nvCxnSpPr>
        <p:spPr>
          <a:xfrm rot="16200000" flipV="1">
            <a:off x="1303491" y="4212105"/>
            <a:ext cx="1802858" cy="10051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3"/>
          </p:cNvCxnSpPr>
          <p:nvPr/>
        </p:nvCxnSpPr>
        <p:spPr>
          <a:xfrm rot="10800000">
            <a:off x="4996262" y="3287042"/>
            <a:ext cx="1109448" cy="28466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3" idx="0"/>
          </p:cNvCxnSpPr>
          <p:nvPr/>
        </p:nvCxnSpPr>
        <p:spPr>
          <a:xfrm rot="5400000">
            <a:off x="3804472" y="5263105"/>
            <a:ext cx="643891" cy="1075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5" idx="6"/>
          </p:cNvCxnSpPr>
          <p:nvPr/>
        </p:nvCxnSpPr>
        <p:spPr>
          <a:xfrm rot="10800000" flipV="1">
            <a:off x="2266527" y="3287040"/>
            <a:ext cx="1436368" cy="2295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0"/>
          </p:cNvCxnSpPr>
          <p:nvPr/>
        </p:nvCxnSpPr>
        <p:spPr>
          <a:xfrm rot="5400000">
            <a:off x="3618688" y="3987049"/>
            <a:ext cx="1292401" cy="169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42408" y="147862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2" idx="2"/>
            <a:endCxn id="28" idx="0"/>
          </p:cNvCxnSpPr>
          <p:nvPr/>
        </p:nvCxnSpPr>
        <p:spPr>
          <a:xfrm rot="16200000" flipH="1">
            <a:off x="3932197" y="1140389"/>
            <a:ext cx="666736" cy="97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9" idx="0"/>
          </p:cNvCxnSpPr>
          <p:nvPr/>
        </p:nvCxnSpPr>
        <p:spPr>
          <a:xfrm rot="16200000" flipH="1">
            <a:off x="4114782" y="2081737"/>
            <a:ext cx="317791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83683" y="2714019"/>
            <a:ext cx="2185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6. </a:t>
            </a:r>
            <a:r>
              <a:rPr lang="en-US" sz="1100" dirty="0" err="1" smtClean="0"/>
              <a:t>ReceiveMessage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SL_RD_DATA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3113" y="959796"/>
            <a:ext cx="22381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sz="1100" dirty="0" smtClean="0"/>
              <a:t>4. </a:t>
            </a:r>
            <a:r>
              <a:rPr lang="en-US" sz="1100" dirty="0" err="1" smtClean="0"/>
              <a:t>ReceiveMessage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LOCO_ADR</a:t>
            </a:r>
            <a:endParaRPr lang="en-US" sz="1100" dirty="0" smtClean="0"/>
          </a:p>
          <a:p>
            <a:pPr marL="228600" indent="-228600"/>
            <a:r>
              <a:rPr lang="en-US" sz="1100" dirty="0" smtClean="0"/>
              <a:t>5. </a:t>
            </a:r>
            <a:r>
              <a:rPr lang="en-US" sz="1100" dirty="0" err="1" smtClean="0"/>
              <a:t>SendMessage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SL_RD_DATA</a:t>
            </a:r>
            <a:r>
              <a:rPr lang="en-US" sz="1100" dirty="0" smtClean="0"/>
              <a:t> </a:t>
            </a:r>
          </a:p>
          <a:p>
            <a:pPr marL="228600" indent="-228600"/>
            <a:r>
              <a:rPr lang="en-US" sz="1100" dirty="0" smtClean="0"/>
              <a:t>9. </a:t>
            </a:r>
            <a:r>
              <a:rPr lang="en-US" sz="1100" dirty="0" err="1" smtClean="0"/>
              <a:t>ReceiveMessage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MOVE_SLOTS 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4241262" y="1108954"/>
            <a:ext cx="33074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5252938" y="2791841"/>
            <a:ext cx="359922" cy="14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91967" y="3495470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7. Put (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SL_RD_DATA</a:t>
            </a:r>
            <a:r>
              <a:rPr lang="en-US" sz="1100" dirty="0" smtClean="0"/>
              <a:t> )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5087566" y="3443592"/>
            <a:ext cx="447472" cy="11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31530" y="4105070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10. Put (slot#)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4189383" y="3929975"/>
            <a:ext cx="363168" cy="4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1" y="389107"/>
            <a:ext cx="284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Selecting or stealing a loco address (assuming no errors)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89376" y="5171870"/>
            <a:ext cx="1972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11a. </a:t>
            </a:r>
            <a:r>
              <a:rPr lang="en-US" sz="1100" err="1" smtClean="0"/>
              <a:t>MoveCursor</a:t>
            </a:r>
            <a:r>
              <a:rPr lang="en-US" sz="1100" smtClean="0"/>
              <a:t>(column, row)</a:t>
            </a:r>
          </a:p>
          <a:p>
            <a:r>
              <a:rPr lang="en-US" sz="1100" smtClean="0"/>
              <a:t>11b. Put (string)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017525" y="5337249"/>
            <a:ext cx="356682" cy="5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45658" y="4614153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1. Get (</a:t>
            </a:r>
            <a:r>
              <a:rPr lang="en-US" sz="1100" err="1" smtClean="0"/>
              <a:t>Rn</a:t>
            </a:r>
            <a:r>
              <a:rPr lang="en-US" sz="1100" smtClean="0"/>
              <a:t>)</a:t>
            </a:r>
            <a:endParaRPr lang="en-US" sz="11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833996" y="3482502"/>
            <a:ext cx="434498" cy="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V="1">
            <a:off x="4119880" y="2931160"/>
            <a:ext cx="18288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25081" y="2616957"/>
            <a:ext cx="2244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 </a:t>
            </a:r>
            <a:r>
              <a:rPr lang="en-US" sz="1100" dirty="0" err="1" smtClean="0"/>
              <a:t>SendMessage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LOCO_ADR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8. </a:t>
            </a:r>
            <a:r>
              <a:rPr lang="en-US" sz="1100" dirty="0" err="1" smtClean="0">
                <a:cs typeface="Courier New" pitchFamily="49" charset="0"/>
              </a:rPr>
              <a:t>SendMessage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MOVE_SLOTS </a:t>
            </a:r>
            <a:endParaRPr lang="en-US" sz="1100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1679643" y="4286655"/>
            <a:ext cx="402077" cy="226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08604" y="6305105"/>
            <a:ext cx="56457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39DLL</a:t>
            </a:r>
            <a:endParaRPr lang="en-US" sz="1200"/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rot="16200000" flipH="1">
            <a:off x="6112048" y="4426260"/>
            <a:ext cx="2436710" cy="13209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46" idx="1"/>
          </p:cNvCxnSpPr>
          <p:nvPr/>
        </p:nvCxnSpPr>
        <p:spPr>
          <a:xfrm rot="10800000">
            <a:off x="1702324" y="3813273"/>
            <a:ext cx="6006281" cy="2630332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endCxn id="46" idx="0"/>
          </p:cNvCxnSpPr>
          <p:nvPr/>
        </p:nvCxnSpPr>
        <p:spPr>
          <a:xfrm>
            <a:off x="4737352" y="581058"/>
            <a:ext cx="3253541" cy="5724047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01000" y="3551027"/>
            <a:ext cx="1630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 </a:t>
            </a:r>
            <a:r>
              <a:rPr lang="en-US" sz="1100" dirty="0" err="1" smtClean="0"/>
              <a:t>sendMessage</a:t>
            </a:r>
            <a:r>
              <a:rPr lang="en-US" sz="1100" dirty="0" smtClean="0"/>
              <a:t>(SL or SE)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 rot="16200000" flipH="1">
            <a:off x="2275492" y="3552156"/>
            <a:ext cx="1130067" cy="14785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75751" y="4121283"/>
            <a:ext cx="1467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1’a. </a:t>
            </a:r>
            <a:r>
              <a:rPr lang="en-US" sz="1100" dirty="0" err="1" smtClean="0"/>
              <a:t>PutError</a:t>
            </a:r>
            <a:r>
              <a:rPr lang="en-US" sz="1100" dirty="0" smtClean="0"/>
              <a:t> (String)</a:t>
            </a:r>
          </a:p>
          <a:p>
            <a:r>
              <a:rPr lang="en-US" sz="1100" dirty="0" smtClean="0"/>
              <a:t>1’b. </a:t>
            </a:r>
            <a:r>
              <a:rPr lang="en-US" sz="1100" dirty="0" err="1" smtClean="0"/>
              <a:t>PutPrompt</a:t>
            </a:r>
            <a:r>
              <a:rPr lang="en-US" sz="1100" dirty="0" smtClean="0"/>
              <a:t>(String)</a:t>
            </a:r>
            <a:endParaRPr lang="en-US" sz="11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902090" y="4565514"/>
            <a:ext cx="259399" cy="23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4166" y="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Packages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840334" cy="5847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u="sng" dirty="0" smtClean="0"/>
              <a:t>Globals.ads</a:t>
            </a:r>
          </a:p>
          <a:p>
            <a:r>
              <a:rPr lang="en-US" sz="1100" dirty="0" smtClean="0"/>
              <a:t>+   </a:t>
            </a:r>
            <a:r>
              <a:rPr lang="en-US" sz="1100" err="1" smtClean="0"/>
              <a:t>kNumTrains</a:t>
            </a:r>
            <a:r>
              <a:rPr lang="en-US" sz="1100" smtClean="0"/>
              <a:t>             </a:t>
            </a:r>
            <a:r>
              <a:rPr lang="en-US" sz="1100" dirty="0" smtClean="0"/>
              <a:t>	:= 4 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kNumSwitches</a:t>
            </a:r>
            <a:r>
              <a:rPr lang="en-US" sz="1100" dirty="0" smtClean="0"/>
              <a:t> 	:= 26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kMaxLenMsg</a:t>
            </a:r>
            <a:r>
              <a:rPr lang="en-US" sz="1100" dirty="0" smtClean="0"/>
              <a:t> 	:= 14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kMaxLenError</a:t>
            </a:r>
            <a:r>
              <a:rPr lang="en-US" sz="1100" dirty="0" smtClean="0"/>
              <a:t> 	:= 80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kGreen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	:= “green”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kWhite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	:= “white”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kRed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	:= “red”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kYellow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	:= “yellow”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kNoColor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	:= “      “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kDeltaSpeed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:= 10</a:t>
            </a:r>
            <a:endParaRPr lang="en-US" sz="1100" dirty="0" smtClean="0"/>
          </a:p>
          <a:p>
            <a:endParaRPr lang="en-US" sz="1100" b="1" u="sng" dirty="0" smtClean="0"/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ColorType</a:t>
            </a:r>
            <a:r>
              <a:rPr lang="en-US" sz="1100" dirty="0" smtClean="0">
                <a:solidFill>
                  <a:schemeClr val="tx1"/>
                </a:solidFill>
              </a:rPr>
              <a:t>                   	string(1..6)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LocoAddressType</a:t>
            </a:r>
            <a:r>
              <a:rPr lang="en-US" sz="1100" dirty="0" smtClean="0">
                <a:solidFill>
                  <a:schemeClr val="tx1"/>
                </a:solidFill>
              </a:rPr>
              <a:t>   	 (0..4444)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SlotType</a:t>
            </a:r>
            <a:r>
              <a:rPr lang="en-US" sz="1100" dirty="0" smtClean="0">
                <a:solidFill>
                  <a:schemeClr val="tx1"/>
                </a:solidFill>
              </a:rPr>
              <a:t>                    	(0..120)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DirectionType</a:t>
            </a:r>
            <a:r>
              <a:rPr lang="en-US" sz="1100" dirty="0" smtClean="0">
                <a:solidFill>
                  <a:schemeClr val="tx1"/>
                </a:solidFill>
              </a:rPr>
              <a:t>         	 (Forward, Backward)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SpeedType</a:t>
            </a:r>
            <a:r>
              <a:rPr lang="en-US" sz="1100" dirty="0" smtClean="0">
                <a:solidFill>
                  <a:schemeClr val="tx1"/>
                </a:solidFill>
              </a:rPr>
              <a:t> 		(0..127)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OnOffType</a:t>
            </a:r>
            <a:r>
              <a:rPr lang="en-US" sz="1100" dirty="0" smtClean="0">
                <a:solidFill>
                  <a:schemeClr val="tx1"/>
                </a:solidFill>
              </a:rPr>
              <a:t>      	(On, Off)</a:t>
            </a:r>
          </a:p>
          <a:p>
            <a:r>
              <a:rPr lang="en-US" sz="110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TrainType</a:t>
            </a:r>
            <a:r>
              <a:rPr lang="en-US" sz="1100" dirty="0" smtClean="0">
                <a:solidFill>
                  <a:schemeClr val="tx1"/>
                </a:solidFill>
              </a:rPr>
              <a:t>     		record of 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                                            </a:t>
            </a:r>
            <a:r>
              <a:rPr lang="en-US" sz="1100" dirty="0" err="1" smtClean="0">
                <a:solidFill>
                  <a:schemeClr val="tx1"/>
                </a:solidFill>
              </a:rPr>
              <a:t>isConnected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                                            </a:t>
            </a:r>
            <a:r>
              <a:rPr lang="en-US" sz="1100" dirty="0" err="1" smtClean="0">
                <a:solidFill>
                  <a:schemeClr val="tx1"/>
                </a:solidFill>
              </a:rPr>
              <a:t>phyadr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physlot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viradr</a:t>
            </a:r>
            <a:r>
              <a:rPr lang="en-US" sz="1100" dirty="0" smtClean="0">
                <a:solidFill>
                  <a:schemeClr val="tx1"/>
                </a:solidFill>
              </a:rPr>
              <a:t>,  </a:t>
            </a:r>
            <a:r>
              <a:rPr lang="en-US" sz="1100" dirty="0" err="1" smtClean="0">
                <a:solidFill>
                  <a:schemeClr val="tx1"/>
                </a:solidFill>
              </a:rPr>
              <a:t>virslot</a:t>
            </a:r>
            <a:r>
              <a:rPr lang="en-US" sz="1100" dirty="0" smtClean="0">
                <a:solidFill>
                  <a:schemeClr val="tx1"/>
                </a:solidFill>
              </a:rPr>
              <a:t>, state, direction, 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		  speed, light, horn, bell, mute</a:t>
            </a:r>
            <a:r>
              <a:rPr lang="en-US" sz="1100" smtClean="0">
                <a:solidFill>
                  <a:schemeClr val="tx1"/>
                </a:solidFill>
              </a:rPr>
              <a:t>, sensors(a list of natural)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TrainArrayType</a:t>
            </a:r>
            <a:r>
              <a:rPr lang="en-US" sz="1100" dirty="0" smtClean="0"/>
              <a:t>    	 (1..kNumTrains) of </a:t>
            </a:r>
            <a:r>
              <a:rPr lang="en-US" sz="1100" dirty="0" err="1" smtClean="0"/>
              <a:t>TrainType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SwitchType</a:t>
            </a:r>
            <a:r>
              <a:rPr lang="en-US" sz="1100" dirty="0" smtClean="0"/>
              <a:t>   		(Closed, Thrown, Moving, Unknown)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SwitchArrayType</a:t>
            </a:r>
            <a:r>
              <a:rPr lang="en-US" sz="1100" dirty="0" smtClean="0"/>
              <a:t>    	(1..kNumSwitches) of </a:t>
            </a:r>
            <a:r>
              <a:rPr lang="en-US" sz="1100" dirty="0" err="1" smtClean="0"/>
              <a:t>SwitchType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ByteArrayType</a:t>
            </a:r>
            <a:r>
              <a:rPr lang="en-US" sz="1100" dirty="0" smtClean="0"/>
              <a:t> 	array (Integer RANGE &lt;&gt;) of unsigned_8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MessageType</a:t>
            </a:r>
            <a:r>
              <a:rPr lang="en-US" sz="1100" dirty="0" smtClean="0"/>
              <a:t>    	bytes(1..kMaxLenMsg), </a:t>
            </a:r>
            <a:r>
              <a:rPr lang="en-US" sz="1100" dirty="0" err="1" smtClean="0"/>
              <a:t>InUse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CmdType</a:t>
            </a:r>
            <a:r>
              <a:rPr lang="en-US" sz="1100" dirty="0" smtClean="0"/>
              <a:t>     		(</a:t>
            </a:r>
            <a:r>
              <a:rPr lang="en-US" sz="1100" dirty="0" err="1" smtClean="0"/>
              <a:t>ReadXML</a:t>
            </a:r>
            <a:r>
              <a:rPr lang="en-US" sz="1100" dirty="0" smtClean="0"/>
              <a:t>, </a:t>
            </a:r>
            <a:r>
              <a:rPr lang="en-US" sz="1100" dirty="0" err="1" smtClean="0"/>
              <a:t>InitializeLoco</a:t>
            </a:r>
            <a:r>
              <a:rPr lang="en-US" sz="1100" dirty="0" smtClean="0"/>
              <a:t>, </a:t>
            </a:r>
            <a:r>
              <a:rPr lang="en-US" sz="1100" dirty="0" err="1" smtClean="0"/>
              <a:t>SelectLoco</a:t>
            </a:r>
            <a:r>
              <a:rPr lang="en-US" sz="1100" dirty="0" smtClean="0"/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Steal</a:t>
            </a:r>
            <a:r>
              <a:rPr lang="en-US" sz="1100" dirty="0" err="1" smtClean="0"/>
              <a:t>Loco</a:t>
            </a:r>
            <a:r>
              <a:rPr lang="en-US" sz="1100" dirty="0" smtClean="0"/>
              <a:t>, Close, Throw, Forward, Backward, </a:t>
            </a:r>
          </a:p>
          <a:p>
            <a:r>
              <a:rPr lang="en-US" sz="1100" dirty="0" smtClean="0"/>
              <a:t>		Increase, Decrease, Halt, Horn, Bell, Mute, </a:t>
            </a:r>
            <a:r>
              <a:rPr lang="en-US" sz="1100" smtClean="0"/>
              <a:t>Light, Power, </a:t>
            </a:r>
            <a:r>
              <a:rPr lang="en-US" sz="1100" dirty="0" err="1" smtClean="0"/>
              <a:t>MoveSlots</a:t>
            </a:r>
            <a:r>
              <a:rPr lang="en-US" sz="1100" dirty="0" smtClean="0"/>
              <a:t>, Unknown, Quit)</a:t>
            </a:r>
          </a:p>
          <a:p>
            <a:r>
              <a:rPr lang="en-US" sz="1100" dirty="0" smtClean="0"/>
              <a:t>+  </a:t>
            </a:r>
            <a:r>
              <a:rPr lang="en-US" sz="1100" dirty="0" err="1" smtClean="0"/>
              <a:t>CommandType</a:t>
            </a:r>
            <a:r>
              <a:rPr lang="en-US" sz="1100" dirty="0" smtClean="0"/>
              <a:t>  	record of </a:t>
            </a:r>
            <a:r>
              <a:rPr lang="en-US" sz="1100" dirty="0" err="1" smtClean="0"/>
              <a:t>cmd</a:t>
            </a:r>
            <a:r>
              <a:rPr lang="en-US" sz="1100" dirty="0" smtClean="0"/>
              <a:t>, natural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96493" cy="19543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u="sng" dirty="0" smtClean="0"/>
              <a:t>Globals.ads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ConnectSocket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IpStrAda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String := "127.0.0.1";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IpStrC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Chars_Ptr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New_String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IpStrAda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CEmptyString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Chars_Ptr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New_String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("");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ServerPort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(14804);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Buffer0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(0.0);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BlockingMode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NonblockingMode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CZero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25" y="211016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Packages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441" y="653144"/>
            <a:ext cx="141032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smtClean="0"/>
              <a:t>Api39dll</a:t>
            </a:r>
          </a:p>
          <a:p>
            <a:r>
              <a:rPr lang="en-US" sz="1200" smtClean="0"/>
              <a:t>+f  </a:t>
            </a:r>
            <a:r>
              <a:rPr lang="en-US" sz="1200" err="1" smtClean="0"/>
              <a:t>dllInit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TcpConnect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ClearBuffer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WriteByte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SendMessage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ReceiveMessage</a:t>
            </a:r>
            <a:endParaRPr lang="en-US" sz="1200" smtClean="0"/>
          </a:p>
          <a:p>
            <a:r>
              <a:rPr lang="en-US" sz="1200" smtClean="0"/>
              <a:t>+f   </a:t>
            </a:r>
            <a:r>
              <a:rPr lang="en-US" sz="1200" err="1" smtClean="0"/>
              <a:t>ReadByte</a:t>
            </a:r>
            <a:endParaRPr lang="en-US" sz="1200" smtClean="0"/>
          </a:p>
        </p:txBody>
      </p:sp>
      <p:sp>
        <p:nvSpPr>
          <p:cNvPr id="4" name="TextBox 3"/>
          <p:cNvSpPr txBox="1"/>
          <p:nvPr/>
        </p:nvSpPr>
        <p:spPr>
          <a:xfrm>
            <a:off x="361406" y="2855408"/>
            <a:ext cx="1251818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smtClean="0"/>
              <a:t>Screen</a:t>
            </a:r>
          </a:p>
          <a:p>
            <a:r>
              <a:rPr lang="en-US" sz="1200" smtClean="0"/>
              <a:t>+d   </a:t>
            </a:r>
            <a:r>
              <a:rPr lang="en-US" sz="1200" err="1" smtClean="0"/>
              <a:t>ScreenDepth</a:t>
            </a:r>
            <a:endParaRPr lang="en-US" sz="1200" smtClean="0"/>
          </a:p>
          <a:p>
            <a:r>
              <a:rPr lang="en-US" sz="1200" smtClean="0"/>
              <a:t>+d   </a:t>
            </a:r>
            <a:r>
              <a:rPr lang="en-US" sz="1200" err="1" smtClean="0"/>
              <a:t>ScreenWidth</a:t>
            </a:r>
            <a:endParaRPr lang="en-US" sz="1200" smtClean="0"/>
          </a:p>
          <a:p>
            <a:endParaRPr lang="en-US" sz="1200" smtClean="0"/>
          </a:p>
          <a:p>
            <a:r>
              <a:rPr lang="en-US" sz="1200" smtClean="0"/>
              <a:t>+p   Beep</a:t>
            </a:r>
          </a:p>
          <a:p>
            <a:r>
              <a:rPr lang="en-US" sz="1200" smtClean="0"/>
              <a:t>+p   </a:t>
            </a:r>
            <a:r>
              <a:rPr lang="en-US" sz="1200" err="1" smtClean="0"/>
              <a:t>ClearScreen</a:t>
            </a:r>
            <a:endParaRPr lang="en-US" sz="1200" smtClean="0"/>
          </a:p>
          <a:p>
            <a:r>
              <a:rPr lang="en-US" sz="1200" smtClean="0"/>
              <a:t>+p   </a:t>
            </a:r>
            <a:r>
              <a:rPr lang="en-US" sz="1200" err="1" smtClean="0"/>
              <a:t>MoveCursor</a:t>
            </a:r>
            <a:r>
              <a:rPr lang="en-US" sz="120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3138" y="465575"/>
            <a:ext cx="1848711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err="1" smtClean="0"/>
              <a:t>ScreenManager</a:t>
            </a:r>
            <a:endParaRPr lang="en-US" sz="1200" b="1" u="sng" smtClean="0"/>
          </a:p>
          <a:p>
            <a:r>
              <a:rPr lang="en-US" sz="1200" smtClean="0"/>
              <a:t>+p   Initialize</a:t>
            </a:r>
          </a:p>
          <a:p>
            <a:r>
              <a:rPr lang="en-US" sz="1200" smtClean="0"/>
              <a:t>+p   </a:t>
            </a:r>
            <a:r>
              <a:rPr lang="en-US" sz="1200" err="1" smtClean="0"/>
              <a:t>PutTrains</a:t>
            </a:r>
            <a:r>
              <a:rPr lang="en-US" sz="1200" smtClean="0"/>
              <a:t>(Trains)</a:t>
            </a:r>
            <a:endParaRPr lang="en-US" sz="1200" smtClean="0">
              <a:cs typeface="Courier New" pitchFamily="49" charset="0"/>
            </a:endParaRP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PutMessage</a:t>
            </a:r>
            <a:r>
              <a:rPr lang="en-US" sz="1200" smtClean="0">
                <a:cs typeface="Courier New" pitchFamily="49" charset="0"/>
              </a:rPr>
              <a:t>(</a:t>
            </a:r>
            <a:r>
              <a:rPr lang="en-US" sz="1200" err="1" smtClean="0">
                <a:cs typeface="Courier New" pitchFamily="49" charset="0"/>
              </a:rPr>
              <a:t>Stgring</a:t>
            </a:r>
            <a:r>
              <a:rPr lang="en-US" sz="1200" smtClean="0">
                <a:cs typeface="Courier New" pitchFamily="49" charset="0"/>
              </a:rPr>
              <a:t>)</a:t>
            </a: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PutSwitches</a:t>
            </a:r>
            <a:r>
              <a:rPr lang="en-US" sz="1200" smtClean="0">
                <a:cs typeface="Courier New" pitchFamily="49" charset="0"/>
              </a:rPr>
              <a:t>(Switches)</a:t>
            </a: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PutError</a:t>
            </a:r>
            <a:r>
              <a:rPr lang="en-US" sz="1200" smtClean="0">
                <a:cs typeface="Courier New" pitchFamily="49" charset="0"/>
              </a:rPr>
              <a:t>(String)</a:t>
            </a: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PutPrompt</a:t>
            </a:r>
            <a:r>
              <a:rPr lang="en-US" sz="1200" smtClean="0">
                <a:cs typeface="Courier New" pitchFamily="49" charset="0"/>
              </a:rPr>
              <a:t>(String)</a:t>
            </a:r>
          </a:p>
          <a:p>
            <a:r>
              <a:rPr lang="en-US" sz="1200" smtClean="0">
                <a:cs typeface="Courier New" pitchFamily="49" charset="0"/>
              </a:rPr>
              <a:t> </a:t>
            </a:r>
          </a:p>
          <a:p>
            <a:r>
              <a:rPr lang="en-US" sz="1200" b="1" i="1" smtClean="0">
                <a:cs typeface="Courier New" pitchFamily="49" charset="0"/>
              </a:rPr>
              <a:t>+o   objScreenManager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056" y="286378"/>
            <a:ext cx="14796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err="1" smtClean="0"/>
              <a:t>RailroadTask</a:t>
            </a:r>
            <a:endParaRPr lang="en-US" sz="1200" b="1" u="sng" smtClean="0"/>
          </a:p>
          <a:p>
            <a:r>
              <a:rPr lang="en-US" sz="1200" smtClean="0"/>
              <a:t>+e   Start</a:t>
            </a:r>
          </a:p>
          <a:p>
            <a:endParaRPr lang="en-US" sz="1200" smtClean="0"/>
          </a:p>
          <a:p>
            <a:r>
              <a:rPr lang="en-US" sz="1200" b="1" i="1" smtClean="0"/>
              <a:t>+o  obj RailroadTask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5134" y="2699660"/>
            <a:ext cx="3076291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err="1" smtClean="0"/>
              <a:t>RailroadManager</a:t>
            </a:r>
            <a:endParaRPr lang="en-US" sz="1200" b="1" u="sng" smtClean="0"/>
          </a:p>
          <a:p>
            <a:r>
              <a:rPr lang="en-US" sz="1200" smtClean="0"/>
              <a:t>-d   Trains</a:t>
            </a:r>
          </a:p>
          <a:p>
            <a:r>
              <a:rPr lang="en-US" sz="1200" smtClean="0"/>
              <a:t>-d   Switches</a:t>
            </a:r>
          </a:p>
          <a:p>
            <a:r>
              <a:rPr lang="en-US" sz="1200" smtClean="0"/>
              <a:t>-d   Last message received</a:t>
            </a:r>
          </a:p>
          <a:p>
            <a:endParaRPr lang="en-US" sz="1200" smtClean="0"/>
          </a:p>
          <a:p>
            <a:r>
              <a:rPr lang="en-US" sz="1200" smtClean="0"/>
              <a:t>+p   Initialize</a:t>
            </a:r>
          </a:p>
          <a:p>
            <a:r>
              <a:rPr lang="en-US" sz="1200" smtClean="0"/>
              <a:t>+p   Put(Message)</a:t>
            </a:r>
          </a:p>
          <a:p>
            <a:r>
              <a:rPr lang="en-US" sz="1200" smtClean="0"/>
              <a:t>+f   GetMessage(Command, Success):Message</a:t>
            </a:r>
          </a:p>
          <a:p>
            <a:endParaRPr lang="en-US" sz="1200" smtClean="0"/>
          </a:p>
          <a:p>
            <a:r>
              <a:rPr lang="en-US" sz="1200" b="1" i="1" smtClean="0"/>
              <a:t>+o   objRailroadManager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79980" y="2778723"/>
            <a:ext cx="1349087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dirty="0" err="1" smtClean="0"/>
              <a:t>AdminThrottle</a:t>
            </a:r>
            <a:endParaRPr lang="en-US" sz="1200" b="1" u="sng" dirty="0" smtClean="0"/>
          </a:p>
          <a:p>
            <a:endParaRPr lang="en-US" sz="1200" b="1" u="sng" dirty="0" smtClean="0"/>
          </a:p>
          <a:p>
            <a:r>
              <a:rPr lang="en-US" sz="1200" i="1" dirty="0" smtClean="0"/>
              <a:t>It all starts here</a:t>
            </a:r>
            <a:endParaRPr lang="en-US" sz="1200" b="1" u="sng" dirty="0" smtClean="0"/>
          </a:p>
          <a:p>
            <a:r>
              <a:rPr lang="en-US" sz="1200" dirty="0" smtClean="0"/>
              <a:t>Connect to server</a:t>
            </a:r>
          </a:p>
          <a:p>
            <a:r>
              <a:rPr lang="en-US" sz="1200" dirty="0" smtClean="0"/>
              <a:t>Start tasks</a:t>
            </a:r>
          </a:p>
          <a:p>
            <a:r>
              <a:rPr lang="en-US" sz="1200" dirty="0" smtClean="0"/>
              <a:t>Initialize managers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5731" y="1222549"/>
            <a:ext cx="154407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smtClean="0"/>
              <a:t>KeyboardTask</a:t>
            </a:r>
          </a:p>
          <a:p>
            <a:r>
              <a:rPr lang="en-US" sz="1200" smtClean="0"/>
              <a:t>+e   Start</a:t>
            </a:r>
          </a:p>
          <a:p>
            <a:endParaRPr lang="en-US" sz="1200" smtClean="0"/>
          </a:p>
          <a:p>
            <a:r>
              <a:rPr lang="en-US" sz="1200" b="1" i="1" smtClean="0"/>
              <a:t>+o   objKeyboardTask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10452</TotalTime>
  <Words>1446</Words>
  <Application>Microsoft Office PowerPoint</Application>
  <PresentationFormat>On-screen Show (4:3)</PresentationFormat>
  <Paragraphs>355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Admin Throttle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Train Client</dc:title>
  <dc:creator>Martin</dc:creator>
  <cp:lastModifiedBy>Martin</cp:lastModifiedBy>
  <cp:revision>125</cp:revision>
  <dcterms:created xsi:type="dcterms:W3CDTF">2011-03-24T01:07:06Z</dcterms:created>
  <dcterms:modified xsi:type="dcterms:W3CDTF">2011-12-04T02:04:34Z</dcterms:modified>
</cp:coreProperties>
</file>