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4" r:id="rId4"/>
    <p:sldId id="258" r:id="rId5"/>
    <p:sldId id="259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0593" autoAdjust="0"/>
  </p:normalViewPr>
  <p:slideViewPr>
    <p:cSldViewPr>
      <p:cViewPr varScale="1">
        <p:scale>
          <a:sx n="86" d="100"/>
          <a:sy n="86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F9AB-C027-4567-A206-A652214C8EE8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96836-D48C-4350-A3A4-66928F8F54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&lt;railroad&gt;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&lt;section-list&gt;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id="1"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id="1"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id="8"&gt;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id="9"&gt;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id="10"&gt;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id="5"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id="5"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id="18"&gt;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id="19"&gt;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id="20"&gt;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id="4"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id="4"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id="6"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id=“6"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id=“7"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id=“6"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id=“7"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&lt;/section-list&gt;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&lt;switch-list&gt;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“1”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 id = “4”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 id = “2”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id = “3”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“2” type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“crossover”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“5” /&gt;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“16”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“6” /&gt;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“15” /&gt;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“4”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“12”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“21”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“5”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“11”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“13”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“6”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“23”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“25”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sz="1200" b="1" i="1" u="none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….. </a:t>
            </a:r>
            <a:r>
              <a:rPr lang="en-US" sz="1200" b="1" i="1" u="none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 a mistake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“26”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“24”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“7”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“23”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“26”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“25”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&lt;/switch-list&gt;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&lt;/railroad&gt;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839-1A91-471D-B6E3-AA2E158BE8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23" y="6045196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4409722" y="5520267"/>
            <a:ext cx="2410178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01" y="325233"/>
            <a:ext cx="729063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1        2         3         4         5     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6         7 . . . to      100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1234567890123456789012345678901234567890123456789012345678901234567890123456789. . .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01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Train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PhyAdr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State Speed Dir Light Bell Horn Mute Location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02   ----- ----------- ----------- ----- ----- --- ----- ---- ---- ---- 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03     1    3333 / 3      13 / 10    W    60    F   on   off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13   14   26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04     2    2222 / 2      14 / 11    BH   0     R   on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103  104  77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05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06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08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received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set speed train 2 to 50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09                      bytes in decimal / bytes in hex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Switches                        Commands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11     0 1 2 3 4 5 6 7 8 9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read XML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s#…s# initialize loco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12   0  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select loco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steal loco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  1 C * T C T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C *                                                                 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14   2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Cs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          Ts throw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15                                   </a:t>
            </a:r>
            <a:r>
              <a:rPr lang="en-US" sz="1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Vt n -- set velocity of t to n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16                                   Ft forward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reverse       Q  quit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17                                   Bt bell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 horn        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 halt all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18                        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Lt light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Mt 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19                                   P+ power on       P- power off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20                           a = physical loco address  s = switch       s# = sensor#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21                           t = train                  f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file name    n  = 0..127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22   Error messages displayed here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23   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364" y="4671996"/>
            <a:ext cx="47762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100" dirty="0" smtClean="0"/>
              <a:t>Switch commands use the switch number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It: increases the speed of train t by 30, to a limit of 127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err="1" smtClean="0"/>
              <a:t>Dt</a:t>
            </a:r>
            <a:r>
              <a:rPr lang="en-US" sz="1100" dirty="0" smtClean="0"/>
              <a:t>: decreases the speed of train t by 30, to a limit of 0</a:t>
            </a:r>
          </a:p>
          <a:p>
            <a:endParaRPr lang="en-US" sz="1100" dirty="0" smtClean="0"/>
          </a:p>
          <a:p>
            <a:r>
              <a:rPr lang="en-US" sz="1200" b="1" dirty="0" smtClean="0"/>
              <a:t>Train data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,this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to all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</a:t>
            </a:r>
            <a:br>
              <a:rPr lang="en-US" sz="1100" dirty="0" smtClean="0"/>
            </a:br>
            <a:r>
              <a:rPr lang="en-US" sz="1100" dirty="0" smtClean="0"/>
              <a:t>     I need to add some messages for this.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indicated by user</a:t>
            </a:r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r>
              <a:rPr lang="en-US" sz="1200" b="1" dirty="0" smtClean="0"/>
              <a:t>Switches</a:t>
            </a:r>
            <a:endParaRPr lang="en-US" sz="1100" b="1" dirty="0" smtClean="0"/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mode, 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reported by the railroad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62" y="346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Throttle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6853" y="4644312"/>
            <a:ext cx="376517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What messages are heard by this throttle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Only the messages that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sends to throttles.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simulator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all other throttles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 </a:t>
            </a:r>
            <a:r>
              <a:rPr lang="en-US" sz="1100" dirty="0" err="1" smtClean="0"/>
              <a:t>LocoBuffer</a:t>
            </a:r>
            <a:endParaRPr lang="en-US" sz="1100" dirty="0" smtClean="0"/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the </a:t>
            </a:r>
            <a:r>
              <a:rPr lang="en-US" sz="1100" dirty="0" err="1" smtClean="0"/>
              <a:t>Digiitrax</a:t>
            </a:r>
            <a:r>
              <a:rPr lang="en-US" sz="1100" dirty="0" smtClean="0"/>
              <a:t> throttles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Initially in stand alone 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response to </a:t>
            </a:r>
            <a:r>
              <a:rPr lang="en-US" sz="1100" dirty="0" err="1" smtClean="0">
                <a:solidFill>
                  <a:srgbClr val="FF0000"/>
                </a:solidFill>
              </a:rPr>
              <a:t>Xf</a:t>
            </a:r>
            <a:r>
              <a:rPr lang="en-US" sz="1100" dirty="0" smtClean="0">
                <a:solidFill>
                  <a:srgbClr val="FF0000"/>
                </a:solidFill>
              </a:rPr>
              <a:t> (read XML) goes into </a:t>
            </a:r>
            <a:r>
              <a:rPr lang="en-US" sz="1100" dirty="0" err="1" smtClean="0">
                <a:solidFill>
                  <a:srgbClr val="FF0000"/>
                </a:solidFill>
              </a:rPr>
              <a:t>PydaRail</a:t>
            </a:r>
            <a:r>
              <a:rPr lang="en-US" sz="1100" dirty="0" smtClean="0">
                <a:solidFill>
                  <a:srgbClr val="FF0000"/>
                </a:solidFill>
              </a:rPr>
              <a:t> mode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496" y="810491"/>
            <a:ext cx="1649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Train states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 moving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BH begin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 begin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BD begin change</a:t>
            </a:r>
            <a:b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direction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 error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 unknown</a:t>
            </a:r>
          </a:p>
          <a:p>
            <a:pPr>
              <a:buFont typeface="Wingdings" pitchFamily="2" charset="2"/>
              <a:buChar char="q"/>
            </a:pPr>
            <a:endParaRPr lang="en-US" sz="1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TCP/IP connection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 IP 127.0.0.1  Port 14804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server not found, then asks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8025" y="1576388"/>
            <a:ext cx="26479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8682" y="5284269"/>
            <a:ext cx="525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described in the attached notes.</a:t>
            </a:r>
          </a:p>
          <a:p>
            <a:pPr algn="ctr"/>
            <a:r>
              <a:rPr lang="en-US" sz="1200" smtClean="0"/>
              <a:t>I have made several important changes to the original design document.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35846"/>
            <a:ext cx="8458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&lt;railroad&gt;</a:t>
            </a:r>
          </a:p>
          <a:p>
            <a:r>
              <a:rPr lang="en-US" sz="1200" smtClean="0"/>
              <a:t>	&lt;section-list&gt;</a:t>
            </a:r>
          </a:p>
          <a:p>
            <a:r>
              <a:rPr lang="en-US" sz="1200" smtClean="0"/>
              <a:t>		&lt;section id="1"&gt;</a:t>
            </a:r>
          </a:p>
          <a:p>
            <a:r>
              <a:rPr lang="en-US" sz="1200" smtClean="0"/>
              <a:t>			&lt;sensor id="4" /&gt;</a:t>
            </a:r>
          </a:p>
          <a:p>
            <a:r>
              <a:rPr lang="en-US" sz="1200" smtClean="0"/>
              <a:t>			&lt;sensor id="2" /&gt;</a:t>
            </a:r>
          </a:p>
          <a:p>
            <a:r>
              <a:rPr lang="en-US" sz="1200" smtClean="0"/>
              <a:t>			&lt;switch id="1" state="closed" /&gt;</a:t>
            </a:r>
          </a:p>
          <a:p>
            <a:r>
              <a:rPr lang="en-US" sz="1200" smtClean="0"/>
              <a:t>			&lt;blocking id="2" /&gt;</a:t>
            </a:r>
          </a:p>
          <a:p>
            <a:r>
              <a:rPr lang="en-US" sz="1200" smtClean="0"/>
              <a:t>		&lt;/section&gt;</a:t>
            </a:r>
          </a:p>
          <a:p>
            <a:r>
              <a:rPr lang="en-US" sz="1200" smtClean="0"/>
              <a:t>		&lt;section id="2"&gt;</a:t>
            </a:r>
          </a:p>
          <a:p>
            <a:r>
              <a:rPr lang="en-US" sz="1200" smtClean="0"/>
              <a:t>			&lt;sensor id="4" /&gt;</a:t>
            </a:r>
          </a:p>
          <a:p>
            <a:r>
              <a:rPr lang="en-US" sz="1200" smtClean="0"/>
              <a:t>			&lt;sensor id="3" /&gt;</a:t>
            </a:r>
          </a:p>
          <a:p>
            <a:r>
              <a:rPr lang="en-US" sz="1200" smtClean="0"/>
              <a:t>			&lt;switch id="1" state="thrown" /&gt;</a:t>
            </a:r>
          </a:p>
          <a:p>
            <a:r>
              <a:rPr lang="en-US" sz="1200" smtClean="0"/>
              <a:t>			&lt;blocking id="1" /&gt;</a:t>
            </a:r>
          </a:p>
          <a:p>
            <a:r>
              <a:rPr lang="en-US" sz="1200" smtClean="0"/>
              <a:t>		&lt;/section&gt;</a:t>
            </a:r>
          </a:p>
          <a:p>
            <a:r>
              <a:rPr lang="en-US" sz="1200" smtClean="0"/>
              <a:t>		&lt;section id="3"&gt;</a:t>
            </a:r>
          </a:p>
          <a:p>
            <a:r>
              <a:rPr lang="en-US" sz="1200" smtClean="0"/>
              <a:t>			&lt;sensor id="4" /&gt;</a:t>
            </a:r>
          </a:p>
          <a:p>
            <a:r>
              <a:rPr lang="en-US" sz="1200" smtClean="0"/>
              <a:t>			&lt;sensor id="5" /&gt;</a:t>
            </a:r>
          </a:p>
          <a:p>
            <a:r>
              <a:rPr lang="en-US" sz="1200" smtClean="0"/>
              <a:t>		&lt;/section&gt;</a:t>
            </a:r>
          </a:p>
          <a:p>
            <a:r>
              <a:rPr lang="en-US" sz="1200" smtClean="0"/>
              <a:t>                                                     …</a:t>
            </a:r>
          </a:p>
          <a:p>
            <a:r>
              <a:rPr lang="en-US" sz="1200" smtClean="0"/>
              <a:t>	</a:t>
            </a:r>
          </a:p>
          <a:p>
            <a:r>
              <a:rPr lang="en-US" sz="1200" smtClean="0"/>
              <a:t>	&lt;/section-list&gt;</a:t>
            </a:r>
          </a:p>
          <a:p>
            <a:r>
              <a:rPr lang="en-US" sz="1200" smtClean="0"/>
              <a:t>	&lt;switch-list&gt;</a:t>
            </a:r>
          </a:p>
          <a:p>
            <a:r>
              <a:rPr lang="en-US" sz="1200" smtClean="0"/>
              <a:t>		&lt;switch id = “1” &gt;</a:t>
            </a:r>
          </a:p>
          <a:p>
            <a:r>
              <a:rPr lang="en-US" sz="1200" smtClean="0"/>
              <a:t>			&lt;narrow-end  id = “4” /&gt;</a:t>
            </a:r>
          </a:p>
          <a:p>
            <a:r>
              <a:rPr lang="en-US" sz="1200" smtClean="0"/>
              <a:t>			&lt;closed-end  id = “2” /&gt; </a:t>
            </a:r>
          </a:p>
          <a:p>
            <a:r>
              <a:rPr lang="en-US" sz="1200" smtClean="0"/>
              <a:t>			&lt;thrown-end  id = “3” /&gt;</a:t>
            </a:r>
          </a:p>
          <a:p>
            <a:r>
              <a:rPr lang="en-US" sz="1200" smtClean="0"/>
              <a:t>		&lt;/switch&gt;</a:t>
            </a:r>
          </a:p>
          <a:p>
            <a:r>
              <a:rPr lang="en-US" sz="1200" smtClean="0"/>
              <a:t>		&lt;switch id = “2” type = “crossover”&gt;</a:t>
            </a:r>
          </a:p>
          <a:p>
            <a:r>
              <a:rPr lang="en-US" sz="1200" smtClean="0"/>
              <a:t>			&lt;narrow-end id = “5” /&gt;</a:t>
            </a:r>
          </a:p>
          <a:p>
            <a:pPr>
              <a:defRPr/>
            </a:pPr>
            <a:r>
              <a:rPr lang="en-US" sz="1200" smtClean="0"/>
              <a:t>			&lt;narrow-end id = “16” /&gt;</a:t>
            </a:r>
          </a:p>
          <a:p>
            <a:r>
              <a:rPr lang="en-US" sz="1200" smtClean="0"/>
              <a:t>			&lt;closed-end id = “6” /&gt; </a:t>
            </a:r>
          </a:p>
          <a:p>
            <a:pPr>
              <a:defRPr/>
            </a:pPr>
            <a:r>
              <a:rPr lang="en-US" sz="1200" smtClean="0"/>
              <a:t>			&lt;closed-end id = “15” /&gt; </a:t>
            </a:r>
          </a:p>
          <a:p>
            <a:r>
              <a:rPr lang="en-US" sz="1200" smtClean="0"/>
              <a:t>		&lt;/switch&gt;</a:t>
            </a:r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655" y="389106"/>
            <a:ext cx="563487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direction, lights, horn, bell, mute, turnout action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kForward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kBackward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:= 16#20#;  -- 0010 0000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:= 16#10#;  -- 0001 0000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:= 16#00#; 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16#02#;  -- 0000 0010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16#01#;  -- 0000 0001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16#08#;  -- 0000 1000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switches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kCloseIt      := 16#20#;  -- 0010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kIsClosed     := 16#10#;  -- 0001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kThrown       := 16#00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#; 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-- 0000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Opcodes 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OPC_GPON       := 16#83#; -- power on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OPC_GPOFF      := 16#82#; -- power off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OPC_INPUT_REP  := 16#B2#; -– report sensor fired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OPC_SW_REP     := 16#B1#; -– report turnout now open/thrown</a:t>
            </a:r>
          </a:p>
          <a:p>
            <a:endParaRPr lang="en-US" sz="105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OPC_LOCO_SPD   := 16#A0#; -- set speed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OPC_LOCO_DIRF  := 16#A1#; -- set direction, horn, bell, lights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OPC_LOCO_SND   := 16#A2#; -- set mute and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unmute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sound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OPC_SW_REQ     := 16#B0#; -- move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a turnout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OPC_LOCO_ADR   := 16#BF#; -- request for slot data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OPC_SL_RD_DATA := 16#E7#; -- slot data response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OPC_LONG_ACK   := 16#B4#; -- insufficient slots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OPC_MOVE_SLOTS := 16#BA#; -- register slot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All the above are declared as “constant unsigned_8” 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24515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cs typeface="Courier New" pitchFamily="49" charset="0"/>
              </a:rPr>
              <a:t>Messages Sent</a:t>
            </a:r>
          </a:p>
          <a:p>
            <a:endParaRPr lang="en-US" sz="1400" b="1" smtClean="0">
              <a:cs typeface="Courier New" pitchFamily="49" charset="0"/>
            </a:endParaRPr>
          </a:p>
          <a:p>
            <a:r>
              <a:rPr lang="en-US" sz="1000" smtClean="0">
                <a:solidFill>
                  <a:srgbClr val="00B050"/>
                </a:solidFill>
                <a:cs typeface="Courier New" pitchFamily="49" charset="0"/>
              </a:rPr>
              <a:t>OPC_SW_REQ – move switch</a:t>
            </a:r>
          </a:p>
          <a:p>
            <a:r>
              <a:rPr lang="en-US" sz="1000" smtClean="0">
                <a:cs typeface="Courier New" pitchFamily="49" charset="0"/>
              </a:rPr>
              <a:t>&lt;0xB0&gt;&lt;SW1&gt;&lt;SW2&gt;&lt;CHK&gt;</a:t>
            </a:r>
          </a:p>
          <a:p>
            <a:r>
              <a:rPr lang="en-US" sz="1000" smtClean="0">
                <a:cs typeface="Courier New" pitchFamily="49" charset="0"/>
              </a:rPr>
              <a:t>   byte1 := switch number  (0..127)</a:t>
            </a:r>
          </a:p>
          <a:p>
            <a:r>
              <a:rPr lang="en-US" sz="1000" smtClean="0">
                <a:cs typeface="Courier New" pitchFamily="49" charset="0"/>
              </a:rPr>
              <a:t>   byte2 := switch direction   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OPC_LOCO_SPD – set speed</a:t>
            </a:r>
          </a:p>
          <a:p>
            <a:r>
              <a:rPr lang="en-US" sz="1000" smtClean="0">
                <a:cs typeface="Courier New" pitchFamily="49" charset="0"/>
              </a:rPr>
              <a:t>&lt;0x A0 &gt;&lt;SLOT#&gt;&lt;SPEED&gt;&lt;CHK&gt;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speed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OPC_LOCO_DIRF – set direction, lights, horn, bell</a:t>
            </a:r>
          </a:p>
          <a:p>
            <a:r>
              <a:rPr lang="en-US" sz="1000" smtClean="0">
                <a:cs typeface="Courier New" pitchFamily="49" charset="0"/>
              </a:rPr>
              <a:t>&lt;0xA1&gt;&lt;SLOT#&gt;&lt;DIR_STATE&gt;&lt;CHK&gt; </a:t>
            </a:r>
          </a:p>
          <a:p>
            <a:r>
              <a:rPr lang="en-US" sz="1000" smtClean="0">
                <a:cs typeface="Courier New" pitchFamily="49" charset="0"/>
              </a:rPr>
              <a:t>  byte1 := slot;    </a:t>
            </a:r>
          </a:p>
          <a:p>
            <a:r>
              <a:rPr lang="en-US" sz="1000" smtClean="0">
                <a:cs typeface="Courier New" pitchFamily="49" charset="0"/>
              </a:rPr>
              <a:t>  byte2 := 16#00# or Direction or Light or Horn or Bell;</a:t>
            </a:r>
          </a:p>
          <a:p>
            <a:r>
              <a:rPr lang="en-US" sz="1000" smtClean="0">
                <a:cs typeface="Courier New" pitchFamily="49" charset="0"/>
              </a:rPr>
              <a:t>        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OPC_LOCO_SND – set mute</a:t>
            </a:r>
          </a:p>
          <a:p>
            <a:r>
              <a:rPr lang="en-US" sz="1000" smtClean="0">
                <a:cs typeface="Courier New" pitchFamily="49" charset="0"/>
              </a:rPr>
              <a:t>&lt;0xA2&gt;&lt;SLOT#&gt;&lt;SOUND&gt;&lt;CHK&gt;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16#00# | Mute;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OPC_LOCO_ADR – request information about a loco address</a:t>
            </a:r>
          </a:p>
          <a:p>
            <a:r>
              <a:rPr lang="en-US" sz="1000" smtClean="0">
                <a:cs typeface="Courier New" pitchFamily="49" charset="0"/>
              </a:rPr>
              <a:t>&lt;0xBF&gt;&lt;</a:t>
            </a:r>
            <a:r>
              <a:rPr lang="en-US" sz="1000" err="1" smtClean="0">
                <a:cs typeface="Courier New" pitchFamily="49" charset="0"/>
              </a:rPr>
              <a:t>adrhigh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adrlow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 byte2 := 16#FF# and 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mod 128);</a:t>
            </a:r>
          </a:p>
          <a:p>
            <a:r>
              <a:rPr lang="en-US" sz="1000" smtClean="0">
                <a:cs typeface="Courier New" pitchFamily="49" charset="0"/>
              </a:rPr>
              <a:t>   byte1 := 16#FF# and ((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- byte2) / 128); 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OPC_MOVE_SLOTS – register a slot</a:t>
            </a:r>
          </a:p>
          <a:p>
            <a:r>
              <a:rPr lang="en-US" sz="1000" smtClean="0">
                <a:cs typeface="Courier New" pitchFamily="49" charset="0"/>
              </a:rPr>
              <a:t>&lt;0xBA&gt;&lt;slot#&gt;&lt;slot#&gt;&lt;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slot;</a:t>
            </a:r>
          </a:p>
          <a:p>
            <a:endParaRPr lang="en-US" sz="1000" smtClean="0">
              <a:cs typeface="Courier New" pitchFamily="49" charset="0"/>
            </a:endParaRP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smtClean="0">
                <a:cs typeface="Courier New" pitchFamily="49" charset="0"/>
              </a:rPr>
              <a:t>checksum := 16#FF#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byte1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byte2; </a:t>
            </a:r>
          </a:p>
          <a:p>
            <a:r>
              <a:rPr lang="en-US" sz="1000" err="1" smtClean="0">
                <a:cs typeface="Courier New" pitchFamily="49" charset="0"/>
              </a:rPr>
              <a:t>clearbuffer</a:t>
            </a:r>
            <a:r>
              <a:rPr lang="en-US" sz="1000" smtClean="0">
                <a:cs typeface="Courier New" pitchFamily="49" charset="0"/>
              </a:rPr>
              <a:t>();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(byte1);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(byte2);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(checksum);  </a:t>
            </a:r>
          </a:p>
          <a:p>
            <a:r>
              <a:rPr lang="en-US" sz="1000" err="1" smtClean="0">
                <a:cs typeface="Courier New" pitchFamily="49" charset="0"/>
              </a:rPr>
              <a:t>sendmessage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socketToSimulator</a:t>
            </a:r>
            <a:r>
              <a:rPr lang="en-US" sz="1000" smtClean="0">
                <a:cs typeface="Courier New" pitchFamily="49" charset="0"/>
              </a:rPr>
              <a:t>);</a:t>
            </a:r>
            <a:endParaRPr lang="en-US" sz="100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846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+mj-lt"/>
                <a:cs typeface="Courier New" pitchFamily="49" charset="0"/>
              </a:rPr>
              <a:t>Messages Received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latin typeface="+mj-lt"/>
                <a:cs typeface="Courier New" pitchFamily="49" charset="0"/>
              </a:rPr>
              <a:t>All the output messages, which are displayed on the screen, but otherwise ignored.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OPC_INPUT_REP – report sensor fired</a:t>
            </a:r>
          </a:p>
          <a:p>
            <a:r>
              <a:rPr lang="en-US" sz="1000" smtClean="0">
                <a:latin typeface="+mj-lt"/>
              </a:rPr>
              <a:t>&lt;0xB2&gt;&lt;SN1&gt;&lt;SN2&gt;&lt;CHK&gt;</a:t>
            </a:r>
          </a:p>
          <a:p>
            <a:r>
              <a:rPr lang="en-US" sz="1000" smtClean="0">
                <a:latin typeface="+mj-lt"/>
              </a:rPr>
              <a:t>              SN1     &lt;0,A6,A5,A4,A3,A2,A1,A0&gt;</a:t>
            </a:r>
          </a:p>
          <a:p>
            <a:r>
              <a:rPr lang="en-US" sz="1000" smtClean="0">
                <a:latin typeface="+mj-lt"/>
              </a:rPr>
              <a:t>              SN2     &lt;0,X,I,L,A10,A9,A8,A7&gt;</a:t>
            </a:r>
          </a:p>
          <a:p>
            <a:r>
              <a:rPr lang="en-US" sz="1000" smtClean="0">
                <a:latin typeface="+mj-lt"/>
              </a:rPr>
              <a:t>                                I = 1 =&gt; add 1000 to the address</a:t>
            </a:r>
          </a:p>
          <a:p>
            <a:r>
              <a:rPr lang="en-US" sz="1000" smtClean="0">
                <a:latin typeface="+mj-lt"/>
              </a:rPr>
              <a:t>                                L = 1 =&gt; sensor high else low 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</a:rPr>
              <a:t>OPC_SW_REP – report turnout now open/thrown</a:t>
            </a:r>
          </a:p>
          <a:p>
            <a:r>
              <a:rPr lang="en-US" sz="1000" smtClean="0">
                <a:latin typeface="+mj-lt"/>
              </a:rPr>
              <a:t>&lt;0xB1&gt;&lt;SW1&gt;&lt;SW2&gt;&lt;CHK&gt;</a:t>
            </a:r>
          </a:p>
          <a:p>
            <a:r>
              <a:rPr lang="en-US" sz="1000" smtClean="0">
                <a:latin typeface="+mj-lt"/>
              </a:rPr>
              <a:t>           SW1     &lt;0,A6,A5,A4,A3,A2,A1,A0&gt;</a:t>
            </a:r>
          </a:p>
          <a:p>
            <a:r>
              <a:rPr lang="en-US" sz="1000" smtClean="0">
                <a:latin typeface="+mj-lt"/>
              </a:rPr>
              <a:t>           SW2     &lt;0,1,I,L,A10,A9,A8,A7&gt;</a:t>
            </a:r>
          </a:p>
          <a:p>
            <a:r>
              <a:rPr lang="en-US" sz="1000" smtClean="0">
                <a:latin typeface="+mj-lt"/>
              </a:rPr>
              <a:t>                              I = 1 =&gt; turnout closed else thrown</a:t>
            </a:r>
          </a:p>
          <a:p>
            <a:endParaRPr lang="en-US" sz="1000" smtClean="0">
              <a:latin typeface="+mj-lt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OPC_SL_RD_DATA – report loco address information</a:t>
            </a:r>
          </a:p>
          <a:p>
            <a:r>
              <a:rPr lang="en-US" sz="1000" smtClean="0"/>
              <a:t>&lt;0xE7&gt;&lt;0E&gt;&lt;slot#&gt;&lt;status&gt;&lt;</a:t>
            </a:r>
            <a:r>
              <a:rPr lang="en-US" sz="1000" err="1" smtClean="0"/>
              <a:t>adrlow</a:t>
            </a:r>
            <a:r>
              <a:rPr lang="en-US" sz="1000" smtClean="0"/>
              <a:t>&gt;&lt;</a:t>
            </a:r>
            <a:r>
              <a:rPr lang="en-US" sz="1000" err="1" smtClean="0"/>
              <a:t>spd</a:t>
            </a:r>
            <a:r>
              <a:rPr lang="en-US" sz="1000" smtClean="0"/>
              <a:t>&gt;&lt;</a:t>
            </a:r>
            <a:r>
              <a:rPr lang="en-US" sz="1000" err="1" smtClean="0"/>
              <a:t>dirf</a:t>
            </a:r>
            <a:r>
              <a:rPr lang="en-US" sz="1000" smtClean="0"/>
              <a:t>&gt;&lt;</a:t>
            </a:r>
            <a:r>
              <a:rPr lang="en-US" sz="1000" err="1" smtClean="0"/>
              <a:t>trk</a:t>
            </a:r>
            <a:r>
              <a:rPr lang="en-US" sz="1000" smtClean="0"/>
              <a:t>&gt;&lt;ss2&gt;&lt;</a:t>
            </a:r>
            <a:r>
              <a:rPr lang="en-US" sz="1000" err="1" smtClean="0"/>
              <a:t>adrhigh</a:t>
            </a:r>
            <a:r>
              <a:rPr lang="en-US" sz="1000" smtClean="0"/>
              <a:t>&gt;&lt;</a:t>
            </a:r>
            <a:r>
              <a:rPr lang="en-US" sz="1000" err="1" smtClean="0"/>
              <a:t>snd</a:t>
            </a:r>
            <a:r>
              <a:rPr lang="en-US" sz="1000" smtClean="0"/>
              <a:t>&gt;&lt;id1&gt;&lt;id2&gt;&lt;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0          1          2           3               4           5          6      7       8              9         10      11      12     13</a:t>
            </a:r>
            <a:endParaRPr lang="en-US" sz="1000" smtClean="0">
              <a:latin typeface="+mj-lt"/>
            </a:endParaRPr>
          </a:p>
          <a:p>
            <a:r>
              <a:rPr lang="en-US" sz="1000" smtClean="0"/>
              <a:t>              slot#	 the number of the slot</a:t>
            </a:r>
          </a:p>
          <a:p>
            <a:r>
              <a:rPr lang="en-US" sz="1000" smtClean="0"/>
              <a:t>              status	address already registered in the indicated slot (D5D4 == 11) or </a:t>
            </a:r>
          </a:p>
          <a:p>
            <a:pPr lvl="2"/>
            <a:r>
              <a:rPr lang="en-US" sz="1000" smtClean="0"/>
              <a:t>the slot is available for registering the address (D5D4 == other)</a:t>
            </a:r>
          </a:p>
          <a:p>
            <a:pPr lvl="1"/>
            <a:r>
              <a:rPr lang="en-US" sz="1000" smtClean="0"/>
              <a:t>	(The simulator makes no attempt to get the other bits correct and</a:t>
            </a:r>
          </a:p>
          <a:p>
            <a:pPr lvl="1"/>
            <a:r>
              <a:rPr lang="en-US" sz="1000" smtClean="0"/>
              <a:t>	sets them all to 0's.)</a:t>
            </a:r>
          </a:p>
          <a:p>
            <a:r>
              <a:rPr lang="en-US" sz="1000" smtClean="0"/>
              <a:t>              address	that was sent</a:t>
            </a:r>
          </a:p>
          <a:p>
            <a:r>
              <a:rPr lang="en-US" sz="1000" smtClean="0"/>
              <a:t>              other	information that we choose to ignore so we set it to 0x00;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OPC_LONG_ACK – report that there aren</a:t>
            </a:r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’t enough slots</a:t>
            </a:r>
          </a:p>
          <a:p>
            <a:r>
              <a:rPr lang="en-US" sz="1000" smtClean="0"/>
              <a:t>&lt;0xB4&gt;&lt;</a:t>
            </a:r>
            <a:r>
              <a:rPr lang="en-US" sz="1000" err="1" smtClean="0"/>
              <a:t>lopc</a:t>
            </a:r>
            <a:r>
              <a:rPr lang="en-US" sz="1000" smtClean="0"/>
              <a:t>&gt;&lt;ack1&gt;&lt;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         </a:t>
            </a:r>
            <a:r>
              <a:rPr lang="en-US" sz="1000" err="1" smtClean="0"/>
              <a:t>lopc</a:t>
            </a:r>
            <a:r>
              <a:rPr lang="en-US" sz="1000" smtClean="0"/>
              <a:t>	0x00, indicating insufficient slots</a:t>
            </a:r>
          </a:p>
          <a:p>
            <a:r>
              <a:rPr lang="en-US" sz="1000" smtClean="0"/>
              <a:t>              other	information that we choose to ignore so the simulator sets it to 0x00;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1859</Words>
  <Application>Microsoft Office PowerPoint</Application>
  <PresentationFormat>On-screen Show (4:3)</PresentationFormat>
  <Paragraphs>701</Paragraphs>
  <Slides>23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Martin</cp:lastModifiedBy>
  <cp:revision>2</cp:revision>
  <dcterms:created xsi:type="dcterms:W3CDTF">2006-08-16T00:00:00Z</dcterms:created>
  <dcterms:modified xsi:type="dcterms:W3CDTF">2012-02-10T20:55:25Z</dcterms:modified>
</cp:coreProperties>
</file>