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+0FPTlpkeTA3XN2Ui0h69IQLbq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dam Base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EC2FE0-9CC8-4821-8D9B-067617DF41CB}">
  <a:tblStyle styleId="{05EC2FE0-9CC8-4821-8D9B-067617DF41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75395AFD-1316-4FF0-9464-D4F2ED38507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06T09:58:39.120">
    <p:pos x="244" y="1187"/>
    <p:text>Zakładam, że to wszystko jest również wiedoczne na chartach dalej? Jeśli tak to lepiej najpierw pokazać charty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YBgJF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1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*this is additional information, or type to use delete when updating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Risks/Impacts for consideration e.g.:</a:t>
            </a:r>
            <a:endParaRPr b="1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testing due to scope/timeline changes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testing due to DCR not completed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testing effort needed because of..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testing due to SRA not completed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performance testing due to lack of non-functional requirements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estimates impacted based on FRA   </a:t>
            </a:r>
            <a:b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l-PL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etc......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0b7e42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10b7e42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0b7e4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10b7e4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"/>
          <p:cNvGraphicFramePr/>
          <p:nvPr/>
        </p:nvGraphicFramePr>
        <p:xfrm>
          <a:off x="388588" y="28611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{05EC2FE0-9CC8-4821-8D9B-067617DF41CB}</a:tableStyleId>
              </a:tblPr>
              <a:tblGrid>
                <a:gridCol w="4823500"/>
                <a:gridCol w="3627125"/>
              </a:tblGrid>
              <a:tr h="65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Problemy, Ryzyka &amp; Decyzje / Konieczne działania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1" lang="pl-PL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(te, które mogą wpłynąć na dostarczenie produktów testowych)</a:t>
                      </a:r>
                      <a:endParaRPr b="1" sz="8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1" lang="pl-PL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Ograniczony czas na testowanie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1" sz="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</a:rPr>
                        <a:t>Kluczowe aktywności testowe </a:t>
                      </a:r>
                      <a:endParaRPr b="0" i="1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r>
                        <a:rPr b="1" i="1" lang="pl-PL" sz="800" u="none" cap="none" strike="noStrike">
                          <a:solidFill>
                            <a:schemeClr val="lt1"/>
                          </a:solidFill>
                        </a:rPr>
                        <a:t>(zaplanowane na następny tydzień)</a:t>
                      </a:r>
                      <a:endParaRPr b="0" i="1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</a:tr>
              <a:tr h="140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Kwestie otwarte:</a:t>
                      </a:r>
                      <a:endParaRPr sz="1400" u="none" cap="none" strike="noStrike"/>
                    </a:p>
                    <a:p>
                      <a:pPr indent="-2794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Char char="-"/>
                      </a:pPr>
                      <a:r>
                        <a:rPr b="0" i="1" lang="pl-P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Dostarczenie raportów błędów do dev teamu, retestowanie</a:t>
                      </a:r>
                      <a:endParaRPr i="1" sz="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Ryzyka: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i="1" lang="pl-PL" sz="800" u="none" cap="none" strike="noStrike">
                          <a:solidFill>
                            <a:srgbClr val="000000"/>
                          </a:solidFill>
                        </a:rPr>
                        <a:t>Brak kompletu dokumentacji: FS (Functional Specification), URS (User Requirements Specification)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i="1" lang="pl-PL" sz="800" u="none" cap="none" strike="noStrike">
                          <a:solidFill>
                            <a:srgbClr val="000000"/>
                          </a:solidFill>
                        </a:rPr>
                        <a:t>Urlop testerki (07-13.12.20)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1"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-228600" lvl="0" marL="4572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/>
                        <a:t>Napisanie Raportu Testów</a:t>
                      </a:r>
                      <a:endParaRPr i="1" sz="1400" u="none" cap="none" strike="noStrike"/>
                    </a:p>
                    <a:p>
                      <a:pPr indent="-228600" lvl="0" marL="4572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/>
                        <a:t>Przygotowanie podsumowania - Lessons Learnt </a:t>
                      </a:r>
                      <a:endParaRPr/>
                    </a:p>
                    <a:p>
                      <a:pPr indent="-228600" lvl="0" marL="457200" marR="8890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/>
                        <a:t>Prezentacja </a:t>
                      </a:r>
                      <a:endParaRPr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73" name="Google Shape;73;p1"/>
          <p:cNvSpPr/>
          <p:nvPr/>
        </p:nvSpPr>
        <p:spPr>
          <a:xfrm>
            <a:off x="7770153" y="821425"/>
            <a:ext cx="98700" cy="10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" name="Google Shape;74;p1"/>
          <p:cNvGraphicFramePr/>
          <p:nvPr/>
        </p:nvGraphicFramePr>
        <p:xfrm>
          <a:off x="381013" y="756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{05EC2FE0-9CC8-4821-8D9B-067617DF41CB}</a:tableStyleId>
              </a:tblPr>
              <a:tblGrid>
                <a:gridCol w="4808225"/>
                <a:gridCol w="2332100"/>
                <a:gridCol w="845425"/>
                <a:gridCol w="480050"/>
              </a:tblGrid>
              <a:tr h="34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Postęp w realizacji planu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pl-PL" sz="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(Pierwszy Raport Cząstkowy)</a:t>
                      </a:r>
                      <a:endParaRPr i="1" sz="800" u="none" cap="none" strike="noStrike"/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 </a:t>
                      </a:r>
                      <a:endParaRPr sz="1400" u="none" cap="none" strike="noStrike"/>
                    </a:p>
                  </a:txBody>
                  <a:tcPr marT="34300" marB="34300" marR="91450" marL="91450"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197525">
                <a:tc rowSpan="6">
                  <a:txBody>
                    <a:bodyPr/>
                    <a:lstStyle/>
                    <a:p>
                      <a:pPr indent="-762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WYKONANE/ZAMKNIĘTE: </a:t>
                      </a:r>
                      <a:endParaRPr i="1" sz="900" u="none" cap="none" strike="noStrike">
                        <a:solidFill>
                          <a:srgbClr val="263238"/>
                        </a:solidFill>
                      </a:endParaRPr>
                    </a:p>
                    <a:p>
                      <a:pPr indent="-171450" lvl="0" marL="3429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>
                          <a:solidFill>
                            <a:srgbClr val="263238"/>
                          </a:solidFill>
                        </a:rPr>
                        <a:t>Testowanie zakładek: Sypialnia, Dekoracje, Ozdoby Choinkowe, Kuchnia i Jadalnia, Zapachy, Dzieci</a:t>
                      </a:r>
                      <a:endParaRPr/>
                    </a:p>
                    <a:p>
                      <a:pPr indent="-171450" lvl="0" marL="3429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>
                          <a:solidFill>
                            <a:srgbClr val="263238"/>
                          </a:solidFill>
                        </a:rPr>
                        <a:t>Wyszukiwanie produktów w wymienionych zakładkach, nawigacja i filtrowanie</a:t>
                      </a:r>
                      <a:endParaRPr/>
                    </a:p>
                    <a:p>
                      <a:pPr indent="-171450" lvl="0" marL="3429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b="0" i="1" lang="pl-P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Testowanie zakładki 'Boże Narodzenie' dla użytkownika zalogowanego</a:t>
                      </a:r>
                      <a:endParaRPr i="1" sz="900" u="none" cap="none" strike="noStrike">
                        <a:solidFill>
                          <a:srgbClr val="2632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TRWAJĄCE: </a:t>
                      </a:r>
                      <a:endParaRPr i="1" sz="900" u="none" cap="none" strike="noStrike">
                        <a:solidFill>
                          <a:srgbClr val="263238"/>
                        </a:solidFill>
                      </a:endParaRPr>
                    </a:p>
                    <a:p>
                      <a:pPr indent="-28575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Char char="•"/>
                      </a:pPr>
                      <a:r>
                        <a:rPr i="1" lang="pl-PL" sz="900" u="none" cap="none" strike="noStrike">
                          <a:solidFill>
                            <a:schemeClr val="dk1"/>
                          </a:solidFill>
                        </a:rPr>
                        <a:t>Zatwierdzenie Planu Testów</a:t>
                      </a:r>
                      <a:endParaRPr/>
                    </a:p>
                    <a:p>
                      <a:pPr indent="-171450" lvl="0" marL="40005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3238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i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76200" lvl="0" marL="139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l-PL" sz="800" u="none" cap="none" strike="noStrike">
                          <a:solidFill>
                            <a:srgbClr val="000000"/>
                          </a:solidFill>
                        </a:rPr>
                        <a:t>PRZESUNIĘTE AKTYWNOŚCI TESTOWE: </a:t>
                      </a:r>
                      <a:endParaRPr/>
                    </a:p>
                    <a:p>
                      <a:pPr indent="-285750" lvl="0" marL="457200" marR="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i="1" lang="pl-PL" sz="900" u="none" cap="none" strike="noStrike"/>
                        <a:t>N/A</a:t>
                      </a:r>
                      <a:endParaRPr sz="8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Produkty pracy</a:t>
                      </a:r>
                      <a:endParaRPr sz="1400" u="none" cap="none" strike="noStrike"/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Status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7525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Testów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pl-PL" sz="800" u="none" cap="none" strike="noStrike">
                          <a:solidFill>
                            <a:schemeClr val="dk1"/>
                          </a:solidFill>
                        </a:rPr>
                        <a:t>29-11-20</a:t>
                      </a:r>
                      <a:endParaRPr i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200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Macierz śledzenia wymagań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N/A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450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Projektowanie przypadków testowych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pl-PL" sz="800" u="none" cap="none" strike="noStrike"/>
                        <a:t>29-11-20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675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Wykonanie przypadków testowych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i="1" lang="pl-PL" sz="800" u="none" cap="none" strike="noStrike"/>
                        <a:t>04-12-20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850">
                <a:tc vMerge="1"/>
                <a:tc>
                  <a:txBody>
                    <a:bodyPr/>
                    <a:lstStyle/>
                    <a:p>
                      <a:pPr indent="0" lvl="1" marL="1714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Raport Testów</a:t>
                      </a:r>
                      <a:endParaRPr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12-12-20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"/>
          <p:cNvSpPr/>
          <p:nvPr/>
        </p:nvSpPr>
        <p:spPr>
          <a:xfrm>
            <a:off x="5973583" y="773048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419779" y="763630"/>
            <a:ext cx="98700" cy="10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6108253" y="707840"/>
            <a:ext cx="6126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toku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104878" y="930576"/>
            <a:ext cx="1425622" cy="20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Oczekujące na rozpoczęcie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7530184" y="709171"/>
            <a:ext cx="1311399" cy="2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Ryzyko dostarczenia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7529866" y="916467"/>
            <a:ext cx="1664811" cy="208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-PL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Kwestie otwarte</a:t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5974548" y="960021"/>
            <a:ext cx="98700" cy="102900"/>
          </a:xfrm>
          <a:prstGeom prst="ellipse">
            <a:avLst/>
          </a:prstGeom>
          <a:solidFill>
            <a:srgbClr val="3F315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" name="Google Shape;82;p1"/>
          <p:cNvGraphicFramePr/>
          <p:nvPr/>
        </p:nvGraphicFramePr>
        <p:xfrm>
          <a:off x="381000" y="102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{75395AFD-1316-4FF0-9464-D4F2ED38507B}</a:tableStyleId>
              </a:tblPr>
              <a:tblGrid>
                <a:gridCol w="1564750"/>
                <a:gridCol w="4868325"/>
                <a:gridCol w="2032750"/>
              </a:tblGrid>
              <a:tr h="50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solidFill>
                            <a:srgbClr val="FFFFFF"/>
                          </a:solidFill>
                        </a:rPr>
                        <a:t>RAPORT CZĄSTKOWY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pl-PL" sz="1200" u="none" cap="none" strike="noStrike">
                          <a:solidFill>
                            <a:srgbClr val="FFFFFF"/>
                          </a:solidFill>
                        </a:rPr>
                        <a:t>Zespół: BestTesterki/ Obszar biznesowy: odzież/ Zara 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l-PL" sz="1200" u="none" cap="none" strike="noStrike">
                          <a:solidFill>
                            <a:srgbClr val="FFFFFF"/>
                          </a:solidFill>
                        </a:rPr>
                        <a:t> Data: 04.12.2020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Ogólny Status Testów: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83" name="Google Shape;83;p1"/>
          <p:cNvSpPr/>
          <p:nvPr/>
        </p:nvSpPr>
        <p:spPr>
          <a:xfrm>
            <a:off x="7434456" y="980347"/>
            <a:ext cx="98700" cy="10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8503350" y="1355393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02050" y="369930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8503351" y="2288241"/>
            <a:ext cx="98700" cy="102900"/>
          </a:xfrm>
          <a:prstGeom prst="ellipse">
            <a:avLst/>
          </a:prstGeom>
          <a:solidFill>
            <a:srgbClr val="3F3151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503350" y="1806376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503349" y="2076697"/>
            <a:ext cx="98700" cy="1029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10b7e42d7_0_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95" name="Google Shape;95;gb10b7e42d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25" y="208750"/>
            <a:ext cx="6248399" cy="4649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0b7e42d7_0_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01" name="Google Shape;101;gb10b7e42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50" y="472174"/>
            <a:ext cx="6541675" cy="41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770153" y="821425"/>
            <a:ext cx="98700" cy="1029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2"/>
          <p:cNvGraphicFramePr/>
          <p:nvPr/>
        </p:nvGraphicFramePr>
        <p:xfrm>
          <a:off x="388621" y="795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{05EC2FE0-9CC8-4821-8D9B-067617DF41CB}</a:tableStyleId>
              </a:tblPr>
              <a:tblGrid>
                <a:gridCol w="327675"/>
                <a:gridCol w="2484125"/>
                <a:gridCol w="5646425"/>
              </a:tblGrid>
              <a:tr h="18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l-PL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 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l-PL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Pozycja 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pl-PL" sz="9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Jednostka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Liczba TC do napisania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Liczba napisanych TC (skończonych)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/>
                        <a:t>92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</a:rPr>
                        <a:t>Liczba już pokrytych wymagań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solidFill>
                            <a:schemeClr val="dk1"/>
                          </a:solidFill>
                        </a:rPr>
                        <a:t>n/a 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2"/>
          <p:cNvGraphicFramePr/>
          <p:nvPr/>
        </p:nvGraphicFramePr>
        <p:xfrm>
          <a:off x="381000" y="102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{75395AFD-1316-4FF0-9464-D4F2ED38507B}</a:tableStyleId>
              </a:tblPr>
              <a:tblGrid>
                <a:gridCol w="2331725"/>
                <a:gridCol w="2651750"/>
                <a:gridCol w="3482350"/>
              </a:tblGrid>
              <a:tr h="30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Projekt walidowany (Y/N): N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Wymagania No: N/A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l-PL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Koniec fazy testowania: 04.12.2020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09" name="Google Shape;109;p2"/>
          <p:cNvGraphicFramePr/>
          <p:nvPr/>
        </p:nvGraphicFramePr>
        <p:xfrm>
          <a:off x="388625" y="1885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{05EC2FE0-9CC8-4821-8D9B-067617DF41CB}</a:tableStyleId>
              </a:tblPr>
              <a:tblGrid>
                <a:gridCol w="327675"/>
                <a:gridCol w="2484125"/>
                <a:gridCol w="5646425"/>
              </a:tblGrid>
              <a:tr h="21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No 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Item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rPr lang="pl-PL" sz="900" u="none" cap="none" strike="noStrike">
                          <a:solidFill>
                            <a:schemeClr val="lt1"/>
                          </a:solidFill>
                        </a:rPr>
                        <a:t>Unit</a:t>
                      </a:r>
                      <a:endParaRPr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0" marL="4572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5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Liczba Planowanych vs Wykonanych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92  vs 92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Liczba i % wszystkich Passed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"/>
                            </a:ext>
                          </a:extLst>
                        </a:rPr>
                        <a:t>68; 74%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4"/>
                            </a:ext>
                          </a:extLst>
                        </a:rPr>
                        <a:t>Liczba i % wszystkich Failed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24; 26%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6"/>
                            </a:ext>
                          </a:extLst>
                        </a:rPr>
                        <a:t>Liczba i % niezakończonych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7"/>
                            </a:ext>
                          </a:extLst>
                        </a:rPr>
                        <a:t>0; 0%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8"/>
                            </a:ext>
                          </a:extLst>
                        </a:rPr>
                        <a:t>Liczba i % nierozpoczętych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9"/>
                            </a:ext>
                          </a:extLst>
                        </a:rPr>
                        <a:t>0; 0%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10"/>
                            </a:ext>
                          </a:extLst>
                        </a:rPr>
                        <a:t>Liczba i % wszystkich wykonanych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1"/>
                            </a:ext>
                          </a:extLst>
                        </a:rPr>
                        <a:t>92; 100%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12"/>
                            </a:ext>
                          </a:extLst>
                        </a:rPr>
                        <a:t>Liczba defektów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3"/>
                            </a:ext>
                          </a:extLst>
                        </a:rPr>
                        <a:t>28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4"/>
                            </a:ext>
                          </a:extLst>
                        </a:rPr>
                        <a:t>Liczba problemów ze skryptami testowymi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5"/>
                            </a:ext>
                          </a:extLst>
                        </a:rPr>
                        <a:t>2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16"/>
                            </a:ext>
                          </a:extLst>
                        </a:rPr>
                        <a:t>Liczba błędów Testerek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7"/>
                            </a:ext>
                          </a:extLst>
                        </a:rPr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18"/>
                            </a:ext>
                          </a:extLst>
                        </a:rPr>
                        <a:t>Liczba błędów aplikacji webowej</a:t>
                      </a:r>
                      <a:endParaRPr sz="800" u="none" cap="none" strike="noStrike"/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9"/>
                            </a:ext>
                          </a:extLst>
                        </a:rPr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0"/>
                            </a:ext>
                          </a:extLst>
                        </a:rPr>
                        <a:t>Liczba błędów w dokumentacji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1"/>
                            </a:ext>
                          </a:extLst>
                        </a:rPr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2"/>
                            </a:ext>
                          </a:extLst>
                        </a:rPr>
                        <a:t>Defekty -  Podsumowanie dla każdego statusu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3"/>
                            </a:ext>
                          </a:extLst>
                        </a:rPr>
                        <a:t>Zamkniętych: </a:t>
                      </a: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4"/>
                            </a:ext>
                          </a:extLst>
                        </a:rPr>
                        <a:t>0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5"/>
                            </a:ext>
                          </a:extLst>
                        </a:rPr>
                        <a:t> / Naprawionych: </a:t>
                      </a: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6"/>
                            </a:ext>
                          </a:extLst>
                        </a:rPr>
                        <a:t>0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7"/>
                            </a:ext>
                          </a:extLst>
                        </a:rPr>
                        <a:t> / W toku: </a:t>
                      </a: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8"/>
                            </a:ext>
                          </a:extLst>
                        </a:rPr>
                        <a:t>4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29"/>
                            </a:ext>
                          </a:extLst>
                        </a:rPr>
                        <a:t> / Nowe: 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30"/>
                            </a:ext>
                          </a:extLst>
                        </a:rPr>
                        <a:t>Defekty w statusie 'W toku'  - </a:t>
                      </a:r>
                      <a:r>
                        <a:rPr b="0" i="0"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1"/>
                            </a:ext>
                          </a:extLst>
                        </a:rPr>
                        <a:t>Podsumowanie dla każdego typu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32"/>
                            </a:ext>
                          </a:extLst>
                        </a:rPr>
                        <a:t>Defekt witryny sklepowej: </a:t>
                      </a: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3"/>
                            </a:ext>
                          </a:extLst>
                        </a:rPr>
                        <a:t>1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34"/>
                            </a:ext>
                          </a:extLst>
                        </a:rPr>
                        <a:t> / Konfiguracja: </a:t>
                      </a: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5"/>
                            </a:ext>
                          </a:extLst>
                        </a:rPr>
                        <a:t>3</a:t>
                      </a:r>
                      <a:r>
                        <a:rPr b="0" i="0" lang="pl-P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extLst>
                            <a:ext uri="http://customooxmlschemas.google.com/">
                              <go:slidesCustomData xmlns:go="http://customooxmlschemas.google.com/" textRoundtripDataId="36"/>
                            </a:ext>
                          </a:extLst>
                        </a:rPr>
                        <a:t> / Dokumentacja: 0 /Środowisko: 0 /Istniejące defekty na produkcji: 0 / Wykonanie testu (błąd ludzki): 0 / Przypadki Testowe: 0 / Aplikacja Dostawcy: </a:t>
                      </a:r>
                      <a:r>
                        <a:rPr lang="pl-PL" sz="8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37"/>
                            </a:ext>
                          </a:extLst>
                        </a:rPr>
                        <a:t>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45725" marL="457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2"/>
          <p:cNvGraphicFramePr/>
          <p:nvPr/>
        </p:nvGraphicFramePr>
        <p:xfrm>
          <a:off x="388633" y="553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{75395AFD-1316-4FF0-9464-D4F2ED38507B}</a:tableStyleId>
              </a:tblPr>
              <a:tblGrid>
                <a:gridCol w="2811800"/>
                <a:gridCol w="2708850"/>
                <a:gridCol w="2937575"/>
              </a:tblGrid>
              <a:tr h="24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Faza projektowania 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Koniec fazy projektowania: </a:t>
                      </a:r>
                      <a:r>
                        <a:rPr lang="pl-PL" sz="1200" u="none" cap="none" strike="noStrike">
                          <a:solidFill>
                            <a:schemeClr val="lt1"/>
                          </a:solidFill>
                        </a:rPr>
                        <a:t> 01.12.2020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Postęp (%):</a:t>
                      </a:r>
                      <a:r>
                        <a:rPr lang="pl-PL" sz="11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111" name="Google Shape;111;p2"/>
          <p:cNvGraphicFramePr/>
          <p:nvPr/>
        </p:nvGraphicFramePr>
        <p:xfrm>
          <a:off x="388637" y="1623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{75395AFD-1316-4FF0-9464-D4F2ED38507B}</a:tableStyleId>
              </a:tblPr>
              <a:tblGrid>
                <a:gridCol w="2811800"/>
                <a:gridCol w="2708825"/>
                <a:gridCol w="2937575"/>
              </a:tblGrid>
              <a:tr h="20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Faza wykonywania testów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Koniec fazy wykonywania testów: </a:t>
                      </a:r>
                      <a:r>
                        <a:rPr lang="pl-PL" sz="1200" u="none" cap="none" strike="noStrike">
                          <a:solidFill>
                            <a:schemeClr val="lt1"/>
                          </a:solidFill>
                        </a:rPr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200" u="none" cap="none" strike="noStrike">
                          <a:solidFill>
                            <a:schemeClr val="lt1"/>
                          </a:solidFill>
                        </a:rPr>
                        <a:t>04.12.2020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Postęp (%): </a:t>
                      </a:r>
                      <a:r>
                        <a:rPr lang="pl-PL" sz="1100" u="none" cap="none" strike="noStrike">
                          <a:solidFill>
                            <a:schemeClr val="lt1"/>
                          </a:solidFill>
                        </a:rPr>
                        <a:t>100</a:t>
                      </a:r>
                      <a:r>
                        <a:rPr b="1" i="0" lang="pl-PL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</cp:coreProperties>
</file>