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923">
          <p15:clr>
            <a:srgbClr val="A4A3A4"/>
          </p15:clr>
        </p15:guide>
        <p15:guide id="2" pos="2240">
          <p15:clr>
            <a:srgbClr val="A4A3A4"/>
          </p15:clr>
        </p15:guide>
        <p15:guide id="3" orient="horz" pos="417">
          <p15:clr>
            <a:srgbClr val="9AA0A6"/>
          </p15:clr>
        </p15:guide>
        <p15:guide id="4" orient="horz" pos="504">
          <p15:clr>
            <a:srgbClr val="9AA0A6"/>
          </p15:clr>
        </p15:guide>
        <p15:guide id="5" pos="5564">
          <p15:clr>
            <a:srgbClr val="9AA0A6"/>
          </p15:clr>
        </p15:guide>
        <p15:guide id="6" pos="2880">
          <p15:clr>
            <a:srgbClr val="9AA0A6"/>
          </p15:clr>
        </p15:guide>
        <p15:guide id="7" pos="196">
          <p15:clr>
            <a:srgbClr val="9AA0A6"/>
          </p15:clr>
        </p15:guide>
        <p15:guide id="8" pos="342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923" orient="horz"/>
        <p:guide pos="2240"/>
        <p:guide pos="417" orient="horz"/>
        <p:guide pos="504" orient="horz"/>
        <p:guide pos="5564"/>
        <p:guide pos="2880"/>
        <p:guide pos="196"/>
        <p:guide pos="34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4ad1c573a_4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4ad1c573a_4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4ad1c573a_1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4ad1c573a_1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709694156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709694156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4ad1c573a_1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4ad1c573a_1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70969415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70969415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a:t>
            </a:r>
            <a:r>
              <a:rPr lang="en"/>
              <a:t>n the dataset, t</a:t>
            </a:r>
            <a:r>
              <a:rPr lang="en"/>
              <a:t>here are 53 columns and 0.6 million rows, which is huge to analyze. To clean our data, we followed this 6 steps for data processing part. </a:t>
            </a:r>
            <a:endParaRPr/>
          </a:p>
          <a:p>
            <a:pPr indent="-298450" lvl="0" marL="457200" rtl="0" algn="l">
              <a:spcBef>
                <a:spcPts val="0"/>
              </a:spcBef>
              <a:spcAft>
                <a:spcPts val="0"/>
              </a:spcAft>
              <a:buSzPts val="1100"/>
              <a:buChar char="●"/>
            </a:pPr>
            <a:r>
              <a:rPr lang="en"/>
              <a:t>First of all, we only want to look at data in the US. Therefore, we selected only data for USA H1B Visa and lost few foreign data points. </a:t>
            </a:r>
            <a:endParaRPr/>
          </a:p>
          <a:p>
            <a:pPr indent="-298450" lvl="0" marL="457200" rtl="0" algn="l">
              <a:spcBef>
                <a:spcPts val="0"/>
              </a:spcBef>
              <a:spcAft>
                <a:spcPts val="0"/>
              </a:spcAft>
              <a:buSzPts val="1100"/>
              <a:buChar char="●"/>
            </a:pPr>
            <a:r>
              <a:rPr lang="en"/>
              <a:t>Then, we manually picked columns based on 2 </a:t>
            </a:r>
            <a:r>
              <a:rPr lang="en"/>
              <a:t>criterias: 1. Columns must contain meaningful and analysable value. 2. Columns must contain no more than 80% missing value. </a:t>
            </a:r>
            <a:endParaRPr/>
          </a:p>
          <a:p>
            <a:pPr indent="-298450" lvl="0" marL="457200" rtl="0" algn="l">
              <a:spcBef>
                <a:spcPts val="0"/>
              </a:spcBef>
              <a:spcAft>
                <a:spcPts val="0"/>
              </a:spcAft>
              <a:buSzPts val="1100"/>
              <a:buChar char="●"/>
            </a:pPr>
            <a:r>
              <a:rPr lang="en"/>
              <a:t>Now, we have only 37 columns left and we are able to deal with missing value. For some important categorical columns, we added a new category called ‘No Answer’ to replace missing value. After that, since there are only &lt;.007% null value in the rest of the columns, we can drop these rows. </a:t>
            </a:r>
            <a:endParaRPr/>
          </a:p>
          <a:p>
            <a:pPr indent="-298450" lvl="0" marL="457200" rtl="0" algn="l">
              <a:spcBef>
                <a:spcPts val="0"/>
              </a:spcBef>
              <a:spcAft>
                <a:spcPts val="0"/>
              </a:spcAft>
              <a:buSzPts val="1100"/>
              <a:buChar char="●"/>
            </a:pPr>
            <a:r>
              <a:rPr lang="en"/>
              <a:t>Next, after checking every columns, we found some inconsistent unit, so we convert them into the same unit. </a:t>
            </a:r>
            <a:endParaRPr/>
          </a:p>
          <a:p>
            <a:pPr indent="-298450" lvl="0" marL="457200" rtl="0" algn="l">
              <a:spcBef>
                <a:spcPts val="0"/>
              </a:spcBef>
              <a:spcAft>
                <a:spcPts val="0"/>
              </a:spcAft>
              <a:buSzPts val="1100"/>
              <a:buChar char="●"/>
            </a:pPr>
            <a:r>
              <a:rPr lang="en"/>
              <a:t>The</a:t>
            </a:r>
            <a:r>
              <a:rPr lang="en" sz="1050">
                <a:highlight>
                  <a:srgbClr val="FFFFFF"/>
                </a:highlight>
              </a:rPr>
              <a:t> data have a better structure but still lacks useability. Some columns recorded only a date, which can not be used directly. Therefore, we applied timedelta attributes and extracted the duration based on start date and end date.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4ad1c573a_7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4ad1c573a_7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a:t>
            </a:r>
            <a:r>
              <a:rPr lang="en"/>
              <a:t> look at an example of how we imputed null values. we created a heat map of a few columns and the yellow bars are the amount of null values those columns have. And as you can see Employer province and employer phone extension were totally null, so we decided to drop them.  We have employer state and employer country columns, we implemented this logic where if the country value is null but if it has state filled in, we fill the missing country with USA.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Apart from this we filled null WAGE_LEVEL values with no level, assuming they dont have a wage level 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4ad1c573a_7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4ad1c573a_7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table shows there are various wage units such as hourly wage, bi-weekly, monthly wage and annual wage, which need to be dealt with for future convenience. So we converted all the wage level to a single wage level, that is annual wage, so that we have a uniform scale. </a:t>
            </a:r>
            <a:endParaRPr/>
          </a:p>
          <a:p>
            <a:pPr indent="0" lvl="0" marL="0" rtl="0" algn="l">
              <a:lnSpc>
                <a:spcPct val="115000"/>
              </a:lnSpc>
              <a:spcBef>
                <a:spcPts val="1100"/>
              </a:spcBef>
              <a:spcAft>
                <a:spcPts val="0"/>
              </a:spcAft>
              <a:buNone/>
            </a:pPr>
            <a:r>
              <a:rPr lang="en" sz="1050">
                <a:highlight>
                  <a:srgbClr val="FFFFFF"/>
                </a:highlight>
              </a:rPr>
              <a:t>Monthly pay is multiplied by 12. (as we have 12 months in a year)</a:t>
            </a:r>
            <a:endParaRPr sz="1050">
              <a:highlight>
                <a:srgbClr val="FFFFFF"/>
              </a:highlight>
            </a:endParaRPr>
          </a:p>
          <a:p>
            <a:pPr indent="0" lvl="0" marL="0" rtl="0" algn="l">
              <a:lnSpc>
                <a:spcPct val="115000"/>
              </a:lnSpc>
              <a:spcBef>
                <a:spcPts val="1100"/>
              </a:spcBef>
              <a:spcAft>
                <a:spcPts val="0"/>
              </a:spcAft>
              <a:buNone/>
            </a:pPr>
            <a:r>
              <a:rPr lang="en" sz="1050">
                <a:highlight>
                  <a:srgbClr val="FFFFFF"/>
                </a:highlight>
              </a:rPr>
              <a:t>Weekly pay is multiplied by 52. (as we have 52 weeks in a year)</a:t>
            </a:r>
            <a:endParaRPr sz="1050">
              <a:highlight>
                <a:srgbClr val="FFFFFF"/>
              </a:highlight>
            </a:endParaRPr>
          </a:p>
          <a:p>
            <a:pPr indent="0" lvl="0" marL="0" rtl="0" algn="l">
              <a:lnSpc>
                <a:spcPct val="115000"/>
              </a:lnSpc>
              <a:spcBef>
                <a:spcPts val="1100"/>
              </a:spcBef>
              <a:spcAft>
                <a:spcPts val="0"/>
              </a:spcAft>
              <a:buNone/>
            </a:pPr>
            <a:r>
              <a:rPr lang="en" sz="1050">
                <a:highlight>
                  <a:srgbClr val="FFFFFF"/>
                </a:highlight>
              </a:rPr>
              <a:t>Bi-Weekly pay is multiplied by 26. (as we have two bi-weeks in a month)</a:t>
            </a:r>
            <a:endParaRPr sz="1050">
              <a:highlight>
                <a:srgbClr val="FFFFFF"/>
              </a:highlight>
            </a:endParaRPr>
          </a:p>
          <a:p>
            <a:pPr indent="0" lvl="0" marL="0" rtl="0" algn="l">
              <a:lnSpc>
                <a:spcPct val="115000"/>
              </a:lnSpc>
              <a:spcBef>
                <a:spcPts val="1100"/>
              </a:spcBef>
              <a:spcAft>
                <a:spcPts val="0"/>
              </a:spcAft>
              <a:buNone/>
            </a:pPr>
            <a:r>
              <a:rPr lang="en" sz="1050">
                <a:highlight>
                  <a:srgbClr val="FFFFFF"/>
                </a:highlight>
              </a:rPr>
              <a:t>Hourly pay is multiplied by 40 * 52</a:t>
            </a:r>
            <a:endParaRPr sz="1050">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highlight>
                  <a:srgbClr val="FFFFFF"/>
                </a:highlight>
              </a:rPr>
              <a:t>Furthermore, we created a new variable called Decision Duration that calculates the time difference between date applied and the date a decision was given. It helps us to understand the decision timeline.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4ad1c573a_1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4ad1c573a_1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70969415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70969415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high admission rate and salary level.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4ad1c573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4ad1c573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bg>
      <p:bgPr>
        <a:solidFill>
          <a:srgbClr val="FFFFFF"/>
        </a:solidFill>
      </p:bgPr>
    </p:bg>
    <p:spTree>
      <p:nvGrpSpPr>
        <p:cNvPr id="62" name="Shape 62"/>
        <p:cNvGrpSpPr/>
        <p:nvPr/>
      </p:nvGrpSpPr>
      <p:grpSpPr>
        <a:xfrm>
          <a:off x="0" y="0"/>
          <a:ext cx="0" cy="0"/>
          <a:chOff x="0" y="0"/>
          <a:chExt cx="0" cy="0"/>
        </a:xfrm>
      </p:grpSpPr>
      <p:sp>
        <p:nvSpPr>
          <p:cNvPr id="63" name="Google Shape;63;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 name="Google Shape;65;p13"/>
          <p:cNvCxnSpPr/>
          <p:nvPr/>
        </p:nvCxnSpPr>
        <p:spPr>
          <a:xfrm>
            <a:off x="1128750" y="1995025"/>
            <a:ext cx="6886500" cy="0"/>
          </a:xfrm>
          <a:prstGeom prst="straightConnector1">
            <a:avLst/>
          </a:prstGeom>
          <a:noFill/>
          <a:ln cap="flat" cmpd="sng" w="9525">
            <a:solidFill>
              <a:schemeClr val="dk1"/>
            </a:solidFill>
            <a:prstDash val="dot"/>
            <a:round/>
            <a:headEnd len="sm" w="sm" type="none"/>
            <a:tailEnd len="sm" w="sm" type="none"/>
          </a:ln>
        </p:spPr>
      </p:cxnSp>
      <p:sp>
        <p:nvSpPr>
          <p:cNvPr id="66" name="Google Shape;66;p13"/>
          <p:cNvSpPr txBox="1"/>
          <p:nvPr>
            <p:ph type="title"/>
          </p:nvPr>
        </p:nvSpPr>
        <p:spPr>
          <a:xfrm>
            <a:off x="1128750" y="394200"/>
            <a:ext cx="6886500" cy="14121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3600"/>
              <a:buNone/>
              <a:defRPr b="1" sz="3600">
                <a:solidFill>
                  <a:schemeClr val="dk1"/>
                </a:solidFill>
              </a:defRPr>
            </a:lvl1pPr>
            <a:lvl2pPr lvl="1" rtl="0" algn="ctr">
              <a:lnSpc>
                <a:spcPct val="100000"/>
              </a:lnSpc>
              <a:spcBef>
                <a:spcPts val="0"/>
              </a:spcBef>
              <a:spcAft>
                <a:spcPts val="0"/>
              </a:spcAft>
              <a:buClr>
                <a:schemeClr val="dk1"/>
              </a:buClr>
              <a:buSzPts val="3600"/>
              <a:buNone/>
              <a:defRPr b="1" sz="3600">
                <a:solidFill>
                  <a:schemeClr val="dk1"/>
                </a:solidFill>
              </a:defRPr>
            </a:lvl2pPr>
            <a:lvl3pPr lvl="2" rtl="0" algn="ctr">
              <a:lnSpc>
                <a:spcPct val="100000"/>
              </a:lnSpc>
              <a:spcBef>
                <a:spcPts val="0"/>
              </a:spcBef>
              <a:spcAft>
                <a:spcPts val="0"/>
              </a:spcAft>
              <a:buClr>
                <a:schemeClr val="dk1"/>
              </a:buClr>
              <a:buSzPts val="3600"/>
              <a:buNone/>
              <a:defRPr b="1" sz="3600">
                <a:solidFill>
                  <a:schemeClr val="dk1"/>
                </a:solidFill>
              </a:defRPr>
            </a:lvl3pPr>
            <a:lvl4pPr lvl="3" rtl="0" algn="ctr">
              <a:lnSpc>
                <a:spcPct val="100000"/>
              </a:lnSpc>
              <a:spcBef>
                <a:spcPts val="0"/>
              </a:spcBef>
              <a:spcAft>
                <a:spcPts val="0"/>
              </a:spcAft>
              <a:buClr>
                <a:schemeClr val="dk1"/>
              </a:buClr>
              <a:buSzPts val="3600"/>
              <a:buNone/>
              <a:defRPr b="1" sz="3600">
                <a:solidFill>
                  <a:schemeClr val="dk1"/>
                </a:solidFill>
              </a:defRPr>
            </a:lvl4pPr>
            <a:lvl5pPr lvl="4" rtl="0" algn="ctr">
              <a:lnSpc>
                <a:spcPct val="100000"/>
              </a:lnSpc>
              <a:spcBef>
                <a:spcPts val="0"/>
              </a:spcBef>
              <a:spcAft>
                <a:spcPts val="0"/>
              </a:spcAft>
              <a:buClr>
                <a:schemeClr val="dk1"/>
              </a:buClr>
              <a:buSzPts val="3600"/>
              <a:buNone/>
              <a:defRPr b="1" sz="3600">
                <a:solidFill>
                  <a:schemeClr val="dk1"/>
                </a:solidFill>
              </a:defRPr>
            </a:lvl5pPr>
            <a:lvl6pPr lvl="5" rtl="0" algn="ctr">
              <a:lnSpc>
                <a:spcPct val="100000"/>
              </a:lnSpc>
              <a:spcBef>
                <a:spcPts val="0"/>
              </a:spcBef>
              <a:spcAft>
                <a:spcPts val="0"/>
              </a:spcAft>
              <a:buClr>
                <a:schemeClr val="dk1"/>
              </a:buClr>
              <a:buSzPts val="3600"/>
              <a:buNone/>
              <a:defRPr b="1" sz="3600">
                <a:solidFill>
                  <a:schemeClr val="dk1"/>
                </a:solidFill>
              </a:defRPr>
            </a:lvl6pPr>
            <a:lvl7pPr lvl="6" rtl="0" algn="ctr">
              <a:lnSpc>
                <a:spcPct val="100000"/>
              </a:lnSpc>
              <a:spcBef>
                <a:spcPts val="0"/>
              </a:spcBef>
              <a:spcAft>
                <a:spcPts val="0"/>
              </a:spcAft>
              <a:buClr>
                <a:schemeClr val="dk1"/>
              </a:buClr>
              <a:buSzPts val="3600"/>
              <a:buNone/>
              <a:defRPr b="1" sz="3600">
                <a:solidFill>
                  <a:schemeClr val="dk1"/>
                </a:solidFill>
              </a:defRPr>
            </a:lvl7pPr>
            <a:lvl8pPr lvl="7" rtl="0" algn="ctr">
              <a:lnSpc>
                <a:spcPct val="100000"/>
              </a:lnSpc>
              <a:spcBef>
                <a:spcPts val="0"/>
              </a:spcBef>
              <a:spcAft>
                <a:spcPts val="0"/>
              </a:spcAft>
              <a:buClr>
                <a:schemeClr val="dk1"/>
              </a:buClr>
              <a:buSzPts val="3600"/>
              <a:buNone/>
              <a:defRPr b="1" sz="3600">
                <a:solidFill>
                  <a:schemeClr val="dk1"/>
                </a:solidFill>
              </a:defRPr>
            </a:lvl8pPr>
            <a:lvl9pPr lvl="8" rtl="0" algn="ctr">
              <a:lnSpc>
                <a:spcPct val="100000"/>
              </a:lnSpc>
              <a:spcBef>
                <a:spcPts val="0"/>
              </a:spcBef>
              <a:spcAft>
                <a:spcPts val="0"/>
              </a:spcAft>
              <a:buClr>
                <a:schemeClr val="dk1"/>
              </a:buClr>
              <a:buSzPts val="3600"/>
              <a:buNone/>
              <a:defRPr b="1" sz="3600">
                <a:solidFill>
                  <a:schemeClr val="dk1"/>
                </a:solidFill>
              </a:defRPr>
            </a:lvl9pPr>
          </a:lstStyle>
          <a:p/>
        </p:txBody>
      </p:sp>
      <p:sp>
        <p:nvSpPr>
          <p:cNvPr id="67" name="Google Shape;67;p13"/>
          <p:cNvSpPr txBox="1"/>
          <p:nvPr>
            <p:ph idx="1" type="body"/>
          </p:nvPr>
        </p:nvSpPr>
        <p:spPr>
          <a:xfrm>
            <a:off x="1128750" y="2225463"/>
            <a:ext cx="6886500" cy="2197200"/>
          </a:xfrm>
          <a:prstGeom prst="rect">
            <a:avLst/>
          </a:prstGeom>
          <a:noFill/>
        </p:spPr>
        <p:txBody>
          <a:bodyPr anchorCtr="0" anchor="t" bIns="91425" lIns="91425" spcFirstLastPara="1" rIns="91425" wrap="square" tIns="91425">
            <a:noAutofit/>
          </a:bodyPr>
          <a:lstStyle>
            <a:lvl1pPr indent="-330200" lvl="0" marL="457200" rtl="0" algn="ctr">
              <a:lnSpc>
                <a:spcPct val="115000"/>
              </a:lnSpc>
              <a:spcBef>
                <a:spcPts val="0"/>
              </a:spcBef>
              <a:spcAft>
                <a:spcPts val="0"/>
              </a:spcAft>
              <a:buClr>
                <a:schemeClr val="dk2"/>
              </a:buClr>
              <a:buSzPts val="1600"/>
              <a:buChar char="●"/>
              <a:defRPr sz="1600">
                <a:solidFill>
                  <a:schemeClr val="dk2"/>
                </a:solidFill>
              </a:defRPr>
            </a:lvl1pPr>
            <a:lvl2pPr indent="-317500" lvl="1" marL="914400" rtl="0" algn="ctr">
              <a:lnSpc>
                <a:spcPct val="115000"/>
              </a:lnSpc>
              <a:spcBef>
                <a:spcPts val="1600"/>
              </a:spcBef>
              <a:spcAft>
                <a:spcPts val="0"/>
              </a:spcAft>
              <a:buClr>
                <a:schemeClr val="dk2"/>
              </a:buClr>
              <a:buSzPts val="1400"/>
              <a:buChar char="○"/>
              <a:defRPr sz="1400">
                <a:solidFill>
                  <a:schemeClr val="dk2"/>
                </a:solidFill>
              </a:defRPr>
            </a:lvl2pPr>
            <a:lvl3pPr indent="-317500" lvl="2" marL="1371600" rtl="0" algn="ctr">
              <a:lnSpc>
                <a:spcPct val="115000"/>
              </a:lnSpc>
              <a:spcBef>
                <a:spcPts val="1600"/>
              </a:spcBef>
              <a:spcAft>
                <a:spcPts val="0"/>
              </a:spcAft>
              <a:buClr>
                <a:schemeClr val="dk2"/>
              </a:buClr>
              <a:buSzPts val="1400"/>
              <a:buChar char="■"/>
              <a:defRPr sz="1400">
                <a:solidFill>
                  <a:schemeClr val="dk2"/>
                </a:solidFill>
              </a:defRPr>
            </a:lvl3pPr>
            <a:lvl4pPr indent="-317500" lvl="3" marL="1828800" rtl="0" algn="ctr">
              <a:lnSpc>
                <a:spcPct val="115000"/>
              </a:lnSpc>
              <a:spcBef>
                <a:spcPts val="1600"/>
              </a:spcBef>
              <a:spcAft>
                <a:spcPts val="0"/>
              </a:spcAft>
              <a:buClr>
                <a:schemeClr val="dk2"/>
              </a:buClr>
              <a:buSzPts val="1400"/>
              <a:buChar char="●"/>
              <a:defRPr sz="1400">
                <a:solidFill>
                  <a:schemeClr val="dk2"/>
                </a:solidFill>
              </a:defRPr>
            </a:lvl4pPr>
            <a:lvl5pPr indent="-317500" lvl="4" marL="2286000" rtl="0" algn="ctr">
              <a:lnSpc>
                <a:spcPct val="115000"/>
              </a:lnSpc>
              <a:spcBef>
                <a:spcPts val="1600"/>
              </a:spcBef>
              <a:spcAft>
                <a:spcPts val="0"/>
              </a:spcAft>
              <a:buClr>
                <a:schemeClr val="dk2"/>
              </a:buClr>
              <a:buSzPts val="1400"/>
              <a:buChar char="○"/>
              <a:defRPr sz="1400">
                <a:solidFill>
                  <a:schemeClr val="dk2"/>
                </a:solidFill>
              </a:defRPr>
            </a:lvl5pPr>
            <a:lvl6pPr indent="-317500" lvl="5" marL="2743200" rtl="0" algn="ctr">
              <a:lnSpc>
                <a:spcPct val="115000"/>
              </a:lnSpc>
              <a:spcBef>
                <a:spcPts val="1600"/>
              </a:spcBef>
              <a:spcAft>
                <a:spcPts val="0"/>
              </a:spcAft>
              <a:buClr>
                <a:schemeClr val="dk2"/>
              </a:buClr>
              <a:buSzPts val="1400"/>
              <a:buChar char="■"/>
              <a:defRPr sz="1400">
                <a:solidFill>
                  <a:schemeClr val="dk2"/>
                </a:solidFill>
              </a:defRPr>
            </a:lvl6pPr>
            <a:lvl7pPr indent="-317500" lvl="6" marL="3200400" rtl="0" algn="ctr">
              <a:lnSpc>
                <a:spcPct val="115000"/>
              </a:lnSpc>
              <a:spcBef>
                <a:spcPts val="1600"/>
              </a:spcBef>
              <a:spcAft>
                <a:spcPts val="0"/>
              </a:spcAft>
              <a:buClr>
                <a:schemeClr val="dk2"/>
              </a:buClr>
              <a:buSzPts val="1400"/>
              <a:buChar char="●"/>
              <a:defRPr sz="1400">
                <a:solidFill>
                  <a:schemeClr val="dk2"/>
                </a:solidFill>
              </a:defRPr>
            </a:lvl7pPr>
            <a:lvl8pPr indent="-317500" lvl="7" marL="3657600" rtl="0" algn="ctr">
              <a:lnSpc>
                <a:spcPct val="115000"/>
              </a:lnSpc>
              <a:spcBef>
                <a:spcPts val="1600"/>
              </a:spcBef>
              <a:spcAft>
                <a:spcPts val="0"/>
              </a:spcAft>
              <a:buClr>
                <a:schemeClr val="dk2"/>
              </a:buClr>
              <a:buSzPts val="1400"/>
              <a:buChar char="○"/>
              <a:defRPr sz="1400">
                <a:solidFill>
                  <a:schemeClr val="dk2"/>
                </a:solidFill>
              </a:defRPr>
            </a:lvl8pPr>
            <a:lvl9pPr indent="-317500" lvl="8" marL="4114800" rtl="0" algn="ctr">
              <a:lnSpc>
                <a:spcPct val="115000"/>
              </a:lnSpc>
              <a:spcBef>
                <a:spcPts val="1600"/>
              </a:spcBef>
              <a:spcAft>
                <a:spcPts val="1600"/>
              </a:spcAft>
              <a:buClr>
                <a:schemeClr val="dk2"/>
              </a:buClr>
              <a:buSzPts val="1400"/>
              <a:buChar char="■"/>
              <a:defRPr sz="1400">
                <a:solidFill>
                  <a:schemeClr val="dk2"/>
                </a:solidFill>
              </a:defRPr>
            </a:lvl9pPr>
          </a:lstStyle>
          <a:p/>
        </p:txBody>
      </p:sp>
      <p:sp>
        <p:nvSpPr>
          <p:cNvPr id="68" name="Google Shape;6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7">
  <p:cSld name="AUTOLAYOUT_10">
    <p:bg>
      <p:bgPr>
        <a:solidFill>
          <a:srgbClr val="FFFFFF"/>
        </a:solidFill>
      </p:bgPr>
    </p:bg>
    <p:spTree>
      <p:nvGrpSpPr>
        <p:cNvPr id="69" name="Shape 69"/>
        <p:cNvGrpSpPr/>
        <p:nvPr/>
      </p:nvGrpSpPr>
      <p:grpSpPr>
        <a:xfrm>
          <a:off x="0" y="0"/>
          <a:ext cx="0" cy="0"/>
          <a:chOff x="0" y="0"/>
          <a:chExt cx="0" cy="0"/>
        </a:xfrm>
      </p:grpSpPr>
      <p:sp>
        <p:nvSpPr>
          <p:cNvPr id="70" name="Google Shape;70;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ph type="title"/>
          </p:nvPr>
        </p:nvSpPr>
        <p:spPr>
          <a:xfrm>
            <a:off x="349300" y="334525"/>
            <a:ext cx="7407000" cy="6630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3200"/>
              <a:buNone/>
              <a:defRPr b="1" sz="3200">
                <a:solidFill>
                  <a:schemeClr val="dk1"/>
                </a:solidFill>
              </a:defRPr>
            </a:lvl1pPr>
            <a:lvl2pPr lvl="1" rtl="0" algn="l">
              <a:lnSpc>
                <a:spcPct val="100000"/>
              </a:lnSpc>
              <a:spcBef>
                <a:spcPts val="0"/>
              </a:spcBef>
              <a:spcAft>
                <a:spcPts val="0"/>
              </a:spcAft>
              <a:buClr>
                <a:schemeClr val="dk1"/>
              </a:buClr>
              <a:buSzPts val="3200"/>
              <a:buNone/>
              <a:defRPr b="1" sz="3200">
                <a:solidFill>
                  <a:schemeClr val="dk1"/>
                </a:solidFill>
              </a:defRPr>
            </a:lvl2pPr>
            <a:lvl3pPr lvl="2" rtl="0" algn="l">
              <a:lnSpc>
                <a:spcPct val="100000"/>
              </a:lnSpc>
              <a:spcBef>
                <a:spcPts val="0"/>
              </a:spcBef>
              <a:spcAft>
                <a:spcPts val="0"/>
              </a:spcAft>
              <a:buClr>
                <a:schemeClr val="dk1"/>
              </a:buClr>
              <a:buSzPts val="3200"/>
              <a:buNone/>
              <a:defRPr b="1" sz="3200">
                <a:solidFill>
                  <a:schemeClr val="dk1"/>
                </a:solidFill>
              </a:defRPr>
            </a:lvl3pPr>
            <a:lvl4pPr lvl="3" rtl="0" algn="l">
              <a:lnSpc>
                <a:spcPct val="100000"/>
              </a:lnSpc>
              <a:spcBef>
                <a:spcPts val="0"/>
              </a:spcBef>
              <a:spcAft>
                <a:spcPts val="0"/>
              </a:spcAft>
              <a:buClr>
                <a:schemeClr val="dk1"/>
              </a:buClr>
              <a:buSzPts val="3200"/>
              <a:buNone/>
              <a:defRPr b="1" sz="3200">
                <a:solidFill>
                  <a:schemeClr val="dk1"/>
                </a:solidFill>
              </a:defRPr>
            </a:lvl4pPr>
            <a:lvl5pPr lvl="4" rtl="0" algn="l">
              <a:lnSpc>
                <a:spcPct val="100000"/>
              </a:lnSpc>
              <a:spcBef>
                <a:spcPts val="0"/>
              </a:spcBef>
              <a:spcAft>
                <a:spcPts val="0"/>
              </a:spcAft>
              <a:buClr>
                <a:schemeClr val="dk1"/>
              </a:buClr>
              <a:buSzPts val="3200"/>
              <a:buNone/>
              <a:defRPr b="1" sz="3200">
                <a:solidFill>
                  <a:schemeClr val="dk1"/>
                </a:solidFill>
              </a:defRPr>
            </a:lvl5pPr>
            <a:lvl6pPr lvl="5" rtl="0" algn="l">
              <a:lnSpc>
                <a:spcPct val="100000"/>
              </a:lnSpc>
              <a:spcBef>
                <a:spcPts val="0"/>
              </a:spcBef>
              <a:spcAft>
                <a:spcPts val="0"/>
              </a:spcAft>
              <a:buClr>
                <a:schemeClr val="dk1"/>
              </a:buClr>
              <a:buSzPts val="3200"/>
              <a:buNone/>
              <a:defRPr b="1" sz="3200">
                <a:solidFill>
                  <a:schemeClr val="dk1"/>
                </a:solidFill>
              </a:defRPr>
            </a:lvl6pPr>
            <a:lvl7pPr lvl="6" rtl="0" algn="l">
              <a:lnSpc>
                <a:spcPct val="100000"/>
              </a:lnSpc>
              <a:spcBef>
                <a:spcPts val="0"/>
              </a:spcBef>
              <a:spcAft>
                <a:spcPts val="0"/>
              </a:spcAft>
              <a:buClr>
                <a:schemeClr val="dk1"/>
              </a:buClr>
              <a:buSzPts val="3200"/>
              <a:buNone/>
              <a:defRPr b="1" sz="3200">
                <a:solidFill>
                  <a:schemeClr val="dk1"/>
                </a:solidFill>
              </a:defRPr>
            </a:lvl7pPr>
            <a:lvl8pPr lvl="7" rtl="0" algn="l">
              <a:lnSpc>
                <a:spcPct val="100000"/>
              </a:lnSpc>
              <a:spcBef>
                <a:spcPts val="0"/>
              </a:spcBef>
              <a:spcAft>
                <a:spcPts val="0"/>
              </a:spcAft>
              <a:buClr>
                <a:schemeClr val="dk1"/>
              </a:buClr>
              <a:buSzPts val="3200"/>
              <a:buNone/>
              <a:defRPr b="1" sz="3200">
                <a:solidFill>
                  <a:schemeClr val="dk1"/>
                </a:solidFill>
              </a:defRPr>
            </a:lvl8pPr>
            <a:lvl9pPr lvl="8" rtl="0" algn="l">
              <a:lnSpc>
                <a:spcPct val="100000"/>
              </a:lnSpc>
              <a:spcBef>
                <a:spcPts val="0"/>
              </a:spcBef>
              <a:spcAft>
                <a:spcPts val="0"/>
              </a:spcAft>
              <a:buClr>
                <a:schemeClr val="dk1"/>
              </a:buClr>
              <a:buSzPts val="3200"/>
              <a:buNone/>
              <a:defRPr b="1" sz="3200">
                <a:solidFill>
                  <a:schemeClr val="dk1"/>
                </a:solidFill>
              </a:defRPr>
            </a:lvl9pPr>
          </a:lstStyle>
          <a:p/>
        </p:txBody>
      </p:sp>
      <p:sp>
        <p:nvSpPr>
          <p:cNvPr id="73" name="Google Shape;73;p14"/>
          <p:cNvSpPr txBox="1"/>
          <p:nvPr>
            <p:ph idx="1" type="body"/>
          </p:nvPr>
        </p:nvSpPr>
        <p:spPr>
          <a:xfrm>
            <a:off x="349300" y="1147425"/>
            <a:ext cx="7407000" cy="3172500"/>
          </a:xfrm>
          <a:prstGeom prst="rect">
            <a:avLst/>
          </a:prstGeom>
          <a:noFill/>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74" name="Google Shape;74;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_11">
    <p:bg>
      <p:bgPr>
        <a:solidFill>
          <a:srgbClr val="FFFFFF"/>
        </a:solidFill>
      </p:bgPr>
    </p:bg>
    <p:spTree>
      <p:nvGrpSpPr>
        <p:cNvPr id="75" name="Shape 75"/>
        <p:cNvGrpSpPr/>
        <p:nvPr/>
      </p:nvGrpSpPr>
      <p:grpSpPr>
        <a:xfrm>
          <a:off x="0" y="0"/>
          <a:ext cx="0" cy="0"/>
          <a:chOff x="0" y="0"/>
          <a:chExt cx="0" cy="0"/>
        </a:xfrm>
      </p:grpSpPr>
      <p:sp>
        <p:nvSpPr>
          <p:cNvPr id="76" name="Google Shape;76;p15"/>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0" y="0"/>
            <a:ext cx="9144000" cy="3460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rot="10800000">
            <a:off x="7697100" y="-25"/>
            <a:ext cx="962400" cy="34602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10800000">
            <a:off x="5750475" y="-25"/>
            <a:ext cx="1946700" cy="34602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rot="10800000">
            <a:off x="8659500" y="-25"/>
            <a:ext cx="484500" cy="3460200"/>
          </a:xfrm>
          <a:prstGeom prst="rect">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ph type="title"/>
          </p:nvPr>
        </p:nvSpPr>
        <p:spPr>
          <a:xfrm>
            <a:off x="324475" y="465975"/>
            <a:ext cx="5124300" cy="28416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None/>
              <a:defRPr b="1" sz="3600">
                <a:solidFill>
                  <a:srgbClr val="FFFFFF"/>
                </a:solidFill>
              </a:defRPr>
            </a:lvl1pPr>
            <a:lvl2pPr lvl="1" rtl="0" algn="l">
              <a:lnSpc>
                <a:spcPct val="100000"/>
              </a:lnSpc>
              <a:spcBef>
                <a:spcPts val="0"/>
              </a:spcBef>
              <a:spcAft>
                <a:spcPts val="0"/>
              </a:spcAft>
              <a:buNone/>
              <a:defRPr b="1" sz="3600">
                <a:solidFill>
                  <a:srgbClr val="FFFFFF"/>
                </a:solidFill>
              </a:defRPr>
            </a:lvl2pPr>
            <a:lvl3pPr lvl="2" rtl="0" algn="l">
              <a:lnSpc>
                <a:spcPct val="100000"/>
              </a:lnSpc>
              <a:spcBef>
                <a:spcPts val="0"/>
              </a:spcBef>
              <a:spcAft>
                <a:spcPts val="0"/>
              </a:spcAft>
              <a:buNone/>
              <a:defRPr b="1" sz="3600">
                <a:solidFill>
                  <a:srgbClr val="FFFFFF"/>
                </a:solidFill>
              </a:defRPr>
            </a:lvl3pPr>
            <a:lvl4pPr lvl="3" rtl="0" algn="l">
              <a:lnSpc>
                <a:spcPct val="100000"/>
              </a:lnSpc>
              <a:spcBef>
                <a:spcPts val="0"/>
              </a:spcBef>
              <a:spcAft>
                <a:spcPts val="0"/>
              </a:spcAft>
              <a:buNone/>
              <a:defRPr b="1" sz="3600">
                <a:solidFill>
                  <a:srgbClr val="FFFFFF"/>
                </a:solidFill>
              </a:defRPr>
            </a:lvl4pPr>
            <a:lvl5pPr lvl="4" rtl="0" algn="l">
              <a:lnSpc>
                <a:spcPct val="100000"/>
              </a:lnSpc>
              <a:spcBef>
                <a:spcPts val="0"/>
              </a:spcBef>
              <a:spcAft>
                <a:spcPts val="0"/>
              </a:spcAft>
              <a:buNone/>
              <a:defRPr b="1" sz="3600">
                <a:solidFill>
                  <a:srgbClr val="FFFFFF"/>
                </a:solidFill>
              </a:defRPr>
            </a:lvl5pPr>
            <a:lvl6pPr lvl="5" rtl="0" algn="l">
              <a:lnSpc>
                <a:spcPct val="100000"/>
              </a:lnSpc>
              <a:spcBef>
                <a:spcPts val="0"/>
              </a:spcBef>
              <a:spcAft>
                <a:spcPts val="0"/>
              </a:spcAft>
              <a:buNone/>
              <a:defRPr b="1" sz="3600">
                <a:solidFill>
                  <a:srgbClr val="FFFFFF"/>
                </a:solidFill>
              </a:defRPr>
            </a:lvl6pPr>
            <a:lvl7pPr lvl="6" rtl="0" algn="l">
              <a:lnSpc>
                <a:spcPct val="100000"/>
              </a:lnSpc>
              <a:spcBef>
                <a:spcPts val="0"/>
              </a:spcBef>
              <a:spcAft>
                <a:spcPts val="0"/>
              </a:spcAft>
              <a:buNone/>
              <a:defRPr b="1" sz="3600">
                <a:solidFill>
                  <a:srgbClr val="FFFFFF"/>
                </a:solidFill>
              </a:defRPr>
            </a:lvl7pPr>
            <a:lvl8pPr lvl="7" rtl="0" algn="l">
              <a:lnSpc>
                <a:spcPct val="100000"/>
              </a:lnSpc>
              <a:spcBef>
                <a:spcPts val="0"/>
              </a:spcBef>
              <a:spcAft>
                <a:spcPts val="0"/>
              </a:spcAft>
              <a:buNone/>
              <a:defRPr b="1" sz="3600">
                <a:solidFill>
                  <a:srgbClr val="FFFFFF"/>
                </a:solidFill>
              </a:defRPr>
            </a:lvl8pPr>
            <a:lvl9pPr lvl="8" rtl="0" algn="l">
              <a:lnSpc>
                <a:spcPct val="100000"/>
              </a:lnSpc>
              <a:spcBef>
                <a:spcPts val="0"/>
              </a:spcBef>
              <a:spcAft>
                <a:spcPts val="0"/>
              </a:spcAft>
              <a:buNone/>
              <a:defRPr b="1" sz="3600">
                <a:solidFill>
                  <a:srgbClr val="FFFFFF"/>
                </a:solidFill>
              </a:defRPr>
            </a:lvl9pPr>
          </a:lstStyle>
          <a:p/>
        </p:txBody>
      </p:sp>
      <p:sp>
        <p:nvSpPr>
          <p:cNvPr id="82" name="Google Shape;82;p15"/>
          <p:cNvSpPr txBox="1"/>
          <p:nvPr>
            <p:ph idx="1" type="subTitle"/>
          </p:nvPr>
        </p:nvSpPr>
        <p:spPr>
          <a:xfrm>
            <a:off x="324475" y="3612602"/>
            <a:ext cx="5124300" cy="13026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rgbClr val="616161"/>
              </a:buClr>
              <a:buSzPts val="1800"/>
              <a:buNone/>
              <a:defRPr sz="1800">
                <a:solidFill>
                  <a:srgbClr val="616161"/>
                </a:solidFill>
              </a:defRPr>
            </a:lvl1pPr>
            <a:lvl2pPr lvl="1" rtl="0" algn="l">
              <a:lnSpc>
                <a:spcPct val="100000"/>
              </a:lnSpc>
              <a:spcBef>
                <a:spcPts val="0"/>
              </a:spcBef>
              <a:spcAft>
                <a:spcPts val="0"/>
              </a:spcAft>
              <a:buClr>
                <a:srgbClr val="616161"/>
              </a:buClr>
              <a:buSzPts val="1800"/>
              <a:buNone/>
              <a:defRPr sz="1800">
                <a:solidFill>
                  <a:srgbClr val="616161"/>
                </a:solidFill>
              </a:defRPr>
            </a:lvl2pPr>
            <a:lvl3pPr lvl="2" rtl="0" algn="l">
              <a:lnSpc>
                <a:spcPct val="100000"/>
              </a:lnSpc>
              <a:spcBef>
                <a:spcPts val="0"/>
              </a:spcBef>
              <a:spcAft>
                <a:spcPts val="0"/>
              </a:spcAft>
              <a:buClr>
                <a:srgbClr val="616161"/>
              </a:buClr>
              <a:buSzPts val="1800"/>
              <a:buNone/>
              <a:defRPr sz="1800">
                <a:solidFill>
                  <a:srgbClr val="616161"/>
                </a:solidFill>
              </a:defRPr>
            </a:lvl3pPr>
            <a:lvl4pPr lvl="3" rtl="0" algn="l">
              <a:lnSpc>
                <a:spcPct val="100000"/>
              </a:lnSpc>
              <a:spcBef>
                <a:spcPts val="0"/>
              </a:spcBef>
              <a:spcAft>
                <a:spcPts val="0"/>
              </a:spcAft>
              <a:buClr>
                <a:srgbClr val="616161"/>
              </a:buClr>
              <a:buSzPts val="1800"/>
              <a:buNone/>
              <a:defRPr sz="1800">
                <a:solidFill>
                  <a:srgbClr val="616161"/>
                </a:solidFill>
              </a:defRPr>
            </a:lvl4pPr>
            <a:lvl5pPr lvl="4" rtl="0" algn="l">
              <a:lnSpc>
                <a:spcPct val="100000"/>
              </a:lnSpc>
              <a:spcBef>
                <a:spcPts val="0"/>
              </a:spcBef>
              <a:spcAft>
                <a:spcPts val="0"/>
              </a:spcAft>
              <a:buClr>
                <a:srgbClr val="616161"/>
              </a:buClr>
              <a:buSzPts val="1800"/>
              <a:buNone/>
              <a:defRPr sz="1800">
                <a:solidFill>
                  <a:srgbClr val="616161"/>
                </a:solidFill>
              </a:defRPr>
            </a:lvl5pPr>
            <a:lvl6pPr lvl="5" rtl="0" algn="l">
              <a:lnSpc>
                <a:spcPct val="100000"/>
              </a:lnSpc>
              <a:spcBef>
                <a:spcPts val="0"/>
              </a:spcBef>
              <a:spcAft>
                <a:spcPts val="0"/>
              </a:spcAft>
              <a:buClr>
                <a:srgbClr val="616161"/>
              </a:buClr>
              <a:buSzPts val="1800"/>
              <a:buNone/>
              <a:defRPr sz="1800">
                <a:solidFill>
                  <a:srgbClr val="616161"/>
                </a:solidFill>
              </a:defRPr>
            </a:lvl6pPr>
            <a:lvl7pPr lvl="6" rtl="0" algn="l">
              <a:lnSpc>
                <a:spcPct val="100000"/>
              </a:lnSpc>
              <a:spcBef>
                <a:spcPts val="0"/>
              </a:spcBef>
              <a:spcAft>
                <a:spcPts val="0"/>
              </a:spcAft>
              <a:buClr>
                <a:srgbClr val="616161"/>
              </a:buClr>
              <a:buSzPts val="1800"/>
              <a:buNone/>
              <a:defRPr sz="1800">
                <a:solidFill>
                  <a:srgbClr val="616161"/>
                </a:solidFill>
              </a:defRPr>
            </a:lvl7pPr>
            <a:lvl8pPr lvl="7" rtl="0" algn="l">
              <a:lnSpc>
                <a:spcPct val="100000"/>
              </a:lnSpc>
              <a:spcBef>
                <a:spcPts val="0"/>
              </a:spcBef>
              <a:spcAft>
                <a:spcPts val="0"/>
              </a:spcAft>
              <a:buClr>
                <a:srgbClr val="616161"/>
              </a:buClr>
              <a:buSzPts val="1800"/>
              <a:buNone/>
              <a:defRPr sz="1800">
                <a:solidFill>
                  <a:srgbClr val="616161"/>
                </a:solidFill>
              </a:defRPr>
            </a:lvl8pPr>
            <a:lvl9pPr lvl="8" rtl="0" algn="l">
              <a:lnSpc>
                <a:spcPct val="100000"/>
              </a:lnSpc>
              <a:spcBef>
                <a:spcPts val="0"/>
              </a:spcBef>
              <a:spcAft>
                <a:spcPts val="0"/>
              </a:spcAft>
              <a:buClr>
                <a:srgbClr val="616161"/>
              </a:buClr>
              <a:buSzPts val="1800"/>
              <a:buNone/>
              <a:defRPr sz="1800">
                <a:solidFill>
                  <a:srgbClr val="616161"/>
                </a:solidFill>
              </a:defRPr>
            </a:lvl9pPr>
          </a:lstStyle>
          <a:p/>
        </p:txBody>
      </p:sp>
      <p:sp>
        <p:nvSpPr>
          <p:cNvPr id="83" name="Google Shape;83;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324475" y="661425"/>
            <a:ext cx="5124300" cy="280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COMPREHENSIVE </a:t>
            </a:r>
            <a:endParaRPr>
              <a:solidFill>
                <a:srgbClr val="000000"/>
              </a:solidFill>
            </a:endParaRPr>
          </a:p>
          <a:p>
            <a:pPr indent="0" lvl="0" marL="0" rtl="0" algn="l">
              <a:spcBef>
                <a:spcPts val="0"/>
              </a:spcBef>
              <a:spcAft>
                <a:spcPts val="0"/>
              </a:spcAft>
              <a:buNone/>
            </a:pPr>
            <a:r>
              <a:rPr lang="en">
                <a:solidFill>
                  <a:srgbClr val="000000"/>
                </a:solidFill>
              </a:rPr>
              <a:t>H-1B</a:t>
            </a:r>
            <a:r>
              <a:rPr lang="en">
                <a:solidFill>
                  <a:srgbClr val="000000"/>
                </a:solidFill>
              </a:rPr>
              <a:t> VISA ANALYSIS</a:t>
            </a:r>
            <a:endParaRPr>
              <a:solidFill>
                <a:srgbClr val="000000"/>
              </a:solidFill>
            </a:endParaRPr>
          </a:p>
        </p:txBody>
      </p:sp>
      <p:sp>
        <p:nvSpPr>
          <p:cNvPr id="89" name="Google Shape;89;p16"/>
          <p:cNvSpPr txBox="1"/>
          <p:nvPr>
            <p:ph idx="1" type="subTitle"/>
          </p:nvPr>
        </p:nvSpPr>
        <p:spPr>
          <a:xfrm>
            <a:off x="324475" y="4055525"/>
            <a:ext cx="5124300" cy="5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PT Sans Narrow"/>
                <a:ea typeface="PT Sans Narrow"/>
                <a:cs typeface="PT Sans Narrow"/>
                <a:sym typeface="PT Sans Narrow"/>
              </a:rPr>
              <a:t>Group 7 (Sponsor US):</a:t>
            </a:r>
            <a:endParaRPr sz="1400">
              <a:latin typeface="PT Sans Narrow"/>
              <a:ea typeface="PT Sans Narrow"/>
              <a:cs typeface="PT Sans Narrow"/>
              <a:sym typeface="PT Sans Narrow"/>
            </a:endParaRPr>
          </a:p>
          <a:p>
            <a:pPr indent="0" lvl="0" marL="0" rtl="0" algn="l">
              <a:spcBef>
                <a:spcPts val="0"/>
              </a:spcBef>
              <a:spcAft>
                <a:spcPts val="0"/>
              </a:spcAft>
              <a:buNone/>
            </a:pPr>
            <a:r>
              <a:rPr lang="en" sz="1400">
                <a:latin typeface="PT Sans Narrow"/>
                <a:ea typeface="PT Sans Narrow"/>
                <a:cs typeface="PT Sans Narrow"/>
                <a:sym typeface="PT Sans Narrow"/>
              </a:rPr>
              <a:t>Mit Patel, Xinhua Tang, Diana Wang, Abhishek Sehgal, Mengxiao He</a:t>
            </a:r>
            <a:endParaRPr sz="1400">
              <a:latin typeface="PT Sans Narrow"/>
              <a:ea typeface="PT Sans Narrow"/>
              <a:cs typeface="PT Sans Narrow"/>
              <a:sym typeface="PT Sans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idx="1" type="body"/>
          </p:nvPr>
        </p:nvSpPr>
        <p:spPr>
          <a:xfrm>
            <a:off x="311700" y="857250"/>
            <a:ext cx="8520600" cy="3783000"/>
          </a:xfrm>
          <a:prstGeom prst="rect">
            <a:avLst/>
          </a:prstGeom>
        </p:spPr>
        <p:txBody>
          <a:bodyPr anchorCtr="0" anchor="t" bIns="0" lIns="91425" spcFirstLastPara="1" rIns="91425" wrap="square" tIns="0">
            <a:noAutofit/>
          </a:bodyPr>
          <a:lstStyle/>
          <a:p>
            <a:pPr indent="-330200" lvl="0" marL="457200" rtl="0" algn="l">
              <a:spcBef>
                <a:spcPts val="0"/>
              </a:spcBef>
              <a:spcAft>
                <a:spcPts val="0"/>
              </a:spcAft>
              <a:buClr>
                <a:srgbClr val="000000"/>
              </a:buClr>
              <a:buSzPts val="1600"/>
              <a:buChar char="●"/>
            </a:pPr>
            <a:r>
              <a:rPr b="1" lang="en">
                <a:solidFill>
                  <a:srgbClr val="000000"/>
                </a:solidFill>
                <a:latin typeface="PT Sans Narrow"/>
                <a:ea typeface="PT Sans Narrow"/>
                <a:cs typeface="PT Sans Narrow"/>
                <a:sym typeface="PT Sans Narrow"/>
              </a:rPr>
              <a:t>Target tech giants and large consulting companies </a:t>
            </a:r>
            <a:r>
              <a:rPr lang="en">
                <a:solidFill>
                  <a:srgbClr val="000000"/>
                </a:solidFill>
                <a:latin typeface="PT Sans Narrow"/>
                <a:ea typeface="PT Sans Narrow"/>
                <a:cs typeface="PT Sans Narrow"/>
                <a:sym typeface="PT Sans Narrow"/>
              </a:rPr>
              <a:t> </a:t>
            </a:r>
            <a:endParaRPr>
              <a:solidFill>
                <a:srgbClr val="000000"/>
              </a:solidFill>
              <a:latin typeface="PT Sans Narrow"/>
              <a:ea typeface="PT Sans Narrow"/>
              <a:cs typeface="PT Sans Narrow"/>
              <a:sym typeface="PT Sans Narrow"/>
            </a:endParaRPr>
          </a:p>
          <a:p>
            <a:pPr indent="0" lvl="0" marL="457200" rtl="0" algn="l">
              <a:spcBef>
                <a:spcPts val="1600"/>
              </a:spcBef>
              <a:spcAft>
                <a:spcPts val="0"/>
              </a:spcAft>
              <a:buNone/>
            </a:pPr>
            <a:r>
              <a:rPr lang="en">
                <a:latin typeface="PT Sans Narrow"/>
                <a:ea typeface="PT Sans Narrow"/>
                <a:cs typeface="PT Sans Narrow"/>
                <a:sym typeface="PT Sans Narrow"/>
              </a:rPr>
              <a:t>Large volume of applicants with high successful rates</a:t>
            </a:r>
            <a:endParaRPr>
              <a:latin typeface="PT Sans Narrow"/>
              <a:ea typeface="PT Sans Narrow"/>
              <a:cs typeface="PT Sans Narrow"/>
              <a:sym typeface="PT Sans Narrow"/>
            </a:endParaRPr>
          </a:p>
          <a:p>
            <a:pPr indent="-330200" lvl="0" marL="457200" rtl="0" algn="l">
              <a:spcBef>
                <a:spcPts val="1600"/>
              </a:spcBef>
              <a:spcAft>
                <a:spcPts val="0"/>
              </a:spcAft>
              <a:buClr>
                <a:srgbClr val="000000"/>
              </a:buClr>
              <a:buSzPts val="1600"/>
              <a:buFont typeface="PT Sans Narrow"/>
              <a:buChar char="●"/>
            </a:pPr>
            <a:r>
              <a:rPr b="1" lang="en">
                <a:solidFill>
                  <a:srgbClr val="000000"/>
                </a:solidFill>
                <a:latin typeface="PT Sans Narrow"/>
                <a:ea typeface="PT Sans Narrow"/>
                <a:cs typeface="PT Sans Narrow"/>
                <a:sym typeface="PT Sans Narrow"/>
              </a:rPr>
              <a:t>Explore California, Texas or New Jersey</a:t>
            </a:r>
            <a:endParaRPr b="1">
              <a:solidFill>
                <a:srgbClr val="000000"/>
              </a:solidFill>
              <a:latin typeface="PT Sans Narrow"/>
              <a:ea typeface="PT Sans Narrow"/>
              <a:cs typeface="PT Sans Narrow"/>
              <a:sym typeface="PT Sans Narrow"/>
            </a:endParaRPr>
          </a:p>
          <a:p>
            <a:pPr indent="0" lvl="0" marL="0" rtl="0" algn="l">
              <a:spcBef>
                <a:spcPts val="1600"/>
              </a:spcBef>
              <a:spcAft>
                <a:spcPts val="0"/>
              </a:spcAft>
              <a:buNone/>
            </a:pPr>
            <a:r>
              <a:rPr b="1" lang="en">
                <a:latin typeface="PT Sans Narrow"/>
                <a:ea typeface="PT Sans Narrow"/>
                <a:cs typeface="PT Sans Narrow"/>
                <a:sym typeface="PT Sans Narrow"/>
              </a:rPr>
              <a:t>	</a:t>
            </a:r>
            <a:r>
              <a:rPr lang="en">
                <a:latin typeface="PT Sans Narrow"/>
                <a:ea typeface="PT Sans Narrow"/>
                <a:cs typeface="PT Sans Narrow"/>
                <a:sym typeface="PT Sans Narrow"/>
              </a:rPr>
              <a:t>Most certified applicants across the US</a:t>
            </a:r>
            <a:endParaRPr>
              <a:latin typeface="PT Sans Narrow"/>
              <a:ea typeface="PT Sans Narrow"/>
              <a:cs typeface="PT Sans Narrow"/>
              <a:sym typeface="PT Sans Narrow"/>
            </a:endParaRPr>
          </a:p>
          <a:p>
            <a:pPr indent="-330200" lvl="0" marL="457200" rtl="0" algn="l">
              <a:spcBef>
                <a:spcPts val="1600"/>
              </a:spcBef>
              <a:spcAft>
                <a:spcPts val="0"/>
              </a:spcAft>
              <a:buClr>
                <a:srgbClr val="000000"/>
              </a:buClr>
              <a:buSzPts val="1600"/>
              <a:buFont typeface="PT Sans Narrow"/>
              <a:buChar char="●"/>
            </a:pPr>
            <a:r>
              <a:rPr b="1" lang="en">
                <a:solidFill>
                  <a:srgbClr val="000000"/>
                </a:solidFill>
                <a:latin typeface="PT Sans Narrow"/>
                <a:ea typeface="PT Sans Narrow"/>
                <a:cs typeface="PT Sans Narrow"/>
                <a:sym typeface="PT Sans Narrow"/>
              </a:rPr>
              <a:t>Generally, be technical, or be specialized</a:t>
            </a:r>
            <a:endParaRPr b="1">
              <a:solidFill>
                <a:srgbClr val="000000"/>
              </a:solidFill>
              <a:latin typeface="PT Sans Narrow"/>
              <a:ea typeface="PT Sans Narrow"/>
              <a:cs typeface="PT Sans Narrow"/>
              <a:sym typeface="PT Sans Narrow"/>
            </a:endParaRPr>
          </a:p>
          <a:p>
            <a:pPr indent="0" lvl="0" marL="457200" rtl="0" algn="l">
              <a:spcBef>
                <a:spcPts val="1600"/>
              </a:spcBef>
              <a:spcAft>
                <a:spcPts val="0"/>
              </a:spcAft>
              <a:buNone/>
            </a:pPr>
            <a:r>
              <a:rPr lang="en">
                <a:latin typeface="PT Sans Narrow"/>
                <a:ea typeface="PT Sans Narrow"/>
                <a:cs typeface="PT Sans Narrow"/>
                <a:sym typeface="PT Sans Narrow"/>
              </a:rPr>
              <a:t>Positions absorbing the most foreign specialists and are well-paid</a:t>
            </a:r>
            <a:endParaRPr>
              <a:latin typeface="PT Sans Narrow"/>
              <a:ea typeface="PT Sans Narrow"/>
              <a:cs typeface="PT Sans Narrow"/>
              <a:sym typeface="PT Sans Narrow"/>
            </a:endParaRPr>
          </a:p>
          <a:p>
            <a:pPr indent="-330200" lvl="0" marL="457200" rtl="0" algn="l">
              <a:spcBef>
                <a:spcPts val="1600"/>
              </a:spcBef>
              <a:spcAft>
                <a:spcPts val="0"/>
              </a:spcAft>
              <a:buClr>
                <a:srgbClr val="000000"/>
              </a:buClr>
              <a:buSzPts val="1600"/>
              <a:buFont typeface="PT Sans Narrow"/>
              <a:buChar char="●"/>
            </a:pPr>
            <a:r>
              <a:rPr b="1" lang="en">
                <a:solidFill>
                  <a:srgbClr val="000000"/>
                </a:solidFill>
                <a:latin typeface="PT Sans Narrow"/>
                <a:ea typeface="PT Sans Narrow"/>
                <a:cs typeface="PT Sans Narrow"/>
                <a:sym typeface="PT Sans Narrow"/>
              </a:rPr>
              <a:t>Look for H1B dependent employers but no need to </a:t>
            </a:r>
            <a:r>
              <a:rPr b="1" lang="en">
                <a:solidFill>
                  <a:srgbClr val="000000"/>
                </a:solidFill>
                <a:latin typeface="PT Sans Narrow"/>
                <a:ea typeface="PT Sans Narrow"/>
                <a:cs typeface="PT Sans Narrow"/>
                <a:sym typeface="PT Sans Narrow"/>
              </a:rPr>
              <a:t>worry too much</a:t>
            </a:r>
            <a:endParaRPr b="1">
              <a:solidFill>
                <a:srgbClr val="000000"/>
              </a:solidFill>
              <a:latin typeface="PT Sans Narrow"/>
              <a:ea typeface="PT Sans Narrow"/>
              <a:cs typeface="PT Sans Narrow"/>
              <a:sym typeface="PT Sans Narrow"/>
            </a:endParaRPr>
          </a:p>
          <a:p>
            <a:pPr indent="0" lvl="0" marL="0" rtl="0" algn="l">
              <a:spcBef>
                <a:spcPts val="1600"/>
              </a:spcBef>
              <a:spcAft>
                <a:spcPts val="1600"/>
              </a:spcAft>
              <a:buNone/>
            </a:pPr>
            <a:r>
              <a:rPr b="1" lang="en">
                <a:latin typeface="PT Sans Narrow"/>
                <a:ea typeface="PT Sans Narrow"/>
                <a:cs typeface="PT Sans Narrow"/>
                <a:sym typeface="PT Sans Narrow"/>
              </a:rPr>
              <a:t>	</a:t>
            </a:r>
            <a:r>
              <a:rPr lang="en">
                <a:latin typeface="PT Sans Narrow"/>
                <a:ea typeface="PT Sans Narrow"/>
                <a:cs typeface="PT Sans Narrow"/>
                <a:sym typeface="PT Sans Narrow"/>
              </a:rPr>
              <a:t>The approval rate between each other is only slightly different </a:t>
            </a:r>
            <a:endParaRPr>
              <a:latin typeface="PT Sans Narrow"/>
              <a:ea typeface="PT Sans Narrow"/>
              <a:cs typeface="PT Sans Narrow"/>
              <a:sym typeface="PT Sans Narrow"/>
            </a:endParaRPr>
          </a:p>
        </p:txBody>
      </p:sp>
      <p:sp>
        <p:nvSpPr>
          <p:cNvPr id="158" name="Google Shape;158;p25"/>
          <p:cNvSpPr txBox="1"/>
          <p:nvPr>
            <p:ph type="title"/>
          </p:nvPr>
        </p:nvSpPr>
        <p:spPr>
          <a:xfrm>
            <a:off x="311700" y="190725"/>
            <a:ext cx="7407000" cy="4707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2400">
                <a:solidFill>
                  <a:schemeClr val="dk2"/>
                </a:solidFill>
              </a:rPr>
              <a:t>Conclusions</a:t>
            </a:r>
            <a:endParaRPr sz="24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2587050" y="1928825"/>
            <a:ext cx="3719700" cy="101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900"/>
              <a:t>Thank You</a:t>
            </a:r>
            <a:endParaRPr sz="5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1128750" y="661425"/>
            <a:ext cx="6886500" cy="52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Introduction</a:t>
            </a:r>
            <a:endParaRPr>
              <a:solidFill>
                <a:schemeClr val="dk2"/>
              </a:solidFill>
            </a:endParaRPr>
          </a:p>
        </p:txBody>
      </p:sp>
      <p:sp>
        <p:nvSpPr>
          <p:cNvPr id="95" name="Google Shape;95;p17"/>
          <p:cNvSpPr txBox="1"/>
          <p:nvPr>
            <p:ph idx="1" type="body"/>
          </p:nvPr>
        </p:nvSpPr>
        <p:spPr>
          <a:xfrm>
            <a:off x="311700" y="1844700"/>
            <a:ext cx="8475600" cy="14541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PT Sans Narrow"/>
              <a:buChar char="●"/>
            </a:pPr>
            <a:r>
              <a:rPr lang="en" sz="1900">
                <a:solidFill>
                  <a:srgbClr val="000000"/>
                </a:solidFill>
                <a:highlight>
                  <a:srgbClr val="FFFFFF"/>
                </a:highlight>
                <a:latin typeface="PT Sans Narrow"/>
                <a:ea typeface="PT Sans Narrow"/>
                <a:cs typeface="PT Sans Narrow"/>
                <a:sym typeface="PT Sans Narrow"/>
              </a:rPr>
              <a:t>Labor Condition Application (LCA)</a:t>
            </a:r>
            <a:endParaRPr sz="1900">
              <a:solidFill>
                <a:srgbClr val="000000"/>
              </a:solidFill>
              <a:latin typeface="PT Sans Narrow"/>
              <a:ea typeface="PT Sans Narrow"/>
              <a:cs typeface="PT Sans Narrow"/>
              <a:sym typeface="PT Sans Narrow"/>
            </a:endParaRPr>
          </a:p>
          <a:p>
            <a:pPr indent="-349250" lvl="0" marL="457200" rtl="0" algn="l">
              <a:spcBef>
                <a:spcPts val="0"/>
              </a:spcBef>
              <a:spcAft>
                <a:spcPts val="0"/>
              </a:spcAft>
              <a:buClr>
                <a:srgbClr val="000000"/>
              </a:buClr>
              <a:buSzPts val="1900"/>
              <a:buFont typeface="PT Sans Narrow"/>
              <a:buChar char="●"/>
            </a:pPr>
            <a:r>
              <a:rPr lang="en" sz="1900">
                <a:solidFill>
                  <a:srgbClr val="000000"/>
                </a:solidFill>
                <a:latin typeface="PT Sans Narrow"/>
                <a:ea typeface="PT Sans Narrow"/>
                <a:cs typeface="PT Sans Narrow"/>
                <a:sym typeface="PT Sans Narrow"/>
              </a:rPr>
              <a:t>Focused at helping employers and applicants </a:t>
            </a:r>
            <a:r>
              <a:rPr lang="en" sz="1900">
                <a:solidFill>
                  <a:srgbClr val="000000"/>
                </a:solidFill>
                <a:latin typeface="PT Sans Narrow"/>
                <a:ea typeface="PT Sans Narrow"/>
                <a:cs typeface="PT Sans Narrow"/>
                <a:sym typeface="PT Sans Narrow"/>
              </a:rPr>
              <a:t>understand the process of getting </a:t>
            </a:r>
            <a:r>
              <a:rPr lang="en" sz="1900">
                <a:solidFill>
                  <a:srgbClr val="000000"/>
                </a:solidFill>
                <a:latin typeface="PT Sans Narrow"/>
                <a:ea typeface="PT Sans Narrow"/>
                <a:cs typeface="PT Sans Narrow"/>
                <a:sym typeface="PT Sans Narrow"/>
              </a:rPr>
              <a:t>LCA </a:t>
            </a:r>
            <a:r>
              <a:rPr lang="en" sz="1900">
                <a:solidFill>
                  <a:srgbClr val="000000"/>
                </a:solidFill>
                <a:latin typeface="PT Sans Narrow"/>
                <a:ea typeface="PT Sans Narrow"/>
                <a:cs typeface="PT Sans Narrow"/>
                <a:sym typeface="PT Sans Narrow"/>
              </a:rPr>
              <a:t>approval</a:t>
            </a:r>
            <a:endParaRPr sz="1900">
              <a:solidFill>
                <a:srgbClr val="000000"/>
              </a:solidFill>
              <a:latin typeface="PT Sans Narrow"/>
              <a:ea typeface="PT Sans Narrow"/>
              <a:cs typeface="PT Sans Narrow"/>
              <a:sym typeface="PT Sans Narrow"/>
            </a:endParaRPr>
          </a:p>
          <a:p>
            <a:pPr indent="-349250" lvl="0" marL="457200" rtl="0" algn="l">
              <a:spcBef>
                <a:spcPts val="0"/>
              </a:spcBef>
              <a:spcAft>
                <a:spcPts val="0"/>
              </a:spcAft>
              <a:buClr>
                <a:srgbClr val="000000"/>
              </a:buClr>
              <a:buSzPts val="1900"/>
              <a:buFont typeface="PT Sans Narrow"/>
              <a:buChar char="●"/>
            </a:pPr>
            <a:r>
              <a:rPr lang="en" sz="1900">
                <a:solidFill>
                  <a:srgbClr val="000000"/>
                </a:solidFill>
                <a:latin typeface="PT Sans Narrow"/>
                <a:ea typeface="PT Sans Narrow"/>
                <a:cs typeface="PT Sans Narrow"/>
                <a:sym typeface="PT Sans Narrow"/>
              </a:rPr>
              <a:t>Features </a:t>
            </a:r>
            <a:r>
              <a:rPr lang="en" sz="1900">
                <a:solidFill>
                  <a:srgbClr val="000000"/>
                </a:solidFill>
                <a:highlight>
                  <a:srgbClr val="FFFFFF"/>
                </a:highlight>
                <a:latin typeface="PT Sans Narrow"/>
                <a:ea typeface="PT Sans Narrow"/>
                <a:cs typeface="PT Sans Narrow"/>
                <a:sym typeface="PT Sans Narrow"/>
              </a:rPr>
              <a:t>exploration and </a:t>
            </a:r>
            <a:r>
              <a:rPr lang="en" sz="1900">
                <a:solidFill>
                  <a:srgbClr val="000000"/>
                </a:solidFill>
                <a:highlight>
                  <a:srgbClr val="FFFFFF"/>
                </a:highlight>
                <a:latin typeface="PT Sans Narrow"/>
                <a:ea typeface="PT Sans Narrow"/>
                <a:cs typeface="PT Sans Narrow"/>
                <a:sym typeface="PT Sans Narrow"/>
              </a:rPr>
              <a:t>analysis to gather insights on how they affect</a:t>
            </a:r>
            <a:r>
              <a:rPr lang="en" sz="1900">
                <a:solidFill>
                  <a:srgbClr val="000000"/>
                </a:solidFill>
                <a:highlight>
                  <a:srgbClr val="FFFFFF"/>
                </a:highlight>
                <a:latin typeface="PT Sans Narrow"/>
                <a:ea typeface="PT Sans Narrow"/>
                <a:cs typeface="PT Sans Narrow"/>
                <a:sym typeface="PT Sans Narrow"/>
              </a:rPr>
              <a:t> the </a:t>
            </a:r>
            <a:r>
              <a:rPr lang="en" sz="1900">
                <a:solidFill>
                  <a:srgbClr val="000000"/>
                </a:solidFill>
                <a:latin typeface="PT Sans Narrow"/>
                <a:ea typeface="PT Sans Narrow"/>
                <a:cs typeface="PT Sans Narrow"/>
                <a:sym typeface="PT Sans Narrow"/>
              </a:rPr>
              <a:t>case status</a:t>
            </a:r>
            <a:endParaRPr sz="1900">
              <a:solidFill>
                <a:srgbClr val="000000"/>
              </a:solidFill>
              <a:latin typeface="PT Sans Narrow"/>
              <a:ea typeface="PT Sans Narrow"/>
              <a:cs typeface="PT Sans Narrow"/>
              <a:sym typeface="PT Sans Narrow"/>
            </a:endParaRPr>
          </a:p>
          <a:p>
            <a:pPr indent="-349250" lvl="0" marL="457200" rtl="0" algn="l">
              <a:spcBef>
                <a:spcPts val="0"/>
              </a:spcBef>
              <a:spcAft>
                <a:spcPts val="0"/>
              </a:spcAft>
              <a:buClr>
                <a:srgbClr val="000000"/>
              </a:buClr>
              <a:buSzPts val="1900"/>
              <a:buFont typeface="PT Sans Narrow"/>
              <a:buChar char="●"/>
            </a:pPr>
            <a:r>
              <a:rPr lang="en" sz="1900">
                <a:solidFill>
                  <a:srgbClr val="000000"/>
                </a:solidFill>
                <a:latin typeface="PT Sans Narrow"/>
                <a:ea typeface="PT Sans Narrow"/>
                <a:cs typeface="PT Sans Narrow"/>
                <a:sym typeface="PT Sans Narrow"/>
              </a:rPr>
              <a:t>Office of Foreign Labor Certification (OFLC) dataset</a:t>
            </a:r>
            <a:endParaRPr sz="1900">
              <a:solidFill>
                <a:srgbClr val="000000"/>
              </a:solidFill>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1128750" y="505175"/>
            <a:ext cx="6886500" cy="65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Application Process</a:t>
            </a:r>
            <a:endParaRPr>
              <a:solidFill>
                <a:schemeClr val="dk2"/>
              </a:solidFill>
            </a:endParaRPr>
          </a:p>
        </p:txBody>
      </p:sp>
      <p:sp>
        <p:nvSpPr>
          <p:cNvPr id="101" name="Google Shape;101;p18"/>
          <p:cNvSpPr txBox="1"/>
          <p:nvPr>
            <p:ph idx="1" type="body"/>
          </p:nvPr>
        </p:nvSpPr>
        <p:spPr>
          <a:xfrm>
            <a:off x="1128750" y="1408431"/>
            <a:ext cx="6886500" cy="325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0000"/>
                </a:solidFill>
                <a:latin typeface="PT Sans Narrow"/>
                <a:ea typeface="PT Sans Narrow"/>
                <a:cs typeface="PT Sans Narrow"/>
                <a:sym typeface="PT Sans Narrow"/>
              </a:rPr>
              <a:t>LCA </a:t>
            </a:r>
            <a:r>
              <a:rPr lang="en" sz="1900">
                <a:solidFill>
                  <a:srgbClr val="000000"/>
                </a:solidFill>
                <a:latin typeface="PT Sans Narrow"/>
                <a:ea typeface="PT Sans Narrow"/>
                <a:cs typeface="PT Sans Narrow"/>
                <a:sym typeface="PT Sans Narrow"/>
              </a:rPr>
              <a:t>petition</a:t>
            </a:r>
            <a:r>
              <a:rPr lang="en" sz="1900">
                <a:solidFill>
                  <a:srgbClr val="000000"/>
                </a:solidFill>
                <a:latin typeface="PT Sans Narrow"/>
                <a:ea typeface="PT Sans Narrow"/>
                <a:cs typeface="PT Sans Narrow"/>
                <a:sym typeface="PT Sans Narrow"/>
              </a:rPr>
              <a:t> Submitted</a:t>
            </a:r>
            <a:r>
              <a:rPr lang="en">
                <a:solidFill>
                  <a:srgbClr val="000000"/>
                </a:solidFill>
                <a:latin typeface="PT Sans Narrow"/>
                <a:ea typeface="PT Sans Narrow"/>
                <a:cs typeface="PT Sans Narrow"/>
                <a:sym typeface="PT Sans Narrow"/>
              </a:rPr>
              <a:t> </a:t>
            </a:r>
            <a:endParaRPr>
              <a:solidFill>
                <a:srgbClr val="000000"/>
              </a:solidFill>
              <a:latin typeface="PT Sans Narrow"/>
              <a:ea typeface="PT Sans Narrow"/>
              <a:cs typeface="PT Sans Narrow"/>
              <a:sym typeface="PT Sans Narrow"/>
            </a:endParaRPr>
          </a:p>
          <a:p>
            <a:pPr indent="0" lvl="0" marL="0" rtl="0" algn="l">
              <a:spcBef>
                <a:spcPts val="1600"/>
              </a:spcBef>
              <a:spcAft>
                <a:spcPts val="0"/>
              </a:spcAft>
              <a:buNone/>
            </a:pPr>
            <a:r>
              <a:t/>
            </a:r>
            <a:endParaRPr>
              <a:solidFill>
                <a:srgbClr val="000000"/>
              </a:solidFill>
              <a:latin typeface="PT Sans Narrow"/>
              <a:ea typeface="PT Sans Narrow"/>
              <a:cs typeface="PT Sans Narrow"/>
              <a:sym typeface="PT Sans Narrow"/>
            </a:endParaRPr>
          </a:p>
          <a:p>
            <a:pPr indent="0" lvl="0" marL="0" rtl="0" algn="ctr">
              <a:spcBef>
                <a:spcPts val="1600"/>
              </a:spcBef>
              <a:spcAft>
                <a:spcPts val="0"/>
              </a:spcAft>
              <a:buNone/>
            </a:pPr>
            <a:r>
              <a:rPr lang="en" sz="1900">
                <a:solidFill>
                  <a:srgbClr val="000000"/>
                </a:solidFill>
                <a:latin typeface="PT Sans Narrow"/>
                <a:ea typeface="PT Sans Narrow"/>
                <a:cs typeface="PT Sans Narrow"/>
                <a:sym typeface="PT Sans Narrow"/>
              </a:rPr>
              <a:t>LCA petition Approved</a:t>
            </a:r>
            <a:endParaRPr sz="1900">
              <a:solidFill>
                <a:srgbClr val="000000"/>
              </a:solidFill>
              <a:latin typeface="PT Sans Narrow"/>
              <a:ea typeface="PT Sans Narrow"/>
              <a:cs typeface="PT Sans Narrow"/>
              <a:sym typeface="PT Sans Narrow"/>
            </a:endParaRPr>
          </a:p>
          <a:p>
            <a:pPr indent="0" lvl="0" marL="0" rtl="0" algn="ctr">
              <a:spcBef>
                <a:spcPts val="1600"/>
              </a:spcBef>
              <a:spcAft>
                <a:spcPts val="0"/>
              </a:spcAft>
              <a:buNone/>
            </a:pPr>
            <a:r>
              <a:t/>
            </a:r>
            <a:endParaRPr sz="1900">
              <a:solidFill>
                <a:srgbClr val="000000"/>
              </a:solidFill>
              <a:latin typeface="PT Sans Narrow"/>
              <a:ea typeface="PT Sans Narrow"/>
              <a:cs typeface="PT Sans Narrow"/>
              <a:sym typeface="PT Sans Narrow"/>
            </a:endParaRPr>
          </a:p>
          <a:p>
            <a:pPr indent="0" lvl="0" marL="0" rtl="0" algn="ctr">
              <a:lnSpc>
                <a:spcPct val="100000"/>
              </a:lnSpc>
              <a:spcBef>
                <a:spcPts val="1600"/>
              </a:spcBef>
              <a:spcAft>
                <a:spcPts val="0"/>
              </a:spcAft>
              <a:buNone/>
            </a:pPr>
            <a:r>
              <a:rPr lang="en" sz="1900">
                <a:solidFill>
                  <a:srgbClr val="000000"/>
                </a:solidFill>
                <a:latin typeface="PT Sans Narrow"/>
                <a:ea typeface="PT Sans Narrow"/>
                <a:cs typeface="PT Sans Narrow"/>
                <a:sym typeface="PT Sans Narrow"/>
              </a:rPr>
              <a:t> LCA petition submitted as part of</a:t>
            </a:r>
            <a:endParaRPr sz="1900">
              <a:solidFill>
                <a:srgbClr val="000000"/>
              </a:solidFill>
              <a:latin typeface="PT Sans Narrow"/>
              <a:ea typeface="PT Sans Narrow"/>
              <a:cs typeface="PT Sans Narrow"/>
              <a:sym typeface="PT Sans Narrow"/>
            </a:endParaRPr>
          </a:p>
          <a:p>
            <a:pPr indent="0" lvl="0" marL="0" rtl="0" algn="ctr">
              <a:lnSpc>
                <a:spcPct val="100000"/>
              </a:lnSpc>
              <a:spcBef>
                <a:spcPts val="0"/>
              </a:spcBef>
              <a:spcAft>
                <a:spcPts val="0"/>
              </a:spcAft>
              <a:buNone/>
            </a:pPr>
            <a:r>
              <a:rPr lang="en" sz="1900">
                <a:solidFill>
                  <a:srgbClr val="000000"/>
                </a:solidFill>
                <a:latin typeface="PT Sans Narrow"/>
                <a:ea typeface="PT Sans Narrow"/>
                <a:cs typeface="PT Sans Narrow"/>
                <a:sym typeface="PT Sans Narrow"/>
              </a:rPr>
              <a:t> Petition for a </a:t>
            </a:r>
            <a:r>
              <a:rPr lang="en" sz="1900">
                <a:solidFill>
                  <a:srgbClr val="000000"/>
                </a:solidFill>
                <a:latin typeface="PT Sans Narrow"/>
                <a:ea typeface="PT Sans Narrow"/>
                <a:cs typeface="PT Sans Narrow"/>
                <a:sym typeface="PT Sans Narrow"/>
              </a:rPr>
              <a:t>Nonimmigrant</a:t>
            </a:r>
            <a:r>
              <a:rPr lang="en" sz="1900">
                <a:solidFill>
                  <a:srgbClr val="000000"/>
                </a:solidFill>
                <a:latin typeface="PT Sans Narrow"/>
                <a:ea typeface="PT Sans Narrow"/>
                <a:cs typeface="PT Sans Narrow"/>
                <a:sym typeface="PT Sans Narrow"/>
              </a:rPr>
              <a:t> Worker application (H1-B)</a:t>
            </a:r>
            <a:endParaRPr sz="1900">
              <a:solidFill>
                <a:srgbClr val="000000"/>
              </a:solidFill>
              <a:latin typeface="PT Sans Narrow"/>
              <a:ea typeface="PT Sans Narrow"/>
              <a:cs typeface="PT Sans Narrow"/>
              <a:sym typeface="PT Sans Narrow"/>
            </a:endParaRPr>
          </a:p>
        </p:txBody>
      </p:sp>
      <p:sp>
        <p:nvSpPr>
          <p:cNvPr id="102" name="Google Shape;102;p18"/>
          <p:cNvSpPr/>
          <p:nvPr/>
        </p:nvSpPr>
        <p:spPr>
          <a:xfrm>
            <a:off x="4347825" y="1988675"/>
            <a:ext cx="382800" cy="352200"/>
          </a:xfrm>
          <a:prstGeom prst="downArrow">
            <a:avLst>
              <a:gd fmla="val 50000" name="adj1"/>
              <a:gd fmla="val 500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E599"/>
              </a:solidFill>
            </a:endParaRPr>
          </a:p>
        </p:txBody>
      </p:sp>
      <p:sp>
        <p:nvSpPr>
          <p:cNvPr id="103" name="Google Shape;103;p18"/>
          <p:cNvSpPr/>
          <p:nvPr/>
        </p:nvSpPr>
        <p:spPr>
          <a:xfrm>
            <a:off x="4347825" y="3166725"/>
            <a:ext cx="382800" cy="352200"/>
          </a:xfrm>
          <a:prstGeom prst="downArrow">
            <a:avLst>
              <a:gd fmla="val 50000" name="adj1"/>
              <a:gd fmla="val 500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E5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19"/>
          <p:cNvPicPr preferRelativeResize="0"/>
          <p:nvPr/>
        </p:nvPicPr>
        <p:blipFill>
          <a:blip r:embed="rId3">
            <a:alphaModFix/>
          </a:blip>
          <a:stretch>
            <a:fillRect/>
          </a:stretch>
        </p:blipFill>
        <p:spPr>
          <a:xfrm>
            <a:off x="701875" y="655675"/>
            <a:ext cx="7740250" cy="4153100"/>
          </a:xfrm>
          <a:prstGeom prst="rect">
            <a:avLst/>
          </a:prstGeom>
          <a:noFill/>
          <a:ln>
            <a:noFill/>
          </a:ln>
        </p:spPr>
      </p:pic>
      <p:sp>
        <p:nvSpPr>
          <p:cNvPr id="109" name="Google Shape;109;p19"/>
          <p:cNvSpPr txBox="1"/>
          <p:nvPr>
            <p:ph type="title"/>
          </p:nvPr>
        </p:nvSpPr>
        <p:spPr>
          <a:xfrm>
            <a:off x="311700" y="184975"/>
            <a:ext cx="7407000" cy="4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rPr>
              <a:t>Data Processing</a:t>
            </a:r>
            <a:endParaRPr sz="24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184975"/>
            <a:ext cx="7407000" cy="4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rPr>
              <a:t>Example: null value detection and imputation</a:t>
            </a:r>
            <a:endParaRPr sz="2400">
              <a:solidFill>
                <a:schemeClr val="dk2"/>
              </a:solidFill>
            </a:endParaRPr>
          </a:p>
        </p:txBody>
      </p:sp>
      <p:pic>
        <p:nvPicPr>
          <p:cNvPr id="115" name="Google Shape;115;p20"/>
          <p:cNvPicPr preferRelativeResize="0"/>
          <p:nvPr/>
        </p:nvPicPr>
        <p:blipFill>
          <a:blip r:embed="rId3">
            <a:alphaModFix/>
          </a:blip>
          <a:stretch>
            <a:fillRect/>
          </a:stretch>
        </p:blipFill>
        <p:spPr>
          <a:xfrm>
            <a:off x="311700" y="800100"/>
            <a:ext cx="3285438" cy="3840126"/>
          </a:xfrm>
          <a:prstGeom prst="rect">
            <a:avLst/>
          </a:prstGeom>
          <a:noFill/>
          <a:ln>
            <a:noFill/>
          </a:ln>
        </p:spPr>
      </p:pic>
      <p:sp>
        <p:nvSpPr>
          <p:cNvPr id="116" name="Google Shape;116;p20"/>
          <p:cNvSpPr txBox="1"/>
          <p:nvPr/>
        </p:nvSpPr>
        <p:spPr>
          <a:xfrm>
            <a:off x="4572000" y="1346713"/>
            <a:ext cx="4260300" cy="966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PT Sans Narrow"/>
              <a:buChar char="●"/>
            </a:pPr>
            <a:r>
              <a:rPr lang="en" sz="1600">
                <a:solidFill>
                  <a:schemeClr val="dk2"/>
                </a:solidFill>
                <a:latin typeface="PT Sans Narrow"/>
                <a:ea typeface="PT Sans Narrow"/>
                <a:cs typeface="PT Sans Narrow"/>
                <a:sym typeface="PT Sans Narrow"/>
              </a:rPr>
              <a:t>Heatmap of missing values</a:t>
            </a:r>
            <a:endParaRPr sz="1600">
              <a:solidFill>
                <a:schemeClr val="dk2"/>
              </a:solidFill>
              <a:latin typeface="PT Sans Narrow"/>
              <a:ea typeface="PT Sans Narrow"/>
              <a:cs typeface="PT Sans Narrow"/>
              <a:sym typeface="PT Sans Narrow"/>
            </a:endParaRPr>
          </a:p>
          <a:p>
            <a:pPr indent="-330200" lvl="0" marL="457200" rtl="0" algn="l">
              <a:spcBef>
                <a:spcPts val="0"/>
              </a:spcBef>
              <a:spcAft>
                <a:spcPts val="0"/>
              </a:spcAft>
              <a:buClr>
                <a:schemeClr val="dk2"/>
              </a:buClr>
              <a:buSzPts val="1600"/>
              <a:buFont typeface="PT Sans Narrow"/>
              <a:buChar char="●"/>
            </a:pPr>
            <a:r>
              <a:rPr lang="en" sz="1600">
                <a:solidFill>
                  <a:schemeClr val="dk2"/>
                </a:solidFill>
                <a:latin typeface="PT Sans Narrow"/>
                <a:ea typeface="PT Sans Narrow"/>
                <a:cs typeface="PT Sans Narrow"/>
                <a:sym typeface="PT Sans Narrow"/>
              </a:rPr>
              <a:t>Drop empty columns</a:t>
            </a:r>
            <a:endParaRPr sz="1600">
              <a:solidFill>
                <a:schemeClr val="dk2"/>
              </a:solidFill>
              <a:latin typeface="PT Sans Narrow"/>
              <a:ea typeface="PT Sans Narrow"/>
              <a:cs typeface="PT Sans Narrow"/>
              <a:sym typeface="PT Sans Narrow"/>
            </a:endParaRPr>
          </a:p>
          <a:p>
            <a:pPr indent="-330200" lvl="0" marL="457200" rtl="0" algn="l">
              <a:spcBef>
                <a:spcPts val="0"/>
              </a:spcBef>
              <a:spcAft>
                <a:spcPts val="0"/>
              </a:spcAft>
              <a:buClr>
                <a:schemeClr val="dk2"/>
              </a:buClr>
              <a:buSzPts val="1600"/>
              <a:buFont typeface="PT Sans Narrow"/>
              <a:buChar char="●"/>
            </a:pPr>
            <a:r>
              <a:rPr lang="en" sz="1600">
                <a:solidFill>
                  <a:schemeClr val="dk2"/>
                </a:solidFill>
                <a:latin typeface="PT Sans Narrow"/>
                <a:ea typeface="PT Sans Narrow"/>
                <a:cs typeface="PT Sans Narrow"/>
                <a:sym typeface="PT Sans Narrow"/>
              </a:rPr>
              <a:t>Impute ‘Country’ with ‘State’</a:t>
            </a:r>
            <a:endParaRPr sz="1600">
              <a:solidFill>
                <a:schemeClr val="dk2"/>
              </a:solidFill>
              <a:latin typeface="PT Sans Narrow"/>
              <a:ea typeface="PT Sans Narrow"/>
              <a:cs typeface="PT Sans Narrow"/>
              <a:sym typeface="PT Sans Narrow"/>
            </a:endParaRPr>
          </a:p>
        </p:txBody>
      </p:sp>
      <p:pic>
        <p:nvPicPr>
          <p:cNvPr id="117" name="Google Shape;117;p20"/>
          <p:cNvPicPr preferRelativeResize="0"/>
          <p:nvPr/>
        </p:nvPicPr>
        <p:blipFill>
          <a:blip r:embed="rId4">
            <a:alphaModFix/>
          </a:blip>
          <a:stretch>
            <a:fillRect/>
          </a:stretch>
        </p:blipFill>
        <p:spPr>
          <a:xfrm>
            <a:off x="3556200" y="3004050"/>
            <a:ext cx="5276100" cy="143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184975"/>
            <a:ext cx="7407000" cy="4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rPr>
              <a:t>Example: data reshaping</a:t>
            </a:r>
            <a:endParaRPr sz="2400">
              <a:solidFill>
                <a:schemeClr val="dk2"/>
              </a:solidFill>
            </a:endParaRPr>
          </a:p>
        </p:txBody>
      </p:sp>
      <p:pic>
        <p:nvPicPr>
          <p:cNvPr id="123" name="Google Shape;123;p21"/>
          <p:cNvPicPr preferRelativeResize="0"/>
          <p:nvPr/>
        </p:nvPicPr>
        <p:blipFill>
          <a:blip r:embed="rId3">
            <a:alphaModFix/>
          </a:blip>
          <a:stretch>
            <a:fillRect/>
          </a:stretch>
        </p:blipFill>
        <p:spPr>
          <a:xfrm>
            <a:off x="0" y="661425"/>
            <a:ext cx="9144002" cy="2530576"/>
          </a:xfrm>
          <a:prstGeom prst="rect">
            <a:avLst/>
          </a:prstGeom>
          <a:noFill/>
          <a:ln>
            <a:noFill/>
          </a:ln>
        </p:spPr>
      </p:pic>
      <p:pic>
        <p:nvPicPr>
          <p:cNvPr id="124" name="Google Shape;124;p21"/>
          <p:cNvPicPr preferRelativeResize="0"/>
          <p:nvPr/>
        </p:nvPicPr>
        <p:blipFill>
          <a:blip r:embed="rId4">
            <a:alphaModFix/>
          </a:blip>
          <a:stretch>
            <a:fillRect/>
          </a:stretch>
        </p:blipFill>
        <p:spPr>
          <a:xfrm>
            <a:off x="0" y="3233465"/>
            <a:ext cx="9144000" cy="14067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idx="1" type="body"/>
          </p:nvPr>
        </p:nvSpPr>
        <p:spPr>
          <a:xfrm>
            <a:off x="5429575" y="1910050"/>
            <a:ext cx="3402600" cy="1440300"/>
          </a:xfrm>
          <a:prstGeom prst="rect">
            <a:avLst/>
          </a:prstGeom>
        </p:spPr>
        <p:txBody>
          <a:bodyPr anchorCtr="0" anchor="t" bIns="91425" lIns="91425" spcFirstLastPara="1" rIns="91425" wrap="square" tIns="91425">
            <a:noAutofit/>
          </a:bodyPr>
          <a:lstStyle/>
          <a:p>
            <a:pPr indent="-330200" lvl="0" marL="457200" rtl="0" algn="l">
              <a:lnSpc>
                <a:spcPct val="140000"/>
              </a:lnSpc>
              <a:spcBef>
                <a:spcPts val="0"/>
              </a:spcBef>
              <a:spcAft>
                <a:spcPts val="0"/>
              </a:spcAft>
              <a:buSzPts val="1600"/>
              <a:buFont typeface="PT Sans Narrow"/>
              <a:buChar char="●"/>
            </a:pPr>
            <a:r>
              <a:rPr lang="en">
                <a:latin typeface="PT Sans Narrow"/>
                <a:ea typeface="PT Sans Narrow"/>
                <a:cs typeface="PT Sans Narrow"/>
                <a:sym typeface="PT Sans Narrow"/>
              </a:rPr>
              <a:t>Number of applications per state</a:t>
            </a:r>
            <a:endParaRPr>
              <a:latin typeface="PT Sans Narrow"/>
              <a:ea typeface="PT Sans Narrow"/>
              <a:cs typeface="PT Sans Narrow"/>
              <a:sym typeface="PT Sans Narrow"/>
            </a:endParaRPr>
          </a:p>
          <a:p>
            <a:pPr indent="-330200" lvl="0" marL="457200" rtl="0" algn="l">
              <a:lnSpc>
                <a:spcPct val="140000"/>
              </a:lnSpc>
              <a:spcBef>
                <a:spcPts val="0"/>
              </a:spcBef>
              <a:spcAft>
                <a:spcPts val="0"/>
              </a:spcAft>
              <a:buSzPts val="1600"/>
              <a:buFont typeface="PT Sans Narrow"/>
              <a:buChar char="●"/>
            </a:pPr>
            <a:r>
              <a:rPr lang="en">
                <a:latin typeface="PT Sans Narrow"/>
                <a:ea typeface="PT Sans Narrow"/>
                <a:cs typeface="PT Sans Narrow"/>
                <a:sym typeface="PT Sans Narrow"/>
              </a:rPr>
              <a:t>HUB of big corporates</a:t>
            </a:r>
            <a:endParaRPr>
              <a:latin typeface="PT Sans Narrow"/>
              <a:ea typeface="PT Sans Narrow"/>
              <a:cs typeface="PT Sans Narrow"/>
              <a:sym typeface="PT Sans Narrow"/>
            </a:endParaRPr>
          </a:p>
          <a:p>
            <a:pPr indent="-330200" lvl="0" marL="457200" rtl="0" algn="l">
              <a:lnSpc>
                <a:spcPct val="140000"/>
              </a:lnSpc>
              <a:spcBef>
                <a:spcPts val="0"/>
              </a:spcBef>
              <a:spcAft>
                <a:spcPts val="0"/>
              </a:spcAft>
              <a:buSzPts val="1600"/>
              <a:buFont typeface="PT Sans Narrow"/>
              <a:buChar char="●"/>
            </a:pPr>
            <a:r>
              <a:rPr lang="en">
                <a:latin typeface="PT Sans Narrow"/>
                <a:ea typeface="PT Sans Narrow"/>
                <a:cs typeface="PT Sans Narrow"/>
                <a:sym typeface="PT Sans Narrow"/>
              </a:rPr>
              <a:t>More applications signifies </a:t>
            </a:r>
            <a:r>
              <a:rPr lang="en">
                <a:latin typeface="PT Sans Narrow"/>
                <a:ea typeface="PT Sans Narrow"/>
                <a:cs typeface="PT Sans Narrow"/>
                <a:sym typeface="PT Sans Narrow"/>
              </a:rPr>
              <a:t>approval</a:t>
            </a:r>
            <a:r>
              <a:rPr lang="en">
                <a:latin typeface="PT Sans Narrow"/>
                <a:ea typeface="PT Sans Narrow"/>
                <a:cs typeface="PT Sans Narrow"/>
                <a:sym typeface="PT Sans Narrow"/>
              </a:rPr>
              <a:t> </a:t>
            </a:r>
            <a:r>
              <a:rPr lang="en">
                <a:latin typeface="PT Sans Narrow"/>
                <a:ea typeface="PT Sans Narrow"/>
                <a:cs typeface="PT Sans Narrow"/>
                <a:sym typeface="PT Sans Narrow"/>
              </a:rPr>
              <a:t>chances</a:t>
            </a:r>
            <a:endParaRPr>
              <a:latin typeface="PT Sans Narrow"/>
              <a:ea typeface="PT Sans Narrow"/>
              <a:cs typeface="PT Sans Narrow"/>
              <a:sym typeface="PT Sans Narrow"/>
            </a:endParaRPr>
          </a:p>
        </p:txBody>
      </p:sp>
      <p:sp>
        <p:nvSpPr>
          <p:cNvPr id="130" name="Google Shape;130;p22"/>
          <p:cNvSpPr txBox="1"/>
          <p:nvPr>
            <p:ph type="title"/>
          </p:nvPr>
        </p:nvSpPr>
        <p:spPr>
          <a:xfrm>
            <a:off x="311700" y="190725"/>
            <a:ext cx="7407000" cy="47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2"/>
                </a:solidFill>
              </a:rPr>
              <a:t>How does the number of Labor Condition Applications vary by different states in the US?</a:t>
            </a:r>
            <a:endParaRPr sz="1800">
              <a:solidFill>
                <a:schemeClr val="dk2"/>
              </a:solidFill>
            </a:endParaRPr>
          </a:p>
        </p:txBody>
      </p:sp>
      <p:pic>
        <p:nvPicPr>
          <p:cNvPr id="131" name="Google Shape;131;p22"/>
          <p:cNvPicPr preferRelativeResize="0"/>
          <p:nvPr/>
        </p:nvPicPr>
        <p:blipFill>
          <a:blip r:embed="rId3">
            <a:alphaModFix/>
          </a:blip>
          <a:stretch>
            <a:fillRect/>
          </a:stretch>
        </p:blipFill>
        <p:spPr>
          <a:xfrm>
            <a:off x="4016150" y="1262125"/>
            <a:ext cx="1413425" cy="2736175"/>
          </a:xfrm>
          <a:prstGeom prst="rect">
            <a:avLst/>
          </a:prstGeom>
          <a:noFill/>
          <a:ln>
            <a:noFill/>
          </a:ln>
        </p:spPr>
      </p:pic>
      <p:pic>
        <p:nvPicPr>
          <p:cNvPr id="132" name="Google Shape;132;p22"/>
          <p:cNvPicPr preferRelativeResize="0"/>
          <p:nvPr/>
        </p:nvPicPr>
        <p:blipFill>
          <a:blip r:embed="rId4">
            <a:alphaModFix/>
          </a:blip>
          <a:stretch>
            <a:fillRect/>
          </a:stretch>
        </p:blipFill>
        <p:spPr>
          <a:xfrm>
            <a:off x="311700" y="1343750"/>
            <a:ext cx="3711349" cy="25728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190725"/>
            <a:ext cx="7407000" cy="47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2"/>
                </a:solidFill>
              </a:rPr>
              <a:t>Which occupations are more likely to be certified? How do they pay?</a:t>
            </a:r>
            <a:endParaRPr sz="1800">
              <a:solidFill>
                <a:schemeClr val="dk2"/>
              </a:solidFill>
            </a:endParaRPr>
          </a:p>
        </p:txBody>
      </p:sp>
      <p:sp>
        <p:nvSpPr>
          <p:cNvPr id="138" name="Google Shape;138;p23"/>
          <p:cNvSpPr txBox="1"/>
          <p:nvPr>
            <p:ph idx="1" type="body"/>
          </p:nvPr>
        </p:nvSpPr>
        <p:spPr>
          <a:xfrm>
            <a:off x="311700" y="1961100"/>
            <a:ext cx="3244500" cy="1221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PT Sans Narrow"/>
              <a:buChar char="●"/>
            </a:pPr>
            <a:r>
              <a:rPr lang="en">
                <a:solidFill>
                  <a:srgbClr val="000000"/>
                </a:solidFill>
                <a:latin typeface="PT Sans Narrow"/>
                <a:ea typeface="PT Sans Narrow"/>
                <a:cs typeface="PT Sans Narrow"/>
                <a:sym typeface="PT Sans Narrow"/>
              </a:rPr>
              <a:t>A trade-off between salary and certification rate</a:t>
            </a:r>
            <a:endParaRPr>
              <a:solidFill>
                <a:srgbClr val="000000"/>
              </a:solidFill>
              <a:latin typeface="PT Sans Narrow"/>
              <a:ea typeface="PT Sans Narrow"/>
              <a:cs typeface="PT Sans Narrow"/>
              <a:sym typeface="PT Sans Narrow"/>
            </a:endParaRPr>
          </a:p>
          <a:p>
            <a:pPr indent="-330200" lvl="0" marL="457200" rtl="0" algn="l">
              <a:spcBef>
                <a:spcPts val="0"/>
              </a:spcBef>
              <a:spcAft>
                <a:spcPts val="0"/>
              </a:spcAft>
              <a:buClr>
                <a:srgbClr val="000000"/>
              </a:buClr>
              <a:buSzPts val="1600"/>
              <a:buFont typeface="PT Sans Narrow"/>
              <a:buChar char="●"/>
            </a:pPr>
            <a:r>
              <a:rPr lang="en">
                <a:solidFill>
                  <a:srgbClr val="000000"/>
                </a:solidFill>
                <a:latin typeface="PT Sans Narrow"/>
                <a:ea typeface="PT Sans Narrow"/>
                <a:cs typeface="PT Sans Narrow"/>
                <a:sym typeface="PT Sans Narrow"/>
              </a:rPr>
              <a:t>Dominance of t</a:t>
            </a:r>
            <a:r>
              <a:rPr lang="en">
                <a:solidFill>
                  <a:srgbClr val="000000"/>
                </a:solidFill>
                <a:latin typeface="PT Sans Narrow"/>
                <a:ea typeface="PT Sans Narrow"/>
                <a:cs typeface="PT Sans Narrow"/>
                <a:sym typeface="PT Sans Narrow"/>
              </a:rPr>
              <a:t>echnical occupations</a:t>
            </a:r>
            <a:endParaRPr>
              <a:solidFill>
                <a:srgbClr val="000000"/>
              </a:solidFill>
              <a:latin typeface="PT Sans Narrow"/>
              <a:ea typeface="PT Sans Narrow"/>
              <a:cs typeface="PT Sans Narrow"/>
              <a:sym typeface="PT Sans Narrow"/>
            </a:endParaRPr>
          </a:p>
          <a:p>
            <a:pPr indent="-330200" lvl="0" marL="457200" rtl="0" algn="l">
              <a:spcBef>
                <a:spcPts val="0"/>
              </a:spcBef>
              <a:spcAft>
                <a:spcPts val="0"/>
              </a:spcAft>
              <a:buClr>
                <a:srgbClr val="000000"/>
              </a:buClr>
              <a:buSzPts val="1600"/>
              <a:buFont typeface="PT Sans Narrow"/>
              <a:buChar char="●"/>
            </a:pPr>
            <a:r>
              <a:rPr lang="en">
                <a:solidFill>
                  <a:srgbClr val="000000"/>
                </a:solidFill>
                <a:latin typeface="PT Sans Narrow"/>
                <a:ea typeface="PT Sans Narrow"/>
                <a:cs typeface="PT Sans Narrow"/>
                <a:sym typeface="PT Sans Narrow"/>
              </a:rPr>
              <a:t>Management Analysts</a:t>
            </a:r>
            <a:endParaRPr>
              <a:solidFill>
                <a:srgbClr val="000000"/>
              </a:solidFill>
              <a:latin typeface="PT Sans Narrow"/>
              <a:ea typeface="PT Sans Narrow"/>
              <a:cs typeface="PT Sans Narrow"/>
              <a:sym typeface="PT Sans Narrow"/>
            </a:endParaRPr>
          </a:p>
        </p:txBody>
      </p:sp>
      <p:pic>
        <p:nvPicPr>
          <p:cNvPr id="139" name="Google Shape;139;p23"/>
          <p:cNvPicPr preferRelativeResize="0"/>
          <p:nvPr/>
        </p:nvPicPr>
        <p:blipFill>
          <a:blip r:embed="rId3">
            <a:alphaModFix/>
          </a:blip>
          <a:stretch>
            <a:fillRect/>
          </a:stretch>
        </p:blipFill>
        <p:spPr>
          <a:xfrm>
            <a:off x="3857625" y="651700"/>
            <a:ext cx="4527424" cy="4053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nvSpPr>
        <p:spPr>
          <a:xfrm>
            <a:off x="311700" y="503275"/>
            <a:ext cx="4236000" cy="576000"/>
          </a:xfrm>
          <a:prstGeom prst="rect">
            <a:avLst/>
          </a:prstGeom>
          <a:noFill/>
          <a:ln>
            <a:noFill/>
          </a:ln>
        </p:spPr>
        <p:txBody>
          <a:bodyPr anchorCtr="0" anchor="t" bIns="91425" lIns="91425" spcFirstLastPara="1" rIns="91425" wrap="square" tIns="91425">
            <a:noAutofit/>
          </a:bodyPr>
          <a:lstStyle/>
          <a:p>
            <a:pPr indent="-330200" lvl="0" marL="457200" rtl="0" algn="l">
              <a:spcBef>
                <a:spcPts val="1100"/>
              </a:spcBef>
              <a:spcAft>
                <a:spcPts val="0"/>
              </a:spcAft>
              <a:buSzPts val="1600"/>
              <a:buFont typeface="PT Sans Narrow"/>
              <a:buChar char="●"/>
            </a:pPr>
            <a:r>
              <a:rPr b="1" lang="en" sz="1600">
                <a:highlight>
                  <a:srgbClr val="FFFFFF"/>
                </a:highlight>
                <a:latin typeface="PT Sans Narrow"/>
                <a:ea typeface="PT Sans Narrow"/>
                <a:cs typeface="PT Sans Narrow"/>
                <a:sym typeface="PT Sans Narrow"/>
              </a:rPr>
              <a:t>Number of applications</a:t>
            </a:r>
            <a:endParaRPr sz="1600">
              <a:solidFill>
                <a:schemeClr val="dk2"/>
              </a:solidFill>
              <a:highlight>
                <a:srgbClr val="FFFFFF"/>
              </a:highlight>
              <a:latin typeface="PT Sans Narrow"/>
              <a:ea typeface="PT Sans Narrow"/>
              <a:cs typeface="PT Sans Narrow"/>
              <a:sym typeface="PT Sans Narrow"/>
            </a:endParaRPr>
          </a:p>
        </p:txBody>
      </p:sp>
      <p:sp>
        <p:nvSpPr>
          <p:cNvPr id="145" name="Google Shape;145;p24"/>
          <p:cNvSpPr txBox="1"/>
          <p:nvPr>
            <p:ph type="title"/>
          </p:nvPr>
        </p:nvSpPr>
        <p:spPr>
          <a:xfrm>
            <a:off x="311700" y="248400"/>
            <a:ext cx="9539700" cy="4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2"/>
                </a:solidFill>
              </a:rPr>
              <a:t>Does having a H1B dependent employer affect the application process?</a:t>
            </a:r>
            <a:endParaRPr sz="1800">
              <a:solidFill>
                <a:schemeClr val="dk2"/>
              </a:solidFill>
            </a:endParaRPr>
          </a:p>
        </p:txBody>
      </p:sp>
      <p:sp>
        <p:nvSpPr>
          <p:cNvPr id="146" name="Google Shape;146;p24"/>
          <p:cNvSpPr txBox="1"/>
          <p:nvPr/>
        </p:nvSpPr>
        <p:spPr>
          <a:xfrm>
            <a:off x="311700" y="3911825"/>
            <a:ext cx="4236000" cy="576000"/>
          </a:xfrm>
          <a:prstGeom prst="rect">
            <a:avLst/>
          </a:prstGeom>
          <a:noFill/>
          <a:ln>
            <a:noFill/>
          </a:ln>
        </p:spPr>
        <p:txBody>
          <a:bodyPr anchorCtr="0" anchor="t" bIns="91425" lIns="91425" spcFirstLastPara="1" rIns="91425" wrap="square" tIns="91425">
            <a:noAutofit/>
          </a:bodyPr>
          <a:lstStyle/>
          <a:p>
            <a:pPr indent="0" lvl="0" marL="0" rtl="0" algn="l">
              <a:spcBef>
                <a:spcPts val="1100"/>
              </a:spcBef>
              <a:spcAft>
                <a:spcPts val="0"/>
              </a:spcAft>
              <a:buNone/>
            </a:pPr>
            <a:r>
              <a:rPr lang="en" sz="1600">
                <a:solidFill>
                  <a:schemeClr val="dk2"/>
                </a:solidFill>
                <a:highlight>
                  <a:srgbClr val="FFFFFF"/>
                </a:highlight>
                <a:latin typeface="PT Sans Narrow"/>
                <a:ea typeface="PT Sans Narrow"/>
                <a:cs typeface="PT Sans Narrow"/>
                <a:sym typeface="PT Sans Narrow"/>
              </a:rPr>
              <a:t>Non-dependent &gt; Dependent</a:t>
            </a:r>
            <a:endParaRPr sz="1600">
              <a:solidFill>
                <a:schemeClr val="dk2"/>
              </a:solidFill>
              <a:highlight>
                <a:srgbClr val="FFFFFF"/>
              </a:highlight>
              <a:latin typeface="PT Sans Narrow"/>
              <a:ea typeface="PT Sans Narrow"/>
              <a:cs typeface="PT Sans Narrow"/>
              <a:sym typeface="PT Sans Narrow"/>
            </a:endParaRPr>
          </a:p>
        </p:txBody>
      </p:sp>
      <p:sp>
        <p:nvSpPr>
          <p:cNvPr id="147" name="Google Shape;147;p24"/>
          <p:cNvSpPr txBox="1"/>
          <p:nvPr/>
        </p:nvSpPr>
        <p:spPr>
          <a:xfrm>
            <a:off x="4572000" y="503275"/>
            <a:ext cx="4236000" cy="576000"/>
          </a:xfrm>
          <a:prstGeom prst="rect">
            <a:avLst/>
          </a:prstGeom>
          <a:noFill/>
          <a:ln>
            <a:noFill/>
          </a:ln>
        </p:spPr>
        <p:txBody>
          <a:bodyPr anchorCtr="0" anchor="t" bIns="91425" lIns="91425" spcFirstLastPara="1" rIns="91425" wrap="square" tIns="91425">
            <a:noAutofit/>
          </a:bodyPr>
          <a:lstStyle/>
          <a:p>
            <a:pPr indent="-330200" lvl="0" marL="457200" rtl="0" algn="l">
              <a:spcBef>
                <a:spcPts val="1100"/>
              </a:spcBef>
              <a:spcAft>
                <a:spcPts val="0"/>
              </a:spcAft>
              <a:buSzPts val="1600"/>
              <a:buFont typeface="PT Sans Narrow"/>
              <a:buChar char="●"/>
            </a:pPr>
            <a:r>
              <a:rPr b="1" lang="en" sz="1600">
                <a:highlight>
                  <a:srgbClr val="FFFFFF"/>
                </a:highlight>
                <a:latin typeface="PT Sans Narrow"/>
                <a:ea typeface="PT Sans Narrow"/>
                <a:cs typeface="PT Sans Narrow"/>
                <a:sym typeface="PT Sans Narrow"/>
              </a:rPr>
              <a:t>Approval rate of</a:t>
            </a:r>
            <a:r>
              <a:rPr b="1" lang="en" sz="1600">
                <a:highlight>
                  <a:srgbClr val="FFFFFF"/>
                </a:highlight>
                <a:latin typeface="PT Sans Narrow"/>
                <a:ea typeface="PT Sans Narrow"/>
                <a:cs typeface="PT Sans Narrow"/>
                <a:sym typeface="PT Sans Narrow"/>
              </a:rPr>
              <a:t> applications</a:t>
            </a:r>
            <a:endParaRPr sz="1600">
              <a:solidFill>
                <a:schemeClr val="dk2"/>
              </a:solidFill>
              <a:highlight>
                <a:srgbClr val="FFFFFF"/>
              </a:highlight>
              <a:latin typeface="PT Sans Narrow"/>
              <a:ea typeface="PT Sans Narrow"/>
              <a:cs typeface="PT Sans Narrow"/>
              <a:sym typeface="PT Sans Narrow"/>
            </a:endParaRPr>
          </a:p>
        </p:txBody>
      </p:sp>
      <p:sp>
        <p:nvSpPr>
          <p:cNvPr id="148" name="Google Shape;148;p24"/>
          <p:cNvSpPr txBox="1"/>
          <p:nvPr/>
        </p:nvSpPr>
        <p:spPr>
          <a:xfrm>
            <a:off x="4756075" y="3911825"/>
            <a:ext cx="4236000" cy="576000"/>
          </a:xfrm>
          <a:prstGeom prst="rect">
            <a:avLst/>
          </a:prstGeom>
          <a:noFill/>
          <a:ln>
            <a:noFill/>
          </a:ln>
        </p:spPr>
        <p:txBody>
          <a:bodyPr anchorCtr="0" anchor="t" bIns="91425" lIns="91425" spcFirstLastPara="1" rIns="91425" wrap="square" tIns="91425">
            <a:noAutofit/>
          </a:bodyPr>
          <a:lstStyle/>
          <a:p>
            <a:pPr indent="0" lvl="0" marL="0" rtl="0" algn="l">
              <a:spcBef>
                <a:spcPts val="1100"/>
              </a:spcBef>
              <a:spcAft>
                <a:spcPts val="0"/>
              </a:spcAft>
              <a:buNone/>
            </a:pPr>
            <a:r>
              <a:rPr lang="en" sz="1600">
                <a:solidFill>
                  <a:schemeClr val="dk2"/>
                </a:solidFill>
                <a:highlight>
                  <a:srgbClr val="FFFFFF"/>
                </a:highlight>
                <a:latin typeface="PT Sans Narrow"/>
                <a:ea typeface="PT Sans Narrow"/>
                <a:cs typeface="PT Sans Narrow"/>
                <a:sym typeface="PT Sans Narrow"/>
              </a:rPr>
              <a:t>Non-dependent &lt; Dependent</a:t>
            </a:r>
            <a:endParaRPr sz="1600">
              <a:solidFill>
                <a:schemeClr val="dk2"/>
              </a:solidFill>
              <a:highlight>
                <a:srgbClr val="FFFFFF"/>
              </a:highlight>
              <a:latin typeface="PT Sans Narrow"/>
              <a:ea typeface="PT Sans Narrow"/>
              <a:cs typeface="PT Sans Narrow"/>
              <a:sym typeface="PT Sans Narrow"/>
            </a:endParaRPr>
          </a:p>
        </p:txBody>
      </p:sp>
      <p:pic>
        <p:nvPicPr>
          <p:cNvPr id="149" name="Google Shape;149;p24"/>
          <p:cNvPicPr preferRelativeResize="0"/>
          <p:nvPr/>
        </p:nvPicPr>
        <p:blipFill>
          <a:blip r:embed="rId3">
            <a:alphaModFix/>
          </a:blip>
          <a:stretch>
            <a:fillRect/>
          </a:stretch>
        </p:blipFill>
        <p:spPr>
          <a:xfrm>
            <a:off x="311700" y="1149800"/>
            <a:ext cx="4236001" cy="2492587"/>
          </a:xfrm>
          <a:prstGeom prst="rect">
            <a:avLst/>
          </a:prstGeom>
          <a:noFill/>
          <a:ln>
            <a:noFill/>
          </a:ln>
        </p:spPr>
      </p:pic>
      <p:pic>
        <p:nvPicPr>
          <p:cNvPr id="150" name="Google Shape;150;p24"/>
          <p:cNvPicPr preferRelativeResize="0"/>
          <p:nvPr/>
        </p:nvPicPr>
        <p:blipFill>
          <a:blip r:embed="rId4">
            <a:alphaModFix/>
          </a:blip>
          <a:stretch>
            <a:fillRect/>
          </a:stretch>
        </p:blipFill>
        <p:spPr>
          <a:xfrm>
            <a:off x="4495800" y="1079275"/>
            <a:ext cx="4420076" cy="2614350"/>
          </a:xfrm>
          <a:prstGeom prst="rect">
            <a:avLst/>
          </a:prstGeom>
          <a:noFill/>
          <a:ln>
            <a:noFill/>
          </a:ln>
        </p:spPr>
      </p:pic>
      <p:pic>
        <p:nvPicPr>
          <p:cNvPr id="151" name="Google Shape;151;p24"/>
          <p:cNvPicPr preferRelativeResize="0"/>
          <p:nvPr/>
        </p:nvPicPr>
        <p:blipFill>
          <a:blip r:embed="rId5">
            <a:alphaModFix/>
          </a:blip>
          <a:stretch>
            <a:fillRect/>
          </a:stretch>
        </p:blipFill>
        <p:spPr>
          <a:xfrm>
            <a:off x="3423725" y="1582550"/>
            <a:ext cx="1025635" cy="350875"/>
          </a:xfrm>
          <a:prstGeom prst="rect">
            <a:avLst/>
          </a:prstGeom>
          <a:noFill/>
          <a:ln>
            <a:noFill/>
          </a:ln>
        </p:spPr>
      </p:pic>
      <p:pic>
        <p:nvPicPr>
          <p:cNvPr id="152" name="Google Shape;152;p24"/>
          <p:cNvPicPr preferRelativeResize="0"/>
          <p:nvPr/>
        </p:nvPicPr>
        <p:blipFill>
          <a:blip r:embed="rId5">
            <a:alphaModFix/>
          </a:blip>
          <a:stretch>
            <a:fillRect/>
          </a:stretch>
        </p:blipFill>
        <p:spPr>
          <a:xfrm>
            <a:off x="7782375" y="1512100"/>
            <a:ext cx="1025635" cy="350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