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LP7hUY4Lp+C4jPMCh3bGVY+2a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b41813cb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3b41813cb0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b41813cb0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3b41813cb0_2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0" marR="0" rtl="0" algn="l">
              <a:spcBef>
                <a:spcPts val="0"/>
              </a:spcBef>
              <a:buNone/>
              <a:defRPr b="0" i="0" sz="1200" u="none" cap="none" strike="noStrike">
                <a:solidFill>
                  <a:srgbClr val="888888"/>
                </a:solidFill>
                <a:latin typeface="Calibri"/>
                <a:ea typeface="Calibri"/>
                <a:cs typeface="Calibri"/>
                <a:sym typeface="Calibri"/>
              </a:defRPr>
            </a:lvl2pPr>
            <a:lvl3pPr indent="0" lvl="2" marL="0" marR="0" rtl="0" algn="l">
              <a:spcBef>
                <a:spcPts val="0"/>
              </a:spcBef>
              <a:buNone/>
              <a:defRPr b="0" i="0" sz="1200" u="none" cap="none" strike="noStrike">
                <a:solidFill>
                  <a:srgbClr val="888888"/>
                </a:solidFill>
                <a:latin typeface="Calibri"/>
                <a:ea typeface="Calibri"/>
                <a:cs typeface="Calibri"/>
                <a:sym typeface="Calibri"/>
              </a:defRPr>
            </a:lvl3pPr>
            <a:lvl4pPr indent="0" lvl="3" marL="0" marR="0" rtl="0" algn="l">
              <a:spcBef>
                <a:spcPts val="0"/>
              </a:spcBef>
              <a:buNone/>
              <a:defRPr b="0" i="0" sz="1200" u="none" cap="none" strike="noStrike">
                <a:solidFill>
                  <a:srgbClr val="888888"/>
                </a:solidFill>
                <a:latin typeface="Calibri"/>
                <a:ea typeface="Calibri"/>
                <a:cs typeface="Calibri"/>
                <a:sym typeface="Calibri"/>
              </a:defRPr>
            </a:lvl4pPr>
            <a:lvl5pPr indent="0" lvl="4" marL="0" marR="0" rtl="0" algn="l">
              <a:spcBef>
                <a:spcPts val="0"/>
              </a:spcBef>
              <a:buNone/>
              <a:defRPr b="0" i="0" sz="1200" u="none" cap="none" strike="noStrike">
                <a:solidFill>
                  <a:srgbClr val="888888"/>
                </a:solidFill>
                <a:latin typeface="Calibri"/>
                <a:ea typeface="Calibri"/>
                <a:cs typeface="Calibri"/>
                <a:sym typeface="Calibri"/>
              </a:defRPr>
            </a:lvl5pPr>
            <a:lvl6pPr indent="0" lvl="5" marL="0" marR="0" rtl="0" algn="l">
              <a:spcBef>
                <a:spcPts val="0"/>
              </a:spcBef>
              <a:buNone/>
              <a:defRPr b="0" i="0" sz="1200" u="none" cap="none" strike="noStrike">
                <a:solidFill>
                  <a:srgbClr val="888888"/>
                </a:solidFill>
                <a:latin typeface="Calibri"/>
                <a:ea typeface="Calibri"/>
                <a:cs typeface="Calibri"/>
                <a:sym typeface="Calibri"/>
              </a:defRPr>
            </a:lvl6pPr>
            <a:lvl7pPr indent="0" lvl="6" marL="0" marR="0" rtl="0" algn="l">
              <a:spcBef>
                <a:spcPts val="0"/>
              </a:spcBef>
              <a:buNone/>
              <a:defRPr b="0" i="0" sz="1200" u="none" cap="none" strike="noStrike">
                <a:solidFill>
                  <a:srgbClr val="888888"/>
                </a:solidFill>
                <a:latin typeface="Calibri"/>
                <a:ea typeface="Calibri"/>
                <a:cs typeface="Calibri"/>
                <a:sym typeface="Calibri"/>
              </a:defRPr>
            </a:lvl7pPr>
            <a:lvl8pPr indent="0" lvl="7" marL="0" marR="0" rtl="0" algn="l">
              <a:spcBef>
                <a:spcPts val="0"/>
              </a:spcBef>
              <a:buNone/>
              <a:defRPr b="0" i="0" sz="1200" u="none" cap="none" strike="noStrike">
                <a:solidFill>
                  <a:srgbClr val="888888"/>
                </a:solidFill>
                <a:latin typeface="Calibri"/>
                <a:ea typeface="Calibri"/>
                <a:cs typeface="Calibri"/>
                <a:sym typeface="Calibri"/>
              </a:defRPr>
            </a:lvl8pPr>
            <a:lvl9pPr indent="0" lvl="8" marL="0" marR="0" rtl="0" algn="l">
              <a:spcBef>
                <a:spcPts val="0"/>
              </a:spcBef>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i.org/10.1038/s41586-020-264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Network Technology Background" id="85" name="Google Shape;85;p1"/>
          <p:cNvPicPr preferRelativeResize="0"/>
          <p:nvPr/>
        </p:nvPicPr>
        <p:blipFill rotWithShape="1">
          <a:blip r:embed="rId3">
            <a:alphaModFix/>
          </a:blip>
          <a:srcRect b="9091" l="33065" r="1" t="0"/>
          <a:stretch/>
        </p:blipFill>
        <p:spPr>
          <a:xfrm>
            <a:off x="0" y="0"/>
            <a:ext cx="8668492" cy="6857990"/>
          </a:xfrm>
          <a:prstGeom prst="rect">
            <a:avLst/>
          </a:prstGeom>
          <a:noFill/>
          <a:ln>
            <a:noFill/>
          </a:ln>
        </p:spPr>
      </p:pic>
      <p:sp>
        <p:nvSpPr>
          <p:cNvPr id="86" name="Google Shape;86;p1"/>
          <p:cNvSpPr/>
          <p:nvPr/>
        </p:nvSpPr>
        <p:spPr>
          <a:xfrm flipH="1">
            <a:off x="3711652" y="0"/>
            <a:ext cx="8480347"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txBox="1"/>
          <p:nvPr>
            <p:ph type="ctrTitle"/>
          </p:nvPr>
        </p:nvSpPr>
        <p:spPr>
          <a:xfrm>
            <a:off x="5967046" y="1702894"/>
            <a:ext cx="5775960" cy="2522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400"/>
              <a:buFont typeface="Times New Roman"/>
              <a:buNone/>
            </a:pPr>
            <a:r>
              <a:rPr lang="en-US" sz="3400">
                <a:latin typeface="Times New Roman"/>
                <a:ea typeface="Times New Roman"/>
                <a:cs typeface="Times New Roman"/>
                <a:sym typeface="Times New Roman"/>
              </a:rPr>
              <a:t>DIABETES PREDICTION USING DIFFERENT SUPERVISED MACHINE LEARNING MODELS</a:t>
            </a:r>
            <a:endParaRPr/>
          </a:p>
        </p:txBody>
      </p:sp>
      <p:sp>
        <p:nvSpPr>
          <p:cNvPr id="88" name="Google Shape;88;p1"/>
          <p:cNvSpPr/>
          <p:nvPr/>
        </p:nvSpPr>
        <p:spPr>
          <a:xfrm rot="5400000">
            <a:off x="8130540"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9" name="Google Shape;89;p1"/>
          <p:cNvSpPr/>
          <p:nvPr/>
        </p:nvSpPr>
        <p:spPr>
          <a:xfrm>
            <a:off x="7851648" y="4546920"/>
            <a:ext cx="40233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10"/>
          <p:cNvSpPr/>
          <p:nvPr/>
        </p:nvSpPr>
        <p:spPr>
          <a:xfrm>
            <a:off x="0" y="0"/>
            <a:ext cx="12192000" cy="7070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1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10"/>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1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1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Font typeface="Times New Roman"/>
              <a:buNone/>
            </a:pPr>
            <a:r>
              <a:rPr lang="en-US" sz="2400">
                <a:solidFill>
                  <a:srgbClr val="FFFFFF"/>
                </a:solidFill>
                <a:latin typeface="Times New Roman"/>
                <a:ea typeface="Times New Roman"/>
                <a:cs typeface="Times New Roman"/>
                <a:sym typeface="Times New Roman"/>
              </a:rPr>
              <a:t>RESULTS/SIMULATIONS</a:t>
            </a:r>
            <a:endParaRPr/>
          </a:p>
        </p:txBody>
      </p:sp>
      <p:sp>
        <p:nvSpPr>
          <p:cNvPr id="192" name="Google Shape;192;p10"/>
          <p:cNvSpPr txBox="1"/>
          <p:nvPr>
            <p:ph idx="1" type="body"/>
          </p:nvPr>
        </p:nvSpPr>
        <p:spPr>
          <a:xfrm>
            <a:off x="838200" y="1825625"/>
            <a:ext cx="5181600" cy="4351200"/>
          </a:xfrm>
          <a:prstGeom prst="rect">
            <a:avLst/>
          </a:prstGeom>
          <a:noFill/>
          <a:ln>
            <a:noFill/>
          </a:ln>
        </p:spPr>
        <p:txBody>
          <a:bodyPr anchorCtr="0" anchor="ctr" bIns="45700" lIns="91425" spcFirstLastPara="1" rIns="91425" wrap="square" tIns="45700">
            <a:normAutofit lnSpcReduction="10000"/>
          </a:bodyPr>
          <a:lstStyle/>
          <a:p>
            <a:pPr indent="-101600" lvl="0" marL="228600" rtl="0" algn="l">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K-Nearest Neighbor </a:t>
            </a:r>
            <a:endParaRPr b="1" sz="2000">
              <a:latin typeface="Times New Roman"/>
              <a:ea typeface="Times New Roman"/>
              <a:cs typeface="Times New Roman"/>
              <a:sym typeface="Times New Roman"/>
            </a:endParaRPr>
          </a:p>
          <a:p>
            <a:pPr indent="0" lvl="0" marL="127000" rtl="0" algn="l">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p:txBody>
      </p:sp>
      <p:sp>
        <p:nvSpPr>
          <p:cNvPr id="193" name="Google Shape;193;p10"/>
          <p:cNvSpPr txBox="1"/>
          <p:nvPr>
            <p:ph idx="2" type="body"/>
          </p:nvPr>
        </p:nvSpPr>
        <p:spPr>
          <a:xfrm>
            <a:off x="6172200" y="1996925"/>
            <a:ext cx="5181600" cy="4179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latin typeface="Times New Roman"/>
                <a:ea typeface="Times New Roman"/>
                <a:cs typeface="Times New Roman"/>
                <a:sym typeface="Times New Roman"/>
              </a:rPr>
              <a:t>Naive Bayes</a:t>
            </a:r>
            <a:endParaRPr b="1" sz="2000">
              <a:latin typeface="Times New Roman"/>
              <a:ea typeface="Times New Roman"/>
              <a:cs typeface="Times New Roman"/>
              <a:sym typeface="Times New Roman"/>
            </a:endParaRPr>
          </a:p>
          <a:p>
            <a:pPr indent="0" lvl="0" marL="0" rtl="0" algn="l">
              <a:spcBef>
                <a:spcPts val="1000"/>
              </a:spcBef>
              <a:spcAft>
                <a:spcPts val="0"/>
              </a:spcAft>
              <a:buNone/>
            </a:pPr>
            <a:r>
              <a:t/>
            </a:r>
            <a:endParaRPr b="1" sz="2000">
              <a:latin typeface="Times New Roman"/>
              <a:ea typeface="Times New Roman"/>
              <a:cs typeface="Times New Roman"/>
              <a:sym typeface="Times New Roman"/>
            </a:endParaRPr>
          </a:p>
        </p:txBody>
      </p:sp>
      <p:pic>
        <p:nvPicPr>
          <p:cNvPr id="194" name="Google Shape;194;p10"/>
          <p:cNvPicPr preferRelativeResize="0"/>
          <p:nvPr/>
        </p:nvPicPr>
        <p:blipFill>
          <a:blip r:embed="rId3">
            <a:alphaModFix/>
          </a:blip>
          <a:stretch>
            <a:fillRect/>
          </a:stretch>
        </p:blipFill>
        <p:spPr>
          <a:xfrm>
            <a:off x="1094325" y="2532925"/>
            <a:ext cx="3819826" cy="3357575"/>
          </a:xfrm>
          <a:prstGeom prst="rect">
            <a:avLst/>
          </a:prstGeom>
          <a:noFill/>
          <a:ln>
            <a:noFill/>
          </a:ln>
        </p:spPr>
      </p:pic>
      <p:pic>
        <p:nvPicPr>
          <p:cNvPr id="195" name="Google Shape;195;p10"/>
          <p:cNvPicPr preferRelativeResize="0"/>
          <p:nvPr/>
        </p:nvPicPr>
        <p:blipFill>
          <a:blip r:embed="rId4">
            <a:alphaModFix/>
          </a:blip>
          <a:stretch>
            <a:fillRect/>
          </a:stretch>
        </p:blipFill>
        <p:spPr>
          <a:xfrm>
            <a:off x="1094325" y="5914980"/>
            <a:ext cx="4076700" cy="943020"/>
          </a:xfrm>
          <a:prstGeom prst="rect">
            <a:avLst/>
          </a:prstGeom>
          <a:noFill/>
          <a:ln>
            <a:noFill/>
          </a:ln>
        </p:spPr>
      </p:pic>
      <p:pic>
        <p:nvPicPr>
          <p:cNvPr id="196" name="Google Shape;196;p10"/>
          <p:cNvPicPr preferRelativeResize="0"/>
          <p:nvPr/>
        </p:nvPicPr>
        <p:blipFill>
          <a:blip r:embed="rId5">
            <a:alphaModFix/>
          </a:blip>
          <a:stretch>
            <a:fillRect/>
          </a:stretch>
        </p:blipFill>
        <p:spPr>
          <a:xfrm>
            <a:off x="6256275" y="2387324"/>
            <a:ext cx="4076699" cy="3357575"/>
          </a:xfrm>
          <a:prstGeom prst="rect">
            <a:avLst/>
          </a:prstGeom>
          <a:noFill/>
          <a:ln>
            <a:noFill/>
          </a:ln>
        </p:spPr>
      </p:pic>
      <p:pic>
        <p:nvPicPr>
          <p:cNvPr id="197" name="Google Shape;197;p10"/>
          <p:cNvPicPr preferRelativeResize="0"/>
          <p:nvPr/>
        </p:nvPicPr>
        <p:blipFill>
          <a:blip r:embed="rId6">
            <a:alphaModFix/>
          </a:blip>
          <a:stretch>
            <a:fillRect/>
          </a:stretch>
        </p:blipFill>
        <p:spPr>
          <a:xfrm>
            <a:off x="6256275" y="5944875"/>
            <a:ext cx="5097526" cy="8482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g23b41813cb0_2_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g23b41813cb0_2_5"/>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g23b41813cb0_2_5"/>
          <p:cNvSpPr/>
          <p:nvPr/>
        </p:nvSpPr>
        <p:spPr>
          <a:xfrm flipH="1" rot="10800000">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g23b41813cb0_2_5"/>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g23b41813cb0_2_5"/>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g23b41813cb0_2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Font typeface="Times New Roman"/>
              <a:buNone/>
            </a:pPr>
            <a:r>
              <a:rPr lang="en-US" sz="2400">
                <a:solidFill>
                  <a:srgbClr val="FFFFFF"/>
                </a:solidFill>
                <a:latin typeface="Times New Roman"/>
                <a:ea typeface="Times New Roman"/>
                <a:cs typeface="Times New Roman"/>
                <a:sym typeface="Times New Roman"/>
              </a:rPr>
              <a:t>RESULTS/SIMULATIONS</a:t>
            </a:r>
            <a:endParaRPr/>
          </a:p>
        </p:txBody>
      </p:sp>
      <p:sp>
        <p:nvSpPr>
          <p:cNvPr id="208" name="Google Shape;208;g23b41813cb0_2_5"/>
          <p:cNvSpPr txBox="1"/>
          <p:nvPr>
            <p:ph idx="1" type="body"/>
          </p:nvPr>
        </p:nvSpPr>
        <p:spPr>
          <a:xfrm>
            <a:off x="838200" y="1825625"/>
            <a:ext cx="5181600" cy="4351200"/>
          </a:xfrm>
          <a:prstGeom prst="rect">
            <a:avLst/>
          </a:prstGeom>
          <a:noFill/>
          <a:ln>
            <a:noFill/>
          </a:ln>
        </p:spPr>
        <p:txBody>
          <a:bodyPr anchorCtr="0" anchor="ctr" bIns="45700" lIns="91425" spcFirstLastPara="1" rIns="91425" wrap="square" tIns="45700">
            <a:normAutofit lnSpcReduction="10000"/>
          </a:bodyPr>
          <a:lstStyle/>
          <a:p>
            <a:pPr indent="-101600" lvl="0" marL="228600" rtl="0" algn="l">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Support Vector Machine</a:t>
            </a:r>
            <a:endParaRPr b="1" sz="2000">
              <a:latin typeface="Times New Roman"/>
              <a:ea typeface="Times New Roman"/>
              <a:cs typeface="Times New Roman"/>
              <a:sym typeface="Times New Roman"/>
            </a:endParaRPr>
          </a:p>
          <a:p>
            <a:pPr indent="0" lvl="0" marL="1270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sz="2000"/>
          </a:p>
        </p:txBody>
      </p:sp>
      <p:sp>
        <p:nvSpPr>
          <p:cNvPr id="209" name="Google Shape;209;g23b41813cb0_2_5"/>
          <p:cNvSpPr txBox="1"/>
          <p:nvPr>
            <p:ph idx="2" type="body"/>
          </p:nvPr>
        </p:nvSpPr>
        <p:spPr>
          <a:xfrm>
            <a:off x="6172200" y="1967425"/>
            <a:ext cx="5181600" cy="4209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latin typeface="Times New Roman"/>
                <a:ea typeface="Times New Roman"/>
                <a:cs typeface="Times New Roman"/>
                <a:sym typeface="Times New Roman"/>
              </a:rPr>
              <a:t>Decision Tree</a:t>
            </a:r>
            <a:endParaRPr b="1" sz="2000">
              <a:latin typeface="Times New Roman"/>
              <a:ea typeface="Times New Roman"/>
              <a:cs typeface="Times New Roman"/>
              <a:sym typeface="Times New Roman"/>
            </a:endParaRPr>
          </a:p>
          <a:p>
            <a:pPr indent="0" lvl="0" marL="0" rtl="0" algn="l">
              <a:spcBef>
                <a:spcPts val="1000"/>
              </a:spcBef>
              <a:spcAft>
                <a:spcPts val="0"/>
              </a:spcAft>
              <a:buNone/>
            </a:pPr>
            <a:r>
              <a:t/>
            </a:r>
            <a:endParaRPr b="1" sz="2000">
              <a:latin typeface="Times New Roman"/>
              <a:ea typeface="Times New Roman"/>
              <a:cs typeface="Times New Roman"/>
              <a:sym typeface="Times New Roman"/>
            </a:endParaRPr>
          </a:p>
        </p:txBody>
      </p:sp>
      <p:pic>
        <p:nvPicPr>
          <p:cNvPr id="210" name="Google Shape;210;g23b41813cb0_2_5"/>
          <p:cNvPicPr preferRelativeResize="0"/>
          <p:nvPr/>
        </p:nvPicPr>
        <p:blipFill>
          <a:blip r:embed="rId3">
            <a:alphaModFix/>
          </a:blip>
          <a:stretch>
            <a:fillRect/>
          </a:stretch>
        </p:blipFill>
        <p:spPr>
          <a:xfrm>
            <a:off x="838200" y="2390475"/>
            <a:ext cx="4371974" cy="3323050"/>
          </a:xfrm>
          <a:prstGeom prst="rect">
            <a:avLst/>
          </a:prstGeom>
          <a:noFill/>
          <a:ln>
            <a:noFill/>
          </a:ln>
        </p:spPr>
      </p:pic>
      <p:pic>
        <p:nvPicPr>
          <p:cNvPr id="211" name="Google Shape;211;g23b41813cb0_2_5"/>
          <p:cNvPicPr preferRelativeResize="0"/>
          <p:nvPr/>
        </p:nvPicPr>
        <p:blipFill>
          <a:blip r:embed="rId4">
            <a:alphaModFix/>
          </a:blip>
          <a:stretch>
            <a:fillRect/>
          </a:stretch>
        </p:blipFill>
        <p:spPr>
          <a:xfrm>
            <a:off x="1014250" y="5612000"/>
            <a:ext cx="4829501" cy="1074925"/>
          </a:xfrm>
          <a:prstGeom prst="rect">
            <a:avLst/>
          </a:prstGeom>
          <a:noFill/>
          <a:ln>
            <a:noFill/>
          </a:ln>
        </p:spPr>
      </p:pic>
      <p:pic>
        <p:nvPicPr>
          <p:cNvPr id="212" name="Google Shape;212;g23b41813cb0_2_5"/>
          <p:cNvPicPr preferRelativeResize="0"/>
          <p:nvPr/>
        </p:nvPicPr>
        <p:blipFill>
          <a:blip r:embed="rId5">
            <a:alphaModFix/>
          </a:blip>
          <a:stretch>
            <a:fillRect/>
          </a:stretch>
        </p:blipFill>
        <p:spPr>
          <a:xfrm>
            <a:off x="6568725" y="2494625"/>
            <a:ext cx="4171050" cy="3027175"/>
          </a:xfrm>
          <a:prstGeom prst="rect">
            <a:avLst/>
          </a:prstGeom>
          <a:noFill/>
          <a:ln>
            <a:noFill/>
          </a:ln>
        </p:spPr>
      </p:pic>
      <p:pic>
        <p:nvPicPr>
          <p:cNvPr id="213" name="Google Shape;213;g23b41813cb0_2_5"/>
          <p:cNvPicPr preferRelativeResize="0"/>
          <p:nvPr/>
        </p:nvPicPr>
        <p:blipFill>
          <a:blip r:embed="rId6">
            <a:alphaModFix/>
          </a:blip>
          <a:stretch>
            <a:fillRect/>
          </a:stretch>
        </p:blipFill>
        <p:spPr>
          <a:xfrm>
            <a:off x="6568725" y="5521800"/>
            <a:ext cx="4637749" cy="107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g23b41813cb0_2_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g23b41813cb0_2_25"/>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g23b41813cb0_2_25"/>
          <p:cNvSpPr/>
          <p:nvPr/>
        </p:nvSpPr>
        <p:spPr>
          <a:xfrm flipH="1" rot="10800000">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g23b41813cb0_2_25"/>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g23b41813cb0_2_25"/>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g23b41813cb0_2_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Font typeface="Times New Roman"/>
              <a:buNone/>
            </a:pPr>
            <a:r>
              <a:rPr lang="en-US" sz="2400">
                <a:solidFill>
                  <a:srgbClr val="FFFFFF"/>
                </a:solidFill>
                <a:latin typeface="Times New Roman"/>
                <a:ea typeface="Times New Roman"/>
                <a:cs typeface="Times New Roman"/>
                <a:sym typeface="Times New Roman"/>
              </a:rPr>
              <a:t>RESULTS/SIMULATIONS</a:t>
            </a:r>
            <a:endParaRPr/>
          </a:p>
        </p:txBody>
      </p:sp>
      <p:sp>
        <p:nvSpPr>
          <p:cNvPr id="224" name="Google Shape;224;g23b41813cb0_2_25"/>
          <p:cNvSpPr txBox="1"/>
          <p:nvPr>
            <p:ph idx="1" type="body"/>
          </p:nvPr>
        </p:nvSpPr>
        <p:spPr>
          <a:xfrm>
            <a:off x="838200" y="1825625"/>
            <a:ext cx="8115300" cy="4351200"/>
          </a:xfrm>
          <a:prstGeom prst="rect">
            <a:avLst/>
          </a:prstGeom>
          <a:noFill/>
          <a:ln>
            <a:noFill/>
          </a:ln>
        </p:spPr>
        <p:txBody>
          <a:bodyPr anchorCtr="0" anchor="ctr" bIns="45700" lIns="91425" spcFirstLastPara="1" rIns="91425" wrap="square" tIns="45700">
            <a:normAutofit lnSpcReduction="10000"/>
          </a:bodyPr>
          <a:lstStyle/>
          <a:p>
            <a:pPr indent="-101600" lvl="0" marL="228600" rtl="0" algn="l">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Random Forest</a:t>
            </a:r>
            <a:endParaRPr b="1" sz="2000">
              <a:latin typeface="Times New Roman"/>
              <a:ea typeface="Times New Roman"/>
              <a:cs typeface="Times New Roman"/>
              <a:sym typeface="Times New Roman"/>
            </a:endParaRPr>
          </a:p>
          <a:p>
            <a:pPr indent="0" lvl="0" marL="127000" rtl="0" algn="l">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1270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b="1" sz="2000"/>
          </a:p>
          <a:p>
            <a:pPr indent="-101600" lvl="0" marL="228600" rtl="0" algn="l">
              <a:lnSpc>
                <a:spcPct val="90000"/>
              </a:lnSpc>
              <a:spcBef>
                <a:spcPts val="0"/>
              </a:spcBef>
              <a:spcAft>
                <a:spcPts val="0"/>
              </a:spcAft>
              <a:buClr>
                <a:schemeClr val="dk1"/>
              </a:buClr>
              <a:buSzPts val="2000"/>
              <a:buNone/>
            </a:pPr>
            <a:r>
              <a:t/>
            </a:r>
            <a:endParaRPr sz="2000"/>
          </a:p>
        </p:txBody>
      </p:sp>
      <p:pic>
        <p:nvPicPr>
          <p:cNvPr id="225" name="Google Shape;225;g23b41813cb0_2_25"/>
          <p:cNvPicPr preferRelativeResize="0"/>
          <p:nvPr/>
        </p:nvPicPr>
        <p:blipFill>
          <a:blip r:embed="rId3">
            <a:alphaModFix/>
          </a:blip>
          <a:stretch>
            <a:fillRect/>
          </a:stretch>
        </p:blipFill>
        <p:spPr>
          <a:xfrm>
            <a:off x="961600" y="2546475"/>
            <a:ext cx="5619126" cy="3462025"/>
          </a:xfrm>
          <a:prstGeom prst="rect">
            <a:avLst/>
          </a:prstGeom>
          <a:noFill/>
          <a:ln>
            <a:noFill/>
          </a:ln>
        </p:spPr>
      </p:pic>
      <p:pic>
        <p:nvPicPr>
          <p:cNvPr id="226" name="Google Shape;226;g23b41813cb0_2_25"/>
          <p:cNvPicPr preferRelativeResize="0"/>
          <p:nvPr/>
        </p:nvPicPr>
        <p:blipFill>
          <a:blip r:embed="rId4">
            <a:alphaModFix/>
          </a:blip>
          <a:stretch>
            <a:fillRect/>
          </a:stretch>
        </p:blipFill>
        <p:spPr>
          <a:xfrm>
            <a:off x="6580725" y="4072075"/>
            <a:ext cx="5220925" cy="126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1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11"/>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1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1"/>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REFERENCES</a:t>
            </a:r>
            <a:endParaRPr/>
          </a:p>
        </p:txBody>
      </p:sp>
      <p:sp>
        <p:nvSpPr>
          <p:cNvPr id="237" name="Google Shape;237;p11"/>
          <p:cNvSpPr txBox="1"/>
          <p:nvPr>
            <p:ph idx="1" type="body"/>
          </p:nvPr>
        </p:nvSpPr>
        <p:spPr>
          <a:xfrm>
            <a:off x="700089" y="2696307"/>
            <a:ext cx="10395542" cy="3305247"/>
          </a:xfrm>
          <a:prstGeom prst="rect">
            <a:avLst/>
          </a:prstGeom>
          <a:noFill/>
          <a:ln>
            <a:noFill/>
          </a:ln>
        </p:spPr>
        <p:txBody>
          <a:bodyPr anchorCtr="0" anchor="ctr" bIns="45700" lIns="91425" spcFirstLastPara="1" rIns="91425" wrap="square" tIns="45700">
            <a:noAutofit/>
          </a:bodyPr>
          <a:lstStyle/>
          <a:p>
            <a:pPr indent="-228600" lvl="0" marL="228600" rtl="0" algn="l">
              <a:lnSpc>
                <a:spcPct val="150000"/>
              </a:lnSpc>
              <a:spcBef>
                <a:spcPts val="0"/>
              </a:spcBef>
              <a:spcAft>
                <a:spcPts val="0"/>
              </a:spcAft>
              <a:buClr>
                <a:srgbClr val="000000"/>
              </a:buClr>
              <a:buSzPts val="1400"/>
              <a:buChar char="•"/>
            </a:pPr>
            <a:r>
              <a:rPr b="0" i="0" lang="en-US" sz="1400" u="none" strike="noStrike">
                <a:solidFill>
                  <a:srgbClr val="000000"/>
                </a:solidFill>
                <a:latin typeface="Times New Roman"/>
                <a:ea typeface="Times New Roman"/>
                <a:cs typeface="Times New Roman"/>
                <a:sym typeface="Times New Roman"/>
              </a:rPr>
              <a:t>[1]     Md. Kamrul Hasan1 , Md. Ashraful Alam , Dola Das, Eklas Hossain (Senior Member, Ieee), Mahmudul Hasan, “Diabetes Prediction Using Ensembling of Different Machine Learning Classifiers,” A CCESS.2020.2989857, IEEE Access.</a:t>
            </a:r>
            <a:endParaRPr b="0" sz="1400">
              <a:latin typeface="Times New Roman"/>
              <a:ea typeface="Times New Roman"/>
              <a:cs typeface="Times New Roman"/>
              <a:sym typeface="Times New Roman"/>
            </a:endParaRPr>
          </a:p>
          <a:p>
            <a:pPr indent="-228600" lvl="0" marL="228600" rtl="0" algn="l">
              <a:lnSpc>
                <a:spcPct val="150000"/>
              </a:lnSpc>
              <a:spcBef>
                <a:spcPts val="1200"/>
              </a:spcBef>
              <a:spcAft>
                <a:spcPts val="0"/>
              </a:spcAft>
              <a:buClr>
                <a:srgbClr val="000000"/>
              </a:buClr>
              <a:buSzPts val="1400"/>
              <a:buChar char="•"/>
            </a:pPr>
            <a:r>
              <a:rPr b="0" i="0" lang="en-US" sz="1400" u="none" strike="noStrike">
                <a:solidFill>
                  <a:srgbClr val="000000"/>
                </a:solidFill>
                <a:latin typeface="Times New Roman"/>
                <a:ea typeface="Times New Roman"/>
                <a:cs typeface="Times New Roman"/>
                <a:sym typeface="Times New Roman"/>
              </a:rPr>
              <a:t>[2]     Nurul Amin Choudhury, National Institute of Technology, Silchar, Soumen Moulik National Institute of Technology, Meghalaya “Diabetes Disease Prediction Using Machine Learning Algorithms”, March 2021.</a:t>
            </a:r>
            <a:endParaRPr b="0" sz="1400">
              <a:latin typeface="Times New Roman"/>
              <a:ea typeface="Times New Roman"/>
              <a:cs typeface="Times New Roman"/>
              <a:sym typeface="Times New Roman"/>
            </a:endParaRPr>
          </a:p>
          <a:p>
            <a:pPr indent="-228600" lvl="0" marL="228600" rtl="0" algn="l">
              <a:lnSpc>
                <a:spcPct val="150000"/>
              </a:lnSpc>
              <a:spcBef>
                <a:spcPts val="1200"/>
              </a:spcBef>
              <a:spcAft>
                <a:spcPts val="0"/>
              </a:spcAft>
              <a:buClr>
                <a:srgbClr val="000000"/>
              </a:buClr>
              <a:buSzPts val="1400"/>
              <a:buChar char="•"/>
            </a:pPr>
            <a:r>
              <a:rPr b="0" i="0" lang="en-US" sz="1400" u="none" strike="noStrike">
                <a:solidFill>
                  <a:srgbClr val="000000"/>
                </a:solidFill>
                <a:latin typeface="Times New Roman"/>
                <a:ea typeface="Times New Roman"/>
                <a:cs typeface="Times New Roman"/>
                <a:sym typeface="Times New Roman"/>
              </a:rPr>
              <a:t>[3]     K. Lakshmi Priya, Mourya Sai Charan Reddy Kypa, Muchumarri Madhu Sudhan Reddy, G. Ram Mohan Reddy, “A Novel Approach to Predict Diabetes by Using Naive Bayes Classifier,” (ICOEI 2020) IEEE Xplore Part Number: CFP20J32-ART; ISBN: 978-1-7281-5518-0</a:t>
            </a:r>
            <a:endParaRPr b="0" sz="1400">
              <a:latin typeface="Times New Roman"/>
              <a:ea typeface="Times New Roman"/>
              <a:cs typeface="Times New Roman"/>
              <a:sym typeface="Times New Roman"/>
            </a:endParaRPr>
          </a:p>
          <a:p>
            <a:pPr indent="-228600" lvl="0" marL="228600" rtl="0" algn="l">
              <a:lnSpc>
                <a:spcPct val="150000"/>
              </a:lnSpc>
              <a:spcBef>
                <a:spcPts val="1200"/>
              </a:spcBef>
              <a:spcAft>
                <a:spcPts val="0"/>
              </a:spcAft>
              <a:buClr>
                <a:srgbClr val="000000"/>
              </a:buClr>
              <a:buSzPts val="1400"/>
              <a:buChar char="•"/>
            </a:pPr>
            <a:r>
              <a:rPr b="0" i="0" lang="en-US" sz="1400" u="none" strike="noStrike">
                <a:solidFill>
                  <a:srgbClr val="000000"/>
                </a:solidFill>
                <a:latin typeface="Times New Roman"/>
                <a:ea typeface="Times New Roman"/>
                <a:cs typeface="Times New Roman"/>
                <a:sym typeface="Times New Roman"/>
              </a:rPr>
              <a:t>[4]     Usama Ahmed, Ghassan F. Issa , Shabib Aftab , Muhammad Farhan Khan , Raed A. T. Said , Taher M. Ghazal , (Member, IEEE), Munir Ahmad, (Member, IEEE) and Muhammad Adnan Khan, “Prediction Of Diabetes Empowered With Fused Machine Learning,” unpublished.</a:t>
            </a:r>
            <a:endParaRPr b="0" sz="1400">
              <a:latin typeface="Times New Roman"/>
              <a:ea typeface="Times New Roman"/>
              <a:cs typeface="Times New Roman"/>
              <a:sym typeface="Times New Roman"/>
            </a:endParaRPr>
          </a:p>
          <a:p>
            <a:pPr indent="-228600" lvl="0" marL="228600" rtl="0" algn="l">
              <a:lnSpc>
                <a:spcPct val="150000"/>
              </a:lnSpc>
              <a:spcBef>
                <a:spcPts val="1200"/>
              </a:spcBef>
              <a:spcAft>
                <a:spcPts val="0"/>
              </a:spcAft>
              <a:buClr>
                <a:srgbClr val="000000"/>
              </a:buClr>
              <a:buSzPts val="1400"/>
              <a:buChar char="•"/>
            </a:pPr>
            <a:r>
              <a:rPr b="0" i="0" lang="en-US" sz="1400" u="none" strike="noStrike">
                <a:solidFill>
                  <a:srgbClr val="000000"/>
                </a:solidFill>
                <a:latin typeface="Times New Roman"/>
                <a:ea typeface="Times New Roman"/>
                <a:cs typeface="Times New Roman"/>
                <a:sym typeface="Times New Roman"/>
              </a:rPr>
              <a:t>[5]     Rashmi Rane Dr. Vishwanath Karad MIT World Peace University, “A Novel Prediction Model for Diabetes Detection Using Gridsearch and A Voting Classifier between Lightgbm and KNN,” October 2021</a:t>
            </a:r>
            <a:endParaRPr b="0" sz="14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400"/>
              <a:buNone/>
            </a:pPr>
            <a:br>
              <a:rPr b="0" lang="en-US"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1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2"/>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1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12"/>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REFERENCES</a:t>
            </a:r>
            <a:endParaRPr/>
          </a:p>
        </p:txBody>
      </p:sp>
      <p:sp>
        <p:nvSpPr>
          <p:cNvPr id="248" name="Google Shape;248;p12"/>
          <p:cNvSpPr txBox="1"/>
          <p:nvPr>
            <p:ph idx="1" type="body"/>
          </p:nvPr>
        </p:nvSpPr>
        <p:spPr>
          <a:xfrm>
            <a:off x="304800" y="1864299"/>
            <a:ext cx="10767300" cy="4559400"/>
          </a:xfrm>
          <a:prstGeom prst="rect">
            <a:avLst/>
          </a:prstGeom>
          <a:noFill/>
          <a:ln>
            <a:noFill/>
          </a:ln>
        </p:spPr>
        <p:txBody>
          <a:bodyPr anchorCtr="0" anchor="ctr" bIns="45700" lIns="91425" spcFirstLastPara="1" rIns="91425" wrap="square" tIns="45700">
            <a:noAutofit/>
          </a:bodyPr>
          <a:lstStyle/>
          <a:p>
            <a:pPr indent="-215900" lvl="0" marL="228600" rtl="0" algn="l">
              <a:lnSpc>
                <a:spcPct val="115000"/>
              </a:lnSpc>
              <a:spcBef>
                <a:spcPts val="0"/>
              </a:spcBef>
              <a:spcAft>
                <a:spcPts val="0"/>
              </a:spcAft>
              <a:buClr>
                <a:srgbClr val="000000"/>
              </a:buClr>
              <a:buSzPts val="1400"/>
              <a:buChar char="•"/>
            </a:pPr>
            <a:r>
              <a:rPr b="0" i="0" lang="en-US" sz="1400" u="none" strike="noStrike">
                <a:solidFill>
                  <a:srgbClr val="000000"/>
                </a:solidFill>
                <a:latin typeface="Times New Roman"/>
                <a:ea typeface="Times New Roman"/>
                <a:cs typeface="Times New Roman"/>
                <a:sym typeface="Times New Roman"/>
              </a:rPr>
              <a:t>[6]     P. Saeedi, I. Petersohn, P. Salpea, B. Malanda, S. Karuranga, N. Unwin, S. Colagiuri, L. Guariguata, A. A. Motala, K. Ogurtsova, J. E. Shaw, D. Bright, and R. Williams, “Global and regional diabetes prevalence estimates for 2019 and projections for 2030 and 2045: Results from the international diabetes federation diabetes atlas, 9th edition,” Diabetes Research and Clinical Practice, vol. 157, p. 107843, 2019.</a:t>
            </a:r>
            <a:endParaRPr b="0" sz="1400">
              <a:latin typeface="Times New Roman"/>
              <a:ea typeface="Times New Roman"/>
              <a:cs typeface="Times New Roman"/>
              <a:sym typeface="Times New Roman"/>
            </a:endParaRPr>
          </a:p>
          <a:p>
            <a:pPr indent="-215900" lvl="0" marL="228600" rtl="0" algn="l">
              <a:lnSpc>
                <a:spcPct val="115000"/>
              </a:lnSpc>
              <a:spcBef>
                <a:spcPts val="1200"/>
              </a:spcBef>
              <a:spcAft>
                <a:spcPts val="0"/>
              </a:spcAft>
              <a:buClr>
                <a:srgbClr val="000000"/>
              </a:buClr>
              <a:buSzPts val="1400"/>
              <a:buChar char="•"/>
            </a:pPr>
            <a:r>
              <a:rPr b="0" i="0" lang="en-US" sz="1400" u="none" strike="noStrike">
                <a:solidFill>
                  <a:srgbClr val="000000"/>
                </a:solidFill>
                <a:latin typeface="Times New Roman"/>
                <a:ea typeface="Times New Roman"/>
                <a:cs typeface="Times New Roman"/>
                <a:sym typeface="Times New Roman"/>
              </a:rPr>
              <a:t>[7]     C. R. Harris, K. J. Millman, S. J. van der Walt, R. Gommers, P. Virtanen, D. Cournapeau, E. Wieser, J. Taylor, S. Berg, N. J. Smith, R. Kern, M. Picus, S. Hoyer, M. H. van Kerkwijk, M. Brett, A. Haldane, J. F. del R’ıo, M. Wiebe, P. Peterson, P. G’erard-Marchant, K. Sheppard, T. Reddy, W. Weckesser, H. Abbasi, C. Gohlke, and T. E. Oliphant, “Array programming with NumPy,” Nature, vol. 585, no. 7825, pp. 357–362, Sep. 2020. [Online]. Available:</a:t>
            </a:r>
            <a:r>
              <a:rPr b="0" i="0" lang="en-US" sz="1400" u="sng" strike="noStrike">
                <a:solidFill>
                  <a:srgbClr val="BF3F5B"/>
                </a:solidFill>
                <a:latin typeface="Times New Roman"/>
                <a:ea typeface="Times New Roman"/>
                <a:cs typeface="Times New Roman"/>
                <a:sym typeface="Times New Roman"/>
                <a:hlinkClick r:id="rId3">
                  <a:extLst>
                    <a:ext uri="{A12FA001-AC4F-418D-AE19-62706E023703}">
                      <ahyp:hlinkClr val="tx"/>
                    </a:ext>
                  </a:extLst>
                </a:hlinkClick>
              </a:rPr>
              <a:t> https://doi.org/10.1038/s41586-020-2649-2</a:t>
            </a:r>
            <a:endParaRPr b="0" sz="1400">
              <a:latin typeface="Times New Roman"/>
              <a:ea typeface="Times New Roman"/>
              <a:cs typeface="Times New Roman"/>
              <a:sym typeface="Times New Roman"/>
            </a:endParaRPr>
          </a:p>
          <a:p>
            <a:pPr indent="-215900" lvl="0" marL="228600" rtl="0" algn="l">
              <a:lnSpc>
                <a:spcPct val="115000"/>
              </a:lnSpc>
              <a:spcBef>
                <a:spcPts val="1200"/>
              </a:spcBef>
              <a:spcAft>
                <a:spcPts val="0"/>
              </a:spcAft>
              <a:buClr>
                <a:srgbClr val="000000"/>
              </a:buClr>
              <a:buSzPts val="1400"/>
              <a:buChar char="•"/>
            </a:pPr>
            <a:r>
              <a:rPr b="0" i="0" lang="en-US" sz="1400" u="none" strike="noStrike">
                <a:solidFill>
                  <a:srgbClr val="000000"/>
                </a:solidFill>
                <a:latin typeface="Times New Roman"/>
                <a:ea typeface="Times New Roman"/>
                <a:cs typeface="Times New Roman"/>
                <a:sym typeface="Times New Roman"/>
              </a:rPr>
              <a:t>[8]     P. S. Kohli and S. Arora, “Application of machine learning in disease prediction,” in 2018 4th International Conference on Computing Communication and Automation (ICCCA), 2018, pp. 1–4.</a:t>
            </a:r>
            <a:endParaRPr b="0" sz="1400">
              <a:latin typeface="Times New Roman"/>
              <a:ea typeface="Times New Roman"/>
              <a:cs typeface="Times New Roman"/>
              <a:sym typeface="Times New Roman"/>
            </a:endParaRPr>
          </a:p>
          <a:p>
            <a:pPr indent="-215900" lvl="0" marL="228600" rtl="0" algn="l">
              <a:lnSpc>
                <a:spcPct val="115000"/>
              </a:lnSpc>
              <a:spcBef>
                <a:spcPts val="1200"/>
              </a:spcBef>
              <a:spcAft>
                <a:spcPts val="0"/>
              </a:spcAft>
              <a:buClr>
                <a:srgbClr val="000000"/>
              </a:buClr>
              <a:buSzPts val="1400"/>
              <a:buChar char="•"/>
            </a:pPr>
            <a:r>
              <a:rPr b="0" i="0" lang="en-US" sz="1400" u="none" strike="noStrike">
                <a:solidFill>
                  <a:srgbClr val="000000"/>
                </a:solidFill>
                <a:latin typeface="Times New Roman"/>
                <a:ea typeface="Times New Roman"/>
                <a:cs typeface="Times New Roman"/>
                <a:sym typeface="Times New Roman"/>
              </a:rPr>
              <a:t>[9]     S. P. Chatrati, G. Hossain, A. Goyal, A. Bhan, S. Bhattacharya, D. Gaurav, and S. M. Tiwari, “Smart Home Health Monitoring System for Predicting Type 2 Diabetes and Hypertension,” Journal of King Saud University[1]computer and Information Sciences, Jan. 2020</a:t>
            </a:r>
            <a:endParaRPr b="0" sz="1400">
              <a:latin typeface="Times New Roman"/>
              <a:ea typeface="Times New Roman"/>
              <a:cs typeface="Times New Roman"/>
              <a:sym typeface="Times New Roman"/>
            </a:endParaRPr>
          </a:p>
          <a:p>
            <a:pPr indent="-215900" lvl="0" marL="228600" rtl="0" algn="l">
              <a:lnSpc>
                <a:spcPct val="115000"/>
              </a:lnSpc>
              <a:spcBef>
                <a:spcPts val="1200"/>
              </a:spcBef>
              <a:spcAft>
                <a:spcPts val="0"/>
              </a:spcAft>
              <a:buClr>
                <a:srgbClr val="000000"/>
              </a:buClr>
              <a:buSzPts val="1400"/>
              <a:buChar char="•"/>
            </a:pPr>
            <a:r>
              <a:rPr b="0" i="0" lang="en-US" sz="1400" u="none" strike="noStrike">
                <a:solidFill>
                  <a:srgbClr val="000000"/>
                </a:solidFill>
                <a:latin typeface="Times New Roman"/>
                <a:ea typeface="Times New Roman"/>
                <a:cs typeface="Times New Roman"/>
                <a:sym typeface="Times New Roman"/>
              </a:rPr>
              <a:t>[10]   F. Han and H. Liu, “Statistical analysis of latent generalized correlation matrix estimation in transelliptical distribution,” Bernoulli: official journal of the Bernoulli Society for Mathematical Statistics and Probability, vol. 23, no. 1, pp. 23-57, Feb. 2017.</a:t>
            </a:r>
            <a:endParaRPr b="0" sz="14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600"/>
              <a:buNone/>
            </a:pPr>
            <a:br>
              <a:rPr b="0" lang="en-US"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2"/>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txBox="1"/>
          <p:nvPr>
            <p:ph idx="1" type="body"/>
          </p:nvPr>
        </p:nvSpPr>
        <p:spPr>
          <a:xfrm>
            <a:off x="1143000" y="1597432"/>
            <a:ext cx="5643564" cy="4404123"/>
          </a:xfrm>
          <a:prstGeom prst="rect">
            <a:avLst/>
          </a:prstGeom>
          <a:noFill/>
          <a:ln>
            <a:noFill/>
          </a:ln>
        </p:spPr>
        <p:txBody>
          <a:bodyPr anchorCtr="0" anchor="ctr" bIns="45700" lIns="91425" spcFirstLastPara="1" rIns="91425" wrap="square" tIns="45700">
            <a:normAutofit/>
          </a:bodyPr>
          <a:lstStyle/>
          <a:p>
            <a:pPr indent="-228600" lvl="0" marL="228600" rtl="0" algn="l">
              <a:lnSpc>
                <a:spcPct val="200000"/>
              </a:lnSpc>
              <a:spcBef>
                <a:spcPts val="0"/>
              </a:spcBef>
              <a:spcAft>
                <a:spcPts val="0"/>
              </a:spcAft>
              <a:buClr>
                <a:srgbClr val="000000"/>
              </a:buClr>
              <a:buSzPts val="1800"/>
              <a:buChar char="•"/>
            </a:pPr>
            <a:r>
              <a:rPr b="0" i="0" lang="en-US" sz="1800" u="none" strike="noStrike">
                <a:solidFill>
                  <a:srgbClr val="000000"/>
                </a:solidFill>
                <a:latin typeface="Times New Roman"/>
                <a:ea typeface="Times New Roman"/>
                <a:cs typeface="Times New Roman"/>
                <a:sym typeface="Times New Roman"/>
              </a:rPr>
              <a:t>Bhargavi Chukkapalli (700743393) </a:t>
            </a:r>
            <a:endParaRPr b="0" sz="1400"/>
          </a:p>
          <a:p>
            <a:pPr indent="-228600" lvl="0" marL="228600" rtl="0" algn="l">
              <a:lnSpc>
                <a:spcPct val="200000"/>
              </a:lnSpc>
              <a:spcBef>
                <a:spcPts val="1000"/>
              </a:spcBef>
              <a:spcAft>
                <a:spcPts val="0"/>
              </a:spcAft>
              <a:buClr>
                <a:srgbClr val="000000"/>
              </a:buClr>
              <a:buSzPts val="1800"/>
              <a:buChar char="•"/>
            </a:pPr>
            <a:r>
              <a:rPr b="0" i="0" lang="en-US" sz="1800" u="none" strike="noStrike">
                <a:solidFill>
                  <a:srgbClr val="000000"/>
                </a:solidFill>
                <a:latin typeface="Times New Roman"/>
                <a:ea typeface="Times New Roman"/>
                <a:cs typeface="Times New Roman"/>
                <a:sym typeface="Times New Roman"/>
              </a:rPr>
              <a:t>Meghana Chodagiri (700749050) </a:t>
            </a:r>
            <a:endParaRPr b="0" sz="1400"/>
          </a:p>
          <a:p>
            <a:pPr indent="-228600" lvl="0" marL="228600" rtl="0" algn="l">
              <a:lnSpc>
                <a:spcPct val="200000"/>
              </a:lnSpc>
              <a:spcBef>
                <a:spcPts val="1000"/>
              </a:spcBef>
              <a:spcAft>
                <a:spcPts val="0"/>
              </a:spcAft>
              <a:buClr>
                <a:srgbClr val="000000"/>
              </a:buClr>
              <a:buSzPts val="1800"/>
              <a:buChar char="•"/>
            </a:pPr>
            <a:r>
              <a:rPr b="0" i="0" lang="en-US" sz="1800" u="none" strike="noStrike">
                <a:solidFill>
                  <a:srgbClr val="000000"/>
                </a:solidFill>
                <a:latin typeface="Times New Roman"/>
                <a:ea typeface="Times New Roman"/>
                <a:cs typeface="Times New Roman"/>
                <a:sym typeface="Times New Roman"/>
              </a:rPr>
              <a:t>Kallepu Tejaswi Reddy (700743859) </a:t>
            </a:r>
            <a:endParaRPr b="0" sz="1400"/>
          </a:p>
          <a:p>
            <a:pPr indent="-228600" lvl="0" marL="228600" rtl="0" algn="l">
              <a:lnSpc>
                <a:spcPct val="200000"/>
              </a:lnSpc>
              <a:spcBef>
                <a:spcPts val="1000"/>
              </a:spcBef>
              <a:spcAft>
                <a:spcPts val="0"/>
              </a:spcAft>
              <a:buClr>
                <a:srgbClr val="000000"/>
              </a:buClr>
              <a:buSzPts val="1800"/>
              <a:buChar char="•"/>
            </a:pPr>
            <a:r>
              <a:rPr b="0" i="0" lang="en-US" sz="1800" u="none" strike="noStrike">
                <a:solidFill>
                  <a:srgbClr val="000000"/>
                </a:solidFill>
                <a:latin typeface="Times New Roman"/>
                <a:ea typeface="Times New Roman"/>
                <a:cs typeface="Times New Roman"/>
                <a:sym typeface="Times New Roman"/>
              </a:rPr>
              <a:t>Deeksha Ceeti (700743669)</a:t>
            </a:r>
            <a:endParaRPr b="0" sz="1400"/>
          </a:p>
          <a:p>
            <a:pPr indent="0" lvl="0" marL="0" rtl="0" algn="l">
              <a:lnSpc>
                <a:spcPct val="200000"/>
              </a:lnSpc>
              <a:spcBef>
                <a:spcPts val="1000"/>
              </a:spcBef>
              <a:spcAft>
                <a:spcPts val="0"/>
              </a:spcAft>
              <a:buClr>
                <a:schemeClr val="dk1"/>
              </a:buClr>
              <a:buSzPts val="1400"/>
              <a:buNone/>
            </a:pPr>
            <a:br>
              <a:rPr lang="en-US" sz="1400"/>
            </a:br>
            <a:endParaRPr sz="2000"/>
          </a:p>
        </p:txBody>
      </p:sp>
      <p:sp>
        <p:nvSpPr>
          <p:cNvPr id="100" name="Google Shape;100;p2"/>
          <p:cNvSpPr txBox="1"/>
          <p:nvPr/>
        </p:nvSpPr>
        <p:spPr>
          <a:xfrm>
            <a:off x="1143000" y="487114"/>
            <a:ext cx="44719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PROJECT TEAM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3"/>
          <p:cNvSpPr txBox="1"/>
          <p:nvPr>
            <p:ph type="title"/>
          </p:nvPr>
        </p:nvSpPr>
        <p:spPr>
          <a:xfrm>
            <a:off x="1136397" y="502022"/>
            <a:ext cx="9688296" cy="91244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ROLES AND CONTRIBUTION IN PROJECT</a:t>
            </a:r>
            <a:endParaRPr/>
          </a:p>
        </p:txBody>
      </p:sp>
      <p:sp>
        <p:nvSpPr>
          <p:cNvPr id="107" name="Google Shape;107;p3"/>
          <p:cNvSpPr txBox="1"/>
          <p:nvPr>
            <p:ph idx="1" type="body"/>
          </p:nvPr>
        </p:nvSpPr>
        <p:spPr>
          <a:xfrm>
            <a:off x="1136397" y="1828800"/>
            <a:ext cx="9688296" cy="329418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0000"/>
              </a:buClr>
              <a:buSzPts val="1600"/>
              <a:buFont typeface="Arial"/>
              <a:buChar char="•"/>
            </a:pPr>
            <a:r>
              <a:rPr b="0" i="0" lang="en-US" sz="1600" u="none" strike="noStrike">
                <a:solidFill>
                  <a:srgbClr val="000000"/>
                </a:solidFill>
                <a:latin typeface="Times New Roman"/>
                <a:ea typeface="Times New Roman"/>
                <a:cs typeface="Times New Roman"/>
                <a:sym typeface="Times New Roman"/>
              </a:rPr>
              <a:t>The Requirement analysis ,Data Collection and Preprocessing of data is done by Meghana and Bhargavi .</a:t>
            </a:r>
            <a:endParaRPr sz="1600">
              <a:solidFill>
                <a:srgbClr val="000000"/>
              </a:solidFill>
              <a:latin typeface="Times New Roman"/>
              <a:ea typeface="Times New Roman"/>
              <a:cs typeface="Times New Roman"/>
              <a:sym typeface="Times New Roman"/>
            </a:endParaRPr>
          </a:p>
          <a:p>
            <a:pPr indent="-228600" lvl="0" marL="228600" rtl="0" algn="l">
              <a:lnSpc>
                <a:spcPct val="150000"/>
              </a:lnSpc>
              <a:spcBef>
                <a:spcPts val="0"/>
              </a:spcBef>
              <a:spcAft>
                <a:spcPts val="0"/>
              </a:spcAft>
              <a:buClr>
                <a:srgbClr val="000000"/>
              </a:buClr>
              <a:buSzPts val="1600"/>
              <a:buFont typeface="Arial"/>
              <a:buChar char="•"/>
            </a:pPr>
            <a:r>
              <a:rPr b="0" i="0" lang="en-US" sz="1600" u="none" strike="noStrike">
                <a:solidFill>
                  <a:srgbClr val="000000"/>
                </a:solidFill>
                <a:latin typeface="Times New Roman"/>
                <a:ea typeface="Times New Roman"/>
                <a:cs typeface="Times New Roman"/>
                <a:sym typeface="Times New Roman"/>
              </a:rPr>
              <a:t>The implementation of KNN machine learning model is done by Bhargavi.</a:t>
            </a:r>
            <a:endParaRPr/>
          </a:p>
          <a:p>
            <a:pPr indent="-228600" lvl="0" marL="228600" rtl="0" algn="l">
              <a:lnSpc>
                <a:spcPct val="150000"/>
              </a:lnSpc>
              <a:spcBef>
                <a:spcPts val="0"/>
              </a:spcBef>
              <a:spcAft>
                <a:spcPts val="0"/>
              </a:spcAft>
              <a:buClr>
                <a:srgbClr val="000000"/>
              </a:buClr>
              <a:buSzPts val="1600"/>
              <a:buFont typeface="Arial"/>
              <a:buChar char="•"/>
            </a:pPr>
            <a:r>
              <a:rPr b="0" i="0" lang="en-US" sz="1600" u="none" strike="noStrike">
                <a:solidFill>
                  <a:srgbClr val="000000"/>
                </a:solidFill>
                <a:latin typeface="Times New Roman"/>
                <a:ea typeface="Times New Roman"/>
                <a:cs typeface="Times New Roman"/>
                <a:sym typeface="Times New Roman"/>
              </a:rPr>
              <a:t>The execution of Naive-Bayes is performed by Meghana</a:t>
            </a:r>
            <a:endParaRPr/>
          </a:p>
          <a:p>
            <a:pPr indent="-228600" lvl="0" marL="228600" rtl="0" algn="l">
              <a:lnSpc>
                <a:spcPct val="150000"/>
              </a:lnSpc>
              <a:spcBef>
                <a:spcPts val="0"/>
              </a:spcBef>
              <a:spcAft>
                <a:spcPts val="0"/>
              </a:spcAft>
              <a:buClr>
                <a:srgbClr val="000000"/>
              </a:buClr>
              <a:buSzPts val="1600"/>
              <a:buFont typeface="Arial"/>
              <a:buChar char="•"/>
            </a:pPr>
            <a:r>
              <a:rPr b="0" i="0" lang="en-US" sz="1600" u="none" strike="noStrike">
                <a:solidFill>
                  <a:srgbClr val="000000"/>
                </a:solidFill>
                <a:latin typeface="Times New Roman"/>
                <a:ea typeface="Times New Roman"/>
                <a:cs typeface="Times New Roman"/>
                <a:sym typeface="Times New Roman"/>
              </a:rPr>
              <a:t>The Support Vector Machine (SVM) is carried out by Tejaswi</a:t>
            </a:r>
            <a:endParaRPr/>
          </a:p>
          <a:p>
            <a:pPr indent="-228600" lvl="0" marL="228600" rtl="0" algn="l">
              <a:lnSpc>
                <a:spcPct val="150000"/>
              </a:lnSpc>
              <a:spcBef>
                <a:spcPts val="0"/>
              </a:spcBef>
              <a:spcAft>
                <a:spcPts val="0"/>
              </a:spcAft>
              <a:buClr>
                <a:srgbClr val="000000"/>
              </a:buClr>
              <a:buSzPts val="1600"/>
              <a:buFont typeface="Arial"/>
              <a:buChar char="•"/>
            </a:pPr>
            <a:r>
              <a:rPr b="0" i="0" lang="en-US" sz="1600" u="none" strike="noStrike">
                <a:solidFill>
                  <a:srgbClr val="000000"/>
                </a:solidFill>
                <a:latin typeface="Times New Roman"/>
                <a:ea typeface="Times New Roman"/>
                <a:cs typeface="Times New Roman"/>
                <a:sym typeface="Times New Roman"/>
              </a:rPr>
              <a:t>The application of Decision tree is done by Deeksha</a:t>
            </a:r>
            <a:endParaRPr b="0" i="0" sz="1600" u="none" strike="noStrike">
              <a:solidFill>
                <a:srgbClr val="000000"/>
              </a:solidFill>
              <a:latin typeface="Times New Roman"/>
              <a:ea typeface="Times New Roman"/>
              <a:cs typeface="Times New Roman"/>
              <a:sym typeface="Times New Roman"/>
            </a:endParaRPr>
          </a:p>
          <a:p>
            <a:pPr indent="-228600" lvl="0" marL="228600" rtl="0" algn="l">
              <a:lnSpc>
                <a:spcPct val="150000"/>
              </a:lnSpc>
              <a:spcBef>
                <a:spcPts val="0"/>
              </a:spcBef>
              <a:spcAft>
                <a:spcPts val="0"/>
              </a:spcAft>
              <a:buClr>
                <a:srgbClr val="000000"/>
              </a:buClr>
              <a:buSzPts val="1600"/>
              <a:buFont typeface="Arial"/>
              <a:buChar char="•"/>
            </a:pPr>
            <a:r>
              <a:rPr b="0" i="0" lang="en-US" sz="1600" u="none" strike="noStrike">
                <a:solidFill>
                  <a:srgbClr val="000000"/>
                </a:solidFill>
                <a:latin typeface="Times New Roman"/>
                <a:ea typeface="Times New Roman"/>
                <a:cs typeface="Times New Roman"/>
                <a:sym typeface="Times New Roman"/>
              </a:rPr>
              <a:t>Implementation of ML model Random Forest is done by Deeksha and Tejaswi.</a:t>
            </a:r>
            <a:endParaRPr/>
          </a:p>
        </p:txBody>
      </p:sp>
      <p:sp>
        <p:nvSpPr>
          <p:cNvPr id="108" name="Google Shape;108;p3"/>
          <p:cNvSpPr/>
          <p:nvPr/>
        </p:nvSpPr>
        <p:spPr>
          <a:xfrm flipH="1" rot="10800000">
            <a:off x="0" y="6400799"/>
            <a:ext cx="12192000" cy="456773"/>
          </a:xfrm>
          <a:prstGeom prst="rect">
            <a:avLst/>
          </a:prstGeom>
          <a:gradFill>
            <a:gsLst>
              <a:gs pos="0">
                <a:schemeClr val="accent1"/>
              </a:gs>
              <a:gs pos="78000">
                <a:srgbClr val="000000"/>
              </a:gs>
              <a:gs pos="100000">
                <a:srgbClr val="000000"/>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3"/>
          <p:cNvSpPr/>
          <p:nvPr/>
        </p:nvSpPr>
        <p:spPr>
          <a:xfrm flipH="1">
            <a:off x="4038600" y="6400799"/>
            <a:ext cx="8153398" cy="456772"/>
          </a:xfrm>
          <a:prstGeom prst="rect">
            <a:avLst/>
          </a:prstGeom>
          <a:gradFill>
            <a:gsLst>
              <a:gs pos="0">
                <a:srgbClr val="000000">
                  <a:alpha val="62745"/>
                </a:srgbClr>
              </a:gs>
              <a:gs pos="100000">
                <a:srgbClr val="2F5496"/>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4"/>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4"/>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4"/>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4"/>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4"/>
          <p:cNvSpPr txBox="1"/>
          <p:nvPr>
            <p:ph type="title"/>
          </p:nvPr>
        </p:nvSpPr>
        <p:spPr>
          <a:xfrm>
            <a:off x="0" y="511387"/>
            <a:ext cx="3353763" cy="664139"/>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122" name="Google Shape;122;p4"/>
          <p:cNvSpPr txBox="1"/>
          <p:nvPr>
            <p:ph idx="1" type="body"/>
          </p:nvPr>
        </p:nvSpPr>
        <p:spPr>
          <a:xfrm>
            <a:off x="4037827" y="649480"/>
            <a:ext cx="7327780"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150000"/>
              </a:lnSpc>
              <a:spcBef>
                <a:spcPts val="0"/>
              </a:spcBef>
              <a:spcAft>
                <a:spcPts val="0"/>
              </a:spcAft>
              <a:buClr>
                <a:srgbClr val="000000"/>
              </a:buClr>
              <a:buSzPts val="2000"/>
              <a:buFont typeface="Arial"/>
              <a:buChar char="•"/>
            </a:pPr>
            <a:r>
              <a:rPr b="1" i="0" lang="en-US" sz="2000" u="none" strike="noStrike">
                <a:solidFill>
                  <a:srgbClr val="000000"/>
                </a:solidFill>
                <a:latin typeface="Times New Roman"/>
                <a:ea typeface="Times New Roman"/>
                <a:cs typeface="Times New Roman"/>
                <a:sym typeface="Times New Roman"/>
              </a:rPr>
              <a:t>Early intervention</a:t>
            </a:r>
            <a:r>
              <a:rPr b="0" i="0" lang="en-US" sz="2000" u="none" strike="noStrike">
                <a:solidFill>
                  <a:srgbClr val="000000"/>
                </a:solidFill>
                <a:latin typeface="Times New Roman"/>
                <a:ea typeface="Times New Roman"/>
                <a:cs typeface="Times New Roman"/>
                <a:sym typeface="Times New Roman"/>
              </a:rPr>
              <a:t>: Early detection of diabetes can allow for early intervention and treatment, which can prevent or delay the onset of complications associated with the disease.</a:t>
            </a:r>
            <a:endParaRPr b="1" i="0" sz="2000" u="none" strike="noStrike">
              <a:solidFill>
                <a:srgbClr val="000000"/>
              </a:solidFill>
              <a:latin typeface="Times New Roman"/>
              <a:ea typeface="Times New Roman"/>
              <a:cs typeface="Times New Roman"/>
              <a:sym typeface="Times New Roman"/>
            </a:endParaRPr>
          </a:p>
          <a:p>
            <a:pPr indent="-228600" lvl="0" marL="228600" rtl="0" algn="l">
              <a:lnSpc>
                <a:spcPct val="150000"/>
              </a:lnSpc>
              <a:spcBef>
                <a:spcPts val="0"/>
              </a:spcBef>
              <a:spcAft>
                <a:spcPts val="0"/>
              </a:spcAft>
              <a:buClr>
                <a:srgbClr val="000000"/>
              </a:buClr>
              <a:buSzPts val="2000"/>
              <a:buFont typeface="Arial"/>
              <a:buChar char="•"/>
            </a:pPr>
            <a:r>
              <a:rPr b="1" i="0" lang="en-US" sz="2000" u="none" strike="noStrike">
                <a:solidFill>
                  <a:srgbClr val="000000"/>
                </a:solidFill>
                <a:latin typeface="Times New Roman"/>
                <a:ea typeface="Times New Roman"/>
                <a:cs typeface="Times New Roman"/>
                <a:sym typeface="Times New Roman"/>
              </a:rPr>
              <a:t>Personalized treatment</a:t>
            </a:r>
            <a:r>
              <a:rPr b="0" i="0" lang="en-US" sz="2000" u="none" strike="noStrike">
                <a:solidFill>
                  <a:srgbClr val="000000"/>
                </a:solidFill>
                <a:latin typeface="Times New Roman"/>
                <a:ea typeface="Times New Roman"/>
                <a:cs typeface="Times New Roman"/>
                <a:sym typeface="Times New Roman"/>
              </a:rPr>
              <a:t>: ML algorithms can be used to analyze patient data and generate personalized treatment plans based on the patient's individual risk factors and medical history.</a:t>
            </a:r>
            <a:endParaRPr b="1" i="0" sz="2000" u="none" strike="noStrike">
              <a:solidFill>
                <a:srgbClr val="000000"/>
              </a:solidFill>
              <a:latin typeface="Times New Roman"/>
              <a:ea typeface="Times New Roman"/>
              <a:cs typeface="Times New Roman"/>
              <a:sym typeface="Times New Roman"/>
            </a:endParaRPr>
          </a:p>
          <a:p>
            <a:pPr indent="-228600" lvl="0" marL="228600" rtl="0" algn="l">
              <a:lnSpc>
                <a:spcPct val="150000"/>
              </a:lnSpc>
              <a:spcBef>
                <a:spcPts val="0"/>
              </a:spcBef>
              <a:spcAft>
                <a:spcPts val="0"/>
              </a:spcAft>
              <a:buClr>
                <a:srgbClr val="000000"/>
              </a:buClr>
              <a:buSzPts val="2000"/>
              <a:buFont typeface="Arial"/>
              <a:buChar char="•"/>
            </a:pPr>
            <a:r>
              <a:rPr b="1" i="0" lang="en-US" sz="2000" u="none" strike="noStrike">
                <a:solidFill>
                  <a:srgbClr val="000000"/>
                </a:solidFill>
                <a:latin typeface="Times New Roman"/>
                <a:ea typeface="Times New Roman"/>
                <a:cs typeface="Times New Roman"/>
                <a:sym typeface="Times New Roman"/>
              </a:rPr>
              <a:t>Research: </a:t>
            </a:r>
            <a:r>
              <a:rPr b="0" i="0" lang="en-US" sz="2000" u="none" strike="noStrike">
                <a:solidFill>
                  <a:srgbClr val="000000"/>
                </a:solidFill>
                <a:latin typeface="Times New Roman"/>
                <a:ea typeface="Times New Roman"/>
                <a:cs typeface="Times New Roman"/>
                <a:sym typeface="Times New Roman"/>
              </a:rPr>
              <a:t>Large datasets can be analyzed using ML algorithms to find patterns and risk factors related to diabetes, which can guide future research and therapy development.</a:t>
            </a:r>
            <a:endParaRPr b="1" i="0" sz="2000" u="none" strike="noStrike">
              <a:solidFill>
                <a:srgbClr val="000000"/>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5"/>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5"/>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5"/>
          <p:cNvSpPr txBox="1"/>
          <p:nvPr>
            <p:ph type="title"/>
          </p:nvPr>
        </p:nvSpPr>
        <p:spPr>
          <a:xfrm>
            <a:off x="984049" y="361938"/>
            <a:ext cx="9896100" cy="103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Font typeface="Times New Roman"/>
              <a:buNone/>
            </a:pPr>
            <a:r>
              <a:rPr lang="en-US" sz="2400">
                <a:solidFill>
                  <a:srgbClr val="FFFFFF"/>
                </a:solidFill>
                <a:latin typeface="Times New Roman"/>
                <a:ea typeface="Times New Roman"/>
                <a:cs typeface="Times New Roman"/>
                <a:sym typeface="Times New Roman"/>
              </a:rPr>
              <a:t>OBJECTIVES</a:t>
            </a:r>
            <a:endParaRPr/>
          </a:p>
        </p:txBody>
      </p:sp>
      <p:sp>
        <p:nvSpPr>
          <p:cNvPr id="133" name="Google Shape;133;p5"/>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228600" lvl="0" marL="228600" rtl="0" algn="l">
              <a:lnSpc>
                <a:spcPct val="150000"/>
              </a:lnSpc>
              <a:spcBef>
                <a:spcPts val="0"/>
              </a:spcBef>
              <a:spcAft>
                <a:spcPts val="0"/>
              </a:spcAft>
              <a:buClr>
                <a:srgbClr val="000000"/>
              </a:buClr>
              <a:buSzPts val="1800"/>
              <a:buFont typeface="Arial"/>
              <a:buChar char="•"/>
            </a:pPr>
            <a:r>
              <a:rPr b="0" i="0" lang="en-US" sz="1800" u="none" strike="noStrike">
                <a:solidFill>
                  <a:srgbClr val="000000"/>
                </a:solidFill>
                <a:latin typeface="Times New Roman"/>
                <a:ea typeface="Times New Roman"/>
                <a:cs typeface="Times New Roman"/>
                <a:sym typeface="Times New Roman"/>
              </a:rPr>
              <a:t>The main objective of this study is to implement various machine learning models to predict diabetes</a:t>
            </a:r>
            <a:endParaRPr/>
          </a:p>
          <a:p>
            <a:pPr indent="-228600" lvl="0" marL="228600" rtl="0" algn="l">
              <a:lnSpc>
                <a:spcPct val="150000"/>
              </a:lnSpc>
              <a:spcBef>
                <a:spcPts val="0"/>
              </a:spcBef>
              <a:spcAft>
                <a:spcPts val="0"/>
              </a:spcAft>
              <a:buClr>
                <a:srgbClr val="000000"/>
              </a:buClr>
              <a:buSzPts val="1800"/>
              <a:buFont typeface="Arial"/>
              <a:buChar char="•"/>
            </a:pPr>
            <a:r>
              <a:rPr b="0" i="0" lang="en-US" sz="1800" u="none" strike="noStrike">
                <a:solidFill>
                  <a:srgbClr val="000000"/>
                </a:solidFill>
                <a:latin typeface="Times New Roman"/>
                <a:ea typeface="Times New Roman"/>
                <a:cs typeface="Times New Roman"/>
                <a:sym typeface="Times New Roman"/>
              </a:rPr>
              <a:t>The PIMA India diabetes dataset , which is freely accessible on the </a:t>
            </a:r>
            <a:r>
              <a:rPr lang="en-US" sz="1800">
                <a:solidFill>
                  <a:srgbClr val="000000"/>
                </a:solidFill>
                <a:latin typeface="Times New Roman"/>
                <a:ea typeface="Times New Roman"/>
                <a:cs typeface="Times New Roman"/>
                <a:sym typeface="Times New Roman"/>
              </a:rPr>
              <a:t>K</a:t>
            </a:r>
            <a:r>
              <a:rPr b="0" i="0" lang="en-US" sz="1800" u="none" strike="noStrike">
                <a:solidFill>
                  <a:srgbClr val="000000"/>
                </a:solidFill>
                <a:latin typeface="Times New Roman"/>
                <a:ea typeface="Times New Roman"/>
                <a:cs typeface="Times New Roman"/>
                <a:sym typeface="Times New Roman"/>
              </a:rPr>
              <a:t>aggle platform is used to carry out this study</a:t>
            </a:r>
            <a:endParaRPr/>
          </a:p>
          <a:p>
            <a:pPr indent="-228600" lvl="0" marL="228600" rtl="0" algn="l">
              <a:lnSpc>
                <a:spcPct val="150000"/>
              </a:lnSpc>
              <a:spcBef>
                <a:spcPts val="0"/>
              </a:spcBef>
              <a:spcAft>
                <a:spcPts val="0"/>
              </a:spcAft>
              <a:buClr>
                <a:srgbClr val="000000"/>
              </a:buClr>
              <a:buSzPts val="1800"/>
              <a:buFont typeface="Arial"/>
              <a:buChar char="•"/>
            </a:pPr>
            <a:r>
              <a:rPr b="0" i="0" lang="en-US" sz="1800" u="none" strike="noStrike">
                <a:solidFill>
                  <a:srgbClr val="000000"/>
                </a:solidFill>
                <a:latin typeface="Times New Roman"/>
                <a:ea typeface="Times New Roman"/>
                <a:cs typeface="Times New Roman"/>
                <a:sym typeface="Times New Roman"/>
              </a:rPr>
              <a:t>This dataset has few features such as glucose, age, BMI , blood pressure ,pregnancies, Insulin , skin thickness</a:t>
            </a:r>
            <a:endParaRPr/>
          </a:p>
          <a:p>
            <a:pPr indent="-228600" lvl="0" marL="228600" rtl="0" algn="l">
              <a:lnSpc>
                <a:spcPct val="150000"/>
              </a:lnSpc>
              <a:spcBef>
                <a:spcPts val="0"/>
              </a:spcBef>
              <a:spcAft>
                <a:spcPts val="0"/>
              </a:spcAft>
              <a:buClr>
                <a:srgbClr val="000000"/>
              </a:buClr>
              <a:buSzPts val="1800"/>
              <a:buFont typeface="Arial"/>
              <a:buChar char="•"/>
            </a:pPr>
            <a:r>
              <a:rPr b="0" i="0" lang="en-US" sz="1800" u="none" strike="noStrike">
                <a:solidFill>
                  <a:srgbClr val="000000"/>
                </a:solidFill>
                <a:latin typeface="Times New Roman"/>
                <a:ea typeface="Times New Roman"/>
                <a:cs typeface="Times New Roman"/>
                <a:sym typeface="Times New Roman"/>
              </a:rPr>
              <a:t>We have implemented five machine learning algorithms for the prediction and compared the results</a:t>
            </a:r>
            <a:endParaRPr/>
          </a:p>
          <a:p>
            <a:pPr indent="-101600" lvl="0" marL="228600" rtl="0" algn="l">
              <a:lnSpc>
                <a:spcPct val="150000"/>
              </a:lnSpc>
              <a:spcBef>
                <a:spcPts val="1000"/>
              </a:spcBef>
              <a:spcAft>
                <a:spcPts val="0"/>
              </a:spcAft>
              <a:buClr>
                <a:schemeClr val="dk1"/>
              </a:buClr>
              <a:buSzPts val="20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6"/>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6"/>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Font typeface="Times New Roman"/>
              <a:buNone/>
            </a:pPr>
            <a:r>
              <a:rPr lang="en-US" sz="2400">
                <a:solidFill>
                  <a:srgbClr val="FFFFFF"/>
                </a:solidFill>
                <a:latin typeface="Times New Roman"/>
                <a:ea typeface="Times New Roman"/>
                <a:cs typeface="Times New Roman"/>
                <a:sym typeface="Times New Roman"/>
              </a:rPr>
              <a:t>RELATED WORK</a:t>
            </a:r>
            <a:endParaRPr/>
          </a:p>
        </p:txBody>
      </p:sp>
      <p:sp>
        <p:nvSpPr>
          <p:cNvPr id="144" name="Google Shape;144;p6"/>
          <p:cNvSpPr txBox="1"/>
          <p:nvPr>
            <p:ph idx="1" type="body"/>
          </p:nvPr>
        </p:nvSpPr>
        <p:spPr>
          <a:xfrm>
            <a:off x="844063" y="1885279"/>
            <a:ext cx="10251568" cy="4116276"/>
          </a:xfrm>
          <a:prstGeom prst="rect">
            <a:avLst/>
          </a:prstGeom>
          <a:noFill/>
          <a:ln>
            <a:noFill/>
          </a:ln>
        </p:spPr>
        <p:txBody>
          <a:bodyPr anchorCtr="0" anchor="ctr" bIns="45700" lIns="91425" spcFirstLastPara="1" rIns="91425" wrap="square" tIns="45700">
            <a:normAutofit/>
          </a:bodyPr>
          <a:lstStyle/>
          <a:p>
            <a:pPr indent="-228600" lvl="0" marL="228600" rtl="0" algn="l">
              <a:lnSpc>
                <a:spcPct val="150000"/>
              </a:lnSpc>
              <a:spcBef>
                <a:spcPts val="0"/>
              </a:spcBef>
              <a:spcAft>
                <a:spcPts val="0"/>
              </a:spcAft>
              <a:buClr>
                <a:srgbClr val="000000"/>
              </a:buClr>
              <a:buSzPts val="1800"/>
              <a:buChar char="•"/>
            </a:pPr>
            <a:r>
              <a:rPr b="0" i="0" lang="en-US" sz="1800" u="none" strike="noStrike">
                <a:solidFill>
                  <a:srgbClr val="000000"/>
                </a:solidFill>
                <a:latin typeface="Times New Roman"/>
                <a:ea typeface="Times New Roman"/>
                <a:cs typeface="Times New Roman"/>
                <a:sym typeface="Times New Roman"/>
              </a:rPr>
              <a:t>The use of machine learning algorithms to predict diabetes has been the subject of numerous studies and research projects.</a:t>
            </a:r>
            <a:endParaRPr b="0" sz="1800">
              <a:latin typeface="Times New Roman"/>
              <a:ea typeface="Times New Roman"/>
              <a:cs typeface="Times New Roman"/>
              <a:sym typeface="Times New Roman"/>
            </a:endParaRPr>
          </a:p>
          <a:p>
            <a:pPr indent="-228600" lvl="1" marL="685800" rtl="0" algn="l">
              <a:lnSpc>
                <a:spcPct val="150000"/>
              </a:lnSpc>
              <a:spcBef>
                <a:spcPts val="1000"/>
              </a:spcBef>
              <a:spcAft>
                <a:spcPts val="0"/>
              </a:spcAft>
              <a:buClr>
                <a:srgbClr val="000000"/>
              </a:buClr>
              <a:buSzPts val="1600"/>
              <a:buChar char="•"/>
            </a:pPr>
            <a:r>
              <a:rPr b="0" i="0" lang="en-US" sz="1600" u="none" strike="noStrike">
                <a:solidFill>
                  <a:srgbClr val="000000"/>
                </a:solidFill>
                <a:latin typeface="Times New Roman"/>
                <a:ea typeface="Times New Roman"/>
                <a:cs typeface="Times New Roman"/>
                <a:sym typeface="Times New Roman"/>
              </a:rPr>
              <a:t>Gridsearch method was used by authors in </a:t>
            </a:r>
            <a:r>
              <a:rPr b="0" i="1" lang="en-US" sz="1600" u="none" strike="noStrike">
                <a:solidFill>
                  <a:srgbClr val="000000"/>
                </a:solidFill>
                <a:latin typeface="Times New Roman"/>
                <a:ea typeface="Times New Roman"/>
                <a:cs typeface="Times New Roman"/>
                <a:sym typeface="Times New Roman"/>
              </a:rPr>
              <a:t>reference [</a:t>
            </a:r>
            <a:r>
              <a:rPr i="1" lang="en-US" sz="1600">
                <a:solidFill>
                  <a:srgbClr val="000000"/>
                </a:solidFill>
                <a:latin typeface="Times New Roman"/>
                <a:ea typeface="Times New Roman"/>
                <a:cs typeface="Times New Roman"/>
                <a:sym typeface="Times New Roman"/>
              </a:rPr>
              <a:t>5</a:t>
            </a:r>
            <a:r>
              <a:rPr b="0" i="1" lang="en-US" sz="1600" u="none" strike="noStrike">
                <a:solidFill>
                  <a:srgbClr val="000000"/>
                </a:solidFill>
                <a:latin typeface="Times New Roman"/>
                <a:ea typeface="Times New Roman"/>
                <a:cs typeface="Times New Roman"/>
                <a:sym typeface="Times New Roman"/>
              </a:rPr>
              <a:t>]</a:t>
            </a:r>
            <a:r>
              <a:rPr b="0" i="0" lang="en-US" sz="1600" u="none" strike="noStrike">
                <a:solidFill>
                  <a:srgbClr val="000000"/>
                </a:solidFill>
                <a:latin typeface="Times New Roman"/>
                <a:ea typeface="Times New Roman"/>
                <a:cs typeface="Times New Roman"/>
                <a:sym typeface="Times New Roman"/>
              </a:rPr>
              <a:t> titled as “</a:t>
            </a:r>
            <a:r>
              <a:rPr b="0" i="1" lang="en-US" sz="1600" u="none" strike="noStrike">
                <a:solidFill>
                  <a:srgbClr val="000000"/>
                </a:solidFill>
                <a:latin typeface="Times New Roman"/>
                <a:ea typeface="Times New Roman"/>
                <a:cs typeface="Times New Roman"/>
                <a:sym typeface="Times New Roman"/>
              </a:rPr>
              <a:t>A Novel Prediction Model for Diabetes Detection Using Gridsearch and A Voting Classifier between LightGBM and KNN”</a:t>
            </a:r>
            <a:r>
              <a:rPr b="0" i="0" lang="en-US" sz="1600" u="none" strike="noStrike">
                <a:solidFill>
                  <a:srgbClr val="000000"/>
                </a:solidFill>
                <a:latin typeface="Times New Roman"/>
                <a:ea typeface="Times New Roman"/>
                <a:cs typeface="Times New Roman"/>
                <a:sym typeface="Times New Roman"/>
              </a:rPr>
              <a:t>. As evaluation metric between LightGBM and KNN classifier algorithms. In their research combination of both models have given 90% accuracy</a:t>
            </a:r>
            <a:endParaRPr/>
          </a:p>
          <a:p>
            <a:pPr indent="-228600" lvl="1" marL="685800" rtl="0" algn="l">
              <a:lnSpc>
                <a:spcPct val="150000"/>
              </a:lnSpc>
              <a:spcBef>
                <a:spcPts val="0"/>
              </a:spcBef>
              <a:spcAft>
                <a:spcPts val="0"/>
              </a:spcAft>
              <a:buClr>
                <a:srgbClr val="000000"/>
              </a:buClr>
              <a:buSzPts val="1600"/>
              <a:buChar char="•"/>
            </a:pPr>
            <a:r>
              <a:rPr b="0" i="0" lang="en-US" sz="1600" u="none" strike="noStrike">
                <a:solidFill>
                  <a:srgbClr val="000000"/>
                </a:solidFill>
                <a:latin typeface="Times New Roman"/>
                <a:ea typeface="Times New Roman"/>
                <a:cs typeface="Times New Roman"/>
                <a:sym typeface="Times New Roman"/>
              </a:rPr>
              <a:t>Robust framework for diabetes prediction was used by authors in ref. [</a:t>
            </a:r>
            <a:r>
              <a:rPr lang="en-US" sz="1600">
                <a:solidFill>
                  <a:srgbClr val="000000"/>
                </a:solidFill>
                <a:latin typeface="Times New Roman"/>
                <a:ea typeface="Times New Roman"/>
                <a:cs typeface="Times New Roman"/>
                <a:sym typeface="Times New Roman"/>
              </a:rPr>
              <a:t>2</a:t>
            </a:r>
            <a:r>
              <a:rPr b="0" i="0" lang="en-US" sz="1600" u="none" strike="noStrike">
                <a:solidFill>
                  <a:srgbClr val="000000"/>
                </a:solidFill>
                <a:latin typeface="Times New Roman"/>
                <a:ea typeface="Times New Roman"/>
                <a:cs typeface="Times New Roman"/>
                <a:sym typeface="Times New Roman"/>
              </a:rPr>
              <a:t>] titled as “ s Diabetes Prediction Using Ensembling of Different Machine Learning Classifiers” where the outlier rejection, filling the missing values, data standardization, feature selection, K-fold cross-validation with Machine Learning (ML) classifiers</a:t>
            </a:r>
            <a:endParaRPr/>
          </a:p>
          <a:p>
            <a:pPr indent="-114300" lvl="0" marL="228600" rtl="0" algn="l">
              <a:lnSpc>
                <a:spcPct val="15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7"/>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7"/>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Font typeface="Times New Roman"/>
              <a:buNone/>
            </a:pPr>
            <a:r>
              <a:rPr lang="en-US" sz="2400">
                <a:solidFill>
                  <a:srgbClr val="FFFFFF"/>
                </a:solidFill>
                <a:latin typeface="Times New Roman"/>
                <a:ea typeface="Times New Roman"/>
                <a:cs typeface="Times New Roman"/>
                <a:sym typeface="Times New Roman"/>
              </a:rPr>
              <a:t>RELATED WORK</a:t>
            </a:r>
            <a:endParaRPr/>
          </a:p>
        </p:txBody>
      </p:sp>
      <p:sp>
        <p:nvSpPr>
          <p:cNvPr id="155" name="Google Shape;155;p7"/>
          <p:cNvSpPr txBox="1"/>
          <p:nvPr>
            <p:ph idx="1" type="body"/>
          </p:nvPr>
        </p:nvSpPr>
        <p:spPr>
          <a:xfrm>
            <a:off x="656493" y="2051538"/>
            <a:ext cx="10439138" cy="3950017"/>
          </a:xfrm>
          <a:prstGeom prst="rect">
            <a:avLst/>
          </a:prstGeom>
          <a:noFill/>
          <a:ln>
            <a:noFill/>
          </a:ln>
        </p:spPr>
        <p:txBody>
          <a:bodyPr anchorCtr="0" anchor="ctr" bIns="45700" lIns="91425" spcFirstLastPara="1" rIns="91425" wrap="square" tIns="45700">
            <a:normAutofit/>
          </a:bodyPr>
          <a:lstStyle/>
          <a:p>
            <a:pPr indent="-228600" lvl="0" marL="228600" rtl="0" algn="l">
              <a:lnSpc>
                <a:spcPct val="150000"/>
              </a:lnSpc>
              <a:spcBef>
                <a:spcPts val="0"/>
              </a:spcBef>
              <a:spcAft>
                <a:spcPts val="0"/>
              </a:spcAft>
              <a:buClr>
                <a:srgbClr val="000000"/>
              </a:buClr>
              <a:buSzPts val="1800"/>
              <a:buFont typeface="Arial"/>
              <a:buChar char="•"/>
            </a:pPr>
            <a:r>
              <a:rPr b="0" i="0" lang="en-US" sz="1800" u="none" strike="noStrike">
                <a:solidFill>
                  <a:srgbClr val="000000"/>
                </a:solidFill>
                <a:latin typeface="Times New Roman"/>
                <a:ea typeface="Times New Roman"/>
                <a:cs typeface="Times New Roman"/>
                <a:sym typeface="Times New Roman"/>
              </a:rPr>
              <a:t>Prediction of diabetes empowered with fused machine learning [4]- In their research the authors discusses about 2 models (SVM, ANN), these are analyzed on the dataset to determine whether a diabetes diagnosis is positive or negative. The proposed fused ML model has a prediction accuracy of 94.87, which is higher than the previously published methods.</a:t>
            </a:r>
            <a:endParaRPr/>
          </a:p>
          <a:p>
            <a:pPr indent="-228600" lvl="0" marL="228600" rtl="0" algn="l">
              <a:lnSpc>
                <a:spcPct val="150000"/>
              </a:lnSpc>
              <a:spcBef>
                <a:spcPts val="0"/>
              </a:spcBef>
              <a:spcAft>
                <a:spcPts val="0"/>
              </a:spcAft>
              <a:buClr>
                <a:srgbClr val="000000"/>
              </a:buClr>
              <a:buSzPts val="1800"/>
              <a:buFont typeface="Arial"/>
              <a:buChar char="•"/>
            </a:pPr>
            <a:r>
              <a:rPr b="0" i="0" lang="en-US" sz="1800" u="none" strike="noStrike">
                <a:solidFill>
                  <a:srgbClr val="000000"/>
                </a:solidFill>
                <a:latin typeface="Times New Roman"/>
                <a:ea typeface="Times New Roman"/>
                <a:cs typeface="Times New Roman"/>
                <a:sym typeface="Times New Roman"/>
              </a:rPr>
              <a:t>A Novel Approach to Predict Diabetes by Using Naive Bayes Classifier [3]- The classifier gives results in probabilistic character where it calculates the individual probability of occurrence of particular thing. Outcomes show that the proposed novel strategy can foresee the diabetes with higher exactness levels (0.96) than the customary/existing techniques.</a:t>
            </a:r>
            <a:endParaRPr/>
          </a:p>
          <a:p>
            <a:pPr indent="-114300" lvl="0" marL="228600" rtl="0" algn="l">
              <a:lnSpc>
                <a:spcPct val="150000"/>
              </a:lnSpc>
              <a:spcBef>
                <a:spcPts val="1000"/>
              </a:spcBef>
              <a:spcAft>
                <a:spcPts val="0"/>
              </a:spcAft>
              <a:buClr>
                <a:schemeClr val="dk1"/>
              </a:buClr>
              <a:buSzPts val="18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8"/>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8"/>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8"/>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8"/>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8"/>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8"/>
          <p:cNvSpPr txBox="1"/>
          <p:nvPr>
            <p:ph type="title"/>
          </p:nvPr>
        </p:nvSpPr>
        <p:spPr>
          <a:xfrm>
            <a:off x="304800" y="1250994"/>
            <a:ext cx="3492242" cy="50312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Font typeface="Times New Roman"/>
              <a:buNone/>
            </a:pPr>
            <a:r>
              <a:rPr lang="en-US" sz="2400">
                <a:solidFill>
                  <a:srgbClr val="FFFFFF"/>
                </a:solidFill>
                <a:latin typeface="Times New Roman"/>
                <a:ea typeface="Times New Roman"/>
                <a:cs typeface="Times New Roman"/>
                <a:sym typeface="Times New Roman"/>
              </a:rPr>
              <a:t>PROBLEM STATEMENT</a:t>
            </a:r>
            <a:endParaRPr/>
          </a:p>
        </p:txBody>
      </p:sp>
      <p:sp>
        <p:nvSpPr>
          <p:cNvPr id="168" name="Google Shape;168;p8"/>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150000"/>
              </a:lnSpc>
              <a:spcBef>
                <a:spcPts val="0"/>
              </a:spcBef>
              <a:spcAft>
                <a:spcPts val="0"/>
              </a:spcAft>
              <a:buClr>
                <a:srgbClr val="000000"/>
              </a:buClr>
              <a:buSzPts val="1800"/>
              <a:buFont typeface="Arial"/>
              <a:buChar char="•"/>
            </a:pPr>
            <a:r>
              <a:rPr b="0" i="0" lang="en-US" sz="1800" u="none" strike="noStrike">
                <a:solidFill>
                  <a:srgbClr val="000000"/>
                </a:solidFill>
                <a:latin typeface="Times New Roman"/>
                <a:ea typeface="Times New Roman"/>
                <a:cs typeface="Times New Roman"/>
                <a:sym typeface="Times New Roman"/>
              </a:rPr>
              <a:t>Diabetes is a most common disease caused by a group of metabolic disorders. It is also known as Diabetic mellitus. It affects the organs of the human body. </a:t>
            </a:r>
            <a:endParaRPr/>
          </a:p>
          <a:p>
            <a:pPr indent="-228600" lvl="0" marL="228600" rtl="0" algn="l">
              <a:lnSpc>
                <a:spcPct val="150000"/>
              </a:lnSpc>
              <a:spcBef>
                <a:spcPts val="0"/>
              </a:spcBef>
              <a:spcAft>
                <a:spcPts val="0"/>
              </a:spcAft>
              <a:buClr>
                <a:srgbClr val="000000"/>
              </a:buClr>
              <a:buSzPts val="1800"/>
              <a:buFont typeface="Arial"/>
              <a:buChar char="•"/>
            </a:pPr>
            <a:r>
              <a:rPr b="0" i="0" lang="en-US" sz="1800" u="none" strike="noStrike">
                <a:solidFill>
                  <a:srgbClr val="000000"/>
                </a:solidFill>
                <a:latin typeface="Times New Roman"/>
                <a:ea typeface="Times New Roman"/>
                <a:cs typeface="Times New Roman"/>
                <a:sym typeface="Times New Roman"/>
              </a:rPr>
              <a:t>It can be controlled by predicting this disease earlier. If diabetics patient is untreated for a long time, it may lead to increase in blood sugar. </a:t>
            </a:r>
            <a:endParaRPr/>
          </a:p>
          <a:p>
            <a:pPr indent="-228600" lvl="0" marL="228600" rtl="0" algn="l">
              <a:lnSpc>
                <a:spcPct val="150000"/>
              </a:lnSpc>
              <a:spcBef>
                <a:spcPts val="0"/>
              </a:spcBef>
              <a:spcAft>
                <a:spcPts val="0"/>
              </a:spcAft>
              <a:buClr>
                <a:srgbClr val="000000"/>
              </a:buClr>
              <a:buSzPts val="1800"/>
              <a:buFont typeface="Arial"/>
              <a:buChar char="•"/>
            </a:pPr>
            <a:r>
              <a:rPr b="0" i="0" lang="en-US" sz="1800" u="none" strike="noStrike">
                <a:solidFill>
                  <a:srgbClr val="000000"/>
                </a:solidFill>
                <a:latin typeface="Times New Roman"/>
                <a:ea typeface="Times New Roman"/>
                <a:cs typeface="Times New Roman"/>
                <a:sym typeface="Times New Roman"/>
              </a:rPr>
              <a:t>Early prediction of disease like diabetes can be controlled and save the human life.</a:t>
            </a:r>
            <a:endParaRPr/>
          </a:p>
          <a:p>
            <a:pPr indent="-101600" lvl="0" marL="228600" rtl="0" algn="l">
              <a:lnSpc>
                <a:spcPct val="150000"/>
              </a:lnSpc>
              <a:spcBef>
                <a:spcPts val="1000"/>
              </a:spcBef>
              <a:spcAft>
                <a:spcPts val="0"/>
              </a:spcAft>
              <a:buClr>
                <a:schemeClr val="dk1"/>
              </a:buClr>
              <a:buSzPts val="200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9"/>
          <p:cNvSpPr txBox="1"/>
          <p:nvPr>
            <p:ph type="title"/>
          </p:nvPr>
        </p:nvSpPr>
        <p:spPr>
          <a:xfrm>
            <a:off x="1136397" y="502020"/>
            <a:ext cx="5323715" cy="16429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PROPOSED SOLUTION</a:t>
            </a:r>
            <a:endParaRPr/>
          </a:p>
        </p:txBody>
      </p:sp>
      <p:sp>
        <p:nvSpPr>
          <p:cNvPr id="175" name="Google Shape;175;p9"/>
          <p:cNvSpPr txBox="1"/>
          <p:nvPr>
            <p:ph idx="1" type="body"/>
          </p:nvPr>
        </p:nvSpPr>
        <p:spPr>
          <a:xfrm>
            <a:off x="1144923" y="2405894"/>
            <a:ext cx="5315189" cy="3535083"/>
          </a:xfrm>
          <a:prstGeom prst="rect">
            <a:avLst/>
          </a:prstGeom>
          <a:noFill/>
          <a:ln>
            <a:noFill/>
          </a:ln>
        </p:spPr>
        <p:txBody>
          <a:bodyPr anchorCtr="0" anchor="t" bIns="45700" lIns="91425" spcFirstLastPara="1" rIns="91425" wrap="square" tIns="45700">
            <a:noAutofit/>
          </a:bodyPr>
          <a:lstStyle/>
          <a:p>
            <a:pPr indent="-260350" lvl="0" marL="228600" rtl="0" algn="l">
              <a:lnSpc>
                <a:spcPct val="90000"/>
              </a:lnSpc>
              <a:spcBef>
                <a:spcPts val="0"/>
              </a:spcBef>
              <a:spcAft>
                <a:spcPts val="0"/>
              </a:spcAft>
              <a:buClr>
                <a:schemeClr val="dk1"/>
              </a:buClr>
              <a:buSzPts val="1800"/>
              <a:buFont typeface="Arial"/>
              <a:buChar char="•"/>
            </a:pPr>
            <a:r>
              <a:rPr b="0" i="0" lang="en-US" sz="1800" u="none" strike="noStrike">
                <a:latin typeface="Times New Roman"/>
                <a:ea typeface="Times New Roman"/>
                <a:cs typeface="Times New Roman"/>
                <a:sym typeface="Times New Roman"/>
              </a:rPr>
              <a:t>We performed 5 supervised machine learning algorithms on the pre-processed data</a:t>
            </a:r>
            <a:endParaRPr sz="1800"/>
          </a:p>
          <a:p>
            <a:pPr indent="-260350" lvl="0" marL="228600" rtl="0" algn="l">
              <a:lnSpc>
                <a:spcPct val="90000"/>
              </a:lnSpc>
              <a:spcBef>
                <a:spcPts val="0"/>
              </a:spcBef>
              <a:spcAft>
                <a:spcPts val="0"/>
              </a:spcAft>
              <a:buClr>
                <a:schemeClr val="dk1"/>
              </a:buClr>
              <a:buSzPts val="1800"/>
              <a:buFont typeface="Arial"/>
              <a:buChar char="•"/>
            </a:pPr>
            <a:r>
              <a:rPr b="0" i="0" lang="en-US" sz="1800" u="none" strike="noStrike">
                <a:latin typeface="Times New Roman"/>
                <a:ea typeface="Times New Roman"/>
                <a:cs typeface="Times New Roman"/>
                <a:sym typeface="Times New Roman"/>
              </a:rPr>
              <a:t>The algorithms which we used are:</a:t>
            </a:r>
            <a:endParaRPr sz="1800"/>
          </a:p>
          <a:p>
            <a:pPr indent="-260350" lvl="0" marL="457200" rtl="0" algn="l">
              <a:lnSpc>
                <a:spcPct val="90000"/>
              </a:lnSpc>
              <a:spcBef>
                <a:spcPts val="100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    1. K-Nearest neighbor with K=10</a:t>
            </a:r>
            <a:endParaRPr b="0" sz="1800">
              <a:latin typeface="Times New Roman"/>
              <a:ea typeface="Times New Roman"/>
              <a:cs typeface="Times New Roman"/>
              <a:sym typeface="Times New Roman"/>
            </a:endParaRPr>
          </a:p>
          <a:p>
            <a:pPr indent="-260350" lvl="0" marL="457200" rtl="0" algn="l">
              <a:lnSpc>
                <a:spcPct val="90000"/>
              </a:lnSpc>
              <a:spcBef>
                <a:spcPts val="100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    2.Naive Bayes</a:t>
            </a:r>
            <a:endParaRPr b="0" sz="1800">
              <a:latin typeface="Times New Roman"/>
              <a:ea typeface="Times New Roman"/>
              <a:cs typeface="Times New Roman"/>
              <a:sym typeface="Times New Roman"/>
            </a:endParaRPr>
          </a:p>
          <a:p>
            <a:pPr indent="-260350" lvl="0" marL="457200" rtl="0" algn="l">
              <a:lnSpc>
                <a:spcPct val="90000"/>
              </a:lnSpc>
              <a:spcBef>
                <a:spcPts val="100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    3.Random Forest</a:t>
            </a:r>
            <a:endParaRPr b="0" sz="1800">
              <a:latin typeface="Times New Roman"/>
              <a:ea typeface="Times New Roman"/>
              <a:cs typeface="Times New Roman"/>
              <a:sym typeface="Times New Roman"/>
            </a:endParaRPr>
          </a:p>
          <a:p>
            <a:pPr indent="-260350" lvl="0" marL="457200" rtl="0" algn="l">
              <a:lnSpc>
                <a:spcPct val="90000"/>
              </a:lnSpc>
              <a:spcBef>
                <a:spcPts val="100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    4.Decision tree</a:t>
            </a:r>
            <a:endParaRPr b="0" sz="1800">
              <a:latin typeface="Times New Roman"/>
              <a:ea typeface="Times New Roman"/>
              <a:cs typeface="Times New Roman"/>
              <a:sym typeface="Times New Roman"/>
            </a:endParaRPr>
          </a:p>
          <a:p>
            <a:pPr indent="-260350" lvl="0" marL="457200" rtl="0" algn="l">
              <a:lnSpc>
                <a:spcPct val="90000"/>
              </a:lnSpc>
              <a:spcBef>
                <a:spcPts val="100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    5. Support Vector machine</a:t>
            </a:r>
            <a:endParaRPr b="0" sz="1800">
              <a:latin typeface="Times New Roman"/>
              <a:ea typeface="Times New Roman"/>
              <a:cs typeface="Times New Roman"/>
              <a:sym typeface="Times New Roman"/>
            </a:endParaRPr>
          </a:p>
          <a:p>
            <a:pPr indent="-260350" lvl="0" marL="228600" rtl="0" algn="l">
              <a:lnSpc>
                <a:spcPct val="90000"/>
              </a:lnSpc>
              <a:spcBef>
                <a:spcPts val="1000"/>
              </a:spcBef>
              <a:spcAft>
                <a:spcPts val="0"/>
              </a:spcAft>
              <a:buClr>
                <a:schemeClr val="dk1"/>
              </a:buClr>
              <a:buSzPts val="1800"/>
              <a:buFont typeface="Arial"/>
              <a:buChar char="•"/>
            </a:pPr>
            <a:r>
              <a:rPr b="0" i="0" lang="en-US" sz="1800" u="none" strike="noStrike">
                <a:latin typeface="Times New Roman"/>
                <a:ea typeface="Times New Roman"/>
                <a:cs typeface="Times New Roman"/>
                <a:sym typeface="Times New Roman"/>
              </a:rPr>
              <a:t>we have used another evaluation method, namely K- Fold cross-validation for precise use of dataset and also for calculating most optimal accuracy results</a:t>
            </a:r>
            <a:br>
              <a:rPr b="0" lang="en-US" sz="1800">
                <a:latin typeface="Times New Roman"/>
                <a:ea typeface="Times New Roman"/>
                <a:cs typeface="Times New Roman"/>
                <a:sym typeface="Times New Roman"/>
              </a:rPr>
            </a:br>
            <a:br>
              <a:rPr b="0" lang="en-US" sz="1800">
                <a:latin typeface="Times New Roman"/>
                <a:ea typeface="Times New Roman"/>
                <a:cs typeface="Times New Roman"/>
                <a:sym typeface="Times New Roman"/>
              </a:rPr>
            </a:br>
            <a:br>
              <a:rPr b="0"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
        <p:nvSpPr>
          <p:cNvPr id="176" name="Google Shape;176;p9"/>
          <p:cNvSpPr/>
          <p:nvPr/>
        </p:nvSpPr>
        <p:spPr>
          <a:xfrm flipH="1" rot="10800000">
            <a:off x="8123333" y="-5"/>
            <a:ext cx="4092521" cy="6858000"/>
          </a:xfrm>
          <a:prstGeom prst="rect">
            <a:avLst/>
          </a:prstGeom>
          <a:gradFill>
            <a:gsLst>
              <a:gs pos="0">
                <a:srgbClr val="000000">
                  <a:alpha val="93725"/>
                </a:srgbClr>
              </a:gs>
              <a:gs pos="8000">
                <a:srgbClr val="000000">
                  <a:alpha val="93725"/>
                </a:srgbClr>
              </a:gs>
              <a:gs pos="100000">
                <a:schemeClr val="accent1"/>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9"/>
          <p:cNvSpPr/>
          <p:nvPr/>
        </p:nvSpPr>
        <p:spPr>
          <a:xfrm flipH="1" rot="10800000">
            <a:off x="8123333" y="-2"/>
            <a:ext cx="4092521" cy="6400369"/>
          </a:xfrm>
          <a:prstGeom prst="rect">
            <a:avLst/>
          </a:prstGeom>
          <a:gradFill>
            <a:gsLst>
              <a:gs pos="0">
                <a:srgbClr val="1F3864">
                  <a:alpha val="0"/>
                </a:srgbClr>
              </a:gs>
              <a:gs pos="31000">
                <a:srgbClr val="1F3864">
                  <a:alpha val="0"/>
                </a:srgbClr>
              </a:gs>
              <a:gs pos="100000">
                <a:srgbClr val="1F3864">
                  <a:alpha val="25882"/>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9"/>
          <p:cNvSpPr/>
          <p:nvPr/>
        </p:nvSpPr>
        <p:spPr>
          <a:xfrm flipH="1" rot="10800000">
            <a:off x="8123333" y="-22"/>
            <a:ext cx="4068667" cy="6400389"/>
          </a:xfrm>
          <a:prstGeom prst="rect">
            <a:avLst/>
          </a:prstGeom>
          <a:gradFill>
            <a:gsLst>
              <a:gs pos="0">
                <a:srgbClr val="4472C4">
                  <a:alpha val="0"/>
                </a:srgbClr>
              </a:gs>
              <a:gs pos="72000">
                <a:srgbClr val="000000">
                  <a:alpha val="20784"/>
                </a:srgbClr>
              </a:gs>
              <a:gs pos="100000">
                <a:srgbClr val="000000">
                  <a:alpha val="20784"/>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9"/>
          <p:cNvSpPr/>
          <p:nvPr/>
        </p:nvSpPr>
        <p:spPr>
          <a:xfrm flipH="1" rot="10800000">
            <a:off x="8123333" y="-10"/>
            <a:ext cx="3611467" cy="6857997"/>
          </a:xfrm>
          <a:prstGeom prst="rect">
            <a:avLst/>
          </a:prstGeom>
          <a:gradFill>
            <a:gsLst>
              <a:gs pos="0">
                <a:srgbClr val="4472C4">
                  <a:alpha val="0"/>
                </a:srgbClr>
              </a:gs>
              <a:gs pos="93000">
                <a:srgbClr val="000000">
                  <a:alpha val="28627"/>
                </a:srgbClr>
              </a:gs>
              <a:gs pos="100000">
                <a:srgbClr val="000000">
                  <a:alpha val="28627"/>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0" name="Google Shape;180;p9"/>
          <p:cNvPicPr preferRelativeResize="0"/>
          <p:nvPr/>
        </p:nvPicPr>
        <p:blipFill rotWithShape="1">
          <a:blip r:embed="rId3">
            <a:alphaModFix/>
          </a:blip>
          <a:srcRect b="0" l="0" r="0" t="0"/>
          <a:stretch/>
        </p:blipFill>
        <p:spPr>
          <a:xfrm>
            <a:off x="7605035" y="1165765"/>
            <a:ext cx="9626121" cy="6563816"/>
          </a:xfrm>
          <a:prstGeom prst="rect">
            <a:avLst/>
          </a:prstGeom>
          <a:noFill/>
          <a:ln>
            <a:noFill/>
          </a:ln>
        </p:spPr>
      </p:pic>
      <p:sp>
        <p:nvSpPr>
          <p:cNvPr id="181" name="Google Shape;181;p9"/>
          <p:cNvSpPr txBox="1"/>
          <p:nvPr/>
        </p:nvSpPr>
        <p:spPr>
          <a:xfrm>
            <a:off x="10013037" y="1616319"/>
            <a:ext cx="3869347" cy="41772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2023-04-28T02:05:04Z</dcterms:created>
  <dc:creator>Meghana Chodagiri</dc:creator>
</cp:coreProperties>
</file>