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2" r:id="rId2"/>
    <p:sldId id="266" r:id="rId3"/>
  </p:sldIdLst>
  <p:sldSz cx="13970000" cy="10795000"/>
  <p:notesSz cx="6858000" cy="9144000"/>
  <p:defaultTextStyle>
    <a:lvl1pPr algn="ctr" defTabSz="584200">
      <a:defRPr sz="3800">
        <a:latin typeface="+mn-lt"/>
        <a:ea typeface="+mn-ea"/>
        <a:cs typeface="+mn-cs"/>
        <a:sym typeface="Helvetica Light"/>
      </a:defRPr>
    </a:lvl1pPr>
    <a:lvl2pPr indent="228600" algn="ctr" defTabSz="584200">
      <a:defRPr sz="3800">
        <a:latin typeface="+mn-lt"/>
        <a:ea typeface="+mn-ea"/>
        <a:cs typeface="+mn-cs"/>
        <a:sym typeface="Helvetica Light"/>
      </a:defRPr>
    </a:lvl2pPr>
    <a:lvl3pPr indent="457200" algn="ctr" defTabSz="584200">
      <a:defRPr sz="3800">
        <a:latin typeface="+mn-lt"/>
        <a:ea typeface="+mn-ea"/>
        <a:cs typeface="+mn-cs"/>
        <a:sym typeface="Helvetica Light"/>
      </a:defRPr>
    </a:lvl3pPr>
    <a:lvl4pPr indent="685800" algn="ctr" defTabSz="584200">
      <a:defRPr sz="3800">
        <a:latin typeface="+mn-lt"/>
        <a:ea typeface="+mn-ea"/>
        <a:cs typeface="+mn-cs"/>
        <a:sym typeface="Helvetica Light"/>
      </a:defRPr>
    </a:lvl4pPr>
    <a:lvl5pPr indent="914400" algn="ctr" defTabSz="584200">
      <a:defRPr sz="3800">
        <a:latin typeface="+mn-lt"/>
        <a:ea typeface="+mn-ea"/>
        <a:cs typeface="+mn-cs"/>
        <a:sym typeface="Helvetica Light"/>
      </a:defRPr>
    </a:lvl5pPr>
    <a:lvl6pPr indent="1143000" algn="ctr" defTabSz="584200">
      <a:defRPr sz="3800">
        <a:latin typeface="+mn-lt"/>
        <a:ea typeface="+mn-ea"/>
        <a:cs typeface="+mn-cs"/>
        <a:sym typeface="Helvetica Light"/>
      </a:defRPr>
    </a:lvl6pPr>
    <a:lvl7pPr indent="1371600" algn="ctr" defTabSz="584200">
      <a:defRPr sz="3800">
        <a:latin typeface="+mn-lt"/>
        <a:ea typeface="+mn-ea"/>
        <a:cs typeface="+mn-cs"/>
        <a:sym typeface="Helvetica Light"/>
      </a:defRPr>
    </a:lvl7pPr>
    <a:lvl8pPr indent="1600200" algn="ctr" defTabSz="584200">
      <a:defRPr sz="3800">
        <a:latin typeface="+mn-lt"/>
        <a:ea typeface="+mn-ea"/>
        <a:cs typeface="+mn-cs"/>
        <a:sym typeface="Helvetica Light"/>
      </a:defRPr>
    </a:lvl8pPr>
    <a:lvl9pPr indent="1828800" algn="ctr" defTabSz="584200">
      <a:defRPr sz="3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454"/>
    <a:srgbClr val="1D4BA8"/>
    <a:srgbClr val="DDA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4434" autoAdjust="0"/>
  </p:normalViewPr>
  <p:slideViewPr>
    <p:cSldViewPr snapToGrid="0">
      <p:cViewPr varScale="1">
        <p:scale>
          <a:sx n="55" d="100"/>
          <a:sy n="55" d="100"/>
        </p:scale>
        <p:origin x="1446" y="90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604401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6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pPr lvl="0">
              <a:defRPr sz="1800"/>
            </a:pPr>
            <a:r>
              <a:rPr sz="6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228600" algn="ctr">
              <a:spcBef>
                <a:spcPts val="0"/>
              </a:spcBef>
              <a:buSzTx/>
              <a:buNone/>
              <a:defRPr sz="3400"/>
            </a:lvl2pPr>
            <a:lvl3pPr marL="0" indent="457200" algn="ctr">
              <a:spcBef>
                <a:spcPts val="0"/>
              </a:spcBef>
              <a:buSzTx/>
              <a:buNone/>
              <a:defRPr sz="3400"/>
            </a:lvl3pPr>
            <a:lvl4pPr marL="0" indent="685800" algn="ctr">
              <a:spcBef>
                <a:spcPts val="0"/>
              </a:spcBef>
              <a:buSzTx/>
              <a:buNone/>
              <a:defRPr sz="3400"/>
            </a:lvl4pPr>
            <a:lvl5pPr marL="0" indent="914400" algn="ctr">
              <a:spcBef>
                <a:spcPts val="0"/>
              </a:spcBef>
              <a:buSz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</a:p>
          <a:p>
            <a:pPr lvl="1">
              <a:defRPr sz="1800"/>
            </a:pPr>
            <a:r>
              <a:rPr sz="3400"/>
              <a:t>Body Level Two</a:t>
            </a:r>
          </a:p>
          <a:p>
            <a:pPr lvl="2">
              <a:defRPr sz="1800"/>
            </a:pPr>
            <a:r>
              <a:rPr sz="3400"/>
              <a:t>Body Level Three</a:t>
            </a:r>
          </a:p>
          <a:p>
            <a:pPr lvl="3">
              <a:defRPr sz="1800"/>
            </a:pPr>
            <a:r>
              <a:rPr sz="3400"/>
              <a:t>Body Level Four</a:t>
            </a:r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367392" indent="-367392">
              <a:spcBef>
                <a:spcPts val="3200"/>
              </a:spcBef>
              <a:defRPr sz="3000"/>
            </a:lvl1pPr>
            <a:lvl2pPr marL="710292" indent="-367392">
              <a:spcBef>
                <a:spcPts val="3200"/>
              </a:spcBef>
              <a:defRPr sz="3000"/>
            </a:lvl2pPr>
            <a:lvl3pPr marL="1053192" indent="-367392">
              <a:spcBef>
                <a:spcPts val="3200"/>
              </a:spcBef>
              <a:defRPr sz="3000"/>
            </a:lvl3pPr>
            <a:lvl4pPr marL="1396092" indent="-367392">
              <a:spcBef>
                <a:spcPts val="3200"/>
              </a:spcBef>
              <a:defRPr sz="3000"/>
            </a:lvl4pPr>
            <a:lvl5pPr marL="1738992" indent="-367392">
              <a:spcBef>
                <a:spcPts val="3200"/>
              </a:spcBef>
              <a:defRPr sz="3000"/>
            </a:lvl5pPr>
          </a:lstStyle>
          <a:p>
            <a:pPr lvl="0">
              <a:defRPr sz="1800"/>
            </a:pPr>
            <a:r>
              <a:rPr sz="30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8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800"/>
              <a:t>Body Level One</a:t>
            </a:r>
          </a:p>
          <a:p>
            <a:pPr lvl="1">
              <a:defRPr sz="1800"/>
            </a:pPr>
            <a:r>
              <a:rPr sz="3800"/>
              <a:t>Body Level Two</a:t>
            </a:r>
          </a:p>
          <a:p>
            <a:pPr lvl="2">
              <a:defRPr sz="1800"/>
            </a:pPr>
            <a:r>
              <a:rPr sz="3800"/>
              <a:t>Body Level Three</a:t>
            </a:r>
          </a:p>
          <a:p>
            <a:pPr lvl="3">
              <a:defRPr sz="1800"/>
            </a:pPr>
            <a:r>
              <a:rPr sz="3800"/>
              <a:t>Body Level Four</a:t>
            </a:r>
          </a:p>
          <a:p>
            <a:pPr lvl="4">
              <a:defRPr sz="1800"/>
            </a:pPr>
            <a:r>
              <a:rPr sz="3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  <p:sldLayoutId id="2147483660" r:id="rId10"/>
  </p:sldLayoutIdLst>
  <p:transition spd="med"/>
  <p:txStyles>
    <p:titleStyle>
      <a:lvl1pPr algn="ctr" defTabSz="584200">
        <a:defRPr sz="88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8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8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8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8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8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8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8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800">
          <a:latin typeface="+mn-lt"/>
          <a:ea typeface="+mn-ea"/>
          <a:cs typeface="+mn-cs"/>
          <a:sym typeface="Helvetica Light"/>
        </a:defRPr>
      </a:lvl9pPr>
    </p:titleStyle>
    <p:bodyStyle>
      <a:lvl1pPr marL="469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1pPr>
      <a:lvl2pPr marL="913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2pPr>
      <a:lvl3pPr marL="1358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3pPr>
      <a:lvl4pPr marL="1802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4pPr>
      <a:lvl5pPr marL="2247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5pPr>
      <a:lvl6pPr marL="2691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6pPr>
      <a:lvl7pPr marL="3136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7pPr>
      <a:lvl8pPr marL="35806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8pPr>
      <a:lvl9pPr marL="4025194" indent="-469194" defTabSz="584200">
        <a:spcBef>
          <a:spcPts val="4200"/>
        </a:spcBef>
        <a:buSzPct val="75000"/>
        <a:buChar char="•"/>
        <a:defRPr sz="3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mlr-org.github.io/mlr-tutorial/devel/html/index.html" TargetMode="External"/><Relationship Id="rId7" Type="http://schemas.openxmlformats.org/officeDocument/2006/relationships/hyperlink" Target="http://mlr-org.github.io/mlr-tutorial/devel/html/example_tasks/index.html" TargetMode="External"/><Relationship Id="rId2" Type="http://schemas.openxmlformats.org/officeDocument/2006/relationships/hyperlink" Target="https://github.com/mlr-org/mlr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1.png"/><Relationship Id="rId5" Type="http://schemas.openxmlformats.org/officeDocument/2006/relationships/hyperlink" Target="http://rstudio.com/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creativecommons.org/licenses/by/4.0/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studio.com/" TargetMode="External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/>
          <p:cNvGrpSpPr/>
          <p:nvPr/>
        </p:nvGrpSpPr>
        <p:grpSpPr>
          <a:xfrm>
            <a:off x="277225" y="1688739"/>
            <a:ext cx="3263904" cy="3482622"/>
            <a:chOff x="231301" y="1637893"/>
            <a:chExt cx="3263904" cy="3482622"/>
          </a:xfrm>
        </p:grpSpPr>
        <p:sp>
          <p:nvSpPr>
            <p:cNvPr id="11" name="Rechteck 10"/>
            <p:cNvSpPr/>
            <p:nvPr/>
          </p:nvSpPr>
          <p:spPr>
            <a:xfrm>
              <a:off x="231301" y="1808515"/>
              <a:ext cx="3243521" cy="331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" name="Shape 38"/>
            <p:cNvSpPr/>
            <p:nvPr/>
          </p:nvSpPr>
          <p:spPr>
            <a:xfrm>
              <a:off x="231303" y="1637893"/>
              <a:ext cx="3263902" cy="32038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Introduction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361403" y="2016945"/>
              <a:ext cx="2960914" cy="2988000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spAutoFit/>
            </a:bodyPr>
            <a:lstStyle/>
            <a:p>
              <a:pPr lvl="0" algn="l">
                <a:lnSpc>
                  <a:spcPts val="1400"/>
                </a:lnSpc>
                <a:spcBef>
                  <a:spcPts val="1000"/>
                </a:spcBef>
                <a:buClr>
                  <a:srgbClr val="F39019"/>
                </a:buClr>
                <a:defRPr sz="1800"/>
              </a:pPr>
              <a:r>
                <a:rPr lang="en-GB" sz="10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mlr</a:t>
              </a:r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offers a unified interface for the basic building blocks: tasks, learners, </a:t>
              </a:r>
              <a:r>
                <a:rPr lang="en-GB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hyperparameters</a:t>
              </a:r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, …</a:t>
              </a:r>
            </a:p>
            <a:p>
              <a:pPr lvl="0" algn="l">
                <a:lnSpc>
                  <a:spcPts val="1400"/>
                </a:lnSpc>
                <a:spcBef>
                  <a:spcPts val="1000"/>
                </a:spcBef>
                <a:buClr>
                  <a:srgbClr val="F39019"/>
                </a:buClr>
                <a:defRPr sz="1800"/>
              </a:pPr>
              <a:r>
                <a:rPr lang="en-GB" sz="1000" b="1" i="1" dirty="0" err="1">
                  <a:solidFill>
                    <a:srgbClr val="1D4BA8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2"/>
                </a:rPr>
                <a:t>mlr</a:t>
              </a:r>
              <a:r>
                <a:rPr lang="en-GB" sz="1000" dirty="0">
                  <a:solidFill>
                    <a:srgbClr val="1D4BA8"/>
                  </a:solidFill>
                  <a:latin typeface="Arial" panose="020B0604020202020204" pitchFamily="34" charset="0"/>
                  <a:cs typeface="Arial" panose="020B0604020202020204" pitchFamily="34" charset="0"/>
                  <a:hlinkClick r:id="rId2"/>
                </a:rPr>
                <a:t> 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package provides a generic, object-oriented, and extensible framework for </a:t>
              </a:r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classification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regression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, survival analysis and </a:t>
              </a:r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clustering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. It provides a unified interface to more than 160 basic </a:t>
              </a:r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learners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 and includes meta-algorithms and model selection techniques to improve and extend the functionality of basic learners with, e.g., </a:t>
              </a:r>
              <a:r>
                <a:rPr lang="en-GB" sz="10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hyperparameter</a:t>
              </a:r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 tuning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, feature selection, and ensemble construction. Parallel high-performance computing is natively supported</a:t>
              </a:r>
            </a:p>
            <a:p>
              <a:pPr lvl="0" algn="l">
                <a:lnSpc>
                  <a:spcPts val="1400"/>
                </a:lnSpc>
                <a:spcBef>
                  <a:spcPts val="1000"/>
                </a:spcBef>
                <a:buClr>
                  <a:srgbClr val="F39019"/>
                </a:buClr>
                <a:defRPr sz="1800"/>
              </a:pPr>
              <a:r>
                <a:rPr kumimoji="0" lang="en-GB" sz="1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For more help, please see the </a:t>
              </a:r>
              <a:r>
                <a:rPr kumimoji="0" lang="en-GB" sz="1000" b="0" i="0" u="none" strike="noStrike" cap="none" spc="0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  <a:hlinkClick r:id="rId3"/>
                </a:rPr>
                <a:t>mlr</a:t>
              </a:r>
              <a:r>
                <a:rPr kumimoji="0" lang="en-GB" sz="1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  <a:hlinkClick r:id="rId3"/>
                </a:rPr>
                <a:t> tutorial</a:t>
              </a:r>
              <a:endParaRPr kumimoji="0" lang="en-GB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  <a:p>
              <a:pPr lvl="0" algn="l">
                <a:lnSpc>
                  <a:spcPts val="1400"/>
                </a:lnSpc>
                <a:spcBef>
                  <a:spcPts val="1000"/>
                </a:spcBef>
                <a:buClr>
                  <a:srgbClr val="F39019"/>
                </a:buClr>
                <a:defRPr sz="1800"/>
              </a:pP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l">
                <a:lnSpc>
                  <a:spcPts val="1400"/>
                </a:lnSpc>
                <a:spcBef>
                  <a:spcPts val="1000"/>
                </a:spcBef>
                <a:buClr>
                  <a:srgbClr val="F39019"/>
                </a:buClr>
                <a:defRPr sz="1800"/>
              </a:pPr>
              <a:endParaRPr kumimoji="0" lang="en-GB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  <a:p>
              <a:pPr lvl="0" algn="l">
                <a:lnSpc>
                  <a:spcPts val="1400"/>
                </a:lnSpc>
                <a:spcBef>
                  <a:spcPts val="1000"/>
                </a:spcBef>
                <a:buClr>
                  <a:srgbClr val="F39019"/>
                </a:buClr>
                <a:defRPr sz="1800"/>
              </a:pPr>
              <a:endParaRPr lang="en-GB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l">
                <a:lnSpc>
                  <a:spcPts val="1400"/>
                </a:lnSpc>
                <a:spcBef>
                  <a:spcPts val="1000"/>
                </a:spcBef>
                <a:buClr>
                  <a:srgbClr val="F39019"/>
                </a:buClr>
                <a:defRPr sz="1800"/>
              </a:pPr>
              <a:endParaRPr kumimoji="0" lang="en-GB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</p:grpSp>
      <p:sp>
        <p:nvSpPr>
          <p:cNvPr id="64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4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5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13" name="Pfeil nach rechts 12"/>
          <p:cNvSpPr/>
          <p:nvPr/>
        </p:nvSpPr>
        <p:spPr>
          <a:xfrm>
            <a:off x="860938" y="10187740"/>
            <a:ext cx="1025277" cy="555182"/>
          </a:xfrm>
          <a:prstGeom prst="right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anpassen</a:t>
            </a:r>
          </a:p>
        </p:txBody>
      </p:sp>
      <p:sp>
        <p:nvSpPr>
          <p:cNvPr id="67" name="Shape 37"/>
          <p:cNvSpPr>
            <a:spLocks noGrp="1"/>
          </p:cNvSpPr>
          <p:nvPr>
            <p:ph type="title"/>
          </p:nvPr>
        </p:nvSpPr>
        <p:spPr>
          <a:xfrm>
            <a:off x="277225" y="273049"/>
            <a:ext cx="3217980" cy="10721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280415">
              <a:lnSpc>
                <a:spcPct val="80000"/>
              </a:lnSpc>
              <a:defRPr sz="1800"/>
            </a:pPr>
            <a:r>
              <a:rPr lang="en-GB" sz="3167" dirty="0">
                <a:solidFill>
                  <a:srgbClr val="1D4BA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 Learning</a:t>
            </a:r>
            <a:br>
              <a:rPr lang="en-GB" sz="3167" dirty="0">
                <a:solidFill>
                  <a:srgbClr val="1D4BA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3167" dirty="0">
                <a:solidFill>
                  <a:srgbClr val="1D4BA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R</a:t>
            </a:r>
            <a:endParaRPr sz="4224" dirty="0">
              <a:solidFill>
                <a:srgbClr val="1D4BA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8" name="Picture 2" descr="Bildergebnis für mlr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08" y="873197"/>
            <a:ext cx="1382653" cy="6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6"/>
          <p:cNvGrpSpPr/>
          <p:nvPr/>
        </p:nvGrpSpPr>
        <p:grpSpPr>
          <a:xfrm>
            <a:off x="3654855" y="646158"/>
            <a:ext cx="3275674" cy="4134039"/>
            <a:chOff x="3658404" y="723065"/>
            <a:chExt cx="3275674" cy="4134039"/>
          </a:xfrm>
        </p:grpSpPr>
        <p:sp>
          <p:nvSpPr>
            <p:cNvPr id="72" name="Rechteck 71"/>
            <p:cNvSpPr/>
            <p:nvPr/>
          </p:nvSpPr>
          <p:spPr>
            <a:xfrm>
              <a:off x="3670176" y="825104"/>
              <a:ext cx="3263902" cy="40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3" name="Shape 38"/>
            <p:cNvSpPr/>
            <p:nvPr/>
          </p:nvSpPr>
          <p:spPr>
            <a:xfrm>
              <a:off x="3658404" y="723065"/>
              <a:ext cx="3263902" cy="32038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Task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3809898" y="1170446"/>
              <a:ext cx="2960914" cy="3424882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spAutoFit/>
            </a:bodyPr>
            <a:lstStyle/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Encapsulate data </a:t>
              </a: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set and specify 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target variable</a:t>
              </a:r>
              <a:b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Task types</a:t>
              </a:r>
            </a:p>
            <a:p>
              <a:pPr lvl="0" algn="l">
                <a:lnSpc>
                  <a:spcPts val="1400"/>
                </a:lnSpc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makeRegrTask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(id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= "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bh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",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data =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BostonHousing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target = "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medv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")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makeClassifTask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(id =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"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BreastCancer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", data =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df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target = "Class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")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makeSurvTask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(data = lung,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target = c("time", "status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"))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makeClusterTask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(data =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mtcars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makeMultilabelTask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(id = "multi", 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/>
              </a:r>
              <a:b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data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= yeast, target = labels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makeCostSensTask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(data =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df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cost = cost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lvl="0" algn="l">
                <a:lnSpc>
                  <a:spcPts val="1400"/>
                </a:lnSpc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spcAft>
                  <a:spcPts val="600"/>
                </a:spcAft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Example tasks can be found </a:t>
              </a: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  <a:sym typeface="Menlo"/>
                  <a:hlinkClick r:id="rId7"/>
                </a:rPr>
                <a:t>here</a:t>
              </a: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, e.g. </a:t>
              </a: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bh.task</a:t>
              </a: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for regression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  <a:sym typeface="Menlo"/>
              </a:endParaRPr>
            </a:p>
          </p:txBody>
        </p:sp>
      </p:grpSp>
      <p:sp>
        <p:nvSpPr>
          <p:cNvPr id="75" name="Shape 44"/>
          <p:cNvSpPr/>
          <p:nvPr/>
        </p:nvSpPr>
        <p:spPr>
          <a:xfrm>
            <a:off x="3658404" y="272447"/>
            <a:ext cx="10042482" cy="320381"/>
          </a:xfrm>
          <a:prstGeom prst="roundRect">
            <a:avLst>
              <a:gd name="adj" fmla="val 20098"/>
            </a:avLst>
          </a:prstGeom>
          <a:solidFill>
            <a:srgbClr val="1D4B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de-DE" sz="20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Basics</a:t>
            </a:r>
            <a:endParaRPr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23" name="Gruppieren 22"/>
          <p:cNvGrpSpPr/>
          <p:nvPr/>
        </p:nvGrpSpPr>
        <p:grpSpPr>
          <a:xfrm>
            <a:off x="3672906" y="4832068"/>
            <a:ext cx="3263902" cy="1495000"/>
            <a:chOff x="3661169" y="4966495"/>
            <a:chExt cx="3263902" cy="1495000"/>
          </a:xfrm>
        </p:grpSpPr>
        <p:sp>
          <p:nvSpPr>
            <p:cNvPr id="34" name="Rechteck 33"/>
            <p:cNvSpPr/>
            <p:nvPr/>
          </p:nvSpPr>
          <p:spPr>
            <a:xfrm>
              <a:off x="3661169" y="5093495"/>
              <a:ext cx="3263902" cy="136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5" name="Shape 38"/>
            <p:cNvSpPr/>
            <p:nvPr/>
          </p:nvSpPr>
          <p:spPr>
            <a:xfrm>
              <a:off x="3661169" y="4966495"/>
              <a:ext cx="3263902" cy="32038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Predict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3812663" y="5413876"/>
              <a:ext cx="2960914" cy="950119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>
                  <a:sym typeface="Menlo"/>
                </a:rPr>
                <a:t>Predict </a:t>
              </a:r>
              <a:r>
                <a:rPr lang="en-US" sz="1000" dirty="0" smtClean="0">
                  <a:sym typeface="Menlo"/>
                </a:rPr>
                <a:t>target</a:t>
              </a:r>
              <a:endParaRPr lang="en-US" sz="1000" dirty="0">
                <a:sym typeface="Menlo"/>
              </a:endParaRPr>
            </a:p>
            <a:p>
              <a:pPr marL="228600" indent="-228600" algn="l">
                <a:buFont typeface="+mj-lt"/>
                <a:buAutoNum type="alphaLcParenR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If training &amp; test data set available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</a:t>
              </a:r>
              <a:b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</a:b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predict(mod, task =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bh.task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b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subset =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test.set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marL="228600" indent="-228600" algn="l">
                <a:buFont typeface="+mj-lt"/>
                <a:buAutoNum type="alphaLcParenR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If 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new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data should be predicted </a:t>
              </a:r>
              <a:b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</a:b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predict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mod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newdata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=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iris.test</a:t>
              </a:r>
              <a:r>
                <a:rPr lang="de-DE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</a:t>
              </a: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10425212" y="646158"/>
            <a:ext cx="3275674" cy="3060000"/>
            <a:chOff x="10436984" y="713009"/>
            <a:chExt cx="3275674" cy="3060000"/>
          </a:xfrm>
        </p:grpSpPr>
        <p:sp>
          <p:nvSpPr>
            <p:cNvPr id="81" name="Rechteck 80"/>
            <p:cNvSpPr/>
            <p:nvPr/>
          </p:nvSpPr>
          <p:spPr>
            <a:xfrm>
              <a:off x="10448756" y="713009"/>
              <a:ext cx="3263902" cy="30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8" name="Shape 38"/>
            <p:cNvSpPr/>
            <p:nvPr/>
          </p:nvSpPr>
          <p:spPr>
            <a:xfrm>
              <a:off x="10436984" y="723065"/>
              <a:ext cx="3263902" cy="32038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Train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45" name="Abgerundetes Rechteck 44"/>
            <p:cNvSpPr/>
            <p:nvPr/>
          </p:nvSpPr>
          <p:spPr>
            <a:xfrm>
              <a:off x="10566219" y="1168221"/>
              <a:ext cx="2960914" cy="2480866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4570" tIns="0" rIns="54570" bIns="0" numCol="1" spcCol="38100" rtlCol="0" anchor="t">
              <a:spAutoFit/>
            </a:bodyPr>
            <a:lstStyle>
              <a:lvl1pPr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Fit model to given data set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mod = train(learner, task)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Accessing learner models</a:t>
              </a:r>
            </a:p>
            <a:p>
              <a:pPr marL="171450" lvl="0" indent="-171450" algn="l">
                <a:buClr>
                  <a:srgbClr val="1D4BA8"/>
                </a:buClr>
                <a:buFont typeface="Wingdings" panose="05000000000000000000" pitchFamily="2" charset="2"/>
                <a:buChar char="§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train returns object of class </a:t>
              </a:r>
              <a:r>
                <a:rPr lang="en-GB" sz="1000" dirty="0" err="1" smtClean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WrapperModel</a:t>
              </a: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</a:t>
              </a: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 contains also information about learner, task, features and observations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names(mod)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getLearnerModel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(mod)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lang="de-D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r>
                <a:rPr lang="de-D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lang="de-D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fit </a:t>
              </a:r>
              <a:r>
                <a:rPr lang="de-DE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de-DE" sz="1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l">
                <a:lnSpc>
                  <a:spcPts val="1400"/>
                </a:lnSpc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n = </a:t>
              </a: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getTaskSize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(task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lvl="0" algn="l">
                <a:lnSpc>
                  <a:spcPts val="1400"/>
                </a:lnSpc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trainSet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=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seq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(1, n, by = 2)</a:t>
              </a:r>
            </a:p>
            <a:p>
              <a:pPr lvl="0" algn="l">
                <a:lnSpc>
                  <a:spcPts val="1400"/>
                </a:lnSpc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train(learner, task,</a:t>
              </a: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lnSpc>
                  <a:spcPts val="1400"/>
                </a:lnSpc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subset = </a:t>
              </a: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trainSet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</a:t>
              </a: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7045919" y="646158"/>
            <a:ext cx="3263902" cy="3835000"/>
            <a:chOff x="7056549" y="723065"/>
            <a:chExt cx="3263902" cy="3835000"/>
          </a:xfrm>
        </p:grpSpPr>
        <p:sp>
          <p:nvSpPr>
            <p:cNvPr id="79" name="Rechteck 78"/>
            <p:cNvSpPr/>
            <p:nvPr/>
          </p:nvSpPr>
          <p:spPr>
            <a:xfrm>
              <a:off x="7056549" y="850065"/>
              <a:ext cx="3263902" cy="370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7" name="Shape 38"/>
            <p:cNvSpPr/>
            <p:nvPr/>
          </p:nvSpPr>
          <p:spPr>
            <a:xfrm>
              <a:off x="7056549" y="723065"/>
              <a:ext cx="3263902" cy="32038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Learner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7199188" y="1168221"/>
              <a:ext cx="2960914" cy="3320306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spAutoFit/>
            </a:bodyPr>
            <a:lstStyle/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Specify learning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method and set </a:t>
              </a:r>
              <a:r>
                <a:rPr lang="en-US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hyperparameters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lvl="0" indent="-171450" algn="l">
                <a:buClr>
                  <a:srgbClr val="1D4BA8"/>
                </a:buClr>
                <a:buFont typeface="Wingdings" panose="05000000000000000000" pitchFamily="2" charset="2"/>
                <a:buChar char="§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l">
                <a:lnSpc>
                  <a:spcPts val="1400"/>
                </a:lnSpc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makeLearner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(“</a:t>
              </a: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classif.randomForest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predict.type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“</a:t>
              </a: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prob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algn="l">
                <a:lnSpc>
                  <a:spcPts val="1400"/>
                </a:lnSpc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makeLearner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(“</a:t>
              </a: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regr.gbm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</a:p>
            <a:p>
              <a:pPr lvl="0" algn="l">
                <a:lnSpc>
                  <a:spcPts val="1400"/>
                </a:lnSpc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predict.type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“se”)</a:t>
              </a:r>
            </a:p>
            <a:p>
              <a:pPr lvl="0" algn="l">
                <a:lnSpc>
                  <a:spcPts val="1400"/>
                </a:lnSpc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makeLearner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(“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cluster.kmeans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",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centers 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5, </a:t>
              </a:r>
            </a:p>
            <a:p>
              <a:pPr lvl="0" algn="l">
                <a:lnSpc>
                  <a:spcPts val="1400"/>
                </a:lnSpc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predict.type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“response”)</a:t>
              </a:r>
            </a:p>
            <a:p>
              <a:pPr lvl="0" algn="l">
                <a:lnSpc>
                  <a:spcPts val="1400"/>
                </a:lnSpc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You can also create learners for survival analysis, </a:t>
              </a:r>
              <a:r>
                <a:rPr lang="en-US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multilabel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classification and cost-</a:t>
              </a:r>
              <a:r>
                <a:rPr lang="en-US" sz="1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sensitve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classification</a:t>
              </a:r>
            </a:p>
            <a:p>
              <a:pPr lvl="0" algn="l">
                <a:lnSpc>
                  <a:spcPts val="1400"/>
                </a:lnSpc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l">
                <a:lnSpc>
                  <a:spcPts val="1400"/>
                </a:lnSpc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Learners are always constructed like </a:t>
              </a:r>
              <a:endParaRPr lang="en-US" sz="1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l">
                <a:lnSpc>
                  <a:spcPts val="1400"/>
                </a:lnSpc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“</a:t>
              </a:r>
              <a:r>
                <a:rPr lang="en-US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task_type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.&lt;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R_method_name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&gt;”</a:t>
              </a: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100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View all possible learners depending on your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task 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listLearners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7045919" y="4536395"/>
            <a:ext cx="3263902" cy="3979000"/>
            <a:chOff x="7027873" y="4757482"/>
            <a:chExt cx="3263902" cy="3979000"/>
          </a:xfrm>
        </p:grpSpPr>
        <p:sp>
          <p:nvSpPr>
            <p:cNvPr id="30" name="Rechteck 29"/>
            <p:cNvSpPr/>
            <p:nvPr/>
          </p:nvSpPr>
          <p:spPr>
            <a:xfrm>
              <a:off x="7027873" y="4884482"/>
              <a:ext cx="3263902" cy="385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" name="Shape 38"/>
            <p:cNvSpPr/>
            <p:nvPr/>
          </p:nvSpPr>
          <p:spPr>
            <a:xfrm>
              <a:off x="7027873" y="4757482"/>
              <a:ext cx="3263902" cy="32038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Resampling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7179367" y="5204863"/>
              <a:ext cx="2960914" cy="3451027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Define</a:t>
              </a:r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a </a:t>
              </a:r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resampling</a:t>
              </a:r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</a:t>
              </a:r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strategy</a:t>
              </a:r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(</a:t>
              </a:r>
              <a:r>
                <a:rPr 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example</a:t>
              </a:r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rdesc</a:t>
              </a:r>
              <a:r>
                <a:rPr 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= </a:t>
              </a:r>
              <a:r>
                <a:rPr lang="de-DE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makeResampleDesc</a:t>
              </a:r>
              <a:r>
                <a:rPr 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("CV",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</a:t>
              </a:r>
              <a:r>
                <a:rPr lang="de-DE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iters</a:t>
              </a:r>
              <a:r>
                <a:rPr 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= 3, </a:t>
              </a:r>
              <a:r>
                <a:rPr lang="de-DE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predict</a:t>
              </a:r>
              <a:r>
                <a:rPr 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= </a:t>
              </a:r>
              <a:r>
                <a:rPr lang="de-DE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both</a:t>
              </a:r>
              <a:r>
                <a:rPr 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 </a:t>
              </a:r>
              <a:br>
                <a:rPr 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</a:t>
              </a:r>
              <a:r>
                <a:rPr lang="de-DE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stratify</a:t>
              </a:r>
              <a:r>
                <a:rPr 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= TRUE)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enlo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Resampling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strategies</a:t>
              </a:r>
              <a:endParaRPr lang="de-DE" alt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D4BA8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Cross-validation </a:t>
              </a:r>
              <a:r>
                <a:rPr lang="de-DE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("CV")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D4BA8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Leave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one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-out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cross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-validation </a:t>
              </a:r>
              <a:r>
                <a:rPr lang="de-DE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("LOO")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D4BA8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Repeated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cross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-validation </a:t>
              </a:r>
              <a:r>
                <a:rPr lang="de-DE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de-DE" altLang="de-DE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RepCV</a:t>
              </a:r>
              <a:r>
                <a:rPr lang="de-DE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D4BA8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Out-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bag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bootstrap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other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variants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like </a:t>
              </a:r>
              <a:r>
                <a:rPr lang="de-DE" altLang="de-DE" sz="10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b632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de-DE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("Bootstrap")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D4BA8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Subsampling </a:t>
              </a:r>
              <a:r>
                <a:rPr lang="de-DE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("Subsample")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D4BA8"/>
                </a:buClr>
                <a:buSzTx/>
                <a:buFont typeface="Wingdings" panose="05000000000000000000" pitchFamily="2" charset="2"/>
                <a:buChar char="§"/>
                <a:tabLst/>
              </a:pP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Holdout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de-DE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de-DE" altLang="de-DE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Holdout</a:t>
              </a:r>
              <a:r>
                <a:rPr lang="de-DE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D4BA8"/>
                </a:buClr>
                <a:buSzTx/>
                <a:tabLst/>
              </a:pPr>
              <a:endParaRPr lang="de-DE" alt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D4BA8"/>
                </a:buClr>
                <a:buSzTx/>
                <a:tabLst/>
              </a:pP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prediction on </a:t>
              </a:r>
              <a:r>
                <a:rPr lang="en-US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“training”</a:t>
              </a:r>
              <a:r>
                <a:rPr lang="en-US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/ </a:t>
              </a:r>
              <a:r>
                <a:rPr lang="en-US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“test”</a:t>
              </a:r>
              <a:r>
                <a:rPr lang="en-US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data set or on </a:t>
              </a:r>
              <a:r>
                <a:rPr lang="en-US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“both”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D4BA8"/>
                </a:buClr>
                <a:buSzTx/>
                <a:tabLst/>
              </a:pPr>
              <a:endParaRPr lang="de-DE" alt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D4BA8"/>
                </a:buClr>
                <a:buSzTx/>
                <a:tabLst/>
              </a:pPr>
              <a:r>
                <a:rPr lang="de-DE" altLang="de-DE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Stratify</a:t>
              </a:r>
              <a:r>
                <a:rPr lang="de-DE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TRUE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conduct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stratified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sampling</a:t>
              </a:r>
              <a:endParaRPr lang="de-DE" alt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D4BA8"/>
                </a:buClr>
                <a:buSzTx/>
                <a:tabLst/>
              </a:pPr>
              <a:endParaRPr lang="de-DE" alt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D4BA8"/>
                </a:buClr>
                <a:buSzTx/>
                <a:tabLst/>
              </a:pP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Access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D4BA8"/>
                </a:buClr>
                <a:buSzTx/>
                <a:tabLst/>
              </a:pPr>
              <a:r>
                <a:rPr lang="pt-BR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resample(learner, task, rdesc)</a:t>
              </a:r>
              <a:endParaRPr lang="de-DE" alt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77225" y="8188035"/>
            <a:ext cx="3265200" cy="1679416"/>
            <a:chOff x="231301" y="8137189"/>
            <a:chExt cx="3265200" cy="1679416"/>
          </a:xfrm>
        </p:grpSpPr>
        <p:sp>
          <p:nvSpPr>
            <p:cNvPr id="51" name="Rechteck 50"/>
            <p:cNvSpPr/>
            <p:nvPr/>
          </p:nvSpPr>
          <p:spPr>
            <a:xfrm>
              <a:off x="231301" y="8160605"/>
              <a:ext cx="3240000" cy="16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2" name="Shape 38"/>
            <p:cNvSpPr/>
            <p:nvPr/>
          </p:nvSpPr>
          <p:spPr>
            <a:xfrm>
              <a:off x="231301" y="8137189"/>
              <a:ext cx="3265200" cy="32038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 err="1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Quickstart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397173" y="8583845"/>
              <a:ext cx="2960914" cy="1108472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spAutoFit/>
            </a:bodyPr>
            <a:lstStyle/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task = </a:t>
              </a:r>
              <a:r>
                <a:rPr lang="en-US" altLang="de-DE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makeClassifTask</a:t>
              </a:r>
              <a:r>
                <a:rPr lang="en-US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(data = iris,   </a:t>
              </a:r>
              <a:br>
                <a:rPr lang="en-US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target = "Species")</a:t>
              </a: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/>
              </a:r>
              <a:br>
                <a:rPr lang="de-DE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de-DE" altLang="de-DE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learner</a:t>
              </a:r>
              <a:r>
                <a:rPr lang="de-DE" altLang="de-DE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de-DE" altLang="de-DE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makeLearner</a:t>
              </a:r>
              <a:r>
                <a:rPr lang="de-DE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("</a:t>
              </a:r>
              <a:r>
                <a:rPr lang="de-DE" altLang="de-DE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classif.lda</a:t>
              </a:r>
              <a:r>
                <a:rPr lang="de-DE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")</a:t>
              </a: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/>
              </a:r>
              <a:br>
                <a:rPr lang="de-DE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US" altLang="de-DE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train(</a:t>
              </a:r>
              <a:r>
                <a:rPr lang="de-DE" altLang="de-DE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learner</a:t>
              </a:r>
              <a:r>
                <a:rPr lang="en-US" altLang="de-DE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task, </a:t>
              </a:r>
              <a:br>
                <a:rPr lang="en-US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subset = </a:t>
              </a:r>
              <a:r>
                <a:rPr lang="en-US" altLang="de-DE" sz="10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</a:t>
              </a:r>
              <a:r>
                <a:rPr lang="en-US" altLang="de-DE" sz="1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(1, n, by = 2))</a:t>
              </a:r>
              <a:endParaRPr lang="de-DE" alt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277225" y="5393659"/>
            <a:ext cx="2735309" cy="2698850"/>
            <a:chOff x="5486248" y="3775671"/>
            <a:chExt cx="2735309" cy="2698850"/>
          </a:xfrm>
        </p:grpSpPr>
        <p:sp>
          <p:nvSpPr>
            <p:cNvPr id="103" name="Ellipse 102"/>
            <p:cNvSpPr/>
            <p:nvPr/>
          </p:nvSpPr>
          <p:spPr>
            <a:xfrm>
              <a:off x="5773557" y="4386521"/>
              <a:ext cx="2448000" cy="2088000"/>
            </a:xfrm>
            <a:prstGeom prst="ellipse">
              <a:avLst/>
            </a:prstGeom>
            <a:solidFill>
              <a:schemeClr val="bg1">
                <a:lumMod val="85000"/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6058353" y="3775671"/>
              <a:ext cx="864000" cy="264094"/>
            </a:xfrm>
            <a:prstGeom prst="rect">
              <a:avLst/>
            </a:prstGeom>
            <a:solidFill>
              <a:srgbClr val="1D4BA8"/>
            </a:solidFill>
            <a:ln w="3175" cap="flat">
              <a:solidFill>
                <a:schemeClr val="bg1">
                  <a:lumMod val="85000"/>
                </a:schemeClr>
              </a:solidFill>
              <a:miter lim="4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0" lang="en-US" sz="10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ask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7160331" y="3899026"/>
              <a:ext cx="864000" cy="417982"/>
            </a:xfrm>
            <a:prstGeom prst="rect">
              <a:avLst/>
            </a:prstGeom>
            <a:solidFill>
              <a:srgbClr val="1D4BA8"/>
            </a:solidFill>
            <a:ln w="3175" cap="flat">
              <a:solidFill>
                <a:schemeClr val="bg1">
                  <a:lumMod val="85000"/>
                </a:schemeClr>
              </a:solidFill>
              <a:miter lim="4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resampling </a:t>
              </a: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strategy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6058353" y="4695697"/>
              <a:ext cx="864000" cy="264094"/>
            </a:xfrm>
            <a:prstGeom prst="rect">
              <a:avLst/>
            </a:prstGeom>
            <a:solidFill>
              <a:srgbClr val="1D4BA8"/>
            </a:solidFill>
            <a:ln w="3175" cap="flat">
              <a:solidFill>
                <a:schemeClr val="bg1">
                  <a:lumMod val="85000"/>
                </a:schemeClr>
              </a:solidFill>
              <a:miter lim="4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kumimoji="0" lang="en-US" sz="10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est data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7160331" y="4683744"/>
              <a:ext cx="864000" cy="288000"/>
            </a:xfrm>
            <a:prstGeom prst="rect">
              <a:avLst/>
            </a:prstGeom>
            <a:solidFill>
              <a:srgbClr val="1D4BA8"/>
            </a:solidFill>
            <a:ln w="3175" cap="flat">
              <a:solidFill>
                <a:schemeClr val="bg1">
                  <a:lumMod val="85000"/>
                </a:schemeClr>
              </a:solidFill>
              <a:miter lim="4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train data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5486248" y="4118676"/>
              <a:ext cx="864000" cy="264094"/>
            </a:xfrm>
            <a:prstGeom prst="rect">
              <a:avLst/>
            </a:prstGeom>
            <a:solidFill>
              <a:srgbClr val="1D4BA8"/>
            </a:solidFill>
            <a:ln w="3175" cap="flat">
              <a:solidFill>
                <a:schemeClr val="bg1">
                  <a:lumMod val="85000"/>
                </a:schemeClr>
              </a:solidFill>
              <a:miter lim="4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learner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7160331" y="5099341"/>
              <a:ext cx="864000" cy="288000"/>
            </a:xfrm>
            <a:prstGeom prst="rect">
              <a:avLst/>
            </a:prstGeom>
            <a:solidFill>
              <a:srgbClr val="1D4BA8"/>
            </a:solidFill>
            <a:ln w="3175" cap="flat">
              <a:solidFill>
                <a:schemeClr val="bg1">
                  <a:lumMod val="85000"/>
                </a:schemeClr>
              </a:solidFill>
              <a:miter lim="4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7160331" y="5514938"/>
              <a:ext cx="864000" cy="288000"/>
            </a:xfrm>
            <a:prstGeom prst="rect">
              <a:avLst/>
            </a:prstGeom>
            <a:solidFill>
              <a:srgbClr val="1D4BA8"/>
            </a:solidFill>
            <a:ln w="3175" cap="flat">
              <a:solidFill>
                <a:schemeClr val="bg1">
                  <a:lumMod val="85000"/>
                </a:schemeClr>
              </a:solidFill>
              <a:miter lim="4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prediction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7165938" y="5930535"/>
              <a:ext cx="864000" cy="288000"/>
            </a:xfrm>
            <a:prstGeom prst="rect">
              <a:avLst/>
            </a:prstGeom>
            <a:solidFill>
              <a:srgbClr val="1D4BA8"/>
            </a:solidFill>
            <a:ln w="3175" cap="flat">
              <a:solidFill>
                <a:schemeClr val="bg1">
                  <a:lumMod val="85000"/>
                </a:schemeClr>
              </a:solidFill>
              <a:miter lim="400000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0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performance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  <p:cxnSp>
          <p:nvCxnSpPr>
            <p:cNvPr id="112" name="Gewinkelte Verbindung 111"/>
            <p:cNvCxnSpPr>
              <a:stCxn id="106" idx="2"/>
              <a:endCxn id="109" idx="1"/>
            </p:cNvCxnSpPr>
            <p:nvPr/>
          </p:nvCxnSpPr>
          <p:spPr>
            <a:xfrm rot="16200000" flipH="1">
              <a:off x="6683567" y="4766577"/>
              <a:ext cx="283550" cy="669978"/>
            </a:xfrm>
            <a:prstGeom prst="bentConnector2">
              <a:avLst/>
            </a:prstGeom>
            <a:noFill/>
            <a:ln w="25400" cap="flat">
              <a:solidFill>
                <a:srgbClr val="555454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3" name="Gerade Verbindung mit Pfeil 112"/>
            <p:cNvCxnSpPr>
              <a:stCxn id="109" idx="2"/>
              <a:endCxn id="110" idx="0"/>
            </p:cNvCxnSpPr>
            <p:nvPr/>
          </p:nvCxnSpPr>
          <p:spPr>
            <a:xfrm>
              <a:off x="7592331" y="5387341"/>
              <a:ext cx="0" cy="127597"/>
            </a:xfrm>
            <a:prstGeom prst="straightConnector1">
              <a:avLst/>
            </a:prstGeom>
            <a:noFill/>
            <a:ln w="25400" cap="flat">
              <a:solidFill>
                <a:srgbClr val="555454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4" name="Gerade Verbindung mit Pfeil 113"/>
            <p:cNvCxnSpPr>
              <a:stCxn id="110" idx="2"/>
              <a:endCxn id="111" idx="0"/>
            </p:cNvCxnSpPr>
            <p:nvPr/>
          </p:nvCxnSpPr>
          <p:spPr>
            <a:xfrm>
              <a:off x="7592331" y="5802938"/>
              <a:ext cx="5607" cy="127597"/>
            </a:xfrm>
            <a:prstGeom prst="straightConnector1">
              <a:avLst/>
            </a:prstGeom>
            <a:noFill/>
            <a:ln w="25400" cap="flat">
              <a:solidFill>
                <a:srgbClr val="555454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5" name="Ellipse 114"/>
            <p:cNvSpPr/>
            <p:nvPr/>
          </p:nvSpPr>
          <p:spPr>
            <a:xfrm>
              <a:off x="6943557" y="4292898"/>
              <a:ext cx="108000" cy="72000"/>
            </a:xfrm>
            <a:prstGeom prst="ellipse">
              <a:avLst/>
            </a:prstGeom>
            <a:solidFill>
              <a:srgbClr val="1D4BA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rtl="0" latinLnBrk="1" hangingPunct="0"/>
              <a:endParaRPr lang="de-DE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6" name="Gewinkelte Verbindung 115"/>
            <p:cNvCxnSpPr>
              <a:stCxn id="105" idx="1"/>
              <a:endCxn id="115" idx="7"/>
            </p:cNvCxnSpPr>
            <p:nvPr/>
          </p:nvCxnSpPr>
          <p:spPr>
            <a:xfrm rot="10800000" flipV="1">
              <a:off x="7035741" y="4108016"/>
              <a:ext cx="124590" cy="195425"/>
            </a:xfrm>
            <a:prstGeom prst="bentConnector2">
              <a:avLst/>
            </a:prstGeom>
            <a:noFill/>
            <a:ln w="25400" cap="flat">
              <a:solidFill>
                <a:srgbClr val="555454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6" name="Gewinkelte Verbindung 135"/>
            <p:cNvCxnSpPr>
              <a:stCxn id="104" idx="3"/>
              <a:endCxn id="115" idx="1"/>
            </p:cNvCxnSpPr>
            <p:nvPr/>
          </p:nvCxnSpPr>
          <p:spPr>
            <a:xfrm>
              <a:off x="6922353" y="3907718"/>
              <a:ext cx="37020" cy="395724"/>
            </a:xfrm>
            <a:prstGeom prst="bentConnector2">
              <a:avLst/>
            </a:prstGeom>
            <a:noFill/>
            <a:ln w="25400" cap="flat">
              <a:solidFill>
                <a:srgbClr val="555454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7" name="Gewinkelte Verbindung 136"/>
            <p:cNvCxnSpPr>
              <a:stCxn id="115" idx="3"/>
              <a:endCxn id="106" idx="0"/>
            </p:cNvCxnSpPr>
            <p:nvPr/>
          </p:nvCxnSpPr>
          <p:spPr>
            <a:xfrm rot="5400000">
              <a:off x="6554192" y="4290515"/>
              <a:ext cx="341343" cy="469020"/>
            </a:xfrm>
            <a:prstGeom prst="bentConnector3">
              <a:avLst/>
            </a:prstGeom>
            <a:noFill/>
            <a:ln w="25400" cap="flat">
              <a:solidFill>
                <a:srgbClr val="555454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8" name="Gewinkelte Verbindung 137"/>
            <p:cNvCxnSpPr>
              <a:stCxn id="115" idx="5"/>
              <a:endCxn id="107" idx="0"/>
            </p:cNvCxnSpPr>
            <p:nvPr/>
          </p:nvCxnSpPr>
          <p:spPr>
            <a:xfrm rot="16200000" flipH="1">
              <a:off x="7149341" y="4240754"/>
              <a:ext cx="329390" cy="556590"/>
            </a:xfrm>
            <a:prstGeom prst="bentConnector3">
              <a:avLst/>
            </a:prstGeom>
            <a:noFill/>
            <a:ln w="25400" cap="flat">
              <a:solidFill>
                <a:srgbClr val="555454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39" name="Gruppieren 138"/>
            <p:cNvGrpSpPr/>
            <p:nvPr/>
          </p:nvGrpSpPr>
          <p:grpSpPr>
            <a:xfrm>
              <a:off x="5948865" y="5511478"/>
              <a:ext cx="228866" cy="269479"/>
              <a:chOff x="8755114" y="3855538"/>
              <a:chExt cx="1297595" cy="1505865"/>
            </a:xfrm>
            <a:solidFill>
              <a:srgbClr val="555454"/>
            </a:solidFill>
          </p:grpSpPr>
          <p:sp>
            <p:nvSpPr>
              <p:cNvPr id="150" name="Nach oben gekrümmter Pfeil 149"/>
              <p:cNvSpPr/>
              <p:nvPr/>
            </p:nvSpPr>
            <p:spPr>
              <a:xfrm>
                <a:off x="8836557" y="4629883"/>
                <a:ext cx="1216152" cy="731520"/>
              </a:xfrm>
              <a:prstGeom prst="curvedUpArrow">
                <a:avLst/>
              </a:prstGeom>
              <a:grp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51" name="Nach oben gekrümmter Pfeil 150"/>
              <p:cNvSpPr/>
              <p:nvPr/>
            </p:nvSpPr>
            <p:spPr>
              <a:xfrm rot="10800000">
                <a:off x="8755114" y="3855538"/>
                <a:ext cx="1216152" cy="731520"/>
              </a:xfrm>
              <a:prstGeom prst="curvedUpArrow">
                <a:avLst/>
              </a:prstGeom>
              <a:grpFill/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143" name="Rechteck 142"/>
            <p:cNvSpPr/>
            <p:nvPr/>
          </p:nvSpPr>
          <p:spPr>
            <a:xfrm>
              <a:off x="6058353" y="5667375"/>
              <a:ext cx="648000" cy="4179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smtClean="0">
                  <a:ln>
                    <a:noFill/>
                  </a:ln>
                  <a:solidFill>
                    <a:srgbClr val="555454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iterative </a:t>
              </a: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smtClean="0">
                  <a:ln>
                    <a:noFill/>
                  </a:ln>
                  <a:solidFill>
                    <a:srgbClr val="555454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process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555454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  <p:cxnSp>
          <p:nvCxnSpPr>
            <p:cNvPr id="147" name="Gerade Verbindung mit Pfeil 146"/>
            <p:cNvCxnSpPr>
              <a:stCxn id="107" idx="2"/>
              <a:endCxn id="109" idx="0"/>
            </p:cNvCxnSpPr>
            <p:nvPr/>
          </p:nvCxnSpPr>
          <p:spPr>
            <a:xfrm>
              <a:off x="7592331" y="4971744"/>
              <a:ext cx="0" cy="127597"/>
            </a:xfrm>
            <a:prstGeom prst="straightConnector1">
              <a:avLst/>
            </a:prstGeom>
            <a:noFill/>
            <a:ln w="25400" cap="flat">
              <a:solidFill>
                <a:srgbClr val="555454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8" name="Gewinkelte Verbindung 147"/>
            <p:cNvCxnSpPr>
              <a:stCxn id="108" idx="2"/>
              <a:endCxn id="109" idx="1"/>
            </p:cNvCxnSpPr>
            <p:nvPr/>
          </p:nvCxnSpPr>
          <p:spPr>
            <a:xfrm rot="16200000" flipH="1">
              <a:off x="6109004" y="4192013"/>
              <a:ext cx="860571" cy="1242083"/>
            </a:xfrm>
            <a:prstGeom prst="bentConnector2">
              <a:avLst/>
            </a:prstGeom>
            <a:noFill/>
            <a:ln w="25400" cap="flat">
              <a:solidFill>
                <a:srgbClr val="555454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9" name="Gewinkelte Verbindung 148"/>
            <p:cNvCxnSpPr>
              <a:stCxn id="104" idx="1"/>
              <a:endCxn id="108" idx="0"/>
            </p:cNvCxnSpPr>
            <p:nvPr/>
          </p:nvCxnSpPr>
          <p:spPr>
            <a:xfrm rot="10800000" flipV="1">
              <a:off x="5918249" y="3907718"/>
              <a:ext cx="140105" cy="210958"/>
            </a:xfrm>
            <a:prstGeom prst="bentConnector2">
              <a:avLst/>
            </a:prstGeom>
            <a:noFill/>
            <a:ln w="25400" cap="flat">
              <a:solidFill>
                <a:srgbClr val="1D4BA8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7" name="Gruppieren 26"/>
          <p:cNvGrpSpPr/>
          <p:nvPr/>
        </p:nvGrpSpPr>
        <p:grpSpPr>
          <a:xfrm>
            <a:off x="10418932" y="3759488"/>
            <a:ext cx="3263902" cy="3043000"/>
            <a:chOff x="10436984" y="3893190"/>
            <a:chExt cx="3263902" cy="3043000"/>
          </a:xfrm>
        </p:grpSpPr>
        <p:sp>
          <p:nvSpPr>
            <p:cNvPr id="155" name="Rechteck 154"/>
            <p:cNvSpPr/>
            <p:nvPr/>
          </p:nvSpPr>
          <p:spPr>
            <a:xfrm>
              <a:off x="10436984" y="4020190"/>
              <a:ext cx="3263902" cy="29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6" name="Shape 38"/>
            <p:cNvSpPr/>
            <p:nvPr/>
          </p:nvSpPr>
          <p:spPr>
            <a:xfrm>
              <a:off x="10436984" y="3893190"/>
              <a:ext cx="3263902" cy="32038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Benchmarking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157" name="Abgerundetes Rechteck 156"/>
            <p:cNvSpPr/>
            <p:nvPr/>
          </p:nvSpPr>
          <p:spPr>
            <a:xfrm>
              <a:off x="10588478" y="4340571"/>
              <a:ext cx="2960914" cy="2533650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smtClean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Evaluate multiple tasks / learners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bmr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= benchmark(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learnersList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task,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rdesc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Accessing benchmark experiment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getBMRAggrPerformances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bmr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/>
              </a:r>
              <a:b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</a:t>
              </a: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as.df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= TRUE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getBMRPerformances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bmr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/>
              </a:r>
              <a:b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</a:t>
              </a: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as.df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=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TRUE)</a:t>
              </a: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getBMRPredictions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bmr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getBMRLearners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bmr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getBMRMeasures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bmr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Merging benchmark results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mergeBenchmarkResults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(list(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bmr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bmr2))</a:t>
              </a: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10426363" y="6882985"/>
            <a:ext cx="3263902" cy="2647000"/>
            <a:chOff x="10436984" y="6939139"/>
            <a:chExt cx="3263902" cy="2647000"/>
          </a:xfrm>
        </p:grpSpPr>
        <p:sp>
          <p:nvSpPr>
            <p:cNvPr id="158" name="Rechteck 157"/>
            <p:cNvSpPr/>
            <p:nvPr/>
          </p:nvSpPr>
          <p:spPr>
            <a:xfrm>
              <a:off x="10436984" y="7066139"/>
              <a:ext cx="3226829" cy="25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4570" tIns="54570" rIns="54570" bIns="54570" numCol="1" spcCol="38100" rtlCol="0" anchor="ctr">
              <a:spAutoFit/>
            </a:bodyPr>
            <a:lstStyle>
              <a:lvl1pPr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9" name="Shape 38"/>
            <p:cNvSpPr/>
            <p:nvPr/>
          </p:nvSpPr>
          <p:spPr>
            <a:xfrm>
              <a:off x="10436984" y="6939139"/>
              <a:ext cx="3263902" cy="32038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lIns="0" tIns="0" rIns="0" bIns="0" anchor="ctr"/>
            <a:lstStyle>
              <a:lvl1pPr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lvl="1" indent="0">
                <a:defRPr sz="1800"/>
              </a:pPr>
              <a:r>
                <a:rPr lang="en-GB" sz="2000" dirty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Imputation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160" name="Abgerundetes Rechteck 159"/>
            <p:cNvSpPr/>
            <p:nvPr/>
          </p:nvSpPr>
          <p:spPr>
            <a:xfrm>
              <a:off x="10590599" y="7386520"/>
              <a:ext cx="2960914" cy="2088000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4570" tIns="0" rIns="54570" bIns="0" numCol="1" spcCol="38100" rtlCol="0" anchor="t">
              <a:spAutoFit/>
            </a:bodyPr>
            <a:lstStyle>
              <a:lvl1pPr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altLang="de-DE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Techniques</a:t>
              </a:r>
              <a:endParaRPr lang="de-DE" alt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lvl="1" indent="-171450" algn="l">
                <a:buClr>
                  <a:srgbClr val="1D4BA8"/>
                </a:buClr>
                <a:buFont typeface="Wingdings" panose="05000000000000000000" pitchFamily="2" charset="2"/>
                <a:buChar char="§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>
                  <a:sym typeface="Menlo"/>
                </a:rPr>
                <a:t>Using simple functions, e.g. mode and mean</a:t>
              </a:r>
              <a:br>
                <a:rPr lang="en-GB" sz="1000" dirty="0"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impute(data, classes =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list(integer =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imputeMean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(),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factor =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imputeMode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()),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dummy.classes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= "integer")</a:t>
              </a:r>
            </a:p>
            <a:p>
              <a:pPr marL="171450" lvl="1" indent="-171450" algn="l">
                <a:buClr>
                  <a:srgbClr val="1D4BA8"/>
                </a:buClr>
                <a:buFont typeface="Wingdings" panose="05000000000000000000" pitchFamily="2" charset="2"/>
                <a:buChar char="§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>
                  <a:sym typeface="Menlo"/>
                </a:rPr>
                <a:t>Using supervised learning algorithms for imputation</a:t>
              </a:r>
              <a:br>
                <a:rPr lang="en-GB" sz="1000" dirty="0"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impute(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airquality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target = “y",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cols = list(Wind =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imputeLearner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("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classif.rpart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")),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dummy.cols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= c("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Solar.R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",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"Wind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"))</a:t>
              </a: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endParaRPr>
            </a:p>
          </p:txBody>
        </p:sp>
      </p:grpSp>
      <p:grpSp>
        <p:nvGrpSpPr>
          <p:cNvPr id="25" name="Gruppieren 24"/>
          <p:cNvGrpSpPr/>
          <p:nvPr/>
        </p:nvGrpSpPr>
        <p:grpSpPr>
          <a:xfrm>
            <a:off x="7045919" y="8580802"/>
            <a:ext cx="3263902" cy="1963000"/>
            <a:chOff x="7027873" y="8808786"/>
            <a:chExt cx="3263902" cy="1963000"/>
          </a:xfrm>
        </p:grpSpPr>
        <p:sp>
          <p:nvSpPr>
            <p:cNvPr id="161" name="Rechteck 160"/>
            <p:cNvSpPr/>
            <p:nvPr/>
          </p:nvSpPr>
          <p:spPr>
            <a:xfrm>
              <a:off x="7027873" y="8935786"/>
              <a:ext cx="3226829" cy="183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4570" tIns="54570" rIns="54570" bIns="54570" numCol="1" spcCol="38100" rtlCol="0" anchor="ctr">
              <a:spAutoFit/>
            </a:bodyPr>
            <a:lstStyle>
              <a:lvl1pPr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62" name="Shape 38"/>
            <p:cNvSpPr/>
            <p:nvPr/>
          </p:nvSpPr>
          <p:spPr>
            <a:xfrm>
              <a:off x="7027873" y="8808786"/>
              <a:ext cx="3263902" cy="32038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xmlns:lc="http://schemas.openxmlformats.org/drawingml/2006/lockedCanvas" val="1"/>
              </a:ext>
            </a:extLst>
          </p:spPr>
          <p:txBody>
            <a:bodyPr lIns="0" tIns="0" rIns="0" bIns="0" anchor="ctr"/>
            <a:lstStyle>
              <a:lvl1pPr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lvl="1" indent="0">
                <a:defRPr sz="1800"/>
              </a:pPr>
              <a:r>
                <a:rPr lang="en-GB" sz="2000" dirty="0" smtClean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Visualization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163" name="Abgerundetes Rechteck 162"/>
            <p:cNvSpPr/>
            <p:nvPr/>
          </p:nvSpPr>
          <p:spPr>
            <a:xfrm>
              <a:off x="7181488" y="9256167"/>
              <a:ext cx="2960914" cy="1425178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4570" tIns="0" rIns="54570" bIns="0" numCol="1" spcCol="38100" rtlCol="0" anchor="t">
              <a:spAutoFit/>
            </a:bodyPr>
            <a:lstStyle>
              <a:lvl1pPr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mlr</a:t>
              </a:r>
              <a:r>
                <a:rPr lang="en-GB" sz="1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de-DE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relies </a:t>
              </a:r>
              <a:r>
                <a:rPr lang="en-US" altLang="de-DE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</a:t>
              </a:r>
              <a:r>
                <a:rPr lang="en-US" altLang="de-DE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generating </a:t>
              </a:r>
              <a:r>
                <a:rPr lang="en-US" altLang="de-DE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functions</a:t>
              </a: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altLang="de-DE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naming is always like </a:t>
              </a:r>
              <a:r>
                <a:rPr lang="en-US" altLang="de-DE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generate&lt;</a:t>
              </a:r>
              <a:r>
                <a:rPr lang="en-US" altLang="de-DE" sz="10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FunctionPurpose</a:t>
              </a:r>
              <a:r>
                <a:rPr lang="en-US" altLang="de-DE" sz="10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&gt;Data</a:t>
              </a: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altLang="de-DE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e.g. 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generateThreshVsPerfData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pred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measures = list(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fpr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fnr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r>
                <a:rPr lang="en-US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mmce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))</a:t>
              </a: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endParaRP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d =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generateLearningCurveData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lrn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</a:t>
              </a:r>
              <a:b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task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plotLearningCurve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(d)</a:t>
              </a:r>
              <a:endParaRPr lang="en-US" sz="1000" dirty="0" smtClean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endParaRPr>
            </a:p>
          </p:txBody>
        </p:sp>
      </p:grpSp>
      <p:pic>
        <p:nvPicPr>
          <p:cNvPr id="164" name="Grafik 1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6075" y="9591954"/>
            <a:ext cx="1798829" cy="110250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39" name="Gruppieren 38"/>
          <p:cNvGrpSpPr/>
          <p:nvPr/>
        </p:nvGrpSpPr>
        <p:grpSpPr>
          <a:xfrm>
            <a:off x="3614743" y="6375981"/>
            <a:ext cx="3367669" cy="3367182"/>
            <a:chOff x="3591864" y="6528507"/>
            <a:chExt cx="3367669" cy="3367182"/>
          </a:xfrm>
        </p:grpSpPr>
        <p:pic>
          <p:nvPicPr>
            <p:cNvPr id="50" name="Grafik 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91864" y="8887689"/>
              <a:ext cx="1632793" cy="10080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4" name="Gruppieren 23"/>
            <p:cNvGrpSpPr/>
            <p:nvPr/>
          </p:nvGrpSpPr>
          <p:grpSpPr>
            <a:xfrm>
              <a:off x="3670410" y="6528507"/>
              <a:ext cx="3263902" cy="2287000"/>
              <a:chOff x="3670176" y="6814935"/>
              <a:chExt cx="3263902" cy="2287000"/>
            </a:xfrm>
          </p:grpSpPr>
          <p:sp>
            <p:nvSpPr>
              <p:cNvPr id="140" name="Rechteck 139"/>
              <p:cNvSpPr/>
              <p:nvPr/>
            </p:nvSpPr>
            <p:spPr>
              <a:xfrm>
                <a:off x="3670176" y="6941935"/>
                <a:ext cx="3263902" cy="21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141" name="Shape 38"/>
              <p:cNvSpPr/>
              <p:nvPr/>
            </p:nvSpPr>
            <p:spPr>
              <a:xfrm>
                <a:off x="3670176" y="6814935"/>
                <a:ext cx="3263902" cy="320381"/>
              </a:xfrm>
              <a:prstGeom prst="roundRect">
                <a:avLst>
                  <a:gd name="adj" fmla="val 20098"/>
                </a:avLst>
              </a:prstGeom>
              <a:solidFill>
                <a:srgbClr val="1D4BA8"/>
              </a:solid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lIns="0" tIns="0" rIns="0" bIns="0" anchor="ctr"/>
              <a:lstStyle/>
              <a:p>
                <a:pPr lvl="1" indent="0">
                  <a:defRPr sz="1800"/>
                </a:pPr>
                <a:r>
                  <a:rPr lang="en-GB" sz="2000" dirty="0">
                    <a:solidFill>
                      <a:srgbClr val="FFFFFF"/>
                    </a:solidFill>
                    <a:latin typeface="Arial" panose="020B0604020202020204" pitchFamily="34" charset="0"/>
                    <a:ea typeface="Source Sans Pro"/>
                    <a:cs typeface="Arial" panose="020B0604020202020204" pitchFamily="34" charset="0"/>
                    <a:sym typeface="Source Sans Pro"/>
                  </a:rPr>
                  <a:t>Performance</a:t>
                </a:r>
                <a:endParaRPr sz="2000" dirty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endParaRPr>
              </a:p>
            </p:txBody>
          </p:sp>
          <p:sp>
            <p:nvSpPr>
              <p:cNvPr id="142" name="Abgerundetes Rechteck 39"/>
              <p:cNvSpPr/>
              <p:nvPr/>
            </p:nvSpPr>
            <p:spPr>
              <a:xfrm>
                <a:off x="3821670" y="7262316"/>
                <a:ext cx="2960914" cy="1741884"/>
              </a:xfrm>
              <a:prstGeom prst="roundRect">
                <a:avLst>
                  <a:gd name="adj" fmla="val 4902"/>
                </a:avLst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0" rIns="54570" bIns="0" numCol="1" spcCol="38100" rtlCol="0" anchor="t">
                <a:spAutoFit/>
              </a:bodyPr>
              <a:lstStyle/>
              <a:p>
                <a:pPr lvl="0"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Check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performance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  (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example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0"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de-DE" sz="10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Menlo"/>
                  </a:rPr>
                  <a:t>performance</a:t>
                </a:r>
                <a:r>
                  <a:rPr lang="de-DE" sz="1000" dirty="0">
                    <a:latin typeface="Courier New" panose="02070309020205020404" pitchFamily="49" charset="0"/>
                    <a:cs typeface="Courier New" panose="02070309020205020404" pitchFamily="49" charset="0"/>
                    <a:sym typeface="Menlo"/>
                  </a:rPr>
                  <a:t>(</a:t>
                </a:r>
                <a:r>
                  <a:rPr lang="de-DE" sz="10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Menlo"/>
                  </a:rPr>
                  <a:t>pred</a:t>
                </a:r>
                <a:r>
                  <a:rPr lang="de-DE" sz="1000" dirty="0">
                    <a:latin typeface="Courier New" panose="02070309020205020404" pitchFamily="49" charset="0"/>
                    <a:cs typeface="Courier New" panose="02070309020205020404" pitchFamily="49" charset="0"/>
                    <a:sym typeface="Menlo"/>
                  </a:rPr>
                  <a:t>, </a:t>
                </a:r>
                <a:r>
                  <a:rPr lang="de-DE" sz="10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Menlo"/>
                  </a:rPr>
                  <a:t>measures</a:t>
                </a:r>
                <a:r>
                  <a:rPr lang="de-DE" sz="1000" dirty="0">
                    <a:latin typeface="Courier New" panose="02070309020205020404" pitchFamily="49" charset="0"/>
                    <a:cs typeface="Courier New" panose="02070309020205020404" pitchFamily="49" charset="0"/>
                    <a:sym typeface="Menlo"/>
                  </a:rPr>
                  <a:t> = </a:t>
                </a:r>
                <a:r>
                  <a:rPr lang="de-DE" sz="10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Menlo"/>
                  </a:rPr>
                  <a:t>auc</a:t>
                </a:r>
                <a:r>
                  <a:rPr lang="de-DE" sz="1000" dirty="0">
                    <a:latin typeface="Courier New" panose="02070309020205020404" pitchFamily="49" charset="0"/>
                    <a:cs typeface="Courier New" panose="02070309020205020404" pitchFamily="49" charset="0"/>
                    <a:sym typeface="Menlo"/>
                  </a:rPr>
                  <a:t>)</a:t>
                </a:r>
              </a:p>
              <a:p>
                <a:pPr lvl="0"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endParaRPr lang="de-DE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endParaRPr>
              </a:p>
              <a:p>
                <a:pPr lvl="0"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  <a:sym typeface="Menlo"/>
                  </a:rPr>
                  <a:t>View all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  <a:sym typeface="Menlo"/>
                  </a:rPr>
                  <a:t>performance</a:t>
                </a:r>
                <a:r>
                  <a:rPr lang="de-DE" sz="1000" dirty="0">
                    <a:latin typeface="Arial" panose="020B0604020202020204" pitchFamily="34" charset="0"/>
                    <a:cs typeface="Arial" panose="020B0604020202020204" pitchFamily="34" charset="0"/>
                    <a:sym typeface="Menlo"/>
                  </a:rPr>
                  <a:t> </a:t>
                </a:r>
                <a:r>
                  <a:rPr lang="de-DE" sz="1000" dirty="0" err="1">
                    <a:latin typeface="Arial" panose="020B0604020202020204" pitchFamily="34" charset="0"/>
                    <a:cs typeface="Arial" panose="020B0604020202020204" pitchFamily="34" charset="0"/>
                    <a:sym typeface="Menlo"/>
                  </a:rPr>
                  <a:t>measures</a:t>
                </a:r>
                <a:endParaRPr lang="en-GB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1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listMeasures</a:t>
                </a:r>
                <a:r>
                  <a:rPr lang="en-GB" sz="1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lvl="0"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endParaRPr lang="en-GB" sz="1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1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</a:t>
                </a:r>
                <a:r>
                  <a:rPr lang="en-GB" sz="1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sz="1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generateThreshVsPerfData</a:t>
                </a:r>
                <a:r>
                  <a:rPr lang="en-GB" sz="1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pred</a:t>
                </a:r>
                <a:r>
                  <a:rPr lang="en-GB" sz="1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br>
                  <a:rPr lang="en-GB" sz="1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GB" sz="1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list(</a:t>
                </a:r>
                <a:r>
                  <a:rPr lang="en-GB" sz="1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fpr</a:t>
                </a:r>
                <a:r>
                  <a:rPr lang="en-GB" sz="1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GB" sz="1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tpr</a:t>
                </a:r>
                <a:r>
                  <a:rPr lang="en-GB" sz="1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GB" sz="1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acc</a:t>
                </a:r>
                <a:r>
                  <a:rPr lang="en-GB" sz="1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</a:p>
              <a:p>
                <a:pPr lvl="0"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1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plotThreshVsPerf</a:t>
                </a:r>
                <a:r>
                  <a:rPr lang="en-GB" sz="1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</a:t>
                </a:r>
                <a:r>
                  <a:rPr lang="en-GB" sz="1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0"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endParaRPr lang="en-GB" sz="1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0" algn="l">
                  <a:defRPr sz="1000">
                    <a:latin typeface="Menlo"/>
                    <a:ea typeface="Menlo"/>
                    <a:cs typeface="Menlo"/>
                    <a:sym typeface="Menlo"/>
                  </a:defRPr>
                </a:pPr>
                <a:r>
                  <a:rPr lang="en-GB" sz="1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plotROCCurves</a:t>
                </a:r>
                <a:r>
                  <a:rPr lang="en-GB" sz="1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1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df</a:t>
                </a:r>
                <a:r>
                  <a:rPr lang="en-GB" sz="1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  <p:sp>
            <p:nvSpPr>
              <p:cNvPr id="144" name="Abgerundete rechteckige Legende 95"/>
              <p:cNvSpPr/>
              <p:nvPr/>
            </p:nvSpPr>
            <p:spPr>
              <a:xfrm>
                <a:off x="5806071" y="8419270"/>
                <a:ext cx="828000" cy="462449"/>
              </a:xfrm>
              <a:prstGeom prst="wedgeRoundRectCallout">
                <a:avLst>
                  <a:gd name="adj1" fmla="val -70520"/>
                  <a:gd name="adj2" fmla="val -43465"/>
                  <a:gd name="adj3" fmla="val 16667"/>
                </a:avLst>
              </a:prstGeom>
              <a:solidFill>
                <a:srgbClr val="555454">
                  <a:alpha val="80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000" b="0" i="0" u="none" strike="noStrike" cap="none" spc="0" normalizeH="0" baseline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Helvetica Light"/>
                  </a:rPr>
                  <a:t>Use</a:t>
                </a:r>
                <a:r>
                  <a:rPr kumimoji="0" lang="de-DE" sz="10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Helvetica Light"/>
                  </a:rPr>
                  <a:t> </a:t>
                </a:r>
                <a:r>
                  <a:rPr kumimoji="0" lang="de-DE" sz="1000" b="0" i="0" u="none" strike="noStrike" cap="none" spc="0" normalizeH="0" baseline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Helvetica Light"/>
                  </a:rPr>
                  <a:t>single</a:t>
                </a:r>
                <a:r>
                  <a:rPr kumimoji="0" lang="de-DE" sz="10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Helvetica Light"/>
                  </a:rPr>
                  <a:t> </a:t>
                </a:r>
                <a:r>
                  <a:rPr kumimoji="0" lang="de-DE" sz="1000" b="0" i="0" u="none" strike="noStrike" cap="none" spc="0" normalizeH="0" baseline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Helvetica Light"/>
                  </a:rPr>
                  <a:t>measure</a:t>
                </a:r>
                <a:r>
                  <a:rPr kumimoji="0" lang="de-DE" sz="10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Helvetica Light"/>
                  </a:rPr>
                  <a:t> </a:t>
                </a:r>
                <a:r>
                  <a:rPr kumimoji="0" lang="de-DE" sz="1000" b="0" i="0" u="none" strike="noStrike" cap="none" spc="0" normalizeH="0" baseline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Helvetica Light"/>
                  </a:rPr>
                  <a:t>or</a:t>
                </a:r>
                <a:r>
                  <a:rPr kumimoji="0" lang="de-DE" sz="1000" b="0" i="0" u="none" strike="noStrike" cap="none" spc="0" normalizeH="0" baseline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Helvetica Light"/>
                  </a:rPr>
                  <a:t> </a:t>
                </a:r>
                <a:r>
                  <a:rPr kumimoji="0" lang="de-DE" sz="1000" b="0" i="0" u="none" strike="noStrike" cap="none" spc="0" normalizeH="0" baseline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Helvetica Light"/>
                  </a:rPr>
                  <a:t>list</a:t>
                </a:r>
                <a:endParaRPr kumimoji="0" lang="de-DE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endParaRPr>
              </a:p>
            </p:txBody>
          </p:sp>
        </p:grpSp>
        <p:cxnSp>
          <p:nvCxnSpPr>
            <p:cNvPr id="145" name="Gerade Verbindung mit Pfeil 144"/>
            <p:cNvCxnSpPr>
              <a:cxnSpLocks/>
            </p:cNvCxnSpPr>
            <p:nvPr/>
          </p:nvCxnSpPr>
          <p:spPr>
            <a:xfrm>
              <a:off x="5505368" y="8311998"/>
              <a:ext cx="129204" cy="575691"/>
            </a:xfrm>
            <a:prstGeom prst="straightConnector1">
              <a:avLst/>
            </a:prstGeom>
            <a:noFill/>
            <a:ln w="25400" cap="flat">
              <a:solidFill>
                <a:srgbClr val="555454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Gerade Verbindung mit Pfeil 145"/>
            <p:cNvCxnSpPr>
              <a:cxnSpLocks/>
            </p:cNvCxnSpPr>
            <p:nvPr/>
          </p:nvCxnSpPr>
          <p:spPr>
            <a:xfrm flipH="1">
              <a:off x="4042047" y="8717954"/>
              <a:ext cx="281621" cy="240522"/>
            </a:xfrm>
            <a:prstGeom prst="straightConnector1">
              <a:avLst/>
            </a:prstGeom>
            <a:noFill/>
            <a:ln w="25400" cap="flat">
              <a:solidFill>
                <a:srgbClr val="555454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326739" y="8887689"/>
              <a:ext cx="1632794" cy="100800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65" name="Gerade Verbindung mit Pfeil 164"/>
          <p:cNvCxnSpPr>
            <a:cxnSpLocks/>
          </p:cNvCxnSpPr>
          <p:nvPr/>
        </p:nvCxnSpPr>
        <p:spPr>
          <a:xfrm>
            <a:off x="9686897" y="10203550"/>
            <a:ext cx="622924" cy="137360"/>
          </a:xfrm>
          <a:prstGeom prst="straightConnector1">
            <a:avLst/>
          </a:prstGeom>
          <a:noFill/>
          <a:ln w="25400" cap="flat">
            <a:solidFill>
              <a:srgbClr val="555454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Rechteck 1"/>
          <p:cNvSpPr/>
          <p:nvPr/>
        </p:nvSpPr>
        <p:spPr>
          <a:xfrm>
            <a:off x="14252815" y="1336170"/>
            <a:ext cx="4241800" cy="7312177"/>
          </a:xfrm>
          <a:prstGeom prst="rect">
            <a:avLst/>
          </a:prstGeom>
          <a:blipFill rotWithShape="1">
            <a:blip r:embed="rId11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600" b="1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Visualization</a:t>
            </a:r>
            <a:r>
              <a:rPr kumimoji="0" lang="de-DE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: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PlotLearnerprediction</a:t>
            </a:r>
            <a:endParaRPr kumimoji="0" lang="de-DE" sz="2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600" dirty="0" err="1" smtClean="0">
                <a:solidFill>
                  <a:srgbClr val="FFFFFF"/>
                </a:solidFill>
              </a:rPr>
              <a:t>confusionMatrix</a:t>
            </a:r>
            <a:endParaRPr lang="de-DE" sz="2600" dirty="0" smtClean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 smtClean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600" b="1" dirty="0" err="1" smtClean="0">
                <a:solidFill>
                  <a:srgbClr val="FFFFFF"/>
                </a:solidFill>
              </a:rPr>
              <a:t>performance</a:t>
            </a:r>
            <a:endParaRPr lang="de-DE" sz="2600" b="1" dirty="0" smtClean="0">
              <a:solidFill>
                <a:srgbClr val="FFFFFF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calculateROCMeasures</a:t>
            </a:r>
            <a:r>
              <a:rPr kumimoji="0" lang="de-DE" sz="2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</a:t>
            </a:r>
            <a:endParaRPr lang="de-DE" sz="260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baseline="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600" b="1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Documentation</a:t>
            </a:r>
            <a:r>
              <a:rPr kumimoji="0" lang="de-DE" sz="2600" b="1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2600" b="1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families</a:t>
            </a:r>
            <a:r>
              <a:rPr kumimoji="0" lang="de-DE" sz="2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: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600" baseline="0" dirty="0" smtClean="0">
                <a:solidFill>
                  <a:srgbClr val="FFFFFF"/>
                </a:solidFill>
                <a:sym typeface="Wingdings" panose="05000000000000000000" pitchFamily="2" charset="2"/>
              </a:rPr>
              <a:t>?</a:t>
            </a:r>
            <a:r>
              <a:rPr lang="de-DE" sz="2600" baseline="0" dirty="0" err="1" smtClean="0">
                <a:solidFill>
                  <a:srgbClr val="FFFFFF"/>
                </a:solidFill>
                <a:sym typeface="Wingdings" panose="05000000000000000000" pitchFamily="2" charset="2"/>
              </a:rPr>
              <a:t>mlrFamilies</a:t>
            </a:r>
            <a:endParaRPr lang="de-DE" sz="2600" baseline="0" dirty="0" smtClean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sym typeface="Wingdings" panose="05000000000000000000" pitchFamily="2" charset="2"/>
              </a:rPr>
              <a:t>(</a:t>
            </a:r>
            <a:r>
              <a:rPr lang="de-DE" sz="2600" dirty="0" err="1" smtClean="0">
                <a:solidFill>
                  <a:srgbClr val="FFFFFF"/>
                </a:solidFill>
                <a:sym typeface="Wingdings" panose="05000000000000000000" pitchFamily="2" charset="2"/>
              </a:rPr>
              <a:t>see</a:t>
            </a:r>
            <a:r>
              <a:rPr lang="de-DE" sz="2600" dirty="0" smtClean="0">
                <a:solidFill>
                  <a:srgbClr val="FFFFFF"/>
                </a:solidFill>
                <a:sym typeface="Wingdings" panose="05000000000000000000" pitchFamily="2" charset="2"/>
              </a:rPr>
              <a:t> also, „</a:t>
            </a:r>
            <a:r>
              <a:rPr lang="de-DE" sz="2600" dirty="0" err="1" smtClean="0">
                <a:solidFill>
                  <a:srgbClr val="FFFFFF"/>
                </a:solidFill>
                <a:sym typeface="Wingdings" panose="05000000000000000000" pitchFamily="2" charset="2"/>
              </a:rPr>
              <a:t>other</a:t>
            </a:r>
            <a:r>
              <a:rPr lang="de-DE" sz="2600" dirty="0" smtClean="0">
                <a:solidFill>
                  <a:srgbClr val="FFFFFF"/>
                </a:solidFill>
                <a:sym typeface="Wingdings" panose="05000000000000000000" pitchFamily="2" charset="2"/>
              </a:rPr>
              <a:t>“ = </a:t>
            </a:r>
            <a:r>
              <a:rPr lang="de-DE" sz="2600" dirty="0" err="1" smtClean="0">
                <a:solidFill>
                  <a:srgbClr val="FFFFFF"/>
                </a:solidFill>
                <a:sym typeface="Wingdings" panose="05000000000000000000" pitchFamily="2" charset="2"/>
              </a:rPr>
              <a:t>family</a:t>
            </a:r>
            <a:r>
              <a:rPr lang="de-DE" sz="2600" dirty="0" smtClean="0">
                <a:solidFill>
                  <a:srgbClr val="FFFFFF"/>
                </a:solidFill>
                <a:sym typeface="Wingdings" panose="05000000000000000000" pitchFamily="2" charset="2"/>
              </a:rPr>
              <a:t>)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Für</a:t>
            </a:r>
            <a:r>
              <a:rPr kumimoji="0" lang="de-DE" sz="2600" b="0" i="0" u="none" strike="noStrike" cap="none" spc="0" normalizeH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de-DE" sz="2600" b="0" i="0" u="none" strike="noStrike" cap="none" spc="0" normalizeH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perfromance</a:t>
            </a:r>
            <a:endParaRPr lang="de-DE" sz="260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600" b="1" dirty="0" err="1" smtClean="0">
                <a:solidFill>
                  <a:srgbClr val="FFFFFF"/>
                </a:solidFill>
                <a:sym typeface="Wingdings" panose="05000000000000000000" pitchFamily="2" charset="2"/>
              </a:rPr>
              <a:t>Learner</a:t>
            </a:r>
            <a:endParaRPr kumimoji="0" lang="de-DE" sz="2600" b="1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Wingdings" panose="05000000000000000000" pitchFamily="2" charset="2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600" dirty="0" smtClean="0">
                <a:solidFill>
                  <a:srgbClr val="FFFFFF"/>
                </a:solidFill>
                <a:sym typeface="Wingdings" panose="05000000000000000000" pitchFamily="2" charset="2"/>
              </a:rPr>
              <a:t>Überall die Hilfe „verlinken“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?Lerners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600" dirty="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600" b="1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Plots für Benchmark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600" dirty="0" err="1" smtClean="0">
                <a:solidFill>
                  <a:srgbClr val="FFFFFF"/>
                </a:solidFill>
                <a:sym typeface="Wingdings" panose="05000000000000000000" pitchFamily="2" charset="2"/>
              </a:rPr>
              <a:t>Bmr</a:t>
            </a:r>
            <a:r>
              <a:rPr lang="de-DE" sz="2600" dirty="0" smtClean="0">
                <a:solidFill>
                  <a:srgbClr val="FFFFFF"/>
                </a:solidFill>
                <a:sym typeface="Wingdings" panose="05000000000000000000" pitchFamily="2" charset="2"/>
              </a:rPr>
              <a:t> </a:t>
            </a:r>
            <a:r>
              <a:rPr lang="de-DE" sz="2600" dirty="0" err="1" smtClean="0">
                <a:solidFill>
                  <a:srgbClr val="FFFFFF"/>
                </a:solidFill>
                <a:sym typeface="Wingdings" panose="05000000000000000000" pitchFamily="2" charset="2"/>
              </a:rPr>
              <a:t>boxplot</a:t>
            </a:r>
            <a:endParaRPr kumimoji="0" lang="de-DE" sz="2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179131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10452460" y="1704393"/>
            <a:ext cx="3263902" cy="3871000"/>
            <a:chOff x="7614986" y="6989837"/>
            <a:chExt cx="3263902" cy="3871000"/>
          </a:xfrm>
        </p:grpSpPr>
        <p:sp>
          <p:nvSpPr>
            <p:cNvPr id="97" name="Rechteck 96"/>
            <p:cNvSpPr/>
            <p:nvPr/>
          </p:nvSpPr>
          <p:spPr>
            <a:xfrm>
              <a:off x="7614986" y="7116837"/>
              <a:ext cx="3263902" cy="3744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4570" tIns="54570" rIns="54570" bIns="54570" numCol="1" spcCol="38100" rtlCol="0" anchor="ctr">
              <a:spAutoFit/>
            </a:bodyPr>
            <a:lstStyle>
              <a:lvl1pPr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8" name="Shape 38"/>
            <p:cNvSpPr/>
            <p:nvPr/>
          </p:nvSpPr>
          <p:spPr>
            <a:xfrm>
              <a:off x="7614986" y="6989837"/>
              <a:ext cx="3263902" cy="32038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:lc="http://schemas.openxmlformats.org/drawingml/2006/lockedCanvas"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lvl="1" indent="0">
                <a:defRPr sz="1800"/>
              </a:pPr>
              <a:r>
                <a:rPr lang="en-GB" sz="2000" dirty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Configuration 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99" name="Abgerundetes Rechteck 98"/>
            <p:cNvSpPr/>
            <p:nvPr/>
          </p:nvSpPr>
          <p:spPr>
            <a:xfrm>
              <a:off x="7766480" y="7437218"/>
              <a:ext cx="2960914" cy="3294162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4570" tIns="0" rIns="54570" bIns="0" numCol="1" spcCol="38100" rtlCol="0" anchor="t">
              <a:spAutoFit/>
            </a:bodyPr>
            <a:lstStyle>
              <a:lvl1pPr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 global options for the current R session.</a:t>
              </a: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US" alt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b="1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configureMlr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(show.info = TRUE, </a:t>
              </a: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1000" dirty="0">
                <a:sym typeface="Menlo"/>
              </a:endParaRP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>
                  <a:sym typeface="Menlo"/>
                </a:rPr>
                <a:t> </a:t>
              </a: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on.learner.error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=</a:t>
              </a: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‘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stop’, </a:t>
              </a: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on.par.without.desc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= </a:t>
              </a:r>
              <a:endPara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endParaRP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‘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stop’,</a:t>
              </a: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1000" dirty="0">
                <a:sym typeface="Menlo"/>
              </a:endParaRP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>
                  <a:sym typeface="Menlo"/>
                </a:rPr>
                <a:t>  </a:t>
              </a: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endParaRP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show.learner.output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= TRUE, 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…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</a:t>
              </a: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de-DE" alt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enlo"/>
              </a:endParaRP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 smtClean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Example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: </a:t>
              </a:r>
              <a:r>
                <a:rPr lang="de-DE" sz="1000" dirty="0" smtClean="0">
                  <a:sym typeface="Menlo"/>
                </a:rPr>
                <a:t/>
              </a:r>
              <a:br>
                <a:rPr lang="de-DE" sz="1000" dirty="0" smtClean="0">
                  <a:sym typeface="Menlo"/>
                </a:rPr>
              </a:b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configureMlr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on.learner.error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= "warn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")</a:t>
              </a:r>
            </a:p>
            <a:p>
              <a:pPr lvl="1" indent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altLang="de-DE" sz="1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Warning</a:t>
              </a:r>
              <a:r>
                <a:rPr lang="de-DE" altLang="de-DE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instead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of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exception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is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issued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and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</a:t>
              </a:r>
              <a:r>
                <a:rPr lang="de-DE" altLang="de-DE" sz="1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object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</a:t>
              </a:r>
              <a:r>
                <a:rPr lang="de-DE" altLang="de-DE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(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mod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) </a:t>
              </a:r>
              <a:r>
                <a:rPr lang="en-GB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 of class </a:t>
              </a:r>
              <a:r>
                <a:rPr lang="en-GB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FailureModel</a:t>
              </a:r>
              <a:r>
                <a:rPr lang="en-GB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 is </a:t>
              </a:r>
              <a:r>
                <a:rPr lang="en-GB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created</a:t>
              </a:r>
              <a:endParaRPr lang="de-DE" alt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enlo"/>
              </a:endParaRPr>
            </a:p>
            <a:p>
              <a:pPr marL="171450" lvl="1" indent="-171450" algn="l">
                <a:buClr>
                  <a:srgbClr val="1D4BA8"/>
                </a:buClr>
                <a:buFont typeface="Wingdings" panose="05000000000000000000" pitchFamily="2" charset="2"/>
                <a:buChar char="§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isFailureModel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(mod)</a:t>
              </a:r>
              <a:endParaRPr lang="de-DE" alt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enlo"/>
              </a:endParaRPr>
            </a:p>
            <a:p>
              <a:pPr marL="171450" lvl="1" indent="-171450" algn="l">
                <a:buClr>
                  <a:srgbClr val="1D4BA8"/>
                </a:buClr>
                <a:buFont typeface="Wingdings" panose="05000000000000000000" pitchFamily="2" charset="2"/>
                <a:buChar char="§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getFailureModelMsg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(mod)</a:t>
              </a:r>
              <a:endParaRPr lang="de-DE" alt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enlo"/>
              </a:endParaRPr>
            </a:p>
          </p:txBody>
        </p:sp>
        <p:sp>
          <p:nvSpPr>
            <p:cNvPr id="100" name="Abgerundete rechteckige Legende 99"/>
            <p:cNvSpPr/>
            <p:nvPr/>
          </p:nvSpPr>
          <p:spPr>
            <a:xfrm>
              <a:off x="7982045" y="8970674"/>
              <a:ext cx="1244217" cy="180000"/>
            </a:xfrm>
            <a:prstGeom prst="wedgeRoundRectCallout">
              <a:avLst>
                <a:gd name="adj1" fmla="val -25155"/>
                <a:gd name="adj2" fmla="val -108757"/>
                <a:gd name="adj3" fmla="val 16667"/>
              </a:avLst>
            </a:prstGeom>
            <a:solidFill>
              <a:srgbClr val="555454">
                <a:alpha val="80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4570" tIns="54570" rIns="54570" bIns="54570" numCol="1" spcCol="38100" rtlCol="0" anchor="ctr">
              <a:spAutoFit/>
            </a:bodyPr>
            <a:lstStyle>
              <a:lvl1pPr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Check </a:t>
              </a:r>
              <a:r>
                <a:rPr lang="de-DE" sz="10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kumimoji="0" lang="de-DE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arameters</a:t>
              </a:r>
            </a:p>
          </p:txBody>
        </p:sp>
        <p:sp>
          <p:nvSpPr>
            <p:cNvPr id="101" name="Abgerundete rechteckige Legende 100"/>
            <p:cNvSpPr/>
            <p:nvPr/>
          </p:nvSpPr>
          <p:spPr>
            <a:xfrm>
              <a:off x="7982045" y="7966799"/>
              <a:ext cx="936000" cy="180000"/>
            </a:xfrm>
            <a:prstGeom prst="wedgeRoundRectCallout">
              <a:avLst>
                <a:gd name="adj1" fmla="val -15965"/>
                <a:gd name="adj2" fmla="val 96343"/>
                <a:gd name="adj3" fmla="val 16667"/>
              </a:avLst>
            </a:prstGeom>
            <a:solidFill>
              <a:srgbClr val="555454">
                <a:alpha val="80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4570" tIns="54570" rIns="54570" bIns="54570" numCol="1" spcCol="38100" rtlCol="0" anchor="ctr">
              <a:spAutoFit/>
            </a:bodyPr>
            <a:lstStyle>
              <a:lvl1pPr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10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Handle Errors</a:t>
              </a:r>
              <a:endParaRPr kumimoji="0" lang="de-DE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  <p:sp>
          <p:nvSpPr>
            <p:cNvPr id="117" name="Abgerundete rechteckige Legende 116"/>
            <p:cNvSpPr/>
            <p:nvPr/>
          </p:nvSpPr>
          <p:spPr>
            <a:xfrm>
              <a:off x="9285243" y="7954400"/>
              <a:ext cx="1332000" cy="504000"/>
            </a:xfrm>
            <a:prstGeom prst="wedgeRoundRectCallout">
              <a:avLst>
                <a:gd name="adj1" fmla="val -53612"/>
                <a:gd name="adj2" fmla="val 33182"/>
                <a:gd name="adj3" fmla="val 16667"/>
              </a:avLst>
            </a:prstGeom>
            <a:solidFill>
              <a:srgbClr val="555454">
                <a:alpha val="80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4570" tIns="54570" rIns="54570" bIns="54570" numCol="1" spcCol="38100" rtlCol="0" anchor="ctr">
              <a:spAutoFit/>
            </a:bodyPr>
            <a:lstStyle>
              <a:lvl1pPr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If</a:t>
              </a:r>
              <a:r>
                <a:rPr kumimoji="0" lang="de-DE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 an </a:t>
              </a:r>
              <a:r>
                <a:rPr kumimoji="0" lang="de-DE" sz="10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error</a:t>
              </a:r>
              <a:r>
                <a:rPr kumimoji="0" lang="de-DE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 </a:t>
              </a:r>
              <a:r>
                <a:rPr kumimoji="0" lang="de-DE" sz="10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is</a:t>
              </a:r>
              <a:r>
                <a:rPr kumimoji="0" lang="de-DE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 </a:t>
              </a:r>
              <a:r>
                <a:rPr kumimoji="0" lang="de-DE" sz="10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caught</a:t>
              </a:r>
              <a:r>
                <a:rPr kumimoji="0" lang="de-DE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, R </a:t>
              </a:r>
              <a:r>
                <a:rPr kumimoji="0" lang="de-DE" sz="10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exception</a:t>
              </a:r>
              <a:r>
                <a:rPr kumimoji="0" lang="de-DE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 </a:t>
              </a:r>
              <a:r>
                <a:rPr kumimoji="0" lang="de-DE" sz="1000" b="0" i="0" u="none" strike="noStrike" cap="none" spc="0" normalizeH="0" baseline="0" dirty="0" err="1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is</a:t>
              </a:r>
              <a:r>
                <a:rPr kumimoji="0" lang="de-DE" sz="1000" b="0" i="0" u="none" strike="noStrike" cap="none" spc="0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 </a:t>
              </a:r>
              <a:endParaRPr kumimoji="0" lang="de-DE" sz="1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spc="0" normalizeH="0" baseline="0" dirty="0" err="1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generated</a:t>
              </a:r>
              <a:endParaRPr kumimoji="0" lang="de-DE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  <p:sp>
          <p:nvSpPr>
            <p:cNvPr id="118" name="Abgerundete rechteckige Legende 117"/>
            <p:cNvSpPr/>
            <p:nvPr/>
          </p:nvSpPr>
          <p:spPr>
            <a:xfrm>
              <a:off x="9441827" y="8668079"/>
              <a:ext cx="1260000" cy="504000"/>
            </a:xfrm>
            <a:prstGeom prst="wedgeRoundRectCallout">
              <a:avLst>
                <a:gd name="adj1" fmla="val -62572"/>
                <a:gd name="adj2" fmla="val -37234"/>
                <a:gd name="adj3" fmla="val 16667"/>
              </a:avLst>
            </a:prstGeom>
            <a:solidFill>
              <a:srgbClr val="555454">
                <a:alpha val="80000"/>
              </a:srgbClr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="horz" wrap="square" lIns="54570" tIns="54570" rIns="54570" bIns="54570" numCol="1" spcCol="38100" rtlCol="0" anchor="ctr">
              <a:spAutoFit/>
            </a:bodyPr>
            <a:lstStyle>
              <a:lvl1pPr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1pPr>
              <a:lvl2pPr indent="228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2pPr>
              <a:lvl3pPr indent="457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3pPr>
              <a:lvl4pPr indent="685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4pPr>
              <a:lvl5pPr indent="9144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5pPr>
              <a:lvl6pPr indent="11430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6pPr>
              <a:lvl7pPr indent="13716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7pPr>
              <a:lvl8pPr indent="16002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8pPr>
              <a:lvl9pPr indent="1828800" algn="ctr" defTabSz="584200">
                <a:defRPr sz="3800"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Helvetica Light"/>
                </a:rPr>
                <a:t>Set ‚quiet‘ to ignore error and ‚warn‘ to produce a warning</a:t>
              </a:r>
              <a:endParaRPr kumimoji="0" lang="en-US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654855" y="646157"/>
            <a:ext cx="3275674" cy="4608000"/>
            <a:chOff x="3658404" y="723065"/>
            <a:chExt cx="3275674" cy="4134039"/>
          </a:xfrm>
        </p:grpSpPr>
        <p:sp>
          <p:nvSpPr>
            <p:cNvPr id="72" name="Rechteck 71"/>
            <p:cNvSpPr/>
            <p:nvPr/>
          </p:nvSpPr>
          <p:spPr>
            <a:xfrm>
              <a:off x="3670176" y="825104"/>
              <a:ext cx="3263902" cy="403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de-DE" sz="2600" dirty="0">
                <a:solidFill>
                  <a:srgbClr val="FFFFFF"/>
                </a:solidFill>
              </a:endParaRPr>
            </a:p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3" name="Shape 38"/>
            <p:cNvSpPr/>
            <p:nvPr/>
          </p:nvSpPr>
          <p:spPr>
            <a:xfrm>
              <a:off x="3658404" y="723065"/>
              <a:ext cx="3263902" cy="32038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Nested </a:t>
              </a:r>
              <a:r>
                <a:rPr lang="en-GB" sz="2000" dirty="0" smtClean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Resampling</a:t>
              </a:r>
              <a:endParaRPr lang="en-GB"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</p:grpSp>
      <p:sp>
        <p:nvSpPr>
          <p:cNvPr id="89" name="Abgerundetes Rechteck 88"/>
          <p:cNvSpPr/>
          <p:nvPr/>
        </p:nvSpPr>
        <p:spPr>
          <a:xfrm>
            <a:off x="3806991" y="1073963"/>
            <a:ext cx="2983173" cy="4078486"/>
          </a:xfrm>
          <a:prstGeom prst="roundRect">
            <a:avLst>
              <a:gd name="adj" fmla="val 4902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0" rIns="54570" bIns="0" numCol="1" spcCol="38100" rtlCol="0" anchor="t">
            <a:spAutoFit/>
          </a:bodyPr>
          <a:lstStyle/>
          <a:p>
            <a:pPr marL="228600" indent="-228600" algn="l">
              <a:buClr>
                <a:srgbClr val="1D4BA8"/>
              </a:buClr>
              <a:buFont typeface="+mj-lt"/>
              <a:buAutoNum type="arabicPeriod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Menlo"/>
              </a:rPr>
              <a:t>Specify inner resampling method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Menlo"/>
              </a:rPr>
            </a:br>
            <a:r>
              <a:rPr lang="en-US" sz="1000" dirty="0">
                <a:latin typeface="Courier New" charset="0"/>
                <a:ea typeface="Courier New" charset="0"/>
                <a:cs typeface="Courier New" charset="0"/>
                <a:sym typeface="Menlo"/>
              </a:rPr>
              <a:t>inner = 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  <a:sym typeface="Menlo"/>
              </a:rPr>
              <a:t>makeResampleDesc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  <a:sym typeface="Menlo"/>
              </a:rPr>
              <a:t>(...)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  <a:sym typeface="Menlo"/>
            </a:endParaRPr>
          </a:p>
          <a:p>
            <a:pPr marL="228600" lvl="0" indent="-228600" algn="l">
              <a:buClr>
                <a:srgbClr val="1D4BA8"/>
              </a:buClr>
              <a:buFont typeface="+mj-lt"/>
              <a:buAutoNum type="arabicPeriod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Menlo"/>
              </a:rPr>
              <a:t>Create learner with inner resampling method</a:t>
            </a:r>
          </a:p>
          <a:p>
            <a:pPr marL="228600" lvl="1" indent="-228600" algn="l">
              <a:buClr>
                <a:srgbClr val="1D4BA8"/>
              </a:buClr>
              <a:buFont typeface="Wingdings" panose="05000000000000000000" pitchFamily="2" charset="2"/>
              <a:buChar char="§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Menlo"/>
              </a:rPr>
              <a:t>Tuning wrapper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/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</a:b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lrn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makeTuneWrapper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(..., resampling=inner, ...)</a:t>
            </a:r>
          </a:p>
          <a:p>
            <a:pPr marL="228600" lvl="1" indent="-228600" algn="l">
              <a:buClr>
                <a:srgbClr val="1D4BA8"/>
              </a:buClr>
              <a:buFont typeface="Wingdings" panose="05000000000000000000" pitchFamily="2" charset="2"/>
              <a:buChar char="§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Menlo"/>
              </a:rPr>
              <a:t>feature selection wrapper approach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Menlo"/>
              </a:rPr>
            </a:b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lrn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makeFeatSelWrapper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(..., resampling=inner, ...)</a:t>
            </a:r>
          </a:p>
          <a:p>
            <a:pPr marL="228600" lvl="1" indent="-228600" algn="l">
              <a:buClr>
                <a:srgbClr val="1D4BA8"/>
              </a:buClr>
              <a:buFont typeface="Wingdings" panose="05000000000000000000" pitchFamily="2" charset="2"/>
              <a:buChar char="§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Menlo"/>
              </a:rPr>
              <a:t>feature selection with filter approach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/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</a:b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lrn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makeFilterWrapper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(...)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</a:b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lrn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makeTuneWrapper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lrn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, ..., 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  resampling = inner, ...)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  <a:sym typeface="Menlo"/>
            </a:endParaRPr>
          </a:p>
          <a:p>
            <a:pPr marL="228600" lvl="0" indent="-228600" algn="l">
              <a:buClr>
                <a:srgbClr val="1D4BA8"/>
              </a:buClr>
              <a:buFont typeface="+mj-lt"/>
              <a:buAutoNum type="arabicPeriod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Menlo"/>
              </a:rPr>
              <a:t>Specify outer resampling method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Menlo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outer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makeResampleDesc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(...)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  <a:sym typeface="Menlo"/>
            </a:endParaRPr>
          </a:p>
          <a:p>
            <a:pPr marL="228600" lvl="0" indent="-228600" algn="l">
              <a:buClr>
                <a:srgbClr val="1D4BA8"/>
              </a:buClr>
              <a:buFont typeface="+mj-lt"/>
              <a:buAutoNum type="arabicPeriod"/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Menlo"/>
              </a:rPr>
              <a:t>Call resample function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sym typeface="Menlo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r = resample(learner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lrn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, ..., 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  resampling=outer, ...)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</a:b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  <a:sym typeface="Menlo"/>
              </a:rPr>
              <a:t>r$extract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  <a:sym typeface="Menlo"/>
            </a:endParaRPr>
          </a:p>
          <a:p>
            <a:pPr lvl="0" algn="l">
              <a:buClr>
                <a:srgbClr val="1D4BA8"/>
              </a:buClr>
              <a:defRPr sz="1000">
                <a:latin typeface="Menlo"/>
                <a:ea typeface="Menlo"/>
                <a:cs typeface="Menlo"/>
                <a:sym typeface="Menlo"/>
              </a:defRPr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  <a:sym typeface="Menlo"/>
            </a:endParaRP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Benchmarking with Nested resampling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>
                <a:latin typeface="Arial" charset="0"/>
                <a:ea typeface="Arial" charset="0"/>
                <a:cs typeface="Arial" charset="0"/>
              </a:rPr>
              <a:t>Given learners with specified inner resampling 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tasks = list(task1, task2)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lrns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 = list(lrn1, lrn2) 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outer = list(outer1, outer2)</a:t>
            </a:r>
          </a:p>
          <a:p>
            <a:pPr algn="l">
              <a:defRPr sz="1000">
                <a:latin typeface="Menlo"/>
                <a:ea typeface="Menlo"/>
                <a:cs typeface="Menlo"/>
                <a:sym typeface="Menlo"/>
              </a:defRPr>
            </a:pP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benchmark(</a:t>
            </a:r>
            <a:r>
              <a:rPr lang="en-US" sz="1000" dirty="0" err="1">
                <a:latin typeface="Courier New" charset="0"/>
                <a:ea typeface="Courier New" charset="0"/>
                <a:cs typeface="Courier New" charset="0"/>
              </a:rPr>
              <a:t>lrns</a:t>
            </a:r>
            <a:r>
              <a:rPr lang="en-US" sz="1000" dirty="0">
                <a:latin typeface="Courier New" charset="0"/>
                <a:ea typeface="Courier New" charset="0"/>
                <a:cs typeface="Courier New" charset="0"/>
              </a:rPr>
              <a:t>, tasks, outer, ...)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277873" y="643739"/>
            <a:ext cx="3263904" cy="7226622"/>
            <a:chOff x="231301" y="1637893"/>
            <a:chExt cx="3263904" cy="7226622"/>
          </a:xfrm>
        </p:grpSpPr>
        <p:sp>
          <p:nvSpPr>
            <p:cNvPr id="11" name="Rechteck 10"/>
            <p:cNvSpPr/>
            <p:nvPr/>
          </p:nvSpPr>
          <p:spPr>
            <a:xfrm>
              <a:off x="231301" y="1808515"/>
              <a:ext cx="3243521" cy="705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" name="Shape 38"/>
            <p:cNvSpPr/>
            <p:nvPr/>
          </p:nvSpPr>
          <p:spPr>
            <a:xfrm>
              <a:off x="231303" y="1637893"/>
              <a:ext cx="3263902" cy="32038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 smtClean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Tuning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359186" y="2085468"/>
              <a:ext cx="2960914" cy="6681192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spAutoFit/>
            </a:bodyPr>
            <a:lstStyle/>
            <a:p>
              <a:pPr algn="l"/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In order to tune a machine learning algorithm, you have to specify</a:t>
              </a:r>
            </a:p>
            <a:p>
              <a:pPr marL="171450" indent="-171450" algn="l">
                <a:buClr>
                  <a:srgbClr val="1D4BA8"/>
                </a:buClr>
                <a:buFont typeface="Wingdings" panose="05000000000000000000" pitchFamily="2" charset="2"/>
                <a:buChar char="§"/>
              </a:pP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the search space</a:t>
              </a:r>
              <a:b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makeParamSet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makeNumericParam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("C",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lower = 0.01, upper = 0.1))</a:t>
              </a:r>
            </a:p>
            <a:p>
              <a:pPr marL="171450" indent="-171450" algn="l">
                <a:buClr>
                  <a:srgbClr val="1D4BA8"/>
                </a:buClr>
                <a:buFont typeface="Wingdings" panose="05000000000000000000" pitchFamily="2" charset="2"/>
                <a:buChar char="§"/>
              </a:pP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the optimization algorithm </a:t>
              </a:r>
              <a:b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ctrl =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makeTuneControlRandom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maxit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100L)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or numeric search space and no </a:t>
              </a:r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randomizazion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b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ctrl =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makeTuneControlGrid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resolution = 15L)</a:t>
              </a:r>
            </a:p>
            <a:p>
              <a:pPr marL="171450" indent="-171450" algn="l">
                <a:buClr>
                  <a:srgbClr val="1D4BA8"/>
                </a:buClr>
                <a:buFont typeface="Wingdings" panose="05000000000000000000" pitchFamily="2" charset="2"/>
                <a:buChar char="§"/>
              </a:pP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an evaluation method, i.e., a resampling strategy and a performance measure</a:t>
              </a:r>
              <a:b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rdesc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makeResampleDesc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("CV",   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iters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3L)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measure =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</a:t>
              </a: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de-DE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Performing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tuning</a:t>
              </a:r>
              <a:endParaRPr lang="de-DE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tuneParams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learner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task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b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rdesc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ps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ctrl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measure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de-DE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Accessing the tuning result</a:t>
              </a:r>
            </a:p>
            <a:p>
              <a:pPr marL="171450" lvl="0" indent="-171450" algn="l">
                <a:buClr>
                  <a:srgbClr val="1D4BA8"/>
                </a:buClr>
                <a:buFont typeface="Wingdings" panose="05000000000000000000" pitchFamily="2" charset="2"/>
                <a:buChar char="§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Best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found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settings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res$x</a:t>
              </a:r>
              <a:endParaRPr lang="de-DE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lvl="0" indent="-171450" algn="l">
                <a:buClr>
                  <a:srgbClr val="1D4BA8"/>
                </a:buClr>
                <a:buFont typeface="Wingdings" panose="05000000000000000000" pitchFamily="2" charset="2"/>
                <a:buChar char="§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Corresponding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performance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res$y</a:t>
              </a:r>
              <a:endParaRPr lang="de-DE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de-DE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algn="l">
                <a:buClr>
                  <a:srgbClr val="1D4BA8"/>
                </a:buClr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Further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options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lvl="0" indent="-171450" algn="l">
                <a:buClr>
                  <a:srgbClr val="1D4BA8"/>
                </a:buClr>
                <a:buFont typeface="Wingdings" panose="05000000000000000000" pitchFamily="2" charset="2"/>
                <a:buChar char="§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>Multiplexer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lrn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=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makeModelMultiplexer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learnersList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tuneParams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lrn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iris.task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rdesc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        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ps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ctrl)</a:t>
              </a:r>
              <a:endParaRPr lang="de-DE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lvl="0" indent="-171450" algn="l">
                <a:buClr>
                  <a:srgbClr val="1D4BA8"/>
                </a:buClr>
                <a:buFont typeface="Wingdings" panose="05000000000000000000" pitchFamily="2" charset="2"/>
                <a:buChar char="§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Multi-criteria evaluation and optimization</a:t>
              </a:r>
              <a:b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tuneParamsMultiCrit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("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classif.ksvm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“ 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, task =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sonar.task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resampling =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rdesc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par.set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=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ps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measures = list(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fpr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fnr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), </a:t>
              </a:r>
              <a:b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</a:b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 control = ctrl)</a:t>
              </a:r>
            </a:p>
            <a:p>
              <a:pPr marL="171450" lvl="0" indent="-171450" algn="l">
                <a:buClr>
                  <a:srgbClr val="1D4BA8"/>
                </a:buClr>
                <a:buFont typeface="Wingdings" panose="05000000000000000000" pitchFamily="2" charset="2"/>
                <a:buChar char="§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en-GB" sz="1000" dirty="0">
                <a:latin typeface="Courier New" panose="02070309020205020404" pitchFamily="49" charset="0"/>
                <a:cs typeface="Courier New" panose="02070309020205020404" pitchFamily="49" charset="0"/>
                <a:sym typeface="Menlo"/>
              </a:endParaRPr>
            </a:p>
            <a:p>
              <a:pPr marL="171450" lvl="0" indent="-171450" algn="l">
                <a:buClr>
                  <a:srgbClr val="1D4BA8"/>
                </a:buClr>
                <a:buFont typeface="Wingdings" panose="05000000000000000000" pitchFamily="2" charset="2"/>
                <a:buChar char="§"/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A</a:t>
              </a:r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ccessing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results</a:t>
              </a:r>
              <a:b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</a:br>
              <a:r>
                <a:rPr lang="en-GB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plotTuneMultiCritResultGGVIS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(res</a:t>
              </a:r>
              <a:r>
                <a:rPr lang="en-GB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kumimoji="0" lang="en-GB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Light"/>
              </a:endParaRPr>
            </a:p>
          </p:txBody>
        </p:sp>
      </p:grpSp>
      <p:sp>
        <p:nvSpPr>
          <p:cNvPr id="64" name="Shape 39"/>
          <p:cNvSpPr/>
          <p:nvPr/>
        </p:nvSpPr>
        <p:spPr>
          <a:xfrm>
            <a:off x="232450" y="10340910"/>
            <a:ext cx="6261703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0" algn="l">
              <a:lnSpc>
                <a:spcPct val="90000"/>
              </a:lnSpc>
              <a:defRPr sz="1800"/>
            </a:pP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RStudio® is a trademark of RStudio, Inc.  •  </a:t>
            </a:r>
            <a:r>
              <a:rPr sz="900">
                <a:solidFill>
                  <a:srgbClr val="0365C0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  <a:hlinkClick r:id="rId2"/>
              </a:rPr>
              <a:t>CC BY 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Your Name •  Your@email.com  •  844-448-1212 • </a:t>
            </a:r>
            <a:r>
              <a:rPr sz="900" u="sng">
                <a:latin typeface="Source Sans Pro Light"/>
                <a:ea typeface="Source Sans Pro Light"/>
                <a:cs typeface="Source Sans Pro Light"/>
                <a:sym typeface="Source Sans Pro Light"/>
                <a:hlinkClick r:id="rId3"/>
              </a:rPr>
              <a:t>rstudio.com</a:t>
            </a:r>
            <a:r>
              <a:rPr sz="900">
                <a:latin typeface="Source Sans Pro Light"/>
                <a:ea typeface="Source Sans Pro Light"/>
                <a:cs typeface="Source Sans Pro Light"/>
                <a:sym typeface="Source Sans Pro Light"/>
              </a:rPr>
              <a:t> </a:t>
            </a:r>
          </a:p>
        </p:txBody>
      </p:sp>
      <p:sp>
        <p:nvSpPr>
          <p:cNvPr id="13" name="Pfeil nach rechts 12"/>
          <p:cNvSpPr/>
          <p:nvPr/>
        </p:nvSpPr>
        <p:spPr>
          <a:xfrm>
            <a:off x="860938" y="10187740"/>
            <a:ext cx="1025277" cy="555182"/>
          </a:xfrm>
          <a:prstGeom prst="rightArrow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anpassen</a:t>
            </a:r>
          </a:p>
        </p:txBody>
      </p:sp>
      <p:sp>
        <p:nvSpPr>
          <p:cNvPr id="75" name="Shape 44"/>
          <p:cNvSpPr/>
          <p:nvPr/>
        </p:nvSpPr>
        <p:spPr>
          <a:xfrm>
            <a:off x="277873" y="272447"/>
            <a:ext cx="10041834" cy="320381"/>
          </a:xfrm>
          <a:prstGeom prst="roundRect">
            <a:avLst>
              <a:gd name="adj" fmla="val 20098"/>
            </a:avLst>
          </a:prstGeom>
          <a:solidFill>
            <a:srgbClr val="1D4BA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1" indent="0">
              <a:defRPr sz="1800"/>
            </a:pPr>
            <a:r>
              <a:rPr lang="en-US" sz="2000" dirty="0" smtClean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Advanced</a:t>
            </a:r>
            <a:endParaRPr lang="en-US" sz="1200" dirty="0">
              <a:solidFill>
                <a:srgbClr val="FFFFFF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7045919" y="646158"/>
            <a:ext cx="3263902" cy="4915000"/>
            <a:chOff x="7056549" y="723065"/>
            <a:chExt cx="3263902" cy="4915000"/>
          </a:xfrm>
        </p:grpSpPr>
        <p:sp>
          <p:nvSpPr>
            <p:cNvPr id="79" name="Rechteck 78"/>
            <p:cNvSpPr/>
            <p:nvPr/>
          </p:nvSpPr>
          <p:spPr>
            <a:xfrm>
              <a:off x="7056549" y="850065"/>
              <a:ext cx="3263902" cy="478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77" name="Shape 38"/>
            <p:cNvSpPr/>
            <p:nvPr/>
          </p:nvSpPr>
          <p:spPr>
            <a:xfrm>
              <a:off x="7056549" y="723065"/>
              <a:ext cx="3263902" cy="32038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 smtClean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Feature Selection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7199188" y="1168221"/>
              <a:ext cx="2960914" cy="4392216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Filter methods: assign importance values to features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fv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generateFilterValuesData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(task,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method = “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information.gain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”)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plotFilterValues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fv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filtered.task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filterFeatures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(task,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fval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fv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abs=2</a:t>
              </a:r>
              <a:r>
                <a:rPr lang="de-DE" sz="1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de-DE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Options: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specify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method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instead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fval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and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perc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or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threshold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instead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abs</a:t>
              </a:r>
              <a:endParaRPr lang="de-DE" sz="1000" dirty="0">
                <a:latin typeface="Courier New" charset="0"/>
                <a:ea typeface="Courier New" charset="0"/>
                <a:cs typeface="Courier New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Fuse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learner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with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filter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method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: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lrn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 =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makeFilterWrapper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(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learner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 =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  „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classif.fnn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“,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fw.method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 =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  „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information.gain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“,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fw.abs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 = 2)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getFilteredFeatures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(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mod</a:t>
              </a:r>
              <a:r>
                <a:rPr lang="de-DE" sz="1000" dirty="0" smtClean="0">
                  <a:latin typeface="Courier New" charset="0"/>
                  <a:ea typeface="Courier New" charset="0"/>
                  <a:cs typeface="Courier New" charset="0"/>
                </a:rPr>
                <a:t>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de-DE" sz="1000" dirty="0">
                <a:latin typeface="Courier New" charset="0"/>
                <a:ea typeface="Courier New" charset="0"/>
                <a:cs typeface="Courier New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Wrapper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methods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: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use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performance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learning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strategies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: </a:t>
              </a:r>
              <a:r>
                <a:rPr lang="de-DE" sz="1000" i="1" dirty="0">
                  <a:latin typeface="Arial" charset="0"/>
                  <a:ea typeface="Arial" charset="0"/>
                  <a:cs typeface="Arial" charset="0"/>
                </a:rPr>
                <a:t>GA, Exhaustive, Random, </a:t>
              </a:r>
              <a:r>
                <a:rPr lang="de-DE" sz="1000" i="1" dirty="0" err="1">
                  <a:latin typeface="Arial" charset="0"/>
                  <a:ea typeface="Arial" charset="0"/>
                  <a:cs typeface="Arial" charset="0"/>
                </a:rPr>
                <a:t>Sequential</a:t>
              </a:r>
              <a:endParaRPr lang="de-DE" sz="1000" i="1" dirty="0">
                <a:latin typeface="Arial" charset="0"/>
                <a:ea typeface="Arial" charset="0"/>
                <a:cs typeface="Arial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ctrl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 =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makeFeatSelControlGA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(...)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sfeats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 =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selectFeatures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(...,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 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control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 =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ctrl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analyzeFeatSelResult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(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sfeats</a:t>
              </a:r>
              <a:r>
                <a:rPr lang="de-DE" sz="1000" dirty="0" smtClean="0">
                  <a:latin typeface="Courier New" charset="0"/>
                  <a:ea typeface="Courier New" charset="0"/>
                  <a:cs typeface="Courier New" charset="0"/>
                </a:rPr>
                <a:t>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de-DE" sz="1000" dirty="0">
                <a:latin typeface="Arial" charset="0"/>
                <a:ea typeface="Arial" charset="0"/>
                <a:cs typeface="Arial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Fuse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learner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with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feature</a:t>
              </a:r>
              <a:r>
                <a:rPr lang="de-DE" sz="10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de-DE" sz="1000" dirty="0" err="1">
                  <a:latin typeface="Arial" charset="0"/>
                  <a:ea typeface="Arial" charset="0"/>
                  <a:cs typeface="Arial" charset="0"/>
                </a:rPr>
                <a:t>selection</a:t>
              </a:r>
              <a:endParaRPr lang="de-DE" sz="1000" dirty="0">
                <a:latin typeface="Arial" charset="0"/>
                <a:ea typeface="Arial" charset="0"/>
                <a:cs typeface="Arial" charset="0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lrn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 =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makeFeatSelWrapper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( 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  “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surv.coxph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“,...,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control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 =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ctrl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mod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 =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train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(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lrn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,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task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 = 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task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getFeatSelResult</a:t>
              </a:r>
              <a:r>
                <a:rPr lang="de-DE" sz="1000" dirty="0">
                  <a:latin typeface="Courier New" charset="0"/>
                  <a:ea typeface="Courier New" charset="0"/>
                  <a:cs typeface="Courier New" charset="0"/>
                </a:rPr>
                <a:t>(</a:t>
              </a:r>
              <a:r>
                <a:rPr lang="de-DE" sz="1000" dirty="0" err="1">
                  <a:latin typeface="Courier New" charset="0"/>
                  <a:ea typeface="Courier New" charset="0"/>
                  <a:cs typeface="Courier New" charset="0"/>
                </a:rPr>
                <a:t>mod</a:t>
              </a:r>
              <a:r>
                <a:rPr lang="de-DE" sz="1000" dirty="0" smtClean="0">
                  <a:latin typeface="Courier New" charset="0"/>
                  <a:ea typeface="Courier New" charset="0"/>
                  <a:cs typeface="Courier New" charset="0"/>
                </a:rPr>
                <a:t>)</a:t>
              </a:r>
              <a:endParaRPr lang="de-DE" sz="10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67" name="Shape 37"/>
          <p:cNvSpPr>
            <a:spLocks noGrp="1"/>
          </p:cNvSpPr>
          <p:nvPr>
            <p:ph type="title"/>
          </p:nvPr>
        </p:nvSpPr>
        <p:spPr>
          <a:xfrm>
            <a:off x="10452460" y="308253"/>
            <a:ext cx="3217980" cy="10721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280415">
              <a:lnSpc>
                <a:spcPct val="80000"/>
              </a:lnSpc>
              <a:defRPr sz="1800"/>
            </a:pPr>
            <a:r>
              <a:rPr lang="en-GB" sz="3167" dirty="0">
                <a:solidFill>
                  <a:srgbClr val="1D4BA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Machine Learning</a:t>
            </a:r>
            <a:br>
              <a:rPr lang="en-GB" sz="3167" dirty="0">
                <a:solidFill>
                  <a:srgbClr val="1D4BA8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GB" sz="3167" dirty="0">
                <a:solidFill>
                  <a:srgbClr val="1D4BA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R</a:t>
            </a:r>
            <a:endParaRPr sz="4224" dirty="0">
              <a:solidFill>
                <a:srgbClr val="1D4BA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8" name="Picture 2" descr="Bildergebnis für ml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6743" y="908401"/>
            <a:ext cx="1382653" cy="6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pieren 1"/>
          <p:cNvGrpSpPr/>
          <p:nvPr/>
        </p:nvGrpSpPr>
        <p:grpSpPr>
          <a:xfrm>
            <a:off x="283469" y="7925676"/>
            <a:ext cx="3263902" cy="1675000"/>
            <a:chOff x="3666627" y="5305619"/>
            <a:chExt cx="3263902" cy="1675000"/>
          </a:xfrm>
        </p:grpSpPr>
        <p:sp>
          <p:nvSpPr>
            <p:cNvPr id="90" name="Rechteck 89"/>
            <p:cNvSpPr/>
            <p:nvPr/>
          </p:nvSpPr>
          <p:spPr>
            <a:xfrm>
              <a:off x="3666627" y="5432619"/>
              <a:ext cx="3263902" cy="154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1" name="Shape 38"/>
            <p:cNvSpPr/>
            <p:nvPr/>
          </p:nvSpPr>
          <p:spPr>
            <a:xfrm>
              <a:off x="3666627" y="5305619"/>
              <a:ext cx="3263902" cy="320381"/>
            </a:xfrm>
            <a:prstGeom prst="roundRect">
              <a:avLst>
                <a:gd name="adj" fmla="val 20098"/>
              </a:avLst>
            </a:prstGeom>
            <a:solidFill>
              <a:srgbClr val="1D4BA8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/>
            <a:p>
              <a:pPr lvl="1" indent="0">
                <a:defRPr sz="1800"/>
              </a:pPr>
              <a:r>
                <a:rPr lang="en-GB" sz="2000" dirty="0">
                  <a:solidFill>
                    <a:srgbClr val="FFFFFF"/>
                  </a:solidFill>
                  <a:latin typeface="Arial" panose="020B0604020202020204" pitchFamily="34" charset="0"/>
                  <a:ea typeface="Source Sans Pro"/>
                  <a:cs typeface="Arial" panose="020B0604020202020204" pitchFamily="34" charset="0"/>
                  <a:sym typeface="Source Sans Pro"/>
                </a:rPr>
                <a:t>Partial Dependence Plots</a:t>
              </a:r>
              <a:endParaRPr sz="2000" dirty="0">
                <a:solidFill>
                  <a:srgbClr val="FFFFFF"/>
                </a:solidFill>
                <a:latin typeface="Arial" panose="020B0604020202020204" pitchFamily="34" charset="0"/>
                <a:ea typeface="Source Sans Pro"/>
                <a:cs typeface="Arial" panose="020B0604020202020204" pitchFamily="34" charset="0"/>
                <a:sym typeface="Source Sans Pro"/>
              </a:endParaRPr>
            </a:p>
          </p:txBody>
        </p:sp>
        <p:sp>
          <p:nvSpPr>
            <p:cNvPr id="92" name="Abgerundetes Rechteck 32"/>
            <p:cNvSpPr/>
            <p:nvPr/>
          </p:nvSpPr>
          <p:spPr>
            <a:xfrm>
              <a:off x="3818121" y="5753000"/>
              <a:ext cx="2960914" cy="1108472"/>
            </a:xfrm>
            <a:prstGeom prst="roundRect">
              <a:avLst>
                <a:gd name="adj" fmla="val 4902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0" rIns="54570" bIns="0" numCol="1" spcCol="38100" rtlCol="0" anchor="t">
              <a:spAutoFit/>
            </a:bodyPr>
            <a:lstStyle/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Generate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a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grid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for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the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</a:t>
              </a:r>
              <a:r>
                <a:rPr lang="de-DE" sz="1000" dirty="0" err="1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chosen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</a:t>
              </a:r>
              <a:r>
                <a:rPr lang="de-DE" sz="1000" dirty="0" err="1" smtClean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feature</a:t>
              </a:r>
              <a:r>
                <a:rPr lang="de-DE" sz="1000" dirty="0"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 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pd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 = </a:t>
              </a: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generatePartialDependenceData</a:t>
              </a:r>
              <a:r>
                <a:rPr lang="de-DE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 </a:t>
              </a:r>
              <a:r>
                <a:rPr lang="de-DE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mod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task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, </a:t>
              </a:r>
              <a:r>
                <a:rPr lang="en-US" sz="1000" dirty="0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“</a:t>
              </a:r>
              <a:r>
                <a:rPr lang="de-DE" sz="1000" dirty="0" err="1" smtClean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feature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")</a:t>
              </a: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de-DE" alt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Plot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the</a:t>
              </a:r>
              <a:r>
                <a:rPr lang="de-DE" alt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 partial </a:t>
              </a:r>
              <a:r>
                <a:rPr lang="de-DE" altLang="de-DE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enlo"/>
                </a:rPr>
                <a:t>dependencies</a:t>
              </a:r>
              <a:endParaRPr lang="de-DE" altLang="de-D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enlo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plotPartialDependence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(</a:t>
              </a:r>
              <a:r>
                <a:rPr lang="de-DE" sz="1000" dirty="0" err="1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pd</a:t>
              </a:r>
              <a:r>
                <a:rPr lang="de-DE" sz="1000" dirty="0">
                  <a:latin typeface="Courier New" panose="02070309020205020404" pitchFamily="49" charset="0"/>
                  <a:cs typeface="Courier New" panose="02070309020205020404" pitchFamily="49" charset="0"/>
                  <a:sym typeface="Menlo"/>
                </a:rPr>
                <a:t>)</a:t>
              </a:r>
              <a:endParaRPr lang="de-DE" alt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Menlo"/>
              </a:endParaRPr>
            </a:p>
            <a:p>
              <a:pPr lvl="0" algn="l">
                <a:defRPr sz="1000">
                  <a:latin typeface="Menlo"/>
                  <a:ea typeface="Menlo"/>
                  <a:cs typeface="Menlo"/>
                  <a:sym typeface="Menlo"/>
                </a:defRPr>
              </a:pPr>
              <a:endParaRPr lang="de-DE" altLang="de-DE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93" name="Grafik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38" y="8927293"/>
            <a:ext cx="1566277" cy="11854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6" name="Rechteck 95"/>
          <p:cNvSpPr/>
          <p:nvPr/>
        </p:nvSpPr>
        <p:spPr>
          <a:xfrm>
            <a:off x="14415821" y="5021501"/>
            <a:ext cx="2825066" cy="848870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Add </a:t>
            </a:r>
            <a:r>
              <a:rPr kumimoji="0" lang="de-DE" sz="1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how</a:t>
            </a:r>
            <a:r>
              <a:rPr kumimoji="0" lang="de-DE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</a:t>
            </a:r>
            <a:r>
              <a:rPr kumimoji="0" lang="de-DE" sz="1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to</a:t>
            </a:r>
            <a:r>
              <a:rPr kumimoji="0" lang="de-DE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</a:t>
            </a:r>
            <a:r>
              <a:rPr kumimoji="0" lang="de-DE" sz="1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create</a:t>
            </a:r>
            <a:r>
              <a:rPr kumimoji="0" lang="de-DE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a „</a:t>
            </a:r>
            <a:r>
              <a:rPr kumimoji="0" lang="de-DE" sz="1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pipline</a:t>
            </a:r>
            <a:r>
              <a:rPr kumimoji="0" lang="de-DE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“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solidFill>
                  <a:srgbClr val="FFFFFF"/>
                </a:solidFill>
              </a:rPr>
              <a:t>NA – </a:t>
            </a:r>
            <a:r>
              <a:rPr lang="de-DE" sz="1600" dirty="0" err="1" smtClean="0">
                <a:solidFill>
                  <a:srgbClr val="FFFFFF"/>
                </a:solidFill>
              </a:rPr>
              <a:t>impute</a:t>
            </a:r>
            <a:r>
              <a:rPr lang="de-DE" sz="1600" dirty="0" smtClean="0">
                <a:solidFill>
                  <a:srgbClr val="FFFFFF"/>
                </a:solidFill>
              </a:rPr>
              <a:t> – </a:t>
            </a:r>
            <a:r>
              <a:rPr lang="de-DE" sz="1600" dirty="0" err="1" smtClean="0">
                <a:solidFill>
                  <a:srgbClr val="FFFFFF"/>
                </a:solidFill>
              </a:rPr>
              <a:t>feature</a:t>
            </a:r>
            <a:r>
              <a:rPr lang="de-DE" sz="1600" dirty="0" smtClean="0">
                <a:solidFill>
                  <a:srgbClr val="FFFFFF"/>
                </a:solidFill>
              </a:rPr>
              <a:t> </a:t>
            </a:r>
            <a:r>
              <a:rPr lang="de-DE" sz="1600" dirty="0" err="1" smtClean="0">
                <a:solidFill>
                  <a:srgbClr val="FFFFFF"/>
                </a:solidFill>
              </a:rPr>
              <a:t>select</a:t>
            </a:r>
            <a:r>
              <a:rPr lang="de-DE" sz="1600" dirty="0" smtClean="0">
                <a:solidFill>
                  <a:srgbClr val="FFFFFF"/>
                </a:solidFill>
              </a:rPr>
              <a:t> – </a:t>
            </a:r>
            <a:r>
              <a:rPr lang="de-DE" sz="1600" dirty="0" err="1" smtClean="0">
                <a:solidFill>
                  <a:srgbClr val="FFFFFF"/>
                </a:solidFill>
              </a:rPr>
              <a:t>task</a:t>
            </a:r>
            <a:endParaRPr lang="de-DE" sz="1600" dirty="0" smtClean="0">
              <a:solidFill>
                <a:srgbClr val="FFFFFF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14415821" y="6538726"/>
            <a:ext cx="2825066" cy="848870"/>
          </a:xfrm>
          <a:prstGeom prst="rect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Feature </a:t>
            </a:r>
            <a:r>
              <a:rPr kumimoji="0" lang="de-DE" sz="1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filter</a:t>
            </a:r>
            <a:r>
              <a:rPr kumimoji="0" lang="de-DE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Helvetica Light"/>
              </a:rPr>
              <a:t> </a:t>
            </a:r>
            <a:r>
              <a:rPr kumimoji="0" lang="de-DE" sz="16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Wingdings" panose="05000000000000000000" pitchFamily="2" charset="2"/>
              </a:rPr>
              <a:t></a:t>
            </a:r>
            <a:r>
              <a:rPr kumimoji="0" lang="de-DE" sz="1600" b="0" i="0" u="none" strike="noStrike" cap="none" spc="0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Wingdings" panose="05000000000000000000" pitchFamily="2" charset="2"/>
              </a:rPr>
              <a:t>graifk</a:t>
            </a:r>
            <a:endParaRPr kumimoji="0" lang="de-DE" sz="1600" b="0" i="0" u="none" strike="noStrike" cap="none" spc="0" normalizeH="0" baseline="0" dirty="0" smtClean="0">
              <a:ln>
                <a:noFill/>
              </a:ln>
              <a:solidFill>
                <a:srgbClr val="FFFFFF"/>
              </a:solidFill>
              <a:effectLst/>
              <a:uFillTx/>
              <a:sym typeface="Wingdings" panose="05000000000000000000" pitchFamily="2" charset="2"/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solidFill>
                  <a:srgbClr val="FFFFFF"/>
                </a:solidFill>
                <a:sym typeface="Wingdings" panose="05000000000000000000" pitchFamily="2" charset="2"/>
              </a:rPr>
              <a:t>Tuning und </a:t>
            </a:r>
            <a:r>
              <a:rPr lang="de-DE" sz="1600" dirty="0" err="1" smtClean="0">
                <a:solidFill>
                  <a:srgbClr val="FFFFFF"/>
                </a:solidFill>
                <a:sym typeface="Wingdings" panose="05000000000000000000" pitchFamily="2" charset="2"/>
              </a:rPr>
              <a:t>feature</a:t>
            </a:r>
            <a:r>
              <a:rPr lang="de-DE" sz="1600" dirty="0" smtClean="0">
                <a:solidFill>
                  <a:srgbClr val="FFFFFF"/>
                </a:solidFill>
                <a:sym typeface="Wingdings" panose="05000000000000000000" pitchFamily="2" charset="2"/>
              </a:rPr>
              <a:t> s. nebeneinander</a:t>
            </a:r>
            <a:endParaRPr lang="de-DE" sz="16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25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</Words>
  <Application>Microsoft Office PowerPoint</Application>
  <PresentationFormat>Benutzerdefiniert</PresentationFormat>
  <Paragraphs>256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12" baseType="lpstr">
      <vt:lpstr>Arial</vt:lpstr>
      <vt:lpstr>Avenir Book</vt:lpstr>
      <vt:lpstr>Courier New</vt:lpstr>
      <vt:lpstr>Helvetica Light</vt:lpstr>
      <vt:lpstr>Menlo</vt:lpstr>
      <vt:lpstr>Source Sans Pro</vt:lpstr>
      <vt:lpstr>Source Sans Pro Light</vt:lpstr>
      <vt:lpstr>Source Sans Pro Semibold</vt:lpstr>
      <vt:lpstr>Wingdings</vt:lpstr>
      <vt:lpstr>White</vt:lpstr>
      <vt:lpstr>Machine Learning with R</vt:lpstr>
      <vt:lpstr>Machine Learning with 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 Cheat Sheet</dc:title>
  <dc:creator>Teodora Pandeva</dc:creator>
  <cp:lastModifiedBy>Julia Christoph</cp:lastModifiedBy>
  <cp:revision>129</cp:revision>
  <dcterms:modified xsi:type="dcterms:W3CDTF">2017-03-10T14:35:05Z</dcterms:modified>
</cp:coreProperties>
</file>