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3970000" cy="10795000"/>
  <p:notesSz cx="7010400" cy="9296400"/>
  <p:custDataLst>
    <p:tags r:id="rId5"/>
  </p:custDataLst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BA8"/>
    <a:srgbClr val="555454"/>
    <a:srgbClr val="DDA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434" autoAdjust="0"/>
  </p:normalViewPr>
  <p:slideViewPr>
    <p:cSldViewPr snapToGrid="0">
      <p:cViewPr>
        <p:scale>
          <a:sx n="150" d="100"/>
          <a:sy n="150" d="100"/>
        </p:scale>
        <p:origin x="90" y="9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49363" y="696913"/>
            <a:ext cx="4511675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04401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45919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think-cell Slide" r:id="rId4" imgW="532" imgH="530" progId="TCLayout.ActiveDocument.1">
                  <p:embed/>
                </p:oleObj>
              </mc:Choice>
              <mc:Fallback>
                <p:oleObj name="think-cell Slid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72062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think-cell Slide" r:id="rId14" imgW="532" imgH="530" progId="TCLayout.ActiveDocument.1">
                  <p:embed/>
                </p:oleObj>
              </mc:Choice>
              <mc:Fallback>
                <p:oleObj name="think-cell Slide" r:id="rId1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  <p:sldLayoutId id="2147483660" r:id="rId10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lr-org/mlr" TargetMode="External"/><Relationship Id="rId3" Type="http://schemas.openxmlformats.org/officeDocument/2006/relationships/slideLayout" Target="../slideLayouts/slideLayout6.xml"/><Relationship Id="rId7" Type="http://schemas.openxmlformats.org/officeDocument/2006/relationships/hyperlink" Target="https://cran.r-project.org/web/packages/mlr/index.html" TargetMode="External"/><Relationship Id="rId12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hyperlink" Target="https://mlr-org.github.io/mlr-tutorial/devel/html/index.html" TargetMode="External"/><Relationship Id="rId11" Type="http://schemas.openxmlformats.org/officeDocument/2006/relationships/hyperlink" Target="https://mlr-org.github.io/mlr-tutorial/devel/html/" TargetMode="External"/><Relationship Id="rId5" Type="http://schemas.openxmlformats.org/officeDocument/2006/relationships/image" Target="../media/image2.emf"/><Relationship Id="rId10" Type="http://schemas.openxmlformats.org/officeDocument/2006/relationships/hyperlink" Target="https://creativecommons.org/licenses/by/4.0/" TargetMode="External"/><Relationship Id="rId4" Type="http://schemas.openxmlformats.org/officeDocument/2006/relationships/oleObject" Target="../embeddings/oleObject3.bin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lr-org.github.io/mlr-tutorial/devel/html/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Object 1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54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think-cell Slide" r:id="rId4" imgW="532" imgH="530" progId="TCLayout.ActiveDocument.1">
                  <p:embed/>
                </p:oleObj>
              </mc:Choice>
              <mc:Fallback>
                <p:oleObj name="think-cell Slid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10"/>
          <p:cNvSpPr/>
          <p:nvPr/>
        </p:nvSpPr>
        <p:spPr>
          <a:xfrm>
            <a:off x="277225" y="1843026"/>
            <a:ext cx="3263904" cy="55820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Shape 38"/>
          <p:cNvSpPr/>
          <p:nvPr/>
        </p:nvSpPr>
        <p:spPr>
          <a:xfrm>
            <a:off x="277227" y="1688738"/>
            <a:ext cx="3263902" cy="325598"/>
          </a:xfrm>
          <a:prstGeom prst="roundRect">
            <a:avLst>
              <a:gd name="adj" fmla="val 20098"/>
            </a:avLst>
          </a:prstGeom>
          <a:solidFill>
            <a:srgbClr val="1D4B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GB"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rPr>
              <a:t>Introduction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ea typeface="Source Sans Pro"/>
              <a:cs typeface="Arial" panose="020B0604020202020204" pitchFamily="34" charset="0"/>
              <a:sym typeface="Source Sans Pro"/>
            </a:endParaRPr>
          </a:p>
        </p:txBody>
      </p:sp>
      <p:sp>
        <p:nvSpPr>
          <p:cNvPr id="7" name="Abgerundetes Rechteck 7"/>
          <p:cNvSpPr/>
          <p:nvPr/>
        </p:nvSpPr>
        <p:spPr>
          <a:xfrm>
            <a:off x="407326" y="2115749"/>
            <a:ext cx="3001365" cy="5134404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0" rIns="54570" bIns="0" numCol="1" spcCol="38100" rtlCol="0" anchor="t">
            <a:noAutofit/>
          </a:bodyPr>
          <a:lstStyle/>
          <a:p>
            <a:pPr lvl="0" algn="l">
              <a:lnSpc>
                <a:spcPts val="14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GB" sz="1000" b="1" i="1" dirty="0" err="1">
                <a:latin typeface="Source Sans Pro"/>
                <a:cs typeface="Arial" panose="020B0604020202020204" pitchFamily="34" charset="0"/>
              </a:rPr>
              <a:t>mlr</a:t>
            </a:r>
            <a:r>
              <a:rPr lang="en-GB" sz="1000" b="1" dirty="0">
                <a:latin typeface="Source Sans Pro"/>
                <a:cs typeface="Arial" panose="020B0604020202020204" pitchFamily="34" charset="0"/>
              </a:rPr>
              <a:t> offers a unified interface for the basic building </a:t>
            </a:r>
            <a:r>
              <a:rPr lang="en-GB" sz="1000" b="1" dirty="0" smtClean="0">
                <a:latin typeface="Source Sans Pro"/>
                <a:cs typeface="Arial" panose="020B0604020202020204" pitchFamily="34" charset="0"/>
              </a:rPr>
              <a:t>blocks of machine learning: </a:t>
            </a:r>
            <a:r>
              <a:rPr lang="en-GB" sz="1000" b="1" dirty="0">
                <a:latin typeface="Source Sans Pro"/>
                <a:cs typeface="Arial" panose="020B0604020202020204" pitchFamily="34" charset="0"/>
              </a:rPr>
              <a:t>tasks, learners, </a:t>
            </a:r>
            <a:r>
              <a:rPr lang="en-GB" sz="1000" b="1" dirty="0" err="1">
                <a:latin typeface="Source Sans Pro"/>
                <a:cs typeface="Arial" panose="020B0604020202020204" pitchFamily="34" charset="0"/>
              </a:rPr>
              <a:t>hyperparameters</a:t>
            </a:r>
            <a:r>
              <a:rPr lang="en-GB" sz="1000" b="1" dirty="0" smtClean="0">
                <a:latin typeface="Source Sans Pro"/>
                <a:cs typeface="Arial" panose="020B0604020202020204" pitchFamily="34" charset="0"/>
              </a:rPr>
              <a:t>, etc.</a:t>
            </a:r>
            <a:endParaRPr lang="en-GB" sz="1000" b="1" dirty="0">
              <a:latin typeface="Source Sans Pro"/>
              <a:cs typeface="Arial" panose="020B0604020202020204" pitchFamily="34" charset="0"/>
            </a:endParaRPr>
          </a:p>
          <a:p>
            <a:pPr lvl="0" algn="l">
              <a:lnSpc>
                <a:spcPts val="14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GB" sz="1000" b="1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Tasks 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contain a description of a task (classification, regression, clustering, etc.) and a data set.</a:t>
            </a:r>
          </a:p>
          <a:p>
            <a:pPr lvl="0" algn="l">
              <a:lnSpc>
                <a:spcPts val="14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GB" sz="1000" b="1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Learners 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specify a machine learning algorithm (GLM, SVM, </a:t>
            </a:r>
            <a:r>
              <a:rPr lang="en-GB" sz="1000" dirty="0" err="1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xgboost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, etc.) and its parameters.</a:t>
            </a:r>
          </a:p>
          <a:p>
            <a:pPr lvl="0" algn="l">
              <a:lnSpc>
                <a:spcPts val="14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GB" sz="1000" b="1" dirty="0" err="1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Hyperparameters</a:t>
            </a:r>
            <a:r>
              <a:rPr lang="en-GB" sz="1000" b="1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are learner settings that can be specified directly or tuned. A </a:t>
            </a:r>
            <a:r>
              <a:rPr lang="en-GB" sz="1000" b="1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parameter set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 lists the possible </a:t>
            </a:r>
            <a:r>
              <a:rPr lang="en-GB" sz="1000" dirty="0" err="1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hyperparameters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 for a given learner.</a:t>
            </a:r>
            <a:endParaRPr lang="en-GB" sz="1000" b="1" dirty="0" smtClean="0">
              <a:solidFill>
                <a:schemeClr val="tx1"/>
              </a:solidFill>
              <a:latin typeface="Source Sans Pro"/>
              <a:cs typeface="Arial" panose="020B0604020202020204" pitchFamily="34" charset="0"/>
            </a:endParaRPr>
          </a:p>
          <a:p>
            <a:pPr lvl="0" algn="l">
              <a:lnSpc>
                <a:spcPts val="14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GB" sz="1000" b="1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Wrapped Models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 are learners that have been trained on a task and can be used to make predictions.</a:t>
            </a:r>
          </a:p>
          <a:p>
            <a:pPr lvl="0" algn="l">
              <a:lnSpc>
                <a:spcPts val="14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GB" sz="1000" b="1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Predictions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 are the results of applying a model to either new data or the original training data.</a:t>
            </a:r>
            <a:endParaRPr lang="en-GB" sz="1000" b="1" dirty="0" smtClean="0">
              <a:solidFill>
                <a:schemeClr val="tx1"/>
              </a:solidFill>
              <a:latin typeface="Source Sans Pro"/>
              <a:cs typeface="Arial" panose="020B0604020202020204" pitchFamily="34" charset="0"/>
            </a:endParaRPr>
          </a:p>
          <a:p>
            <a:pPr lvl="0" algn="l">
              <a:lnSpc>
                <a:spcPts val="14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GB" sz="1000" b="1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Measures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 control how learner performance is evaluated, e.g. RMSE, </a:t>
            </a:r>
            <a:r>
              <a:rPr lang="en-GB" sz="1000" dirty="0" err="1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LogLoss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, AUC, etc.</a:t>
            </a:r>
          </a:p>
          <a:p>
            <a:pPr lvl="0" algn="l">
              <a:lnSpc>
                <a:spcPts val="14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GB" sz="1000" b="1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Resampling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 estimates generalization performance by separating training data from test data. Common strategies include holdout and cross-validation.</a:t>
            </a:r>
            <a:b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</a:br>
            <a:endParaRPr lang="en-GB" sz="1000" dirty="0" smtClean="0">
              <a:solidFill>
                <a:schemeClr val="tx1"/>
              </a:solidFill>
              <a:latin typeface="Source Sans Pro"/>
              <a:cs typeface="Arial" panose="020B0604020202020204" pitchFamily="34" charset="0"/>
            </a:endParaRPr>
          </a:p>
          <a:p>
            <a:pPr lvl="0">
              <a:lnSpc>
                <a:spcPts val="14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Links: 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  <a:hlinkClick r:id="rId6"/>
              </a:rPr>
              <a:t>Tutorial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 | 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  <a:hlinkClick r:id="rId7"/>
              </a:rPr>
              <a:t>CRAN</a:t>
            </a:r>
            <a:r>
              <a:rPr lang="en-GB" sz="1000" dirty="0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</a:rPr>
              <a:t> | </a:t>
            </a:r>
            <a:r>
              <a:rPr lang="en-GB" sz="1000" dirty="0" err="1" smtClean="0">
                <a:solidFill>
                  <a:schemeClr val="tx1"/>
                </a:solidFill>
                <a:latin typeface="Source Sans Pro"/>
                <a:cs typeface="Arial" panose="020B0604020202020204" pitchFamily="34" charset="0"/>
                <a:hlinkClick r:id="rId8"/>
              </a:rPr>
              <a:t>Github</a:t>
            </a:r>
            <a:endParaRPr lang="en-GB" sz="1000" dirty="0" smtClean="0">
              <a:solidFill>
                <a:schemeClr val="tx1"/>
              </a:solidFill>
              <a:latin typeface="Source Sans Pro"/>
              <a:cs typeface="Arial" panose="020B0604020202020204" pitchFamily="34" charset="0"/>
            </a:endParaRPr>
          </a:p>
        </p:txBody>
      </p:sp>
      <p:sp>
        <p:nvSpPr>
          <p:cNvPr id="8" name="Shape 37"/>
          <p:cNvSpPr>
            <a:spLocks noGrp="1"/>
          </p:cNvSpPr>
          <p:nvPr>
            <p:ph type="title"/>
          </p:nvPr>
        </p:nvSpPr>
        <p:spPr>
          <a:xfrm>
            <a:off x="277225" y="273049"/>
            <a:ext cx="3217980" cy="10721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280415">
              <a:lnSpc>
                <a:spcPct val="80000"/>
              </a:lnSpc>
              <a:defRPr sz="1800"/>
            </a:pPr>
            <a:r>
              <a:rPr lang="en-GB" sz="3200" dirty="0">
                <a:solidFill>
                  <a:srgbClr val="1D4BA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 Learning</a:t>
            </a:r>
            <a:br>
              <a:rPr lang="en-GB" sz="3200" dirty="0">
                <a:solidFill>
                  <a:srgbClr val="1D4BA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3200" dirty="0">
                <a:solidFill>
                  <a:srgbClr val="1D4BA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R</a:t>
            </a:r>
            <a:endParaRPr sz="4400" dirty="0">
              <a:solidFill>
                <a:srgbClr val="1D4BA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7" name="Gruppieren 16"/>
          <p:cNvGrpSpPr/>
          <p:nvPr/>
        </p:nvGrpSpPr>
        <p:grpSpPr>
          <a:xfrm>
            <a:off x="3654855" y="273050"/>
            <a:ext cx="3275674" cy="10256890"/>
            <a:chOff x="3658404" y="723065"/>
            <a:chExt cx="3275674" cy="9692246"/>
          </a:xfrm>
        </p:grpSpPr>
        <p:sp>
          <p:nvSpPr>
            <p:cNvPr id="38" name="Rechteck 71"/>
            <p:cNvSpPr/>
            <p:nvPr/>
          </p:nvSpPr>
          <p:spPr>
            <a:xfrm>
              <a:off x="3670176" y="825104"/>
              <a:ext cx="3263902" cy="95902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9" name="Shape 38"/>
            <p:cNvSpPr/>
            <p:nvPr/>
          </p:nvSpPr>
          <p:spPr>
            <a:xfrm>
              <a:off x="3658404" y="723065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 smtClean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Setup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40" name="Abgerundetes Rechteck 73"/>
            <p:cNvSpPr/>
            <p:nvPr/>
          </p:nvSpPr>
          <p:spPr>
            <a:xfrm>
              <a:off x="3809897" y="1170446"/>
              <a:ext cx="3003569" cy="9057042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noAutofit/>
            </a:bodyPr>
            <a:lstStyle/>
            <a:p>
              <a:pPr lvl="0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600" b="1" dirty="0" err="1" smtClean="0">
                  <a:solidFill>
                    <a:schemeClr val="bg1">
                      <a:lumMod val="65000"/>
                    </a:schemeClr>
                  </a:solidFill>
                  <a:latin typeface="Source Sans Pro"/>
                  <a:cs typeface="Arial" panose="020B0604020202020204" pitchFamily="34" charset="0"/>
                </a:rPr>
                <a:t>Preprocessing</a:t>
              </a: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/>
                  <a:cs typeface="Arial" panose="020B0604020202020204" pitchFamily="34" charset="0"/>
                </a:rPr>
                <a:t> data</a:t>
              </a:r>
              <a:endParaRPr lang="en-GB" sz="1000" dirty="0" smtClean="0">
                <a:solidFill>
                  <a:schemeClr val="bg1">
                    <a:lumMod val="65000"/>
                  </a:schemeClr>
                </a:solidFill>
                <a:latin typeface="Source Sans Pro"/>
                <a:cs typeface="Arial" panose="020B0604020202020204" pitchFamily="34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createDummyFeatures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=,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target=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method=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cols=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Creates (0,1) flags for each non-numeric variable excluding 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target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. Can be applied to entire dataset or only specific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cols</a:t>
              </a:r>
              <a:endParaRPr lang="en-GB" sz="800" dirty="0" smtClean="0">
                <a:solidFill>
                  <a:srgbClr val="0070C0"/>
                </a:solidFill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 marL="97155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 marL="3175" lvl="0" indent="-3175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normalizeFeatures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=,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target=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method=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cols=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,</a:t>
              </a:r>
            </a:p>
            <a:p>
              <a:pPr marL="3175" lvl="0" indent="-3175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range=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on.constant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3175" lvl="0" indent="-3175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Normalizes numerical features according to specified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method</a:t>
              </a:r>
              <a:r>
                <a:rPr lang="en-GB" sz="800" dirty="0" smtClean="0"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:</a:t>
              </a:r>
            </a:p>
            <a:p>
              <a:pPr marL="114300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center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(subtract mean)</a:t>
              </a:r>
            </a:p>
            <a:p>
              <a:pPr marL="114300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scale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(divide by std. deviation)</a:t>
              </a:r>
            </a:p>
            <a:p>
              <a:pPr marL="114300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standardize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(</a:t>
              </a:r>
              <a:r>
                <a:rPr lang="en-GB" sz="800" dirty="0" err="1" smtClean="0">
                  <a:latin typeface="Source Sans Pro"/>
                  <a:cs typeface="Courier New" panose="02070309020205020404" pitchFamily="49" charset="0"/>
                  <a:sym typeface="Menlo"/>
                </a:rPr>
                <a:t>center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and scale)</a:t>
              </a:r>
            </a:p>
            <a:p>
              <a:pPr marL="114300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range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(linear scale to given range, default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range=c(0,1)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spc="-1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mergeSmallFactorLevels</a:t>
              </a:r>
              <a:r>
                <a:rPr lang="en-GB" sz="800" spc="-1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spc="-1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task=,</a:t>
              </a:r>
              <a:r>
                <a:rPr lang="en-GB" sz="800" spc="-1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cols=</a:t>
              </a:r>
              <a:r>
                <a:rPr lang="en-GB" sz="800" spc="-1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spc="-1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min.perc</a:t>
              </a:r>
              <a:r>
                <a:rPr lang="en-GB" sz="800" spc="-1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spc="-1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spc="-1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Combine infrequent factor levels into a single merged level</a:t>
              </a:r>
              <a:endParaRPr lang="en-GB" sz="800" spc="-1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latin typeface="Source Sans Pro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spc="-1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summarizeColumns</a:t>
              </a:r>
              <a:r>
                <a:rPr lang="en-GB" sz="800" spc="-1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spc="-1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GB" sz="800" spc="-1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spc="-1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where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is a </a:t>
              </a:r>
              <a:r>
                <a:rPr lang="en-GB" sz="800" dirty="0" err="1" smtClean="0">
                  <a:latin typeface="Source Sans Pro"/>
                  <a:cs typeface="Courier New" panose="02070309020205020404" pitchFamily="49" charset="0"/>
                  <a:sym typeface="Menlo"/>
                </a:rPr>
                <a:t>data.frame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or task.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Provides type, NA, and distributional data about each column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spc="-10" dirty="0" smtClean="0"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spc="-1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See also</a:t>
              </a:r>
              <a:r>
                <a:rPr lang="en-GB" sz="1000" spc="-10" dirty="0" smtClean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spc="-1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capLargeValues</a:t>
              </a:r>
              <a:r>
                <a:rPr lang="en-GB" sz="800" spc="-1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spc="-1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dropFeatures</a:t>
              </a:r>
              <a:r>
                <a:rPr lang="en-GB" sz="800" spc="-10" dirty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spc="-1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removeConstantFeatures</a:t>
              </a:r>
              <a:r>
                <a:rPr lang="en-GB" sz="800" spc="-1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spc="-1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summarizeLevels</a:t>
              </a:r>
              <a:endParaRPr lang="en-GB" sz="800" spc="-10" dirty="0"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1000" dirty="0" smtClean="0">
                <a:latin typeface="Consolas" panose="020B0609020204030204" pitchFamily="49" charset="0"/>
                <a:cs typeface="Courier New" panose="02070309020205020404" pitchFamily="49" charset="0"/>
                <a:sym typeface="Menlo"/>
              </a:endParaRPr>
            </a:p>
            <a:p>
              <a:pPr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/>
                  <a:cs typeface="Arial" panose="020B0604020202020204" pitchFamily="34" charset="0"/>
                </a:rPr>
                <a:t>Creating a task</a:t>
              </a:r>
              <a:endParaRPr lang="en-GB" sz="1000" dirty="0">
                <a:solidFill>
                  <a:schemeClr val="bg1">
                    <a:lumMod val="65000"/>
                  </a:schemeClr>
                </a:solidFill>
                <a:latin typeface="Source Sans Pro"/>
                <a:cs typeface="Arial" panose="020B0604020202020204" pitchFamily="34" charset="0"/>
              </a:endParaRP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makeClassifTask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data=,target=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Classification of a target variable, with optional positive class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positive</a:t>
              </a: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latin typeface="Consolas" panose="020B0609020204030204" pitchFamily="49" charset="0"/>
                <a:cs typeface="Courier New" panose="02070309020205020404" pitchFamily="49" charset="0"/>
                <a:sym typeface="Menlo"/>
              </a:endParaRP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makeRegrTask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data=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target=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Regression on a target variable</a:t>
              </a: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spc="-2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makeMultilabelTask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spc="-2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data=,target=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Classification where the target can belong to more than one class per observation</a:t>
              </a: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makeClusterTask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data=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Unsupervised clustering on a data set</a:t>
              </a: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makeSurvTask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data=,target=</a:t>
              </a:r>
              <a:b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time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event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Survival analysis with a survival time column and an event column</a:t>
              </a: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makeCostSensTask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data=,costs=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Cost-sensitive classification where each observation-cost pair has a specified cost</a:t>
              </a: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Other arguments that can be passed to a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task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:</a:t>
              </a:r>
            </a:p>
            <a:p>
              <a:pPr marL="114300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weights=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Weighting vector to apply to observations</a:t>
              </a:r>
            </a:p>
            <a:p>
              <a:pPr marL="114300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blocking=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Factor vector where each level indicates a block of observations that will not be split up in resampling</a:t>
              </a:r>
            </a:p>
            <a:p>
              <a:pPr marL="974725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/>
                  <a:cs typeface="Arial" panose="020B0604020202020204" pitchFamily="34" charset="0"/>
                </a:rPr>
                <a:t>Making a learner</a:t>
              </a:r>
              <a:endParaRPr lang="en-GB" sz="800" dirty="0" smtClean="0">
                <a:latin typeface="Consolas" panose="020B0609020204030204" pitchFamily="49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spc="-2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makeLearner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spc="-2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cl=,</a:t>
              </a:r>
              <a:r>
                <a:rPr lang="en-GB" sz="800" spc="-2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predict.type</a:t>
              </a:r>
              <a:r>
                <a:rPr lang="en-GB" sz="800" spc="-2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spc="-2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spc="-2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...</a:t>
              </a:r>
              <a:r>
                <a:rPr lang="en-GB" sz="800" spc="-2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spc="-2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par.vals</a:t>
              </a:r>
              <a:r>
                <a:rPr lang="en-GB" sz="800" spc="-2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Choose an algorithm class to perform the task and determine what that algorithm will predict</a:t>
              </a:r>
            </a:p>
            <a:p>
              <a:pPr marL="171450" lvl="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cl=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name of algorithm, e.g.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classif.xgboost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regr.randomForest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cluster.kmeans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Menlo"/>
              </a:endParaRPr>
            </a:p>
            <a:p>
              <a:pPr marL="171450" lvl="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predict.type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response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returns a prediction type that matches the source data;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prob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latin typeface="Source Sans Pro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returns a predicted probability for classification problems only;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se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returns the a standard error of the prediction for regression problems only. Only certain learners can return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prob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and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se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endParaRPr lang="en-GB" sz="800" dirty="0" smtClean="0"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 marL="171450" lvl="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par.vals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Source Sans Pro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takes a list of </a:t>
              </a:r>
              <a:r>
                <a:rPr lang="en-GB" sz="800" dirty="0" err="1" smtClean="0">
                  <a:solidFill>
                    <a:schemeClr val="tx1"/>
                  </a:solidFill>
                  <a:latin typeface="Source Sans Pro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hyperparameters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and passes them to the learner; parameters can also be passed directly (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...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endPara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You can make multiple learners at once with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makeLearners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latin typeface="Source Sans Pro"/>
                  <a:cs typeface="Courier New" panose="02070309020205020404" pitchFamily="49" charset="0"/>
                  <a:sym typeface="Menlo"/>
                </a:rPr>
                <a:t>mlr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has integrated over 170 different learning algorithms</a:t>
              </a:r>
            </a:p>
            <a:p>
              <a:pPr marL="171450" lvl="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Full list: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View(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listLearners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())</a:t>
              </a:r>
              <a:r>
                <a:rPr lang="en-GB" sz="800" dirty="0" smtClean="0"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shows all learners</a:t>
              </a:r>
            </a:p>
            <a:p>
              <a:pPr marL="171450" lvl="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Available learners for a task: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View(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listLearners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(task))</a:t>
              </a:r>
              <a:endParaRPr lang="en-GB" sz="800" dirty="0" smtClean="0">
                <a:latin typeface="Source Sans Pro"/>
                <a:cs typeface="Courier New" panose="02070309020205020404" pitchFamily="49" charset="0"/>
                <a:sym typeface="Menlo"/>
              </a:endParaRPr>
            </a:p>
            <a:p>
              <a:pPr marL="171450" lvl="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Filtered list: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View(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listLearners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classif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,</a:t>
              </a:r>
              <a:b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properties=c(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prob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factors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)))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shows all classification learners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classif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which can predict probabilities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prob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 and handle factor inputs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factors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</a:p>
            <a:p>
              <a:pPr marL="171450" lvl="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latin typeface="Source Sans Pro"/>
                  <a:cs typeface="Courier New" panose="02070309020205020404" pitchFamily="49" charset="0"/>
                  <a:sym typeface="Menlo"/>
                </a:rPr>
                <a:t>See also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getLearnerProperties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Menlo"/>
                </a:rPr>
                <a:t>()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marL="171450" lvl="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uppieren 17"/>
          <p:cNvGrpSpPr/>
          <p:nvPr/>
        </p:nvGrpSpPr>
        <p:grpSpPr>
          <a:xfrm>
            <a:off x="10425212" y="273050"/>
            <a:ext cx="3275674" cy="9777730"/>
            <a:chOff x="10436984" y="712804"/>
            <a:chExt cx="3275674" cy="5065281"/>
          </a:xfrm>
        </p:grpSpPr>
        <p:sp>
          <p:nvSpPr>
            <p:cNvPr id="42" name="Rechteck 80"/>
            <p:cNvSpPr/>
            <p:nvPr/>
          </p:nvSpPr>
          <p:spPr>
            <a:xfrm>
              <a:off x="10448756" y="749098"/>
              <a:ext cx="3263902" cy="1874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3" name="Shape 38"/>
            <p:cNvSpPr/>
            <p:nvPr/>
          </p:nvSpPr>
          <p:spPr>
            <a:xfrm>
              <a:off x="10436984" y="712804"/>
              <a:ext cx="3263902" cy="17545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 smtClean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Refining Performance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44" name="Abgerundetes Rechteck 44"/>
            <p:cNvSpPr/>
            <p:nvPr/>
          </p:nvSpPr>
          <p:spPr>
            <a:xfrm>
              <a:off x="10566219" y="952798"/>
              <a:ext cx="3016772" cy="1566598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4570" tIns="0" rIns="54570" bIns="0" numCol="1" spcCol="38100" rtlCol="0" anchor="t">
              <a:noAutofit/>
            </a:bodyPr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0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b="1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/>
                  <a:cs typeface="Arial" panose="020B0604020202020204" pitchFamily="34" charset="0"/>
                </a:rPr>
                <a:t>Tuning </a:t>
              </a:r>
              <a:r>
                <a:rPr lang="en-GB" sz="1600" b="1" dirty="0" err="1" smtClean="0">
                  <a:solidFill>
                    <a:schemeClr val="bg1">
                      <a:lumMod val="65000"/>
                    </a:schemeClr>
                  </a:solidFill>
                  <a:latin typeface="Source Sans Pro"/>
                  <a:cs typeface="Arial" panose="020B0604020202020204" pitchFamily="34" charset="0"/>
                </a:rPr>
                <a:t>hyperparameters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Set search space using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makeParamSet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GB" sz="8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make&lt;type&gt;</a:t>
              </a:r>
              <a:r>
                <a:rPr lang="en-GB" sz="8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Param</a:t>
              </a:r>
              <a:r>
                <a:rPr lang="en-GB" sz="8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  <a:p>
              <a:pPr marL="171450" lvl="4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makeNumericParam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id=,lower=,upper=,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trafo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  <a:p>
              <a:pPr marL="171450" lvl="4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makeIntegerParam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id=,lower=,upper=,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trafo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  <a:p>
              <a:pPr marL="171450" lvl="4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makeIntegerVectorParam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id=,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len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=,lower=,upper=,</a:t>
              </a:r>
              <a:b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</a:b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trafo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  <a:p>
              <a:pPr marL="171450" lvl="4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makeDiscreteParam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id=,values=c(...)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(can also be 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used to test discrete values of numeric or integer 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parameters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  <a:p>
              <a:pPr lvl="4" indent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trafo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transforms the parameter output using a specified function, e.g.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lower=-2,upper=2,trafo=function(x) 10^x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would test values between 0.01 and 100, scaled exponentially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lvl="4" indent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Other acceptable parameter types include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Logical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LogicalVector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CharacterVector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DiscreteVector</a:t>
              </a:r>
              <a:endPara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lvl="4" indent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  <a:p>
              <a:pPr marL="1587" lvl="4" indent="0" algn="l">
                <a:buClr>
                  <a:srgbClr val="1D4BA8"/>
                </a:buClr>
                <a:tabLst>
                  <a:tab pos="171450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Set a search algorithm with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makeTuneControl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&lt;type&gt;()</a:t>
              </a:r>
            </a:p>
            <a:p>
              <a:pPr marL="171450" lvl="5" indent="-169863" algn="l">
                <a:buClr>
                  <a:srgbClr val="1D4BA8"/>
                </a:buClr>
                <a:buFont typeface="Arial" panose="020B0604020202020204" pitchFamily="34" charset="0"/>
                <a:buChar char="•"/>
                <a:tabLst>
                  <a:tab pos="171450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Grid(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resolution=10L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Grid of all possible points</a:t>
              </a:r>
            </a:p>
            <a:p>
              <a:pPr marL="171450" lvl="5" indent="-169863" algn="l">
                <a:buClr>
                  <a:srgbClr val="1D4BA8"/>
                </a:buClr>
                <a:buFont typeface="Arial" panose="020B0604020202020204" pitchFamily="34" charset="0"/>
                <a:buChar char="•"/>
                <a:tabLst>
                  <a:tab pos="171450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Random(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maxit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=100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Randomly sample search space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marL="171450" lvl="5" indent="-169863" algn="l">
                <a:buClr>
                  <a:srgbClr val="1D4BA8"/>
                </a:buClr>
                <a:buFont typeface="Arial" panose="020B0604020202020204" pitchFamily="34" charset="0"/>
                <a:buChar char="•"/>
                <a:tabLst>
                  <a:tab pos="171450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MBO(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budget=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Use Bayesian model-based optimization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marL="171450" lvl="5" indent="-169863" algn="l">
                <a:buClr>
                  <a:srgbClr val="1D4BA8"/>
                </a:buClr>
                <a:buFont typeface="Arial" panose="020B0604020202020204" pitchFamily="34" charset="0"/>
                <a:buChar char="•"/>
                <a:tabLst>
                  <a:tab pos="171450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Irace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n.instances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Iterated racing process</a:t>
              </a:r>
            </a:p>
            <a:p>
              <a:pPr marL="171450" lvl="5" indent="-169863" algn="l">
                <a:buClr>
                  <a:srgbClr val="1D4BA8"/>
                </a:buClr>
                <a:buFont typeface="Arial" panose="020B0604020202020204" pitchFamily="34" charset="0"/>
                <a:buChar char="•"/>
                <a:tabLst>
                  <a:tab pos="171450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Other types: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CMAES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Design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GenSA</a:t>
              </a:r>
              <a:endPara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lvl="5" indent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  <a:p>
              <a:pPr lvl="4" indent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Tune using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tuneParams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learner=,task=,resampling=,</a:t>
              </a:r>
            </a:p>
            <a:p>
              <a:pPr lvl="4" indent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measures=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,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par.set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=,control=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  <a:endPara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Rechteck 80"/>
            <p:cNvSpPr/>
            <p:nvPr/>
          </p:nvSpPr>
          <p:spPr>
            <a:xfrm>
              <a:off x="10448756" y="2802111"/>
              <a:ext cx="3263902" cy="29759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16" name="Abgerundetes Rechteck 44"/>
            <p:cNvSpPr/>
            <p:nvPr/>
          </p:nvSpPr>
          <p:spPr>
            <a:xfrm>
              <a:off x="10566218" y="2919352"/>
              <a:ext cx="3016773" cy="2793485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4570" tIns="0" rIns="54570" bIns="0" numCol="1" spcCol="38100" rtlCol="0" anchor="t">
              <a:noAutofit/>
            </a:bodyPr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0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Prepare data for training and testing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library(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mlbench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data(Soybean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  <a:endPara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soy =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createDummyFeatures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Soybean,target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="Class")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tsk =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makeClassifTask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(data=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soy,target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="Class")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ho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=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makeResampleInstance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Holdout",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tsk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tsk.train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=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subsetTask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tsk,ho$train.inds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[[1]])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tsk.test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=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subsetTask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tsk,ho$test.inds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[[1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]])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Convert the factor inputs in the Soybean dataset into (0,1) dummy features which can be used by the </a:t>
              </a:r>
              <a:r>
                <a:rPr lang="en-GB" sz="80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XGboost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algorithm. Create a task to </a:t>
              </a:r>
              <a:r>
                <a:rPr lang="en-GB" sz="80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precict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the "Class" column. Create a train set with 2/3 of data and a test set with the remaining 1/3 (default).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Create learner and evaluate performance</a:t>
              </a:r>
              <a:endParaRPr lang="en-GB" sz="1000" b="1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lrn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=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makeLearner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("classif.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xgboost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",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nrounds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=10)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cv =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makeResampleDesc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("CV",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iters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=5)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res = resample(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lrn,tsk.train,cv,acc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Create an </a:t>
              </a:r>
              <a:r>
                <a:rPr lang="en-GB" sz="80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XGboost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learner which will build 10 trees. Then test performance using 5-fold cross-validation. Accuracy should be between 0.90-0.92.</a:t>
              </a:r>
              <a:endPara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b="1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Tune </a:t>
              </a:r>
              <a:r>
                <a:rPr lang="en-GB" sz="1000" b="1" dirty="0" err="1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hyperparameters</a:t>
              </a:r>
              <a:r>
                <a:rPr lang="en-GB" sz="10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and retrain model</a:t>
              </a:r>
              <a:endParaRPr lang="en-GB" sz="10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ps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=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makeParamSet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makeNumericParam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("eta",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0,1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),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makeNumericParam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("lambda",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0,200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),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makeIntegerParam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("max_depth",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1,20))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tc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=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makeTuneControlMBO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(budget=100)</a:t>
              </a:r>
              <a:endPara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tr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=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tuneParams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(lrn,tsk.train,cv5,acc,ps,tc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lrn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setHyperPars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lrn,par.vals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tr$x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Tune </a:t>
              </a:r>
              <a:r>
                <a:rPr lang="en-GB" sz="80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hyperparameters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eta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lambda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 and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max_depth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by defining a search space and using Model Based Optimization (MBO) to control the search. Then perform 100 rounds of 5-fold cross-validation, improving accuracy to ~0.93. Update the </a:t>
              </a:r>
              <a:r>
                <a:rPr lang="en-GB" sz="80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XGboost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learner with the tuned </a:t>
              </a:r>
              <a:r>
                <a:rPr lang="en-GB" sz="80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hyperparameters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.</a:t>
              </a:r>
              <a:endPara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mdl 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train(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lrn,tsk.train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prd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= predict(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mdl,tsk.test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calculateConfusionMatrix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prd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mdl = train(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lrn,tsk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  <a:endPara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Train the model on the train set and make predictions on the test set. Show performance as a confusion matrix. Finally, re-train model on the full set to use on new data. You are now ready to go out into the real world and make 93% accurate predictions!</a:t>
              </a:r>
              <a:endPara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Shape 38"/>
            <p:cNvSpPr/>
            <p:nvPr/>
          </p:nvSpPr>
          <p:spPr>
            <a:xfrm>
              <a:off x="10436984" y="2656774"/>
              <a:ext cx="3263902" cy="17545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 err="1" smtClean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Quickstart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</p:grpSp>
      <p:grpSp>
        <p:nvGrpSpPr>
          <p:cNvPr id="45" name="Gruppieren 18"/>
          <p:cNvGrpSpPr/>
          <p:nvPr/>
        </p:nvGrpSpPr>
        <p:grpSpPr>
          <a:xfrm>
            <a:off x="7045919" y="273049"/>
            <a:ext cx="3263902" cy="10256890"/>
            <a:chOff x="7056549" y="723065"/>
            <a:chExt cx="3263902" cy="3835000"/>
          </a:xfrm>
        </p:grpSpPr>
        <p:sp>
          <p:nvSpPr>
            <p:cNvPr id="46" name="Rechteck 78"/>
            <p:cNvSpPr/>
            <p:nvPr/>
          </p:nvSpPr>
          <p:spPr>
            <a:xfrm>
              <a:off x="7056549" y="850065"/>
              <a:ext cx="3263902" cy="37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7" name="Shape 38"/>
            <p:cNvSpPr/>
            <p:nvPr/>
          </p:nvSpPr>
          <p:spPr>
            <a:xfrm>
              <a:off x="7056549" y="723065"/>
              <a:ext cx="3263902" cy="125074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 smtClean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Training &amp; Testing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48" name="Abgerundetes Rechteck 79"/>
            <p:cNvSpPr/>
            <p:nvPr/>
          </p:nvSpPr>
          <p:spPr>
            <a:xfrm>
              <a:off x="7199188" y="899692"/>
              <a:ext cx="2984142" cy="3584056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noAutofit/>
            </a:bodyPr>
            <a:lstStyle/>
            <a:p>
              <a:pPr lvl="0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/>
                  <a:cs typeface="Arial" panose="020B0604020202020204" pitchFamily="34" charset="0"/>
                </a:rPr>
                <a:t>Setting </a:t>
              </a:r>
              <a:r>
                <a:rPr lang="en-GB" sz="1600" b="1" dirty="0" err="1" smtClean="0">
                  <a:solidFill>
                    <a:schemeClr val="bg1">
                      <a:lumMod val="65000"/>
                    </a:schemeClr>
                  </a:solidFill>
                  <a:latin typeface="Source Sans Pro"/>
                  <a:cs typeface="Arial" panose="020B0604020202020204" pitchFamily="34" charset="0"/>
                </a:rPr>
                <a:t>hyperparameters</a:t>
              </a:r>
              <a:endParaRPr lang="en-US" sz="1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7155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spc="-3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setHyperPars</a:t>
              </a:r>
              <a:r>
                <a:rPr lang="en-US" sz="800" spc="-3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800" spc="-3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learner=,</a:t>
              </a:r>
              <a:r>
                <a:rPr lang="en-US" sz="800" spc="-3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...</a:t>
              </a:r>
              <a:r>
                <a:rPr lang="en-US" sz="800" spc="-3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  <a:p>
              <a:pPr marL="97155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spc="-3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Set the </a:t>
              </a:r>
              <a:r>
                <a:rPr lang="en-US" sz="800" spc="-3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hyperparameters</a:t>
              </a:r>
              <a:r>
                <a:rPr lang="en-US" sz="800" spc="-3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(settings) for each learner, if you don’t want to use the </a:t>
              </a:r>
              <a:r>
                <a:rPr lang="en-US" sz="800" spc="-3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defaults. You can also specify </a:t>
              </a:r>
              <a:r>
                <a:rPr lang="en-US" sz="800" spc="-3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hyperparameters</a:t>
              </a:r>
              <a:r>
                <a:rPr lang="en-US" sz="800" spc="-3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in the </a:t>
              </a:r>
              <a:r>
                <a:rPr lang="en-US" sz="800" spc="-3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makeLearner</a:t>
              </a:r>
              <a:r>
                <a:rPr lang="en-US" sz="800" spc="-3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()</a:t>
              </a:r>
              <a:r>
                <a:rPr lang="en-US" sz="800" spc="-3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call</a:t>
              </a:r>
            </a:p>
            <a:p>
              <a:pPr marL="97155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800" spc="-30" dirty="0" smtClean="0">
                <a:latin typeface="Consolas" panose="020B0609020204030204" pitchFamily="49" charset="0"/>
                <a:cs typeface="Arial" panose="020B0604020202020204" pitchFamily="34" charset="0"/>
              </a:endParaRPr>
            </a:p>
            <a:p>
              <a:pPr marL="97155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spc="-3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getParamSet</a:t>
              </a:r>
              <a:r>
                <a:rPr lang="en-US" sz="800" spc="-3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800" spc="-3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learner=</a:t>
              </a:r>
              <a:r>
                <a:rPr lang="en-US" sz="800" spc="-3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  <a:p>
              <a:pPr marL="97155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spc="-3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Show the possible universe of parameters for your learner; can take a learner directly, or a text string such as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US" sz="800" spc="-30" dirty="0" err="1" smtClean="0">
                  <a:solidFill>
                    <a:schemeClr val="accent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classif.qda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endParaRPr lang="en-US" sz="800" spc="-30" dirty="0" smtClean="0">
                <a:solidFill>
                  <a:schemeClr val="accent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marL="102870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lvl="0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/>
                  <a:cs typeface="Arial" panose="020B0604020202020204" pitchFamily="34" charset="0"/>
                </a:rPr>
                <a:t>Train a model and predict</a:t>
              </a:r>
              <a:endPara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marL="102870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train(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learner=,task=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02870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Train a model (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WrappedModel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) by applying a learner to a task. By default, the model will train on all observations. The underlying model can be extracted with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getLearnerModel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marL="102870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predict(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object=,task=,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newdata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02870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Use a trained model to make predictions on a task or dataset. The resulting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pred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object can be viewed with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View(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pred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or accessed by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as.data.frame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pred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  <a:endPara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marL="102870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lvl="0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/>
                  <a:cs typeface="Arial" panose="020B0604020202020204" pitchFamily="34" charset="0"/>
                </a:rPr>
                <a:t>Measuring performance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  <a:p>
              <a:pPr marL="171450" lvl="0" indent="-17145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performance(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pred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=,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measures=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Calculate performance of predictions according to one or more of several 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measures (use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listMeasures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for full list):</a:t>
              </a:r>
            </a:p>
            <a:p>
              <a:pPr marL="114300" indent="-114300" algn="l" rtl="0" latinLnBrk="1" hangingPunct="0">
                <a:buFont typeface="Arial" panose="020B0604020202020204" pitchFamily="34" charset="0"/>
                <a:buChar char="•"/>
              </a:pPr>
              <a:r>
                <a:rPr lang="en-US" sz="900" b="1" dirty="0" err="1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classif</a:t>
              </a:r>
              <a:r>
                <a:rPr lang="en-US" sz="900" b="1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acc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auc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bac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ber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brier[.scaled] 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f1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fdr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fn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fnr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fp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fpr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gmean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multiclass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[.au1u .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aunp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.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aunu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 .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brier]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npv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ppv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qsr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ssr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tn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tnr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tp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tpr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wkappa</a:t>
              </a:r>
              <a:endPara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marL="114300" indent="-114300" algn="l" rtl="0" latinLnBrk="1" hangingPunct="0">
                <a:buFont typeface="Arial" panose="020B0604020202020204" pitchFamily="34" charset="0"/>
                <a:buChar char="•"/>
              </a:pPr>
              <a:r>
                <a:rPr lang="en-US" sz="900" b="1" dirty="0" err="1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regr</a:t>
              </a:r>
              <a:r>
                <a:rPr lang="en-US" sz="900" b="1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arsq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expvar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kendalltau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mae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mape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medae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b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</a:b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medse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mse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msle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rae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rmse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rmsle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rrse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rsq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sae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/>
              </a:r>
              <a:b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</a:b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spearmanrho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sse</a:t>
              </a:r>
              <a:endPara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marL="114300" indent="-114300" algn="l" rtl="0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9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cluster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db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dunn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G1 G2 silhouette</a:t>
              </a:r>
            </a:p>
            <a:p>
              <a:pPr marL="114300" indent="-114300" algn="l" rtl="0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900" b="1" dirty="0" err="1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multilabel</a:t>
              </a:r>
              <a:r>
                <a:rPr lang="en-US" sz="9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multilabel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[.f1 .subset01 .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tpr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.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ppv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/>
              </a:r>
              <a:b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</a:b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.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acc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.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hamloss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]</a:t>
              </a:r>
            </a:p>
            <a:p>
              <a:pPr marL="114300" indent="-114300" algn="l" rtl="0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900" b="1" dirty="0" err="1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costsens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mcp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meancosts</a:t>
              </a:r>
              <a:endParaRPr lang="en-US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</a:endParaRPr>
            </a:p>
            <a:p>
              <a:pPr marL="114300" indent="-114300" algn="l" rtl="0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900" b="1" dirty="0" err="1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surv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cindex</a:t>
              </a:r>
              <a:endParaRPr lang="en-US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</a:endParaRPr>
            </a:p>
            <a:p>
              <a:pPr marL="114300" indent="-114300" algn="l" rtl="0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other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featperc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timeboth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timepredict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</a:rPr>
                <a:t>timetrain</a:t>
              </a:r>
              <a:endParaRPr lang="en-US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</a:endParaRP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For detailed performance data on classification tasks, use:</a:t>
              </a:r>
            </a:p>
            <a:p>
              <a:pPr marL="17145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calculateConfusionMatrix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pred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7145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calculateROCMeasures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pred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b="1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endParaRPr lang="en-GB" sz="1600" b="1" dirty="0" smtClean="0">
                <a:solidFill>
                  <a:schemeClr val="bg1">
                    <a:lumMod val="65000"/>
                  </a:schemeClr>
                </a:solidFill>
                <a:latin typeface="Source Sans Pro"/>
                <a:cs typeface="Arial" panose="020B0604020202020204" pitchFamily="34" charset="0"/>
              </a:endParaRPr>
            </a:p>
            <a:p>
              <a:pPr lvl="0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/>
                  <a:cs typeface="Arial" panose="020B0604020202020204" pitchFamily="34" charset="0"/>
                </a:rPr>
                <a:t>Resampling a learner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makeResampleDesc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method=,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...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stratify=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method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must be one of the following:</a:t>
              </a:r>
              <a:endPara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marL="114300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"CV"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(cross-validation, for number of folds use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iters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14300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"LOO"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(leave-one-out cross-validation, for folds use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iters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14300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RepCV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(repeated cross-validation, for number of repetitions use 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reps=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 for folds use 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folds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marL="114300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"Subsample"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(aka Monte-Carlo cross-validation, for iterations use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iters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 for train % use 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split=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  <a:endPara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marL="114300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"Bootstrap"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(out-of-bag bootstrap, uses </a:t>
              </a:r>
              <a:r>
                <a:rPr lang="en-GB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iters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14300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"Holdout"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(for train % use 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split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stratify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keeps target proportions consistent across samples.</a:t>
              </a: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makeResampleInstance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desc</a:t>
              </a:r>
              <a:r>
                <a:rPr lang="en-GB" sz="800" dirty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=,task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can reduce noise by ensuring the resampling is done identically every time.</a:t>
              </a:r>
              <a:endPara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resample(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learner</a:t>
              </a:r>
              <a:r>
                <a:rPr lang="en-GB" sz="800" dirty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=,task=,resampling=,measures=</a:t>
              </a:r>
              <a:r>
                <a:rPr lang="en-GB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Train 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and test model according to specified resampling 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strategy. 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mlr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includes several pre-specified resample descriptions: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cv2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(2-fold cross-validation),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cv3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cv5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cv10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hout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(holdout with split 2/3 for training, 1/3 for testing). </a:t>
              </a: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Convenience functions also exist to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resample()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with a specific strategy: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crossval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repcv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holdout()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subsample()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 </a:t>
              </a:r>
              <a:r>
                <a:rPr lang="en-GB" sz="800" spc="-2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bootstrapOOB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()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</a:t>
              </a:r>
              <a:r>
                <a:rPr lang="en-GB" sz="800" spc="-2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bootstrapB632()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,</a:t>
              </a:r>
              <a:r>
                <a:rPr lang="en-GB" sz="800" spc="-2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 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Arial" panose="020B0604020202020204" pitchFamily="34" charset="0"/>
                </a:rPr>
                <a:t>bootstrapB632plus()</a:t>
              </a:r>
              <a:endParaRPr lang="en-GB" sz="800" spc="-2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891871" y="4394887"/>
            <a:ext cx="955524" cy="264095"/>
            <a:chOff x="4021098" y="4753102"/>
            <a:chExt cx="955524" cy="264095"/>
          </a:xfrm>
        </p:grpSpPr>
        <p:sp>
          <p:nvSpPr>
            <p:cNvPr id="102" name="Rectangle 101"/>
            <p:cNvSpPr/>
            <p:nvPr/>
          </p:nvSpPr>
          <p:spPr>
            <a:xfrm>
              <a:off x="4192673" y="4781056"/>
              <a:ext cx="491996" cy="209052"/>
            </a:xfrm>
            <a:prstGeom prst="rect">
              <a:avLst/>
            </a:prstGeom>
            <a:gradFill flip="none" rotWithShape="1">
              <a:gsLst>
                <a:gs pos="0">
                  <a:srgbClr val="1D4BA8">
                    <a:tint val="66000"/>
                    <a:satMod val="160000"/>
                  </a:srgbClr>
                </a:gs>
                <a:gs pos="50000">
                  <a:srgbClr val="1D4BA8">
                    <a:tint val="44500"/>
                    <a:satMod val="160000"/>
                  </a:srgbClr>
                </a:gs>
                <a:gs pos="100000">
                  <a:srgbClr val="1D4BA8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21098" y="4753102"/>
              <a:ext cx="190642" cy="264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0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622171" y="4753103"/>
              <a:ext cx="354451" cy="264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100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343852" y="4753102"/>
              <a:ext cx="314020" cy="264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63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045822" y="4690781"/>
            <a:ext cx="578244" cy="343838"/>
            <a:chOff x="4156604" y="4310401"/>
            <a:chExt cx="578244" cy="343838"/>
          </a:xfrm>
        </p:grpSpPr>
        <p:sp>
          <p:nvSpPr>
            <p:cNvPr id="119" name="Rectangle 118"/>
            <p:cNvSpPr/>
            <p:nvPr/>
          </p:nvSpPr>
          <p:spPr>
            <a:xfrm>
              <a:off x="4156604" y="4445187"/>
              <a:ext cx="168803" cy="209052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566045" y="4439818"/>
              <a:ext cx="168803" cy="209052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21" name="Straight Arrow Connector 120"/>
            <p:cNvCxnSpPr>
              <a:endCxn id="119" idx="0"/>
            </p:cNvCxnSpPr>
            <p:nvPr/>
          </p:nvCxnSpPr>
          <p:spPr>
            <a:xfrm flipH="1">
              <a:off x="4241006" y="4328677"/>
              <a:ext cx="102654" cy="11651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2" name="Rectangle 121"/>
            <p:cNvSpPr/>
            <p:nvPr/>
          </p:nvSpPr>
          <p:spPr>
            <a:xfrm>
              <a:off x="4361325" y="4445187"/>
              <a:ext cx="168803" cy="209052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B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77" name="Straight Arrow Connector 276"/>
            <p:cNvCxnSpPr/>
            <p:nvPr/>
          </p:nvCxnSpPr>
          <p:spPr>
            <a:xfrm flipH="1">
              <a:off x="4436829" y="4310401"/>
              <a:ext cx="1957" cy="13478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6" name="Group 145"/>
          <p:cNvGrpSpPr/>
          <p:nvPr/>
        </p:nvGrpSpPr>
        <p:grpSpPr>
          <a:xfrm>
            <a:off x="4016012" y="5119329"/>
            <a:ext cx="637864" cy="431800"/>
            <a:chOff x="4016012" y="5511800"/>
            <a:chExt cx="637864" cy="431800"/>
          </a:xfrm>
        </p:grpSpPr>
        <p:sp>
          <p:nvSpPr>
            <p:cNvPr id="123" name="Rectangle 122"/>
            <p:cNvSpPr/>
            <p:nvPr/>
          </p:nvSpPr>
          <p:spPr>
            <a:xfrm>
              <a:off x="4016012" y="5511800"/>
              <a:ext cx="637864" cy="431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4" name="Plus 123"/>
            <p:cNvSpPr/>
            <p:nvPr/>
          </p:nvSpPr>
          <p:spPr>
            <a:xfrm>
              <a:off x="4082513" y="5575060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5" name="Plus 124"/>
            <p:cNvSpPr/>
            <p:nvPr/>
          </p:nvSpPr>
          <p:spPr>
            <a:xfrm>
              <a:off x="4147385" y="5641378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6" name="Plus 125"/>
            <p:cNvSpPr/>
            <p:nvPr/>
          </p:nvSpPr>
          <p:spPr>
            <a:xfrm>
              <a:off x="4063446" y="5689803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7" name="Plus 126"/>
            <p:cNvSpPr/>
            <p:nvPr/>
          </p:nvSpPr>
          <p:spPr>
            <a:xfrm>
              <a:off x="4199258" y="5764874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8" name="Plus 127"/>
            <p:cNvSpPr/>
            <p:nvPr/>
          </p:nvSpPr>
          <p:spPr>
            <a:xfrm>
              <a:off x="4278758" y="5615412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9" name="Plus 128"/>
            <p:cNvSpPr/>
            <p:nvPr/>
          </p:nvSpPr>
          <p:spPr>
            <a:xfrm>
              <a:off x="4357694" y="5729684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0" name="Plus 129"/>
            <p:cNvSpPr/>
            <p:nvPr/>
          </p:nvSpPr>
          <p:spPr>
            <a:xfrm>
              <a:off x="4471368" y="5551671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1" name="Plus 130"/>
            <p:cNvSpPr/>
            <p:nvPr/>
          </p:nvSpPr>
          <p:spPr>
            <a:xfrm>
              <a:off x="4530689" y="5641378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2" name="Plus 131"/>
            <p:cNvSpPr/>
            <p:nvPr/>
          </p:nvSpPr>
          <p:spPr>
            <a:xfrm>
              <a:off x="4480891" y="5792489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3" name="Plus 132"/>
            <p:cNvSpPr/>
            <p:nvPr/>
          </p:nvSpPr>
          <p:spPr>
            <a:xfrm>
              <a:off x="4432197" y="5649059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4" name="Plus 133"/>
            <p:cNvSpPr/>
            <p:nvPr/>
          </p:nvSpPr>
          <p:spPr>
            <a:xfrm>
              <a:off x="4328004" y="5649058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5" name="Plus 134"/>
            <p:cNvSpPr/>
            <p:nvPr/>
          </p:nvSpPr>
          <p:spPr>
            <a:xfrm>
              <a:off x="4310065" y="5702799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6" name="Plus 135"/>
            <p:cNvSpPr/>
            <p:nvPr/>
          </p:nvSpPr>
          <p:spPr>
            <a:xfrm>
              <a:off x="4265831" y="5662458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7" name="Plus 136"/>
            <p:cNvSpPr/>
            <p:nvPr/>
          </p:nvSpPr>
          <p:spPr>
            <a:xfrm>
              <a:off x="4109378" y="5702060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8" name="Plus 137"/>
            <p:cNvSpPr/>
            <p:nvPr/>
          </p:nvSpPr>
          <p:spPr>
            <a:xfrm>
              <a:off x="4125319" y="5606536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9" name="Plus 138"/>
            <p:cNvSpPr/>
            <p:nvPr/>
          </p:nvSpPr>
          <p:spPr>
            <a:xfrm>
              <a:off x="4092511" y="5644807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0" name="Plus 139"/>
            <p:cNvSpPr/>
            <p:nvPr/>
          </p:nvSpPr>
          <p:spPr>
            <a:xfrm>
              <a:off x="4545756" y="5746053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1" name="Plus 140"/>
            <p:cNvSpPr/>
            <p:nvPr/>
          </p:nvSpPr>
          <p:spPr>
            <a:xfrm>
              <a:off x="4521822" y="5823911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2" name="Plus 141"/>
            <p:cNvSpPr/>
            <p:nvPr/>
          </p:nvSpPr>
          <p:spPr>
            <a:xfrm>
              <a:off x="4480891" y="5735196"/>
              <a:ext cx="67240" cy="72735"/>
            </a:xfrm>
            <a:prstGeom prst="mathPlus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4052888" y="5553040"/>
              <a:ext cx="228600" cy="309598"/>
            </a:xfrm>
            <a:custGeom>
              <a:avLst/>
              <a:gdLst>
                <a:gd name="connsiteX0" fmla="*/ 71437 w 228600"/>
                <a:gd name="connsiteY0" fmla="*/ 35 h 309598"/>
                <a:gd name="connsiteX1" fmla="*/ 26193 w 228600"/>
                <a:gd name="connsiteY1" fmla="*/ 28610 h 309598"/>
                <a:gd name="connsiteX2" fmla="*/ 19050 w 228600"/>
                <a:gd name="connsiteY2" fmla="*/ 42898 h 309598"/>
                <a:gd name="connsiteX3" fmla="*/ 9525 w 228600"/>
                <a:gd name="connsiteY3" fmla="*/ 64329 h 309598"/>
                <a:gd name="connsiteX4" fmla="*/ 4762 w 228600"/>
                <a:gd name="connsiteY4" fmla="*/ 80998 h 309598"/>
                <a:gd name="connsiteX5" fmla="*/ 0 w 228600"/>
                <a:gd name="connsiteY5" fmla="*/ 97666 h 309598"/>
                <a:gd name="connsiteX6" fmla="*/ 2381 w 228600"/>
                <a:gd name="connsiteY6" fmla="*/ 142910 h 309598"/>
                <a:gd name="connsiteX7" fmla="*/ 4762 w 228600"/>
                <a:gd name="connsiteY7" fmla="*/ 161960 h 309598"/>
                <a:gd name="connsiteX8" fmla="*/ 7143 w 228600"/>
                <a:gd name="connsiteY8" fmla="*/ 192916 h 309598"/>
                <a:gd name="connsiteX9" fmla="*/ 11906 w 228600"/>
                <a:gd name="connsiteY9" fmla="*/ 219110 h 309598"/>
                <a:gd name="connsiteX10" fmla="*/ 23812 w 228600"/>
                <a:gd name="connsiteY10" fmla="*/ 233398 h 309598"/>
                <a:gd name="connsiteX11" fmla="*/ 30956 w 228600"/>
                <a:gd name="connsiteY11" fmla="*/ 238160 h 309598"/>
                <a:gd name="connsiteX12" fmla="*/ 50006 w 228600"/>
                <a:gd name="connsiteY12" fmla="*/ 252448 h 309598"/>
                <a:gd name="connsiteX13" fmla="*/ 57150 w 228600"/>
                <a:gd name="connsiteY13" fmla="*/ 257210 h 309598"/>
                <a:gd name="connsiteX14" fmla="*/ 73818 w 228600"/>
                <a:gd name="connsiteY14" fmla="*/ 269116 h 309598"/>
                <a:gd name="connsiteX15" fmla="*/ 78581 w 228600"/>
                <a:gd name="connsiteY15" fmla="*/ 276260 h 309598"/>
                <a:gd name="connsiteX16" fmla="*/ 92868 w 228600"/>
                <a:gd name="connsiteY16" fmla="*/ 288166 h 309598"/>
                <a:gd name="connsiteX17" fmla="*/ 100012 w 228600"/>
                <a:gd name="connsiteY17" fmla="*/ 290548 h 309598"/>
                <a:gd name="connsiteX18" fmla="*/ 114300 w 228600"/>
                <a:gd name="connsiteY18" fmla="*/ 297691 h 309598"/>
                <a:gd name="connsiteX19" fmla="*/ 130968 w 228600"/>
                <a:gd name="connsiteY19" fmla="*/ 307216 h 309598"/>
                <a:gd name="connsiteX20" fmla="*/ 150018 w 228600"/>
                <a:gd name="connsiteY20" fmla="*/ 309598 h 309598"/>
                <a:gd name="connsiteX21" fmla="*/ 190500 w 228600"/>
                <a:gd name="connsiteY21" fmla="*/ 307216 h 309598"/>
                <a:gd name="connsiteX22" fmla="*/ 197643 w 228600"/>
                <a:gd name="connsiteY22" fmla="*/ 304835 h 309598"/>
                <a:gd name="connsiteX23" fmla="*/ 211931 w 228600"/>
                <a:gd name="connsiteY23" fmla="*/ 295310 h 309598"/>
                <a:gd name="connsiteX24" fmla="*/ 219075 w 228600"/>
                <a:gd name="connsiteY24" fmla="*/ 290548 h 309598"/>
                <a:gd name="connsiteX25" fmla="*/ 226218 w 228600"/>
                <a:gd name="connsiteY25" fmla="*/ 269116 h 309598"/>
                <a:gd name="connsiteX26" fmla="*/ 228600 w 228600"/>
                <a:gd name="connsiteY26" fmla="*/ 261973 h 309598"/>
                <a:gd name="connsiteX27" fmla="*/ 226218 w 228600"/>
                <a:gd name="connsiteY27" fmla="*/ 219110 h 309598"/>
                <a:gd name="connsiteX28" fmla="*/ 221456 w 228600"/>
                <a:gd name="connsiteY28" fmla="*/ 204823 h 309598"/>
                <a:gd name="connsiteX29" fmla="*/ 216693 w 228600"/>
                <a:gd name="connsiteY29" fmla="*/ 190535 h 309598"/>
                <a:gd name="connsiteX30" fmla="*/ 211931 w 228600"/>
                <a:gd name="connsiteY30" fmla="*/ 183391 h 309598"/>
                <a:gd name="connsiteX31" fmla="*/ 204787 w 228600"/>
                <a:gd name="connsiteY31" fmla="*/ 169104 h 309598"/>
                <a:gd name="connsiteX32" fmla="*/ 202406 w 228600"/>
                <a:gd name="connsiteY32" fmla="*/ 161960 h 309598"/>
                <a:gd name="connsiteX33" fmla="*/ 188118 w 228600"/>
                <a:gd name="connsiteY33" fmla="*/ 140529 h 309598"/>
                <a:gd name="connsiteX34" fmla="*/ 183356 w 228600"/>
                <a:gd name="connsiteY34" fmla="*/ 133385 h 309598"/>
                <a:gd name="connsiteX35" fmla="*/ 176212 w 228600"/>
                <a:gd name="connsiteY35" fmla="*/ 119098 h 309598"/>
                <a:gd name="connsiteX36" fmla="*/ 169068 w 228600"/>
                <a:gd name="connsiteY36" fmla="*/ 102429 h 309598"/>
                <a:gd name="connsiteX37" fmla="*/ 161925 w 228600"/>
                <a:gd name="connsiteY37" fmla="*/ 95285 h 309598"/>
                <a:gd name="connsiteX38" fmla="*/ 157162 w 228600"/>
                <a:gd name="connsiteY38" fmla="*/ 88141 h 309598"/>
                <a:gd name="connsiteX39" fmla="*/ 147637 w 228600"/>
                <a:gd name="connsiteY39" fmla="*/ 76235 h 309598"/>
                <a:gd name="connsiteX40" fmla="*/ 142875 w 228600"/>
                <a:gd name="connsiteY40" fmla="*/ 69091 h 309598"/>
                <a:gd name="connsiteX41" fmla="*/ 121443 w 228600"/>
                <a:gd name="connsiteY41" fmla="*/ 50041 h 309598"/>
                <a:gd name="connsiteX42" fmla="*/ 116681 w 228600"/>
                <a:gd name="connsiteY42" fmla="*/ 42898 h 309598"/>
                <a:gd name="connsiteX43" fmla="*/ 109537 w 228600"/>
                <a:gd name="connsiteY43" fmla="*/ 40516 h 309598"/>
                <a:gd name="connsiteX44" fmla="*/ 100012 w 228600"/>
                <a:gd name="connsiteY44" fmla="*/ 33373 h 309598"/>
                <a:gd name="connsiteX45" fmla="*/ 71437 w 228600"/>
                <a:gd name="connsiteY45" fmla="*/ 35 h 3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28600" h="309598">
                  <a:moveTo>
                    <a:pt x="71437" y="35"/>
                  </a:moveTo>
                  <a:cubicBezTo>
                    <a:pt x="59134" y="-759"/>
                    <a:pt x="31833" y="11688"/>
                    <a:pt x="26193" y="28610"/>
                  </a:cubicBezTo>
                  <a:cubicBezTo>
                    <a:pt x="17514" y="54650"/>
                    <a:pt x="31353" y="15217"/>
                    <a:pt x="19050" y="42898"/>
                  </a:cubicBezTo>
                  <a:cubicBezTo>
                    <a:pt x="7715" y="68402"/>
                    <a:pt x="20302" y="48161"/>
                    <a:pt x="9525" y="64329"/>
                  </a:cubicBezTo>
                  <a:cubicBezTo>
                    <a:pt x="2065" y="94158"/>
                    <a:pt x="11605" y="57044"/>
                    <a:pt x="4762" y="80998"/>
                  </a:cubicBezTo>
                  <a:cubicBezTo>
                    <a:pt x="-1215" y="101919"/>
                    <a:pt x="5707" y="80546"/>
                    <a:pt x="0" y="97666"/>
                  </a:cubicBezTo>
                  <a:cubicBezTo>
                    <a:pt x="794" y="112747"/>
                    <a:pt x="1265" y="127849"/>
                    <a:pt x="2381" y="142910"/>
                  </a:cubicBezTo>
                  <a:cubicBezTo>
                    <a:pt x="2854" y="149292"/>
                    <a:pt x="4155" y="155589"/>
                    <a:pt x="4762" y="161960"/>
                  </a:cubicBezTo>
                  <a:cubicBezTo>
                    <a:pt x="5743" y="172263"/>
                    <a:pt x="6162" y="182613"/>
                    <a:pt x="7143" y="192916"/>
                  </a:cubicBezTo>
                  <a:cubicBezTo>
                    <a:pt x="7722" y="198997"/>
                    <a:pt x="8331" y="211959"/>
                    <a:pt x="11906" y="219110"/>
                  </a:cubicBezTo>
                  <a:cubicBezTo>
                    <a:pt x="14582" y="224463"/>
                    <a:pt x="19297" y="229636"/>
                    <a:pt x="23812" y="233398"/>
                  </a:cubicBezTo>
                  <a:cubicBezTo>
                    <a:pt x="26011" y="235230"/>
                    <a:pt x="28641" y="236477"/>
                    <a:pt x="30956" y="238160"/>
                  </a:cubicBezTo>
                  <a:cubicBezTo>
                    <a:pt x="37375" y="242829"/>
                    <a:pt x="43401" y="248045"/>
                    <a:pt x="50006" y="252448"/>
                  </a:cubicBezTo>
                  <a:cubicBezTo>
                    <a:pt x="52387" y="254035"/>
                    <a:pt x="54821" y="255547"/>
                    <a:pt x="57150" y="257210"/>
                  </a:cubicBezTo>
                  <a:cubicBezTo>
                    <a:pt x="77843" y="271990"/>
                    <a:pt x="56971" y="257885"/>
                    <a:pt x="73818" y="269116"/>
                  </a:cubicBezTo>
                  <a:cubicBezTo>
                    <a:pt x="75406" y="271497"/>
                    <a:pt x="76749" y="274061"/>
                    <a:pt x="78581" y="276260"/>
                  </a:cubicBezTo>
                  <a:cubicBezTo>
                    <a:pt x="82343" y="280774"/>
                    <a:pt x="87516" y="285490"/>
                    <a:pt x="92868" y="288166"/>
                  </a:cubicBezTo>
                  <a:cubicBezTo>
                    <a:pt x="95113" y="289289"/>
                    <a:pt x="97767" y="289425"/>
                    <a:pt x="100012" y="290548"/>
                  </a:cubicBezTo>
                  <a:cubicBezTo>
                    <a:pt x="118470" y="299777"/>
                    <a:pt x="96350" y="291708"/>
                    <a:pt x="114300" y="297691"/>
                  </a:cubicBezTo>
                  <a:cubicBezTo>
                    <a:pt x="118554" y="300528"/>
                    <a:pt x="126130" y="306006"/>
                    <a:pt x="130968" y="307216"/>
                  </a:cubicBezTo>
                  <a:cubicBezTo>
                    <a:pt x="137176" y="308768"/>
                    <a:pt x="143668" y="308804"/>
                    <a:pt x="150018" y="309598"/>
                  </a:cubicBezTo>
                  <a:cubicBezTo>
                    <a:pt x="163512" y="308804"/>
                    <a:pt x="177050" y="308561"/>
                    <a:pt x="190500" y="307216"/>
                  </a:cubicBezTo>
                  <a:cubicBezTo>
                    <a:pt x="192997" y="306966"/>
                    <a:pt x="195449" y="306054"/>
                    <a:pt x="197643" y="304835"/>
                  </a:cubicBezTo>
                  <a:cubicBezTo>
                    <a:pt x="202647" y="302055"/>
                    <a:pt x="207168" y="298485"/>
                    <a:pt x="211931" y="295310"/>
                  </a:cubicBezTo>
                  <a:lnTo>
                    <a:pt x="219075" y="290548"/>
                  </a:lnTo>
                  <a:lnTo>
                    <a:pt x="226218" y="269116"/>
                  </a:lnTo>
                  <a:lnTo>
                    <a:pt x="228600" y="261973"/>
                  </a:lnTo>
                  <a:cubicBezTo>
                    <a:pt x="227806" y="247685"/>
                    <a:pt x="227993" y="233309"/>
                    <a:pt x="226218" y="219110"/>
                  </a:cubicBezTo>
                  <a:cubicBezTo>
                    <a:pt x="225595" y="214129"/>
                    <a:pt x="223043" y="209585"/>
                    <a:pt x="221456" y="204823"/>
                  </a:cubicBezTo>
                  <a:cubicBezTo>
                    <a:pt x="221454" y="204818"/>
                    <a:pt x="216696" y="190539"/>
                    <a:pt x="216693" y="190535"/>
                  </a:cubicBezTo>
                  <a:cubicBezTo>
                    <a:pt x="215106" y="188154"/>
                    <a:pt x="213211" y="185951"/>
                    <a:pt x="211931" y="183391"/>
                  </a:cubicBezTo>
                  <a:cubicBezTo>
                    <a:pt x="202077" y="163682"/>
                    <a:pt x="218432" y="189570"/>
                    <a:pt x="204787" y="169104"/>
                  </a:cubicBezTo>
                  <a:cubicBezTo>
                    <a:pt x="203993" y="166723"/>
                    <a:pt x="203625" y="164154"/>
                    <a:pt x="202406" y="161960"/>
                  </a:cubicBezTo>
                  <a:cubicBezTo>
                    <a:pt x="202402" y="161952"/>
                    <a:pt x="190502" y="144104"/>
                    <a:pt x="188118" y="140529"/>
                  </a:cubicBezTo>
                  <a:cubicBezTo>
                    <a:pt x="186531" y="138148"/>
                    <a:pt x="184261" y="136100"/>
                    <a:pt x="183356" y="133385"/>
                  </a:cubicBezTo>
                  <a:cubicBezTo>
                    <a:pt x="180070" y="123526"/>
                    <a:pt x="182368" y="128329"/>
                    <a:pt x="176212" y="119098"/>
                  </a:cubicBezTo>
                  <a:cubicBezTo>
                    <a:pt x="174268" y="113266"/>
                    <a:pt x="172748" y="107581"/>
                    <a:pt x="169068" y="102429"/>
                  </a:cubicBezTo>
                  <a:cubicBezTo>
                    <a:pt x="167111" y="99689"/>
                    <a:pt x="164081" y="97872"/>
                    <a:pt x="161925" y="95285"/>
                  </a:cubicBezTo>
                  <a:cubicBezTo>
                    <a:pt x="160093" y="93086"/>
                    <a:pt x="158750" y="90522"/>
                    <a:pt x="157162" y="88141"/>
                  </a:cubicBezTo>
                  <a:cubicBezTo>
                    <a:pt x="152526" y="74234"/>
                    <a:pt x="158408" y="87007"/>
                    <a:pt x="147637" y="76235"/>
                  </a:cubicBezTo>
                  <a:cubicBezTo>
                    <a:pt x="145613" y="74211"/>
                    <a:pt x="144776" y="71230"/>
                    <a:pt x="142875" y="69091"/>
                  </a:cubicBezTo>
                  <a:cubicBezTo>
                    <a:pt x="131014" y="55748"/>
                    <a:pt x="132299" y="57279"/>
                    <a:pt x="121443" y="50041"/>
                  </a:cubicBezTo>
                  <a:cubicBezTo>
                    <a:pt x="119856" y="47660"/>
                    <a:pt x="118916" y="44686"/>
                    <a:pt x="116681" y="42898"/>
                  </a:cubicBezTo>
                  <a:cubicBezTo>
                    <a:pt x="114721" y="41330"/>
                    <a:pt x="111716" y="41761"/>
                    <a:pt x="109537" y="40516"/>
                  </a:cubicBezTo>
                  <a:cubicBezTo>
                    <a:pt x="106091" y="38547"/>
                    <a:pt x="102962" y="36028"/>
                    <a:pt x="100012" y="33373"/>
                  </a:cubicBezTo>
                  <a:cubicBezTo>
                    <a:pt x="93337" y="27365"/>
                    <a:pt x="83740" y="829"/>
                    <a:pt x="71437" y="35"/>
                  </a:cubicBezTo>
                  <a:close/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4260056" y="5589938"/>
              <a:ext cx="185738" cy="241743"/>
            </a:xfrm>
            <a:custGeom>
              <a:avLst/>
              <a:gdLst>
                <a:gd name="connsiteX0" fmla="*/ 76200 w 185738"/>
                <a:gd name="connsiteY0" fmla="*/ 13143 h 241743"/>
                <a:gd name="connsiteX1" fmla="*/ 152400 w 185738"/>
                <a:gd name="connsiteY1" fmla="*/ 115537 h 241743"/>
                <a:gd name="connsiteX2" fmla="*/ 154782 w 185738"/>
                <a:gd name="connsiteY2" fmla="*/ 122681 h 241743"/>
                <a:gd name="connsiteX3" fmla="*/ 164307 w 185738"/>
                <a:gd name="connsiteY3" fmla="*/ 136968 h 241743"/>
                <a:gd name="connsiteX4" fmla="*/ 166688 w 185738"/>
                <a:gd name="connsiteY4" fmla="*/ 144112 h 241743"/>
                <a:gd name="connsiteX5" fmla="*/ 178594 w 185738"/>
                <a:gd name="connsiteY5" fmla="*/ 160781 h 241743"/>
                <a:gd name="connsiteX6" fmla="*/ 180975 w 185738"/>
                <a:gd name="connsiteY6" fmla="*/ 167925 h 241743"/>
                <a:gd name="connsiteX7" fmla="*/ 185738 w 185738"/>
                <a:gd name="connsiteY7" fmla="*/ 191737 h 241743"/>
                <a:gd name="connsiteX8" fmla="*/ 183357 w 185738"/>
                <a:gd name="connsiteY8" fmla="*/ 213168 h 241743"/>
                <a:gd name="connsiteX9" fmla="*/ 178594 w 185738"/>
                <a:gd name="connsiteY9" fmla="*/ 227456 h 241743"/>
                <a:gd name="connsiteX10" fmla="*/ 171450 w 185738"/>
                <a:gd name="connsiteY10" fmla="*/ 241743 h 241743"/>
                <a:gd name="connsiteX11" fmla="*/ 140494 w 185738"/>
                <a:gd name="connsiteY11" fmla="*/ 239362 h 241743"/>
                <a:gd name="connsiteX12" fmla="*/ 128588 w 185738"/>
                <a:gd name="connsiteY12" fmla="*/ 236981 h 241743"/>
                <a:gd name="connsiteX13" fmla="*/ 107157 w 185738"/>
                <a:gd name="connsiteY13" fmla="*/ 222693 h 241743"/>
                <a:gd name="connsiteX14" fmla="*/ 100013 w 185738"/>
                <a:gd name="connsiteY14" fmla="*/ 217931 h 241743"/>
                <a:gd name="connsiteX15" fmla="*/ 92869 w 185738"/>
                <a:gd name="connsiteY15" fmla="*/ 215550 h 241743"/>
                <a:gd name="connsiteX16" fmla="*/ 85725 w 185738"/>
                <a:gd name="connsiteY16" fmla="*/ 210787 h 241743"/>
                <a:gd name="connsiteX17" fmla="*/ 78582 w 185738"/>
                <a:gd name="connsiteY17" fmla="*/ 208406 h 241743"/>
                <a:gd name="connsiteX18" fmla="*/ 54769 w 185738"/>
                <a:gd name="connsiteY18" fmla="*/ 191737 h 241743"/>
                <a:gd name="connsiteX19" fmla="*/ 40482 w 185738"/>
                <a:gd name="connsiteY19" fmla="*/ 177450 h 241743"/>
                <a:gd name="connsiteX20" fmla="*/ 30957 w 185738"/>
                <a:gd name="connsiteY20" fmla="*/ 163162 h 241743"/>
                <a:gd name="connsiteX21" fmla="*/ 23813 w 185738"/>
                <a:gd name="connsiteY21" fmla="*/ 148875 h 241743"/>
                <a:gd name="connsiteX22" fmla="*/ 16669 w 185738"/>
                <a:gd name="connsiteY22" fmla="*/ 134587 h 241743"/>
                <a:gd name="connsiteX23" fmla="*/ 9525 w 185738"/>
                <a:gd name="connsiteY23" fmla="*/ 120300 h 241743"/>
                <a:gd name="connsiteX24" fmla="*/ 4763 w 185738"/>
                <a:gd name="connsiteY24" fmla="*/ 106012 h 241743"/>
                <a:gd name="connsiteX25" fmla="*/ 0 w 185738"/>
                <a:gd name="connsiteY25" fmla="*/ 75056 h 241743"/>
                <a:gd name="connsiteX26" fmla="*/ 4763 w 185738"/>
                <a:gd name="connsiteY26" fmla="*/ 41718 h 241743"/>
                <a:gd name="connsiteX27" fmla="*/ 7144 w 185738"/>
                <a:gd name="connsiteY27" fmla="*/ 34575 h 241743"/>
                <a:gd name="connsiteX28" fmla="*/ 11907 w 185738"/>
                <a:gd name="connsiteY28" fmla="*/ 27431 h 241743"/>
                <a:gd name="connsiteX29" fmla="*/ 21432 w 185738"/>
                <a:gd name="connsiteY29" fmla="*/ 15525 h 241743"/>
                <a:gd name="connsiteX30" fmla="*/ 26194 w 185738"/>
                <a:gd name="connsiteY30" fmla="*/ 8381 h 241743"/>
                <a:gd name="connsiteX31" fmla="*/ 76200 w 185738"/>
                <a:gd name="connsiteY31" fmla="*/ 13143 h 2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738" h="241743">
                  <a:moveTo>
                    <a:pt x="76200" y="13143"/>
                  </a:moveTo>
                  <a:cubicBezTo>
                    <a:pt x="97234" y="31002"/>
                    <a:pt x="127600" y="80967"/>
                    <a:pt x="152400" y="115537"/>
                  </a:cubicBezTo>
                  <a:cubicBezTo>
                    <a:pt x="153863" y="117577"/>
                    <a:pt x="153563" y="120487"/>
                    <a:pt x="154782" y="122681"/>
                  </a:cubicBezTo>
                  <a:cubicBezTo>
                    <a:pt x="157562" y="127684"/>
                    <a:pt x="164307" y="136968"/>
                    <a:pt x="164307" y="136968"/>
                  </a:cubicBezTo>
                  <a:cubicBezTo>
                    <a:pt x="165101" y="139349"/>
                    <a:pt x="165443" y="141933"/>
                    <a:pt x="166688" y="144112"/>
                  </a:cubicBezTo>
                  <a:cubicBezTo>
                    <a:pt x="171009" y="151674"/>
                    <a:pt x="174904" y="153401"/>
                    <a:pt x="178594" y="160781"/>
                  </a:cubicBezTo>
                  <a:cubicBezTo>
                    <a:pt x="179716" y="163026"/>
                    <a:pt x="180411" y="165479"/>
                    <a:pt x="180975" y="167925"/>
                  </a:cubicBezTo>
                  <a:cubicBezTo>
                    <a:pt x="182795" y="175812"/>
                    <a:pt x="185738" y="191737"/>
                    <a:pt x="185738" y="191737"/>
                  </a:cubicBezTo>
                  <a:cubicBezTo>
                    <a:pt x="184944" y="198881"/>
                    <a:pt x="184767" y="206120"/>
                    <a:pt x="183357" y="213168"/>
                  </a:cubicBezTo>
                  <a:cubicBezTo>
                    <a:pt x="182372" y="218091"/>
                    <a:pt x="180182" y="222693"/>
                    <a:pt x="178594" y="227456"/>
                  </a:cubicBezTo>
                  <a:cubicBezTo>
                    <a:pt x="175307" y="237316"/>
                    <a:pt x="177607" y="232510"/>
                    <a:pt x="171450" y="241743"/>
                  </a:cubicBezTo>
                  <a:cubicBezTo>
                    <a:pt x="161131" y="240949"/>
                    <a:pt x="150780" y="240505"/>
                    <a:pt x="140494" y="239362"/>
                  </a:cubicBezTo>
                  <a:cubicBezTo>
                    <a:pt x="136472" y="238915"/>
                    <a:pt x="132272" y="238656"/>
                    <a:pt x="128588" y="236981"/>
                  </a:cubicBezTo>
                  <a:cubicBezTo>
                    <a:pt x="128571" y="236973"/>
                    <a:pt x="110737" y="225080"/>
                    <a:pt x="107157" y="222693"/>
                  </a:cubicBezTo>
                  <a:cubicBezTo>
                    <a:pt x="104776" y="221105"/>
                    <a:pt x="102728" y="218836"/>
                    <a:pt x="100013" y="217931"/>
                  </a:cubicBezTo>
                  <a:lnTo>
                    <a:pt x="92869" y="215550"/>
                  </a:lnTo>
                  <a:cubicBezTo>
                    <a:pt x="90488" y="213962"/>
                    <a:pt x="88285" y="212067"/>
                    <a:pt x="85725" y="210787"/>
                  </a:cubicBezTo>
                  <a:cubicBezTo>
                    <a:pt x="83480" y="209665"/>
                    <a:pt x="80776" y="209625"/>
                    <a:pt x="78582" y="208406"/>
                  </a:cubicBezTo>
                  <a:cubicBezTo>
                    <a:pt x="75522" y="206706"/>
                    <a:pt x="58798" y="195363"/>
                    <a:pt x="54769" y="191737"/>
                  </a:cubicBezTo>
                  <a:cubicBezTo>
                    <a:pt x="49763" y="187232"/>
                    <a:pt x="44218" y="183054"/>
                    <a:pt x="40482" y="177450"/>
                  </a:cubicBezTo>
                  <a:cubicBezTo>
                    <a:pt x="37307" y="172687"/>
                    <a:pt x="32768" y="168592"/>
                    <a:pt x="30957" y="163162"/>
                  </a:cubicBezTo>
                  <a:cubicBezTo>
                    <a:pt x="27670" y="153303"/>
                    <a:pt x="29967" y="158107"/>
                    <a:pt x="23813" y="148875"/>
                  </a:cubicBezTo>
                  <a:cubicBezTo>
                    <a:pt x="17828" y="130919"/>
                    <a:pt x="25901" y="153052"/>
                    <a:pt x="16669" y="134587"/>
                  </a:cubicBezTo>
                  <a:cubicBezTo>
                    <a:pt x="6813" y="114875"/>
                    <a:pt x="23171" y="140765"/>
                    <a:pt x="9525" y="120300"/>
                  </a:cubicBezTo>
                  <a:cubicBezTo>
                    <a:pt x="7938" y="115537"/>
                    <a:pt x="5317" y="111002"/>
                    <a:pt x="4763" y="106012"/>
                  </a:cubicBezTo>
                  <a:cubicBezTo>
                    <a:pt x="2021" y="81328"/>
                    <a:pt x="4126" y="91554"/>
                    <a:pt x="0" y="75056"/>
                  </a:cubicBezTo>
                  <a:cubicBezTo>
                    <a:pt x="1898" y="56083"/>
                    <a:pt x="780" y="55660"/>
                    <a:pt x="4763" y="41718"/>
                  </a:cubicBezTo>
                  <a:cubicBezTo>
                    <a:pt x="5452" y="39305"/>
                    <a:pt x="6022" y="36820"/>
                    <a:pt x="7144" y="34575"/>
                  </a:cubicBezTo>
                  <a:cubicBezTo>
                    <a:pt x="8424" y="32015"/>
                    <a:pt x="10319" y="29812"/>
                    <a:pt x="11907" y="27431"/>
                  </a:cubicBezTo>
                  <a:cubicBezTo>
                    <a:pt x="16543" y="13522"/>
                    <a:pt x="10660" y="26297"/>
                    <a:pt x="21432" y="15525"/>
                  </a:cubicBezTo>
                  <a:cubicBezTo>
                    <a:pt x="23456" y="13501"/>
                    <a:pt x="24021" y="10244"/>
                    <a:pt x="26194" y="8381"/>
                  </a:cubicBezTo>
                  <a:cubicBezTo>
                    <a:pt x="38781" y="-2408"/>
                    <a:pt x="55166" y="-4716"/>
                    <a:pt x="76200" y="13143"/>
                  </a:cubicBezTo>
                  <a:close/>
                </a:path>
              </a:pathLst>
            </a:custGeom>
            <a:noFill/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4424363" y="5543550"/>
              <a:ext cx="204787" cy="369094"/>
            </a:xfrm>
            <a:custGeom>
              <a:avLst/>
              <a:gdLst>
                <a:gd name="connsiteX0" fmla="*/ 2381 w 204787"/>
                <a:gd name="connsiteY0" fmla="*/ 121444 h 369094"/>
                <a:gd name="connsiteX1" fmla="*/ 45243 w 204787"/>
                <a:gd name="connsiteY1" fmla="*/ 23813 h 369094"/>
                <a:gd name="connsiteX2" fmla="*/ 52387 w 204787"/>
                <a:gd name="connsiteY2" fmla="*/ 21431 h 369094"/>
                <a:gd name="connsiteX3" fmla="*/ 59531 w 204787"/>
                <a:gd name="connsiteY3" fmla="*/ 14288 h 369094"/>
                <a:gd name="connsiteX4" fmla="*/ 73818 w 204787"/>
                <a:gd name="connsiteY4" fmla="*/ 4763 h 369094"/>
                <a:gd name="connsiteX5" fmla="*/ 80962 w 204787"/>
                <a:gd name="connsiteY5" fmla="*/ 0 h 369094"/>
                <a:gd name="connsiteX6" fmla="*/ 114300 w 204787"/>
                <a:gd name="connsiteY6" fmla="*/ 2381 h 369094"/>
                <a:gd name="connsiteX7" fmla="*/ 121443 w 204787"/>
                <a:gd name="connsiteY7" fmla="*/ 4763 h 369094"/>
                <a:gd name="connsiteX8" fmla="*/ 135731 w 204787"/>
                <a:gd name="connsiteY8" fmla="*/ 14288 h 369094"/>
                <a:gd name="connsiteX9" fmla="*/ 140493 w 204787"/>
                <a:gd name="connsiteY9" fmla="*/ 21431 h 369094"/>
                <a:gd name="connsiteX10" fmla="*/ 147637 w 204787"/>
                <a:gd name="connsiteY10" fmla="*/ 28575 h 369094"/>
                <a:gd name="connsiteX11" fmla="*/ 152400 w 204787"/>
                <a:gd name="connsiteY11" fmla="*/ 42863 h 369094"/>
                <a:gd name="connsiteX12" fmla="*/ 161925 w 204787"/>
                <a:gd name="connsiteY12" fmla="*/ 57150 h 369094"/>
                <a:gd name="connsiteX13" fmla="*/ 171450 w 204787"/>
                <a:gd name="connsiteY13" fmla="*/ 78581 h 369094"/>
                <a:gd name="connsiteX14" fmla="*/ 178593 w 204787"/>
                <a:gd name="connsiteY14" fmla="*/ 92869 h 369094"/>
                <a:gd name="connsiteX15" fmla="*/ 183356 w 204787"/>
                <a:gd name="connsiteY15" fmla="*/ 107156 h 369094"/>
                <a:gd name="connsiteX16" fmla="*/ 188118 w 204787"/>
                <a:gd name="connsiteY16" fmla="*/ 114300 h 369094"/>
                <a:gd name="connsiteX17" fmla="*/ 195262 w 204787"/>
                <a:gd name="connsiteY17" fmla="*/ 135731 h 369094"/>
                <a:gd name="connsiteX18" fmla="*/ 202406 w 204787"/>
                <a:gd name="connsiteY18" fmla="*/ 157163 h 369094"/>
                <a:gd name="connsiteX19" fmla="*/ 204787 w 204787"/>
                <a:gd name="connsiteY19" fmla="*/ 164306 h 369094"/>
                <a:gd name="connsiteX20" fmla="*/ 202406 w 204787"/>
                <a:gd name="connsiteY20" fmla="*/ 276225 h 369094"/>
                <a:gd name="connsiteX21" fmla="*/ 197643 w 204787"/>
                <a:gd name="connsiteY21" fmla="*/ 304800 h 369094"/>
                <a:gd name="connsiteX22" fmla="*/ 195262 w 204787"/>
                <a:gd name="connsiteY22" fmla="*/ 314325 h 369094"/>
                <a:gd name="connsiteX23" fmla="*/ 190500 w 204787"/>
                <a:gd name="connsiteY23" fmla="*/ 321469 h 369094"/>
                <a:gd name="connsiteX24" fmla="*/ 188118 w 204787"/>
                <a:gd name="connsiteY24" fmla="*/ 328613 h 369094"/>
                <a:gd name="connsiteX25" fmla="*/ 180975 w 204787"/>
                <a:gd name="connsiteY25" fmla="*/ 335756 h 369094"/>
                <a:gd name="connsiteX26" fmla="*/ 176212 w 204787"/>
                <a:gd name="connsiteY26" fmla="*/ 345281 h 369094"/>
                <a:gd name="connsiteX27" fmla="*/ 166687 w 204787"/>
                <a:gd name="connsiteY27" fmla="*/ 359569 h 369094"/>
                <a:gd name="connsiteX28" fmla="*/ 161925 w 204787"/>
                <a:gd name="connsiteY28" fmla="*/ 366713 h 369094"/>
                <a:gd name="connsiteX29" fmla="*/ 154781 w 204787"/>
                <a:gd name="connsiteY29" fmla="*/ 369094 h 369094"/>
                <a:gd name="connsiteX30" fmla="*/ 121443 w 204787"/>
                <a:gd name="connsiteY30" fmla="*/ 366713 h 369094"/>
                <a:gd name="connsiteX31" fmla="*/ 114300 w 204787"/>
                <a:gd name="connsiteY31" fmla="*/ 359569 h 369094"/>
                <a:gd name="connsiteX32" fmla="*/ 92868 w 204787"/>
                <a:gd name="connsiteY32" fmla="*/ 347663 h 369094"/>
                <a:gd name="connsiteX33" fmla="*/ 80962 w 204787"/>
                <a:gd name="connsiteY33" fmla="*/ 333375 h 369094"/>
                <a:gd name="connsiteX34" fmla="*/ 66675 w 204787"/>
                <a:gd name="connsiteY34" fmla="*/ 321469 h 369094"/>
                <a:gd name="connsiteX35" fmla="*/ 50006 w 204787"/>
                <a:gd name="connsiteY35" fmla="*/ 300038 h 369094"/>
                <a:gd name="connsiteX36" fmla="*/ 45243 w 204787"/>
                <a:gd name="connsiteY36" fmla="*/ 290513 h 369094"/>
                <a:gd name="connsiteX37" fmla="*/ 38100 w 204787"/>
                <a:gd name="connsiteY37" fmla="*/ 283369 h 369094"/>
                <a:gd name="connsiteX38" fmla="*/ 35718 w 204787"/>
                <a:gd name="connsiteY38" fmla="*/ 276225 h 369094"/>
                <a:gd name="connsiteX39" fmla="*/ 30956 w 204787"/>
                <a:gd name="connsiteY39" fmla="*/ 259556 h 369094"/>
                <a:gd name="connsiteX40" fmla="*/ 26193 w 204787"/>
                <a:gd name="connsiteY40" fmla="*/ 230981 h 369094"/>
                <a:gd name="connsiteX41" fmla="*/ 21431 w 204787"/>
                <a:gd name="connsiteY41" fmla="*/ 216694 h 369094"/>
                <a:gd name="connsiteX42" fmla="*/ 19050 w 204787"/>
                <a:gd name="connsiteY42" fmla="*/ 209550 h 369094"/>
                <a:gd name="connsiteX43" fmla="*/ 11906 w 204787"/>
                <a:gd name="connsiteY43" fmla="*/ 185738 h 369094"/>
                <a:gd name="connsiteX44" fmla="*/ 4762 w 204787"/>
                <a:gd name="connsiteY44" fmla="*/ 169069 h 369094"/>
                <a:gd name="connsiteX45" fmla="*/ 0 w 204787"/>
                <a:gd name="connsiteY45" fmla="*/ 154781 h 369094"/>
                <a:gd name="connsiteX46" fmla="*/ 2381 w 204787"/>
                <a:gd name="connsiteY46" fmla="*/ 121444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04787" h="369094">
                  <a:moveTo>
                    <a:pt x="2381" y="121444"/>
                  </a:moveTo>
                  <a:cubicBezTo>
                    <a:pt x="16668" y="88900"/>
                    <a:pt x="29348" y="55603"/>
                    <a:pt x="45243" y="23813"/>
                  </a:cubicBezTo>
                  <a:cubicBezTo>
                    <a:pt x="46366" y="21568"/>
                    <a:pt x="50298" y="22823"/>
                    <a:pt x="52387" y="21431"/>
                  </a:cubicBezTo>
                  <a:cubicBezTo>
                    <a:pt x="55189" y="19563"/>
                    <a:pt x="56873" y="16355"/>
                    <a:pt x="59531" y="14288"/>
                  </a:cubicBezTo>
                  <a:cubicBezTo>
                    <a:pt x="64049" y="10774"/>
                    <a:pt x="69056" y="7938"/>
                    <a:pt x="73818" y="4763"/>
                  </a:cubicBezTo>
                  <a:lnTo>
                    <a:pt x="80962" y="0"/>
                  </a:lnTo>
                  <a:cubicBezTo>
                    <a:pt x="92075" y="794"/>
                    <a:pt x="103235" y="1079"/>
                    <a:pt x="114300" y="2381"/>
                  </a:cubicBezTo>
                  <a:cubicBezTo>
                    <a:pt x="116793" y="2674"/>
                    <a:pt x="119249" y="3544"/>
                    <a:pt x="121443" y="4763"/>
                  </a:cubicBezTo>
                  <a:cubicBezTo>
                    <a:pt x="126447" y="7543"/>
                    <a:pt x="135731" y="14288"/>
                    <a:pt x="135731" y="14288"/>
                  </a:cubicBezTo>
                  <a:cubicBezTo>
                    <a:pt x="137318" y="16669"/>
                    <a:pt x="138661" y="19233"/>
                    <a:pt x="140493" y="21431"/>
                  </a:cubicBezTo>
                  <a:cubicBezTo>
                    <a:pt x="142649" y="24018"/>
                    <a:pt x="146001" y="25631"/>
                    <a:pt x="147637" y="28575"/>
                  </a:cubicBezTo>
                  <a:cubicBezTo>
                    <a:pt x="150075" y="32964"/>
                    <a:pt x="149615" y="38686"/>
                    <a:pt x="152400" y="42863"/>
                  </a:cubicBezTo>
                  <a:lnTo>
                    <a:pt x="161925" y="57150"/>
                  </a:lnTo>
                  <a:cubicBezTo>
                    <a:pt x="167592" y="74153"/>
                    <a:pt x="163902" y="67261"/>
                    <a:pt x="171450" y="78581"/>
                  </a:cubicBezTo>
                  <a:cubicBezTo>
                    <a:pt x="180129" y="104621"/>
                    <a:pt x="166290" y="65188"/>
                    <a:pt x="178593" y="92869"/>
                  </a:cubicBezTo>
                  <a:cubicBezTo>
                    <a:pt x="180632" y="97456"/>
                    <a:pt x="180572" y="102979"/>
                    <a:pt x="183356" y="107156"/>
                  </a:cubicBezTo>
                  <a:cubicBezTo>
                    <a:pt x="184943" y="109537"/>
                    <a:pt x="186956" y="111685"/>
                    <a:pt x="188118" y="114300"/>
                  </a:cubicBezTo>
                  <a:cubicBezTo>
                    <a:pt x="188119" y="114302"/>
                    <a:pt x="194071" y="132158"/>
                    <a:pt x="195262" y="135731"/>
                  </a:cubicBezTo>
                  <a:lnTo>
                    <a:pt x="202406" y="157163"/>
                  </a:lnTo>
                  <a:lnTo>
                    <a:pt x="204787" y="164306"/>
                  </a:lnTo>
                  <a:cubicBezTo>
                    <a:pt x="203993" y="201612"/>
                    <a:pt x="204301" y="238958"/>
                    <a:pt x="202406" y="276225"/>
                  </a:cubicBezTo>
                  <a:cubicBezTo>
                    <a:pt x="201916" y="285869"/>
                    <a:pt x="199985" y="295432"/>
                    <a:pt x="197643" y="304800"/>
                  </a:cubicBezTo>
                  <a:cubicBezTo>
                    <a:pt x="196849" y="307975"/>
                    <a:pt x="196551" y="311317"/>
                    <a:pt x="195262" y="314325"/>
                  </a:cubicBezTo>
                  <a:cubicBezTo>
                    <a:pt x="194135" y="316956"/>
                    <a:pt x="191780" y="318909"/>
                    <a:pt x="190500" y="321469"/>
                  </a:cubicBezTo>
                  <a:cubicBezTo>
                    <a:pt x="189377" y="323714"/>
                    <a:pt x="189510" y="326524"/>
                    <a:pt x="188118" y="328613"/>
                  </a:cubicBezTo>
                  <a:cubicBezTo>
                    <a:pt x="186250" y="331415"/>
                    <a:pt x="182932" y="333016"/>
                    <a:pt x="180975" y="335756"/>
                  </a:cubicBezTo>
                  <a:cubicBezTo>
                    <a:pt x="178912" y="338645"/>
                    <a:pt x="178038" y="342237"/>
                    <a:pt x="176212" y="345281"/>
                  </a:cubicBezTo>
                  <a:cubicBezTo>
                    <a:pt x="173267" y="350189"/>
                    <a:pt x="169862" y="354806"/>
                    <a:pt x="166687" y="359569"/>
                  </a:cubicBezTo>
                  <a:cubicBezTo>
                    <a:pt x="165100" y="361950"/>
                    <a:pt x="164640" y="365808"/>
                    <a:pt x="161925" y="366713"/>
                  </a:cubicBezTo>
                  <a:lnTo>
                    <a:pt x="154781" y="369094"/>
                  </a:lnTo>
                  <a:cubicBezTo>
                    <a:pt x="143668" y="368300"/>
                    <a:pt x="132288" y="369265"/>
                    <a:pt x="121443" y="366713"/>
                  </a:cubicBezTo>
                  <a:cubicBezTo>
                    <a:pt x="118165" y="365942"/>
                    <a:pt x="116958" y="361636"/>
                    <a:pt x="114300" y="359569"/>
                  </a:cubicBezTo>
                  <a:cubicBezTo>
                    <a:pt x="102019" y="350017"/>
                    <a:pt x="103646" y="351255"/>
                    <a:pt x="92868" y="347663"/>
                  </a:cubicBezTo>
                  <a:cubicBezTo>
                    <a:pt x="88186" y="340638"/>
                    <a:pt x="87838" y="339105"/>
                    <a:pt x="80962" y="333375"/>
                  </a:cubicBezTo>
                  <a:cubicBezTo>
                    <a:pt x="72270" y="326132"/>
                    <a:pt x="74366" y="331359"/>
                    <a:pt x="66675" y="321469"/>
                  </a:cubicBezTo>
                  <a:cubicBezTo>
                    <a:pt x="46747" y="295845"/>
                    <a:pt x="66219" y="316249"/>
                    <a:pt x="50006" y="300038"/>
                  </a:cubicBezTo>
                  <a:cubicBezTo>
                    <a:pt x="48418" y="296863"/>
                    <a:pt x="47306" y="293402"/>
                    <a:pt x="45243" y="290513"/>
                  </a:cubicBezTo>
                  <a:cubicBezTo>
                    <a:pt x="43286" y="287773"/>
                    <a:pt x="39968" y="286171"/>
                    <a:pt x="38100" y="283369"/>
                  </a:cubicBezTo>
                  <a:cubicBezTo>
                    <a:pt x="36708" y="281280"/>
                    <a:pt x="36408" y="278639"/>
                    <a:pt x="35718" y="276225"/>
                  </a:cubicBezTo>
                  <a:cubicBezTo>
                    <a:pt x="29730" y="255268"/>
                    <a:pt x="36672" y="276705"/>
                    <a:pt x="30956" y="259556"/>
                  </a:cubicBezTo>
                  <a:cubicBezTo>
                    <a:pt x="29932" y="252390"/>
                    <a:pt x="28284" y="238649"/>
                    <a:pt x="26193" y="230981"/>
                  </a:cubicBezTo>
                  <a:cubicBezTo>
                    <a:pt x="24872" y="226138"/>
                    <a:pt x="23018" y="221456"/>
                    <a:pt x="21431" y="216694"/>
                  </a:cubicBezTo>
                  <a:cubicBezTo>
                    <a:pt x="20637" y="214313"/>
                    <a:pt x="19659" y="211985"/>
                    <a:pt x="19050" y="209550"/>
                  </a:cubicBezTo>
                  <a:cubicBezTo>
                    <a:pt x="15450" y="195154"/>
                    <a:pt x="17703" y="203131"/>
                    <a:pt x="11906" y="185738"/>
                  </a:cubicBezTo>
                  <a:cubicBezTo>
                    <a:pt x="4240" y="162736"/>
                    <a:pt x="16535" y="198502"/>
                    <a:pt x="4762" y="169069"/>
                  </a:cubicBezTo>
                  <a:cubicBezTo>
                    <a:pt x="2898" y="164408"/>
                    <a:pt x="0" y="159801"/>
                    <a:pt x="0" y="154781"/>
                  </a:cubicBezTo>
                  <a:lnTo>
                    <a:pt x="2381" y="121444"/>
                  </a:lnTo>
                  <a:close/>
                </a:path>
              </a:pathLst>
            </a:cu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991439" y="5669991"/>
            <a:ext cx="745693" cy="493011"/>
            <a:chOff x="3991439" y="6083301"/>
            <a:chExt cx="528119" cy="441324"/>
          </a:xfrm>
        </p:grpSpPr>
        <p:grpSp>
          <p:nvGrpSpPr>
            <p:cNvPr id="161" name="Group 160"/>
            <p:cNvGrpSpPr/>
            <p:nvPr/>
          </p:nvGrpSpPr>
          <p:grpSpPr>
            <a:xfrm>
              <a:off x="4016012" y="6083301"/>
              <a:ext cx="503546" cy="257968"/>
              <a:chOff x="4016012" y="6083301"/>
              <a:chExt cx="503546" cy="257968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>
                <a:off x="4016012" y="6096000"/>
                <a:ext cx="117837" cy="0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133640" y="6210300"/>
                <a:ext cx="117837" cy="0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234748" y="6326187"/>
                <a:ext cx="284810" cy="0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4124325" y="6083301"/>
                <a:ext cx="501" cy="138905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4238625" y="6199334"/>
                <a:ext cx="501" cy="141935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63" name="Straight Connector 162"/>
            <p:cNvCxnSpPr/>
            <p:nvPr/>
          </p:nvCxnSpPr>
          <p:spPr>
            <a:xfrm>
              <a:off x="3991439" y="6107630"/>
              <a:ext cx="106326" cy="0"/>
            </a:xfrm>
            <a:prstGeom prst="line">
              <a:avLst/>
            </a:prstGeom>
            <a:noFill/>
            <a:ln w="254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080909" y="6258743"/>
              <a:ext cx="76461" cy="0"/>
            </a:xfrm>
            <a:prstGeom prst="line">
              <a:avLst/>
            </a:prstGeom>
            <a:noFill/>
            <a:ln w="254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4089171" y="6096397"/>
              <a:ext cx="452" cy="174961"/>
            </a:xfrm>
            <a:prstGeom prst="line">
              <a:avLst/>
            </a:prstGeom>
            <a:noFill/>
            <a:ln w="254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4145379" y="6252073"/>
              <a:ext cx="452" cy="178778"/>
            </a:xfrm>
            <a:prstGeom prst="line">
              <a:avLst/>
            </a:prstGeom>
            <a:noFill/>
            <a:ln w="254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4142998" y="6420667"/>
              <a:ext cx="76461" cy="0"/>
            </a:xfrm>
            <a:prstGeom prst="line">
              <a:avLst/>
            </a:prstGeom>
            <a:noFill/>
            <a:ln w="254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4207459" y="6408011"/>
              <a:ext cx="0" cy="116614"/>
            </a:xfrm>
            <a:prstGeom prst="line">
              <a:avLst/>
            </a:prstGeom>
            <a:noFill/>
            <a:ln w="254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4205714" y="6515099"/>
              <a:ext cx="137686" cy="1"/>
            </a:xfrm>
            <a:prstGeom prst="line">
              <a:avLst/>
            </a:prstGeom>
            <a:noFill/>
            <a:ln w="254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79" name="Group 178"/>
          <p:cNvGrpSpPr/>
          <p:nvPr/>
        </p:nvGrpSpPr>
        <p:grpSpPr>
          <a:xfrm>
            <a:off x="4102927" y="6220214"/>
            <a:ext cx="635349" cy="387774"/>
            <a:chOff x="4156604" y="4328677"/>
            <a:chExt cx="635349" cy="387774"/>
          </a:xfrm>
        </p:grpSpPr>
        <p:sp>
          <p:nvSpPr>
            <p:cNvPr id="180" name="Rectangle 179"/>
            <p:cNvSpPr/>
            <p:nvPr/>
          </p:nvSpPr>
          <p:spPr>
            <a:xfrm>
              <a:off x="4156604" y="4445187"/>
              <a:ext cx="168803" cy="209052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508941" y="4372237"/>
              <a:ext cx="283012" cy="344214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B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82" name="Straight Arrow Connector 181"/>
            <p:cNvCxnSpPr>
              <a:endCxn id="180" idx="0"/>
            </p:cNvCxnSpPr>
            <p:nvPr/>
          </p:nvCxnSpPr>
          <p:spPr>
            <a:xfrm flipH="1">
              <a:off x="4241006" y="4328677"/>
              <a:ext cx="102654" cy="11651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2" name="Group 51"/>
          <p:cNvGrpSpPr/>
          <p:nvPr/>
        </p:nvGrpSpPr>
        <p:grpSpPr>
          <a:xfrm>
            <a:off x="7253890" y="857502"/>
            <a:ext cx="971978" cy="1395277"/>
            <a:chOff x="7273085" y="1361970"/>
            <a:chExt cx="995528" cy="857272"/>
          </a:xfrm>
        </p:grpSpPr>
        <p:sp>
          <p:nvSpPr>
            <p:cNvPr id="51" name="Rectangle 50"/>
            <p:cNvSpPr/>
            <p:nvPr/>
          </p:nvSpPr>
          <p:spPr>
            <a:xfrm rot="784799">
              <a:off x="7273085" y="1361970"/>
              <a:ext cx="466794" cy="67710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α</a:t>
              </a:r>
              <a:endPara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 rot="20319159">
              <a:off x="7350029" y="1814282"/>
              <a:ext cx="31290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l-GR" sz="2000" dirty="0">
                  <a:solidFill>
                    <a:srgbClr val="002060"/>
                  </a:solidFill>
                </a:rPr>
                <a:t>λ</a:t>
              </a:r>
              <a:endParaRPr lang="en-US" sz="32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 rot="784799">
              <a:off x="7874756" y="1437709"/>
              <a:ext cx="373343" cy="5363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l-GR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γ</a:t>
              </a:r>
              <a:endParaRPr lang="en-US" sz="40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 rot="20838024">
              <a:off x="7607423" y="1588113"/>
              <a:ext cx="496587" cy="2839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200" dirty="0" err="1" smtClean="0">
                  <a:solidFill>
                    <a:srgbClr val="0070C0"/>
                  </a:solidFill>
                </a:rPr>
                <a:t>mtry</a:t>
              </a:r>
              <a:endParaRPr lang="en-US" sz="1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 rot="917317">
              <a:off x="7530932" y="1885237"/>
              <a:ext cx="721711" cy="2839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dropout</a:t>
              </a:r>
              <a:endParaRPr lang="en-US" sz="18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 rot="20858769">
              <a:off x="7527904" y="1897770"/>
              <a:ext cx="405080" cy="32147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l-GR" sz="2800" dirty="0"/>
                <a:t>η</a:t>
              </a:r>
              <a:endParaRPr lang="en-US" sz="28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 rot="21330648">
              <a:off x="7342648" y="1732115"/>
              <a:ext cx="925965" cy="1701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nrounds</a:t>
              </a:r>
              <a:endParaRPr lang="en-US" sz="18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312353" y="2718510"/>
            <a:ext cx="836285" cy="521848"/>
            <a:chOff x="7312353" y="4064440"/>
            <a:chExt cx="836285" cy="521848"/>
          </a:xfrm>
        </p:grpSpPr>
        <p:sp>
          <p:nvSpPr>
            <p:cNvPr id="70" name="Oval 69"/>
            <p:cNvSpPr/>
            <p:nvPr/>
          </p:nvSpPr>
          <p:spPr>
            <a:xfrm>
              <a:off x="7367121" y="4335902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7462371" y="4200171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7569528" y="4262084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7631440" y="4173977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7660015" y="4064440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7538571" y="4121590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7917888" y="4200171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7795746" y="4226365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7421890" y="4412103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7576672" y="4397815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7562384" y="4352571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7426653" y="4300183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7498090" y="4231127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7490947" y="4400196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7312353" y="4474015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>
              <a:off x="7431415" y="4514496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7498090" y="4362096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5" name="Oval 264"/>
            <p:cNvSpPr/>
            <p:nvPr/>
          </p:nvSpPr>
          <p:spPr>
            <a:xfrm>
              <a:off x="7955290" y="4064440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7840990" y="4064440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7690971" y="4228747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8086258" y="4121590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7852895" y="4138259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0" name="Oval 269"/>
            <p:cNvSpPr/>
            <p:nvPr/>
          </p:nvSpPr>
          <p:spPr>
            <a:xfrm>
              <a:off x="7640964" y="4326377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7343775" y="4100513"/>
              <a:ext cx="804863" cy="485775"/>
            </a:xfrm>
            <a:custGeom>
              <a:avLst/>
              <a:gdLst>
                <a:gd name="connsiteX0" fmla="*/ 0 w 804863"/>
                <a:gd name="connsiteY0" fmla="*/ 485775 h 485775"/>
                <a:gd name="connsiteX1" fmla="*/ 235744 w 804863"/>
                <a:gd name="connsiteY1" fmla="*/ 140493 h 485775"/>
                <a:gd name="connsiteX2" fmla="*/ 804863 w 804863"/>
                <a:gd name="connsiteY2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863" h="485775">
                  <a:moveTo>
                    <a:pt x="0" y="485775"/>
                  </a:moveTo>
                  <a:cubicBezTo>
                    <a:pt x="50800" y="353615"/>
                    <a:pt x="101600" y="221455"/>
                    <a:pt x="235744" y="140493"/>
                  </a:cubicBezTo>
                  <a:cubicBezTo>
                    <a:pt x="369888" y="59530"/>
                    <a:pt x="713979" y="27781"/>
                    <a:pt x="804863" y="0"/>
                  </a:cubicBez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4045822" y="3884224"/>
            <a:ext cx="578244" cy="325562"/>
            <a:chOff x="4156604" y="4328677"/>
            <a:chExt cx="578244" cy="325562"/>
          </a:xfrm>
        </p:grpSpPr>
        <p:sp>
          <p:nvSpPr>
            <p:cNvPr id="279" name="Rectangle 278"/>
            <p:cNvSpPr/>
            <p:nvPr/>
          </p:nvSpPr>
          <p:spPr>
            <a:xfrm>
              <a:off x="4156604" y="4445187"/>
              <a:ext cx="168803" cy="209052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566045" y="4439818"/>
              <a:ext cx="168803" cy="209052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81" name="Straight Arrow Connector 280"/>
            <p:cNvCxnSpPr>
              <a:endCxn id="279" idx="0"/>
            </p:cNvCxnSpPr>
            <p:nvPr/>
          </p:nvCxnSpPr>
          <p:spPr>
            <a:xfrm flipH="1">
              <a:off x="4241006" y="4328677"/>
              <a:ext cx="102654" cy="11651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2" name="Rectangle 281"/>
            <p:cNvSpPr/>
            <p:nvPr/>
          </p:nvSpPr>
          <p:spPr>
            <a:xfrm>
              <a:off x="4361325" y="4445187"/>
              <a:ext cx="168803" cy="209052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B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7343775" y="3547616"/>
            <a:ext cx="813876" cy="470697"/>
            <a:chOff x="7343775" y="5946969"/>
            <a:chExt cx="813876" cy="535396"/>
          </a:xfrm>
        </p:grpSpPr>
        <p:sp>
          <p:nvSpPr>
            <p:cNvPr id="308" name="Freeform 307"/>
            <p:cNvSpPr/>
            <p:nvPr/>
          </p:nvSpPr>
          <p:spPr>
            <a:xfrm>
              <a:off x="7343775" y="5970544"/>
              <a:ext cx="804863" cy="485775"/>
            </a:xfrm>
            <a:custGeom>
              <a:avLst/>
              <a:gdLst>
                <a:gd name="connsiteX0" fmla="*/ 0 w 804863"/>
                <a:gd name="connsiteY0" fmla="*/ 485775 h 485775"/>
                <a:gd name="connsiteX1" fmla="*/ 235744 w 804863"/>
                <a:gd name="connsiteY1" fmla="*/ 140493 h 485775"/>
                <a:gd name="connsiteX2" fmla="*/ 804863 w 804863"/>
                <a:gd name="connsiteY2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863" h="485775">
                  <a:moveTo>
                    <a:pt x="0" y="485775"/>
                  </a:moveTo>
                  <a:cubicBezTo>
                    <a:pt x="50800" y="353615"/>
                    <a:pt x="101600" y="221455"/>
                    <a:pt x="235744" y="140493"/>
                  </a:cubicBezTo>
                  <a:cubicBezTo>
                    <a:pt x="369888" y="59530"/>
                    <a:pt x="713979" y="27781"/>
                    <a:pt x="804863" y="0"/>
                  </a:cubicBez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7462371" y="6436646"/>
              <a:ext cx="53034" cy="4571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9" name="Isosceles Triangle 308"/>
            <p:cNvSpPr/>
            <p:nvPr/>
          </p:nvSpPr>
          <p:spPr>
            <a:xfrm>
              <a:off x="7534913" y="6436646"/>
              <a:ext cx="53034" cy="4571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0" name="Isosceles Triangle 309"/>
            <p:cNvSpPr/>
            <p:nvPr/>
          </p:nvSpPr>
          <p:spPr>
            <a:xfrm>
              <a:off x="7739817" y="6436646"/>
              <a:ext cx="53034" cy="4571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1" name="Isosceles Triangle 310"/>
            <p:cNvSpPr/>
            <p:nvPr/>
          </p:nvSpPr>
          <p:spPr>
            <a:xfrm>
              <a:off x="7821106" y="6436646"/>
              <a:ext cx="53034" cy="4571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2" name="Isosceles Triangle 311"/>
            <p:cNvSpPr/>
            <p:nvPr/>
          </p:nvSpPr>
          <p:spPr>
            <a:xfrm>
              <a:off x="7950435" y="6436646"/>
              <a:ext cx="53034" cy="4571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3" name="Isosceles Triangle 312"/>
            <p:cNvSpPr/>
            <p:nvPr/>
          </p:nvSpPr>
          <p:spPr>
            <a:xfrm>
              <a:off x="8104617" y="6436646"/>
              <a:ext cx="53034" cy="4571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4" name="Isosceles Triangle 313"/>
            <p:cNvSpPr/>
            <p:nvPr/>
          </p:nvSpPr>
          <p:spPr>
            <a:xfrm>
              <a:off x="8036546" y="6436646"/>
              <a:ext cx="53034" cy="4571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48" name="Straight Connector 147"/>
            <p:cNvCxnSpPr>
              <a:stCxn id="117" idx="0"/>
            </p:cNvCxnSpPr>
            <p:nvPr/>
          </p:nvCxnSpPr>
          <p:spPr>
            <a:xfrm flipH="1" flipV="1">
              <a:off x="7485230" y="6188869"/>
              <a:ext cx="3658" cy="247777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5" name="Straight Connector 314"/>
            <p:cNvCxnSpPr/>
            <p:nvPr/>
          </p:nvCxnSpPr>
          <p:spPr>
            <a:xfrm flipV="1">
              <a:off x="7561430" y="6126956"/>
              <a:ext cx="0" cy="30969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6" name="Straight Connector 315"/>
            <p:cNvCxnSpPr/>
            <p:nvPr/>
          </p:nvCxnSpPr>
          <p:spPr>
            <a:xfrm flipV="1">
              <a:off x="7764914" y="6051725"/>
              <a:ext cx="0" cy="384923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7" name="Straight Connector 316"/>
            <p:cNvCxnSpPr/>
            <p:nvPr/>
          </p:nvCxnSpPr>
          <p:spPr>
            <a:xfrm flipV="1">
              <a:off x="7847623" y="6034088"/>
              <a:ext cx="0" cy="40256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8" name="Straight Connector 317"/>
            <p:cNvCxnSpPr/>
            <p:nvPr/>
          </p:nvCxnSpPr>
          <p:spPr>
            <a:xfrm flipV="1">
              <a:off x="7976952" y="6005513"/>
              <a:ext cx="0" cy="43113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9" name="Straight Connector 318"/>
            <p:cNvCxnSpPr/>
            <p:nvPr/>
          </p:nvCxnSpPr>
          <p:spPr>
            <a:xfrm flipV="1">
              <a:off x="8063063" y="5986463"/>
              <a:ext cx="0" cy="4501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8131134" y="5976938"/>
              <a:ext cx="0" cy="45971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6" name="Oval 325"/>
            <p:cNvSpPr/>
            <p:nvPr/>
          </p:nvSpPr>
          <p:spPr>
            <a:xfrm>
              <a:off x="7744209" y="6015531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7" name="Oval 326"/>
            <p:cNvSpPr/>
            <p:nvPr/>
          </p:nvSpPr>
          <p:spPr>
            <a:xfrm>
              <a:off x="7830234" y="6007622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8" name="Oval 327"/>
            <p:cNvSpPr/>
            <p:nvPr/>
          </p:nvSpPr>
          <p:spPr>
            <a:xfrm>
              <a:off x="7540427" y="6107284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7465300" y="6167343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7953762" y="5976249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33" name="Oval 332"/>
            <p:cNvSpPr/>
            <p:nvPr/>
          </p:nvSpPr>
          <p:spPr>
            <a:xfrm>
              <a:off x="8040203" y="5963749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34" name="Oval 333"/>
            <p:cNvSpPr/>
            <p:nvPr/>
          </p:nvSpPr>
          <p:spPr>
            <a:xfrm>
              <a:off x="8107557" y="5946969"/>
              <a:ext cx="45719" cy="4571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7537" y="7873399"/>
            <a:ext cx="3195327" cy="2375501"/>
            <a:chOff x="297537" y="7754699"/>
            <a:chExt cx="3195327" cy="2494201"/>
          </a:xfrm>
        </p:grpSpPr>
        <p:sp>
          <p:nvSpPr>
            <p:cNvPr id="336" name="Rectangle 335"/>
            <p:cNvSpPr/>
            <p:nvPr/>
          </p:nvSpPr>
          <p:spPr>
            <a:xfrm>
              <a:off x="297537" y="7754699"/>
              <a:ext cx="884208" cy="423495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Preprocess</a:t>
              </a: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data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367270" y="7757476"/>
              <a:ext cx="884208" cy="423495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Create Task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367270" y="8460540"/>
              <a:ext cx="884208" cy="423495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Create learner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67270" y="9142972"/>
              <a:ext cx="884208" cy="423495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Train model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367270" y="9825405"/>
              <a:ext cx="884208" cy="423495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Make </a:t>
              </a: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predictions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cxnSp>
          <p:nvCxnSpPr>
            <p:cNvPr id="343" name="Straight Arrow Connector 342"/>
            <p:cNvCxnSpPr>
              <a:stCxn id="336" idx="3"/>
              <a:endCxn id="337" idx="1"/>
            </p:cNvCxnSpPr>
            <p:nvPr/>
          </p:nvCxnSpPr>
          <p:spPr>
            <a:xfrm>
              <a:off x="1181745" y="7966447"/>
              <a:ext cx="185525" cy="277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5" name="Straight Arrow Connector 344"/>
            <p:cNvCxnSpPr>
              <a:stCxn id="337" idx="2"/>
              <a:endCxn id="338" idx="0"/>
            </p:cNvCxnSpPr>
            <p:nvPr/>
          </p:nvCxnSpPr>
          <p:spPr>
            <a:xfrm>
              <a:off x="1809374" y="8180971"/>
              <a:ext cx="0" cy="27956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7" name="Straight Arrow Connector 346"/>
            <p:cNvCxnSpPr>
              <a:stCxn id="338" idx="2"/>
              <a:endCxn id="339" idx="0"/>
            </p:cNvCxnSpPr>
            <p:nvPr/>
          </p:nvCxnSpPr>
          <p:spPr>
            <a:xfrm>
              <a:off x="1809374" y="8884034"/>
              <a:ext cx="0" cy="25893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9" name="Straight Arrow Connector 348"/>
            <p:cNvCxnSpPr>
              <a:stCxn id="339" idx="2"/>
              <a:endCxn id="340" idx="0"/>
            </p:cNvCxnSpPr>
            <p:nvPr/>
          </p:nvCxnSpPr>
          <p:spPr>
            <a:xfrm>
              <a:off x="1809374" y="9566467"/>
              <a:ext cx="0" cy="25893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8" name="Rectangle 357"/>
            <p:cNvSpPr/>
            <p:nvPr/>
          </p:nvSpPr>
          <p:spPr>
            <a:xfrm>
              <a:off x="297537" y="8460540"/>
              <a:ext cx="884208" cy="423495"/>
            </a:xfrm>
            <a:prstGeom prst="rect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Set hyper-</a:t>
              </a: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parameters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cxnSp>
          <p:nvCxnSpPr>
            <p:cNvPr id="360" name="Straight Arrow Connector 359"/>
            <p:cNvCxnSpPr>
              <a:stCxn id="358" idx="3"/>
              <a:endCxn id="338" idx="1"/>
            </p:cNvCxnSpPr>
            <p:nvPr/>
          </p:nvCxnSpPr>
          <p:spPr>
            <a:xfrm>
              <a:off x="1181745" y="8672288"/>
              <a:ext cx="185525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78" name="Group 377"/>
            <p:cNvGrpSpPr/>
            <p:nvPr/>
          </p:nvGrpSpPr>
          <p:grpSpPr>
            <a:xfrm>
              <a:off x="2320413" y="8801754"/>
              <a:ext cx="1172451" cy="1105929"/>
              <a:chOff x="2320413" y="9142971"/>
              <a:chExt cx="1172451" cy="1105929"/>
            </a:xfrm>
          </p:grpSpPr>
          <p:sp>
            <p:nvSpPr>
              <p:cNvPr id="367" name="Rectangle 366"/>
              <p:cNvSpPr/>
              <p:nvPr/>
            </p:nvSpPr>
            <p:spPr>
              <a:xfrm>
                <a:off x="2463820" y="9825405"/>
                <a:ext cx="884208" cy="423495"/>
              </a:xfrm>
              <a:prstGeom prst="rect">
                <a:avLst/>
              </a:prstGeom>
              <a:solidFill>
                <a:srgbClr val="1D4BA8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no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Helvetica Light"/>
                  </a:rPr>
                  <a:t>Resample</a:t>
                </a:r>
                <a:r>
                  <a:rPr kumimoji="0" lang="en-US" sz="900" b="0" i="0" u="none" strike="noStrike" cap="none" spc="0" normalizeH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Helvetica Light"/>
                  </a:rPr>
                  <a:t> and measure</a:t>
                </a:r>
                <a:endParaRPr kumimoji="0" lang="en-US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2463820" y="9142971"/>
                <a:ext cx="884208" cy="423495"/>
              </a:xfrm>
              <a:prstGeom prst="rect">
                <a:avLst/>
              </a:prstGeom>
              <a:solidFill>
                <a:srgbClr val="1D4BA8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no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Helvetica Light"/>
                  </a:rPr>
                  <a:t>Tune</a:t>
                </a:r>
              </a:p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Helvetica Light"/>
                  </a:rPr>
                  <a:t>parameters</a:t>
                </a:r>
                <a:endParaRPr kumimoji="0" lang="en-US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endParaRPr>
              </a:p>
            </p:txBody>
          </p:sp>
          <p:sp>
            <p:nvSpPr>
              <p:cNvPr id="373" name="Curved Right Arrow 372"/>
              <p:cNvSpPr/>
              <p:nvPr/>
            </p:nvSpPr>
            <p:spPr>
              <a:xfrm flipH="1" flipV="1">
                <a:off x="3348688" y="9461646"/>
                <a:ext cx="144176" cy="461962"/>
              </a:xfrm>
              <a:prstGeom prst="curvedRightArrow">
                <a:avLst>
                  <a:gd name="adj1" fmla="val 50000"/>
                  <a:gd name="adj2" fmla="val 111599"/>
                  <a:gd name="adj3" fmla="val 25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374" name="Curved Right Arrow 373"/>
              <p:cNvSpPr/>
              <p:nvPr/>
            </p:nvSpPr>
            <p:spPr>
              <a:xfrm>
                <a:off x="2320413" y="9461646"/>
                <a:ext cx="144176" cy="461962"/>
              </a:xfrm>
              <a:prstGeom prst="curvedRightArrow">
                <a:avLst>
                  <a:gd name="adj1" fmla="val 50000"/>
                  <a:gd name="adj2" fmla="val 111599"/>
                  <a:gd name="adj3" fmla="val 25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cxnSp>
          <p:nvCxnSpPr>
            <p:cNvPr id="380" name="Straight Arrow Connector 379"/>
            <p:cNvCxnSpPr>
              <a:endCxn id="367" idx="1"/>
            </p:cNvCxnSpPr>
            <p:nvPr/>
          </p:nvCxnSpPr>
          <p:spPr>
            <a:xfrm>
              <a:off x="2251478" y="9576328"/>
              <a:ext cx="212342" cy="11960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2" name="Straight Arrow Connector 381"/>
            <p:cNvCxnSpPr>
              <a:stCxn id="369" idx="1"/>
            </p:cNvCxnSpPr>
            <p:nvPr/>
          </p:nvCxnSpPr>
          <p:spPr>
            <a:xfrm flipH="1">
              <a:off x="2251478" y="9013502"/>
              <a:ext cx="212342" cy="14539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3" name="TextBox 382"/>
          <p:cNvSpPr txBox="1"/>
          <p:nvPr/>
        </p:nvSpPr>
        <p:spPr>
          <a:xfrm>
            <a:off x="297537" y="7451823"/>
            <a:ext cx="3164847" cy="38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mlr</a:t>
            </a:r>
            <a:r>
              <a:rPr kumimoji="0" lang="en-US" sz="180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 workflow</a:t>
            </a: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</p:txBody>
      </p:sp>
      <p:sp>
        <p:nvSpPr>
          <p:cNvPr id="384" name="Shape 39"/>
          <p:cNvSpPr/>
          <p:nvPr/>
        </p:nvSpPr>
        <p:spPr>
          <a:xfrm>
            <a:off x="232450" y="10516629"/>
            <a:ext cx="7252780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en-US" sz="9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mlr</a:t>
            </a:r>
            <a:r>
              <a: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9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cheatsheet</a:t>
            </a:r>
            <a:r>
              <a:rPr lang="en-US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sz="900" dirty="0" smtClean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10"/>
              </a:rPr>
              <a:t>CC </a:t>
            </a:r>
            <a:r>
              <a:rPr sz="900" dirty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10"/>
              </a:rPr>
              <a:t>BY </a:t>
            </a:r>
            <a:r>
              <a:rPr lang="en-US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Aaron Cooley 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</a:t>
            </a:r>
            <a:r>
              <a:rPr lang="en-US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aaronsama@gmail.com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•</a:t>
            </a:r>
            <a:r>
              <a:rPr lang="en-US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</a:t>
            </a:r>
            <a:r>
              <a:rPr lang="en-US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about </a:t>
            </a:r>
            <a:r>
              <a:rPr lang="en-US" sz="9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mlr</a:t>
            </a:r>
            <a:r>
              <a:rPr lang="en-US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at </a:t>
            </a:r>
            <a:r>
              <a: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11"/>
              </a:rPr>
              <a:t>https://mlr-org.github.io/mlr-tutorial/devel/html/</a:t>
            </a:r>
            <a:endParaRPr sz="9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984" y="10120221"/>
            <a:ext cx="3263902" cy="4097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Legend for functions (not all parameters shown):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</a:rPr>
              <a:t>function(</a:t>
            </a:r>
            <a:r>
              <a:rPr lang="en-US" sz="800" dirty="0" err="1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</a:rPr>
              <a:t>required_parameters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</a:rPr>
              <a:t>=,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ource Sans Pro" panose="020B0503030403020204" pitchFamily="34" charset="0"/>
              </a:rPr>
              <a:t>optional_parameters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ource Sans Pro" panose="020B0503030403020204" pitchFamily="34" charset="0"/>
              </a:rPr>
              <a:t>=</a:t>
            </a:r>
            <a:r>
              <a:rPr lang="en-US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0" y="950850"/>
            <a:ext cx="1233570" cy="88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88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9"/>
          <p:cNvSpPr/>
          <p:nvPr/>
        </p:nvSpPr>
        <p:spPr>
          <a:xfrm>
            <a:off x="232450" y="10478529"/>
            <a:ext cx="8454350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en-US" sz="9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mlr</a:t>
            </a:r>
            <a:r>
              <a: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9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cheatsheet</a:t>
            </a:r>
            <a:r>
              <a: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900" dirty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2"/>
              </a:rPr>
              <a:t>CC BY </a:t>
            </a:r>
            <a:r>
              <a: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Aaron Cooley • aaronsama@gmail.com • Learn more about </a:t>
            </a:r>
            <a:r>
              <a:rPr lang="en-US" sz="9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mlr</a:t>
            </a:r>
            <a:r>
              <a: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at </a:t>
            </a:r>
            <a:r>
              <a: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https://mlr-org.github.io/mlr-tutorial/devel/html/</a:t>
            </a:r>
            <a:endParaRPr lang="en-US" sz="9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63556" y="256193"/>
            <a:ext cx="3275674" cy="10222336"/>
            <a:chOff x="7063556" y="256193"/>
            <a:chExt cx="3275674" cy="10222336"/>
          </a:xfrm>
        </p:grpSpPr>
        <p:sp>
          <p:nvSpPr>
            <p:cNvPr id="16" name="Rechteck 71"/>
            <p:cNvSpPr/>
            <p:nvPr/>
          </p:nvSpPr>
          <p:spPr>
            <a:xfrm>
              <a:off x="7075328" y="363813"/>
              <a:ext cx="3263902" cy="101147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7" name="Shape 38"/>
            <p:cNvSpPr/>
            <p:nvPr/>
          </p:nvSpPr>
          <p:spPr>
            <a:xfrm>
              <a:off x="7063556" y="256193"/>
              <a:ext cx="3263902" cy="337903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 smtClean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Visualization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18" name="Abgerundetes Rechteck 73"/>
            <p:cNvSpPr/>
            <p:nvPr/>
          </p:nvSpPr>
          <p:spPr>
            <a:xfrm>
              <a:off x="7215050" y="701716"/>
              <a:ext cx="2960914" cy="9684839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noAutofit/>
            </a:bodyPr>
            <a:lstStyle/>
            <a:p>
              <a:pPr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Performance</a:t>
              </a: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generateThreshVsPerfData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US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,measures=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Measure performance at different probability cutoffs to determine optimal decision threshold for binary classification problems</a:t>
              </a:r>
              <a:endParaRPr lang="en-US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798513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plotThreshVsPerf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Plot visual representation of threshold curve(s) from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ThreshVsPerfData</a:t>
              </a:r>
              <a:endParaRPr lang="en-US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798513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plotROCCurves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US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 receiver operating characteristic (ROC) curve from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ThreshVsPerfData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. Must set 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measures=list(</a:t>
              </a:r>
              <a:r>
                <a:rPr lang="en-US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fpr,tpr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974725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Residuals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798513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plotResiduals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US" sz="800" dirty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US" sz="800" dirty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US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Plots residuals for 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Prediction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or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BenchmarkResult</a:t>
              </a:r>
              <a:endParaRPr lang="en-US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974725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Learning curve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generateLearningCurveData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US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learners=,task=,</a:t>
              </a: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resampling=</a:t>
              </a:r>
              <a:r>
                <a:rPr lang="en-US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percs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US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measures=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Measure performance of learner(s) trained on different percentages of task data</a:t>
              </a:r>
              <a:endParaRPr lang="en-US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798513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plotLearningCurve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US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Plot curve showing learner performance vs. proportion of data used, uses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LearningCurveData</a:t>
              </a:r>
              <a:endParaRPr lang="en-US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974725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800" b="1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Feature importance</a:t>
              </a: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generateFilterValuesData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US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task=,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method=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Get feature importance rankings using specified filter method</a:t>
              </a:r>
            </a:p>
            <a:p>
              <a:pPr marL="798513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plotFilterValues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US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US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 bar chart of feature importance based on filter method using </a:t>
              </a:r>
              <a:r>
                <a:rPr lang="en-US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FilterValuesData</a:t>
              </a:r>
              <a:endParaRPr lang="en-US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lvl="0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600" b="1" dirty="0" err="1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Hyperparameter</a:t>
              </a: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tuning</a:t>
              </a: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generateHyperParsEffectData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tune.result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Get the impact of different </a:t>
              </a:r>
              <a:r>
                <a:rPr lang="en-GB" sz="80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hyperparameter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settings on model performance</a:t>
              </a:r>
            </a:p>
            <a:p>
              <a:pPr marL="798513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plotHyperParsEffect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hyperpars.effect.data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=,x=,y=,z=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Create a plot showing </a:t>
              </a:r>
              <a:r>
                <a:rPr lang="en-GB" sz="80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hyperparameter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impact on performance using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HyperParsEffectData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See also:</a:t>
              </a:r>
            </a:p>
            <a:p>
              <a:pPr marL="112713" indent="-112713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plotOptPath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op=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Display details of optimization process. Takes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&lt;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&gt;$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opt.path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 where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&lt;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&gt;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is an object of class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tuneResult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or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featSelResult</a:t>
              </a:r>
              <a:endPara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112713" indent="-112713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plotTuneMultiCritResult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res=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Show </a:t>
              </a:r>
              <a:r>
                <a:rPr lang="en-GB" sz="80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pareto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front for results of tuning to multiple performance measures</a:t>
              </a: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lvl="0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Partial dependence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generatePartialDependenceData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=,input=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Get partial dependence of model (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 prediction over each feature of data (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input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798513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plotPartialDependence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Plots partial dependence of model using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PartialDependenceData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b="1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Benchmarking</a:t>
              </a:r>
              <a:endParaRPr lang="en-GB" sz="16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112713" indent="-112713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plotBMRBoxplots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bmr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Distribution of performances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112713" indent="-112713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plotBMRSummary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bmr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Scatterplot of avg. performances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112713" indent="-112713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plotBMRRanksAsBarChart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bmr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Rank learners in bar plot</a:t>
              </a:r>
            </a:p>
            <a:p>
              <a:pPr marL="97155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lvl="0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Other</a:t>
              </a:r>
            </a:p>
            <a:p>
              <a:pPr marL="798513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generateCritDifferencesData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bmr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=,</a:t>
              </a:r>
              <a:b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</a:b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measure=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p.value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test=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Perform critical-differences test using either the </a:t>
              </a:r>
              <a:r>
                <a:rPr lang="en-GB" sz="80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Bonferroni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-Dunn (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bd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 or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Nemenyi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test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798513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plotCritDifferences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684213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798513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generateCalibrationData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Evaluate calibration of probability predictions vs. true incidence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798513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plotCalibration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obj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684213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</p:txBody>
        </p:sp>
      </p:grpSp>
      <p:grpSp>
        <p:nvGrpSpPr>
          <p:cNvPr id="3" name="Gruppieren 16"/>
          <p:cNvGrpSpPr/>
          <p:nvPr/>
        </p:nvGrpSpPr>
        <p:grpSpPr>
          <a:xfrm>
            <a:off x="3664695" y="306159"/>
            <a:ext cx="3263902" cy="7475448"/>
            <a:chOff x="3668244" y="825104"/>
            <a:chExt cx="3263902" cy="9590207"/>
          </a:xfrm>
          <a:solidFill>
            <a:schemeClr val="bg1"/>
          </a:solidFill>
        </p:grpSpPr>
        <p:sp>
          <p:nvSpPr>
            <p:cNvPr id="4" name="Rechteck 71"/>
            <p:cNvSpPr/>
            <p:nvPr/>
          </p:nvSpPr>
          <p:spPr>
            <a:xfrm>
              <a:off x="3668244" y="825104"/>
              <a:ext cx="3263902" cy="95902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chemeClr val="tx1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chemeClr val="tx1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chemeClr val="tx1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chemeClr val="tx1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chemeClr val="tx1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6" name="Abgerundetes Rechteck 73"/>
            <p:cNvSpPr/>
            <p:nvPr/>
          </p:nvSpPr>
          <p:spPr>
            <a:xfrm>
              <a:off x="3809898" y="1338700"/>
              <a:ext cx="2960914" cy="8891116"/>
            </a:xfrm>
            <a:prstGeom prst="roundRect">
              <a:avLst>
                <a:gd name="adj" fmla="val 4902"/>
              </a:avLst>
            </a:prstGeom>
            <a:grp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noAutofit/>
            </a:bodyPr>
            <a:lstStyle/>
            <a:p>
              <a:pPr lvl="0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Feature filtering</a:t>
              </a:r>
              <a:endParaRPr lang="en-GB" sz="1000" b="1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97155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filterFeatures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task=,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method=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</a:p>
            <a:p>
              <a:pPr marL="97155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perc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=,abs=,threshold=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971550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Uses a learner-agnostic feature evaluation method to rank feature importance, then includes only features in the top n percent (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perc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), top n (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abs=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), or which meet a set performance threshold (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threshold=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).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Outputs a task with features that failed the test omitted.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method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defaults to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randomForestSRC.rfsrc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 but can be set to: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anova.test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carscore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cforest.importance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chi.squared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gain.ratio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information.gain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kruskal.test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linear.correlation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mrmr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oneR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spc="-2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permutation.importance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"</a:t>
              </a:r>
              <a:r>
                <a:rPr lang="en-GB" sz="800" spc="-2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randomForest.importance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spc="-2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randomForestSRC.rfsrc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"</a:t>
              </a:r>
              <a:r>
                <a:rPr lang="en-GB" sz="800" spc="-2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randomForestSRC.var.select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spc="-2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rank.correlation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"relief" "</a:t>
              </a:r>
              <a:r>
                <a:rPr lang="en-GB" sz="800" spc="-2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symmetrical.uncertainty</a:t>
              </a:r>
              <a:r>
                <a:rPr lang="en-GB" sz="800" spc="-2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univariate.model.score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 </a:t>
              </a:r>
              <a:b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</a:b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"variance"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b="1" dirty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lvl="0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600" b="1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Feature selection</a:t>
              </a:r>
              <a:endParaRPr lang="en-GB" sz="1000" b="1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973138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selectFeatures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learner=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task=</a:t>
              </a:r>
            </a:p>
            <a:p>
              <a:pPr marL="973138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resampling=,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measures=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control=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973138"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Uses a feature selection algorithm (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control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 to resample and build a model repeatedly using different feature sets each time in order to find the best set.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Available controls include:</a:t>
              </a:r>
            </a:p>
            <a:p>
              <a:pPr marL="171450" lvl="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makeFeatSelControlExhaustive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max.features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Try every combination of features up to optional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max.features</a:t>
              </a:r>
              <a:endPara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171450" lvl="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makeFeatSelControlRandom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maxit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prob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/>
              </a:r>
              <a:b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</a:b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max.features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Randomly sample features with probability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prob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(default 0.5) until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maxit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(default 100) iterations; return the best one found</a:t>
              </a:r>
            </a:p>
            <a:p>
              <a:pPr marL="171450" lvl="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makeFeatSelControlSequential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method=,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maxit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/>
              </a:r>
              <a:b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</a:b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max.features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alpha=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beta=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Perform an iterative search using a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method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from the following: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sfs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forward search,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sbs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backward search,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sffs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floating forward search,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sfbs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"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floating backward search. 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alpha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indicates minimum improvement required to add a feature;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beta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indicates minimum required to remove a feature</a:t>
              </a:r>
            </a:p>
            <a:p>
              <a:pPr marL="171450" lvl="0" indent="-17145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makeFeatSelControlGA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maxit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max.features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mu=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lambda=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crossover.rate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mutation.rate</a:t>
              </a:r>
              <a:r>
                <a:rPr lang="en-GB" sz="80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Genetic algorithm trains on random feature vectors, then uses crossover on the best performers to produce ‘offspring’, repeated over generations.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mu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is size of parent population,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lambda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is size of children population,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crossover.rate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is probability of choosing a bit from first parent,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mutation.rate</a:t>
              </a:r>
              <a:r>
                <a:rPr lang="en-GB" sz="8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is probability of flipping a bit (on or off)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selectFeatures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returns a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FeatSelResult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object which contains optimal features and an optimization path. To apply feature selection result (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fsr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 to your task (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tsk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), use: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tsk =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subsetTask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tsk,features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fsr$x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endPara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</p:txBody>
        </p:sp>
      </p:grpSp>
      <p:sp>
        <p:nvSpPr>
          <p:cNvPr id="19" name="Shape 38"/>
          <p:cNvSpPr/>
          <p:nvPr/>
        </p:nvSpPr>
        <p:spPr>
          <a:xfrm>
            <a:off x="3664695" y="256193"/>
            <a:ext cx="3263902" cy="337903"/>
          </a:xfrm>
          <a:prstGeom prst="roundRect">
            <a:avLst>
              <a:gd name="adj" fmla="val 20098"/>
            </a:avLst>
          </a:prstGeom>
          <a:solidFill>
            <a:srgbClr val="1D4B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GB" sz="2000" dirty="0" smtClean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rPr>
              <a:t>Feature Extraction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ea typeface="Source Sans Pro"/>
              <a:cs typeface="Arial" panose="020B0604020202020204" pitchFamily="34" charset="0"/>
              <a:sym typeface="Source Sans Pro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664695" y="7020065"/>
            <a:ext cx="10096940" cy="3458462"/>
            <a:chOff x="3664695" y="5129559"/>
            <a:chExt cx="10096940" cy="5348970"/>
          </a:xfrm>
        </p:grpSpPr>
        <p:sp>
          <p:nvSpPr>
            <p:cNvPr id="25" name="Rechteck 71"/>
            <p:cNvSpPr/>
            <p:nvPr/>
          </p:nvSpPr>
          <p:spPr>
            <a:xfrm>
              <a:off x="3666627" y="6631367"/>
              <a:ext cx="3263902" cy="384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26" name="Abgerundetes Rechteck 73"/>
            <p:cNvSpPr/>
            <p:nvPr/>
          </p:nvSpPr>
          <p:spPr>
            <a:xfrm>
              <a:off x="3806349" y="7085743"/>
              <a:ext cx="2960914" cy="3250537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noAutofit/>
            </a:bodyPr>
            <a:lstStyle/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spc="-1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benchmark(</a:t>
              </a:r>
              <a:r>
                <a:rPr lang="en-GB" sz="800" spc="-1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learners=,tasks=,</a:t>
              </a:r>
              <a:r>
                <a:rPr lang="en-GB" sz="800" spc="-1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resamplings</a:t>
              </a:r>
              <a:r>
                <a:rPr lang="en-GB" sz="800" spc="-1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spc="-1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</a:t>
              </a:r>
              <a:r>
                <a:rPr lang="en-GB" sz="800" spc="-1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measures=</a:t>
              </a:r>
              <a:r>
                <a:rPr lang="en-GB" sz="800" spc="-1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Allows easy comparison of multiple learners on a single task, a single learner on multiple tasks, or multiple learners on multiple tasks. Returns a benchmark result object.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Benchmark results can be accessed with a variety of functions beginning with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getBMR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&lt;object&gt;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: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AggrPerformance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FeatSelResults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FilteredFeatures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LearnerIds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LeanerShortNames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Learners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MeasureIds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Measures Models Performances Predictions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TaskDescs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TaskIds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TuneResults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mlr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contains several toy tasks which are useful for benchmarking: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agri.task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bc.task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bh.task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costiris.task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iris.task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lung.task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mtcars.task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pid.task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sonar.task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wpbc.task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yeast.task</a:t>
              </a: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</p:txBody>
        </p:sp>
        <p:sp>
          <p:nvSpPr>
            <p:cNvPr id="24" name="Shape 38"/>
            <p:cNvSpPr/>
            <p:nvPr/>
          </p:nvSpPr>
          <p:spPr>
            <a:xfrm>
              <a:off x="3664695" y="6449630"/>
              <a:ext cx="3263902" cy="522609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 smtClean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Benchmarking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132" name="Rechteck 71"/>
            <p:cNvSpPr/>
            <p:nvPr/>
          </p:nvSpPr>
          <p:spPr>
            <a:xfrm>
              <a:off x="10497733" y="8064830"/>
              <a:ext cx="3263902" cy="24136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133" name="Abgerundetes Rechteck 73"/>
            <p:cNvSpPr/>
            <p:nvPr/>
          </p:nvSpPr>
          <p:spPr>
            <a:xfrm>
              <a:off x="10637455" y="8321258"/>
              <a:ext cx="2960914" cy="2015022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noAutofit/>
            </a:bodyPr>
            <a:lstStyle/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spc="-1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makeStackedLearner</a:t>
              </a:r>
              <a:r>
                <a:rPr lang="en-GB" sz="800" spc="-1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800" spc="-10" dirty="0" err="1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base.learners</a:t>
              </a:r>
              <a:r>
                <a:rPr lang="en-GB" sz="800" spc="-10" dirty="0" smtClean="0">
                  <a:solidFill>
                    <a:schemeClr val="tx1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=,</a:t>
              </a:r>
              <a:r>
                <a:rPr lang="en-GB" sz="800" spc="-10" dirty="0" err="1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super.learner</a:t>
              </a:r>
              <a:r>
                <a:rPr lang="en-GB" sz="800" spc="-1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=,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spc="-10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method=</a:t>
              </a:r>
              <a:r>
                <a:rPr lang="en-GB" sz="800" spc="-1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800" spc="-1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Combines multiple learners to create an ensemble</a:t>
              </a:r>
              <a:endPara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  <a:p>
              <a:pPr marL="114300" lvl="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base.learners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learners to use for initial predictions</a:t>
              </a:r>
            </a:p>
            <a:p>
              <a:pPr marL="11430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super.learner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=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learner to use for final prediction</a:t>
              </a:r>
            </a:p>
            <a:p>
              <a:pPr marL="11430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method=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how to combine base learner predictions:</a:t>
              </a:r>
            </a:p>
            <a:p>
              <a:pPr marL="22860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sym typeface="Menlo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average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sym typeface="Menlo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sym typeface="Menlo"/>
                </a:rPr>
                <a:t> simple average of all base learners</a:t>
              </a:r>
            </a:p>
            <a:p>
              <a:pPr marL="22860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sym typeface="Menlo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stack.nocv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sym typeface="Menlo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sym typeface="Menlo"/>
                </a:rPr>
                <a:t>, 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sym typeface="Menlo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stack.cv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sym typeface="Menlo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sym typeface="Menlo"/>
                </a:rPr>
                <a:t> train super learner on results of base learners, with or without cross-validation</a:t>
              </a:r>
            </a:p>
            <a:p>
              <a:pPr marL="22860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sym typeface="Menlo"/>
                </a:rPr>
                <a:t>"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hill.climb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sym typeface="Menlo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sym typeface="Menlo"/>
                </a:rPr>
                <a:t> search for optimal weighted average</a:t>
              </a:r>
            </a:p>
            <a:p>
              <a:pPr marL="228600" indent="-114300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sym typeface="Menlo"/>
                </a:rPr>
                <a:t>"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compress</a:t>
              </a:r>
              <a:r>
                <a:rPr lang="en-US" sz="800" dirty="0" smtClean="0">
                  <a:solidFill>
                    <a:srgbClr val="0070C0"/>
                  </a:solidFill>
                  <a:latin typeface="Consolas" panose="020B0609020204030204" pitchFamily="49" charset="0"/>
                  <a:sym typeface="Menlo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sym typeface="Menlo"/>
                </a:rPr>
                <a:t> with a neural network for faster performance</a:t>
              </a:r>
              <a:endPara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endParaRPr>
            </a:p>
          </p:txBody>
        </p:sp>
        <p:sp>
          <p:nvSpPr>
            <p:cNvPr id="134" name="Shape 38"/>
            <p:cNvSpPr/>
            <p:nvPr/>
          </p:nvSpPr>
          <p:spPr>
            <a:xfrm>
              <a:off x="10476121" y="7678714"/>
              <a:ext cx="3263902" cy="522609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 smtClean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Ensembles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204" name="Rechteck 71"/>
            <p:cNvSpPr/>
            <p:nvPr/>
          </p:nvSpPr>
          <p:spPr>
            <a:xfrm>
              <a:off x="10497733" y="5515676"/>
              <a:ext cx="3263902" cy="20207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205" name="Abgerundetes Rechteck 73"/>
            <p:cNvSpPr/>
            <p:nvPr/>
          </p:nvSpPr>
          <p:spPr>
            <a:xfrm>
              <a:off x="10637455" y="5772104"/>
              <a:ext cx="2960914" cy="1585606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noAutofit/>
            </a:bodyPr>
            <a:lstStyle/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err="1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mlr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supports </a:t>
              </a:r>
              <a:r>
                <a:rPr lang="en-GB" sz="800" b="1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nested resampling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for complex operations such as tuning and feature selection through wrappers. In order to get a good estimate of generalization performance and avoid data leakage, both an outer (for tuning/feature selection) and an inner (for the base model) resampling process are advised.</a:t>
              </a:r>
            </a:p>
            <a:p>
              <a:pPr marL="117475" lvl="0" indent="-117475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Outer resampling can be specified in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resample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 or </a:t>
              </a:r>
              <a:r>
                <a: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benchmark</a:t>
              </a:r>
            </a:p>
            <a:p>
              <a:pPr marL="117475" lvl="0" indent="-117475" algn="l">
                <a:buClr>
                  <a:srgbClr val="1D4BA8"/>
                </a:buClr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Inner resampling can be specified in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makeTuneWrapper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 </a:t>
              </a:r>
              <a:r>
                <a:rPr lang="en-GB" sz="8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makeFeatSelWrapper</a:t>
              </a:r>
              <a:r>
                <a: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rPr>
                <a:t>, etc.</a:t>
              </a:r>
            </a:p>
          </p:txBody>
        </p:sp>
        <p:sp>
          <p:nvSpPr>
            <p:cNvPr id="206" name="Shape 38"/>
            <p:cNvSpPr/>
            <p:nvPr/>
          </p:nvSpPr>
          <p:spPr>
            <a:xfrm>
              <a:off x="10476121" y="5129559"/>
              <a:ext cx="3263902" cy="522609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smtClean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Nested Resampling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</p:grpSp>
      <p:sp>
        <p:nvSpPr>
          <p:cNvPr id="32" name="Rechteck 71"/>
          <p:cNvSpPr/>
          <p:nvPr/>
        </p:nvSpPr>
        <p:spPr>
          <a:xfrm>
            <a:off x="254062" y="6858000"/>
            <a:ext cx="3263902" cy="36205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Abgerundetes Rechteck 73"/>
          <p:cNvSpPr/>
          <p:nvPr/>
        </p:nvSpPr>
        <p:spPr>
          <a:xfrm>
            <a:off x="393784" y="7143279"/>
            <a:ext cx="3007856" cy="3243278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0" rIns="54570" bIns="0" numCol="1" spcCol="38100" rtlCol="0" anchor="t">
            <a:noAutofit/>
          </a:bodyPr>
          <a:lstStyle/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impute(</a:t>
            </a:r>
            <a:r>
              <a:rPr lang="en-GB" sz="800" dirty="0" err="1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obj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=,target=,cols=,</a:t>
            </a:r>
            <a:r>
              <a:rPr lang="en-GB" sz="800" dirty="0" err="1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dummy.cols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=,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dummy.type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=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</a:t>
            </a: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Applies specified logic to data frame or task containing NAs and returns an imputation description which can be used on new data</a:t>
            </a:r>
          </a:p>
          <a:p>
            <a:pPr marL="114300" lvl="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obj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=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data frame or task on which to perform imputation</a:t>
            </a:r>
          </a:p>
          <a:p>
            <a:pPr marL="114300" lvl="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target=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specify target variable which will not be imputed</a:t>
            </a:r>
          </a:p>
          <a:p>
            <a:pPr marL="11430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cols=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column names and logic for imputation*</a:t>
            </a:r>
            <a:endParaRPr lang="en-GB" sz="800" dirty="0" smtClean="0">
              <a:solidFill>
                <a:schemeClr val="tx1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marL="114300" lvl="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dummy.cols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=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column names to create a NA (T/F) column*</a:t>
            </a:r>
          </a:p>
          <a:p>
            <a:pPr marL="114300" lvl="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dummy.type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=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set to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"numeric"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to use (0,1) instead of (T/F)</a:t>
            </a:r>
            <a:endParaRPr lang="en-GB" sz="800" dirty="0" smtClean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*Can also use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classes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and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dummy.classes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in place of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cols</a:t>
            </a: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GB" sz="800" dirty="0" smtClean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Imputation logic is passed to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cols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or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classes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via a list, e.g.:</a:t>
            </a: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cols=list(V1=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imputeMean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())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where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V1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is the column to which to  apply the imputation, and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imputeMean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()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is the imputation method. Available imputation methods include: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imputeConst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</a:t>
            </a:r>
            <a:r>
              <a:rPr lang="en-GB" sz="800" dirty="0" err="1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const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=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imputeMedian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()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imputeMode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()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imputeMin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multiplier=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imputeMax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multiplier=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imputeNormal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mean=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,</a:t>
            </a:r>
            <a:r>
              <a:rPr lang="en-GB" sz="800" dirty="0" err="1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sd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=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imputeHist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breaks=,</a:t>
            </a:r>
            <a:r>
              <a:rPr lang="en-GB" sz="800" dirty="0" err="1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use.mids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=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imputeLearner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learner=,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features=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</a:t>
            </a: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impute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returns a list containing the imputed dataset or task as well as an imputation description that can be used to reapply the same imputation to new data using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reimpute</a:t>
            </a:r>
            <a:endParaRPr lang="en-GB" sz="800" dirty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GB" sz="800" dirty="0" smtClean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reimpute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</a:t>
            </a:r>
            <a:r>
              <a:rPr lang="en-GB" sz="800" dirty="0" err="1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obj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=,</a:t>
            </a:r>
            <a:r>
              <a:rPr lang="en-GB" sz="800" dirty="0" err="1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desc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=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Imputes missing values on a task or dataset (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obj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 using a description (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desc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 created by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impute</a:t>
            </a:r>
            <a:endParaRPr lang="en-GB" sz="800" dirty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252130" y="6725837"/>
            <a:ext cx="3263902" cy="337903"/>
          </a:xfrm>
          <a:prstGeom prst="roundRect">
            <a:avLst>
              <a:gd name="adj" fmla="val 20098"/>
            </a:avLst>
          </a:prstGeom>
          <a:solidFill>
            <a:srgbClr val="1D4B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GB" sz="2000" dirty="0" smtClean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rPr>
              <a:t>Imputation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ea typeface="Source Sans Pro"/>
              <a:cs typeface="Arial" panose="020B0604020202020204" pitchFamily="34" charset="0"/>
              <a:sym typeface="Source Sans Pro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318375" y="4545162"/>
            <a:ext cx="697840" cy="365319"/>
            <a:chOff x="7348438" y="2781300"/>
            <a:chExt cx="897141" cy="528898"/>
          </a:xfrm>
        </p:grpSpPr>
        <p:sp>
          <p:nvSpPr>
            <p:cNvPr id="74" name="Rectangle 73"/>
            <p:cNvSpPr/>
            <p:nvPr/>
          </p:nvSpPr>
          <p:spPr>
            <a:xfrm>
              <a:off x="7348438" y="2781300"/>
              <a:ext cx="102493" cy="5288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575480" y="3102768"/>
              <a:ext cx="102493" cy="2074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802522" y="3152774"/>
              <a:ext cx="102493" cy="1574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029564" y="3198018"/>
              <a:ext cx="102493" cy="11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461959" y="2950368"/>
              <a:ext cx="102493" cy="359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89001" y="3128962"/>
              <a:ext cx="102493" cy="1812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916043" y="3171824"/>
              <a:ext cx="102493" cy="13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143086" y="3221830"/>
              <a:ext cx="102493" cy="88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308007" y="7609284"/>
            <a:ext cx="639666" cy="335165"/>
            <a:chOff x="7379119" y="7553325"/>
            <a:chExt cx="820349" cy="519113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379119" y="7553325"/>
              <a:ext cx="70567" cy="25480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449686" y="7578805"/>
              <a:ext cx="152400" cy="152400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602086" y="7731205"/>
              <a:ext cx="189408" cy="57198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777283" y="7787632"/>
              <a:ext cx="234484" cy="26977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04326" y="7814609"/>
              <a:ext cx="131991" cy="131622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137193" y="7941469"/>
              <a:ext cx="62275" cy="130969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7" name="Group 126"/>
          <p:cNvGrpSpPr/>
          <p:nvPr/>
        </p:nvGrpSpPr>
        <p:grpSpPr>
          <a:xfrm>
            <a:off x="10485961" y="256192"/>
            <a:ext cx="3275674" cy="6667122"/>
            <a:chOff x="10485961" y="256192"/>
            <a:chExt cx="3275674" cy="10033933"/>
          </a:xfrm>
        </p:grpSpPr>
        <p:grpSp>
          <p:nvGrpSpPr>
            <p:cNvPr id="11" name="Gruppieren 16"/>
            <p:cNvGrpSpPr/>
            <p:nvPr/>
          </p:nvGrpSpPr>
          <p:grpSpPr>
            <a:xfrm>
              <a:off x="10485961" y="256192"/>
              <a:ext cx="3275674" cy="10033933"/>
              <a:chOff x="3658404" y="723064"/>
              <a:chExt cx="3275674" cy="9513613"/>
            </a:xfrm>
          </p:grpSpPr>
          <p:sp>
            <p:nvSpPr>
              <p:cNvPr id="12" name="Rechteck 71"/>
              <p:cNvSpPr/>
              <p:nvPr/>
            </p:nvSpPr>
            <p:spPr>
              <a:xfrm>
                <a:off x="3670176" y="825103"/>
                <a:ext cx="3263902" cy="94115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no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de-DE" sz="2600" dirty="0">
                  <a:solidFill>
                    <a:srgbClr val="FFFFFF"/>
                  </a:solidFill>
                </a:endParaRPr>
              </a:p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de-DE" sz="2600" dirty="0">
                  <a:solidFill>
                    <a:srgbClr val="FFFFFF"/>
                  </a:solidFill>
                </a:endParaRPr>
              </a:p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de-DE" sz="2600" dirty="0">
                  <a:solidFill>
                    <a:srgbClr val="FFFFFF"/>
                  </a:solidFill>
                </a:endParaRPr>
              </a:p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de-DE" sz="2600" dirty="0">
                  <a:solidFill>
                    <a:srgbClr val="FFFFFF"/>
                  </a:solidFill>
                </a:endParaRPr>
              </a:p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de-DE" sz="2600" dirty="0">
                  <a:solidFill>
                    <a:srgbClr val="FFFFFF"/>
                  </a:solidFill>
                </a:endParaRPr>
              </a:p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3" name="Shape 38"/>
              <p:cNvSpPr/>
              <p:nvPr/>
            </p:nvSpPr>
            <p:spPr>
              <a:xfrm>
                <a:off x="3658404" y="723064"/>
                <a:ext cx="3263902" cy="482169"/>
              </a:xfrm>
              <a:prstGeom prst="roundRect">
                <a:avLst>
                  <a:gd name="adj" fmla="val 20098"/>
                </a:avLst>
              </a:prstGeom>
              <a:solidFill>
                <a:srgbClr val="1D4BA8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/>
              <a:p>
                <a:pPr lvl="1" indent="0">
                  <a:defRPr sz="1800"/>
                </a:pPr>
                <a:r>
                  <a:rPr lang="en-GB" sz="2000" dirty="0" smtClean="0">
                    <a:solidFill>
                      <a:srgbClr val="FFFFFF"/>
                    </a:solidFill>
                    <a:latin typeface="Arial" panose="020B0604020202020204" pitchFamily="34" charset="0"/>
                    <a:ea typeface="Source Sans Pro"/>
                    <a:cs typeface="Arial" panose="020B0604020202020204" pitchFamily="34" charset="0"/>
                    <a:sym typeface="Source Sans Pro"/>
                  </a:rPr>
                  <a:t>Wrappers</a:t>
                </a:r>
                <a:endParaRPr sz="2000" dirty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endParaRPr>
              </a:p>
            </p:txBody>
          </p:sp>
          <p:sp>
            <p:nvSpPr>
              <p:cNvPr id="14" name="Abgerundetes Rechteck 73"/>
              <p:cNvSpPr/>
              <p:nvPr/>
            </p:nvSpPr>
            <p:spPr>
              <a:xfrm>
                <a:off x="3809898" y="1468514"/>
                <a:ext cx="2960914" cy="8560256"/>
              </a:xfrm>
              <a:prstGeom prst="roundRect">
                <a:avLst>
                  <a:gd name="adj" fmla="val 4902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0" rIns="54570" bIns="0" numCol="1" spcCol="38100" rtlCol="0" anchor="t">
                <a:noAutofit/>
              </a:bodyPr>
              <a:lstStyle/>
              <a:p>
                <a:pPr marL="971550" lvl="0"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b="1" dirty="0" smtClean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Wrappers</a:t>
                </a:r>
                <a:r>
                  <a:rPr lang="en-GB" sz="800" dirty="0" smtClean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 fuse a learner with additional functionality. </a:t>
                </a:r>
                <a:r>
                  <a:rPr lang="en-GB" sz="800" dirty="0" err="1" smtClean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mlr</a:t>
                </a:r>
                <a:r>
                  <a:rPr lang="en-GB" sz="800" dirty="0" smtClean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 treats a learner with wrappers as a single learner, and </a:t>
                </a:r>
                <a:r>
                  <a:rPr lang="en-GB" sz="800" dirty="0" err="1" smtClean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hyperparameters</a:t>
                </a:r>
                <a:r>
                  <a:rPr lang="en-GB" sz="800" dirty="0" smtClean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 of wrappers can be tuned jointly with underlying model parameters. Models trained with wrappers will apply them to new data.</a:t>
                </a:r>
              </a:p>
              <a:p>
                <a:pPr marL="971550" lvl="0"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endParaRPr lang="en-GB" sz="8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endParaRPr>
              </a:p>
              <a:p>
                <a:pPr lvl="0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1600" b="1" dirty="0" err="1" smtClean="0">
                    <a:solidFill>
                      <a:schemeClr val="bg1">
                        <a:lumMod val="6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Preprocessing</a:t>
                </a:r>
                <a:r>
                  <a:rPr lang="en-GB" sz="1600" b="1" dirty="0" smtClean="0">
                    <a:solidFill>
                      <a:schemeClr val="bg1">
                        <a:lumMod val="6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 and imputation</a:t>
                </a:r>
              </a:p>
              <a:p>
                <a:pPr lvl="0"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makeDummyFeaturesWrapper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lvl="0"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makeImputeWrapper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learner=,classes=,cols=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lvl="0"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chemeClr val="accent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makePreprocWrapper</a:t>
                </a:r>
                <a:r>
                  <a:rPr lang="en-GB" sz="800" dirty="0" smtClean="0">
                    <a:solidFill>
                      <a:schemeClr val="accent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learner=,train=,predict=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 </a:t>
                </a:r>
              </a:p>
              <a:p>
                <a:pPr lvl="0"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chemeClr val="accent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makePreprocWrapperCaret</a:t>
                </a:r>
                <a:r>
                  <a:rPr lang="en-GB" sz="800" dirty="0" smtClean="0">
                    <a:solidFill>
                      <a:schemeClr val="accent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learner=,</a:t>
                </a:r>
                <a:r>
                  <a:rPr lang="en-GB" sz="800" dirty="0" smtClean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...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lvl="0"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makeRemoveConstantFeaturesWrapper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endPara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endParaRPr>
              </a:p>
              <a:p>
                <a:pPr lvl="0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1600" b="1" dirty="0" smtClean="0">
                    <a:solidFill>
                      <a:schemeClr val="bg1">
                        <a:lumMod val="6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Class imbalance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makeOverBaggingWrapper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makeSMOTEWrapper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makeUndersampleWrapper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makeWeightedClassesWrapper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endPara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endParaRPr>
              </a:p>
              <a:p>
                <a:pPr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1600" b="1" dirty="0" smtClean="0">
                    <a:solidFill>
                      <a:schemeClr val="bg1">
                        <a:lumMod val="6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Cost-sensitive learning</a:t>
                </a:r>
                <a:endParaRPr lang="en-GB" sz="16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endParaRP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makeCostSensClassifWrapper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makeCostSensRegrWrapper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makeCostSensWeightedPairsWrapper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endPara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endParaRPr>
              </a:p>
              <a:p>
                <a:pPr lvl="0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1600" b="1" dirty="0" err="1" smtClean="0">
                    <a:solidFill>
                      <a:schemeClr val="bg1">
                        <a:lumMod val="6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Multilabel</a:t>
                </a:r>
                <a:r>
                  <a:rPr lang="en-GB" sz="1600" b="1" dirty="0" smtClean="0">
                    <a:solidFill>
                      <a:schemeClr val="bg1">
                        <a:lumMod val="6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 classification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makeMultilabelBinaryRelevanceWrapper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makeMultilabelClassifierChainsWrapper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makeMultilabelDBRWrapper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makeMultilabelNestedStackingWrapper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makeMultilabelStackingWrapper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endParaRPr lang="en-GB" sz="8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Source Sans Pro" panose="020B0503030403020204" pitchFamily="34" charset="0"/>
                  <a:cs typeface="Courier New" panose="02070309020205020404" pitchFamily="49" charset="0"/>
                  <a:sym typeface="Menlo"/>
                </a:endParaRPr>
              </a:p>
              <a:p>
                <a:pPr lvl="0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1600" b="1" dirty="0" smtClean="0">
                    <a:solidFill>
                      <a:schemeClr val="bg1">
                        <a:lumMod val="6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Other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makeBaggingWrapper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makeConstantClassWrapper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makeDownsampleWrapper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learner=,</a:t>
                </a:r>
                <a:r>
                  <a:rPr lang="en-GB" sz="8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dw.perc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makeFeatSelWrapper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learner=,resampling=,control=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makeFilterWrapper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learner=,</a:t>
                </a:r>
                <a:r>
                  <a:rPr lang="en-GB" sz="8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fw.perc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=,</a:t>
                </a:r>
                <a:r>
                  <a:rPr lang="en-GB" sz="8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fw.abs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=,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fw.threshold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makeMultiClassWrapper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makeTuneWrapper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learner=,resampling=,</a:t>
                </a:r>
                <a:r>
                  <a:rPr lang="en-GB" sz="8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par.set</a:t>
                </a: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=,</a:t>
                </a:r>
              </a:p>
              <a:p>
                <a:pPr algn="l">
                  <a:buClr>
                    <a:srgbClr val="1D4BA8"/>
                  </a:buClr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80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control=</a:t>
                </a:r>
                <a:r>
                  <a:rPr lang="en-GB" sz="800" dirty="0" smtClean="0">
                    <a:solidFill>
                      <a:srgbClr val="0070C0"/>
                    </a:solidFill>
                    <a:latin typeface="Consolas" panose="020B0609020204030204" pitchFamily="49" charset="0"/>
                    <a:ea typeface="Source Sans Pro" panose="020B0503030403020204" pitchFamily="34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10983905" y="2007352"/>
              <a:ext cx="452808" cy="298015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Learner</a:t>
              </a:r>
              <a:endParaRPr kumimoji="0" lang="en-US" sz="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0910479" y="1737185"/>
              <a:ext cx="599660" cy="623136"/>
            </a:xfrm>
            <a:prstGeom prst="rect">
              <a:avLst/>
            </a:prstGeom>
            <a:noFill/>
            <a:ln w="12700" cap="flat">
              <a:solidFill>
                <a:srgbClr val="00206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t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Wrapper 1</a:t>
              </a:r>
              <a:endParaRPr kumimoji="0" lang="en-US" sz="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833401" y="1450239"/>
              <a:ext cx="753816" cy="1001396"/>
            </a:xfrm>
            <a:prstGeom prst="rect">
              <a:avLst/>
            </a:prstGeom>
            <a:noFill/>
            <a:ln w="12700" cap="flat">
              <a:solidFill>
                <a:srgbClr val="00206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t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Wrapper 2</a:t>
              </a:r>
              <a:endParaRPr kumimoji="0" lang="en-US" sz="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781422" y="1188022"/>
              <a:ext cx="857774" cy="1382865"/>
            </a:xfrm>
            <a:prstGeom prst="rect">
              <a:avLst/>
            </a:prstGeom>
            <a:noFill/>
            <a:ln w="12700" cap="flat">
              <a:solidFill>
                <a:srgbClr val="00206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t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Wrapper 3, etc.</a:t>
              </a:r>
              <a:endParaRPr kumimoji="0" lang="en-US" sz="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104" name="Rechteck 71"/>
          <p:cNvSpPr/>
          <p:nvPr/>
        </p:nvSpPr>
        <p:spPr>
          <a:xfrm>
            <a:off x="254062" y="285395"/>
            <a:ext cx="3263902" cy="30394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105" name="Abgerundetes Rechteck 73"/>
          <p:cNvSpPr/>
          <p:nvPr/>
        </p:nvSpPr>
        <p:spPr>
          <a:xfrm>
            <a:off x="393783" y="706501"/>
            <a:ext cx="2994535" cy="2526392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0" rIns="54570" bIns="0" numCol="1" spcCol="38100" rtlCol="0" anchor="t">
            <a:noAutofit/>
          </a:bodyPr>
          <a:lstStyle/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mlr’s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default settings can be changed using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configureMlr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()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:</a:t>
            </a:r>
          </a:p>
          <a:p>
            <a:pPr marL="114300" lvl="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show.info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Whether to show verbose output by default when training, tuning, resampling, etc. (</a:t>
            </a:r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TRUE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</a:t>
            </a:r>
          </a:p>
          <a:p>
            <a:pPr marL="11430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on.learner.error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How to handle a learner error.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"stop"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halts execution,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"warn"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returns NAs and displays a warning,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"quiet"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returns NAs with no warning (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"stop"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</a:t>
            </a:r>
            <a:endParaRPr lang="en-GB" sz="800" dirty="0" smtClean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marL="11430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on.learner.warning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How to handle a learner warning.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"warn"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displays 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a warning,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"quiet"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supresses it (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"warn"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</a:t>
            </a:r>
            <a:endParaRPr lang="en-GB" sz="800" dirty="0" smtClean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marL="11430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on.par.without.desc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How to handle a parameter with no description.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"stop"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,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"warn"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,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"quiet"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(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"stop"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</a:t>
            </a:r>
            <a:endParaRPr lang="en-GB" sz="800" dirty="0" smtClean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marL="11430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on.par.out.of.bounds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How to handle a parameter 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with an out-of-bounds value.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"stop"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,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"warn"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,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"quiet"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(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"stop"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</a:t>
            </a:r>
            <a:endParaRPr lang="en-GB" sz="800" dirty="0" smtClean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marL="11430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on.measure.not.applicable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How to handle a 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measure not applicable to a learner.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"stop"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,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"warn"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,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"quiet"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(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"stop"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</a:t>
            </a:r>
            <a:endParaRPr lang="en-GB" sz="800" dirty="0" smtClean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marL="11430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show.learner.output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Whether to show learner output to the console during training 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</a:t>
            </a:r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TRUE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</a:t>
            </a:r>
            <a:endParaRPr lang="en-GB" sz="800" dirty="0" smtClean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marL="11430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on.error.dump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Whether to create an error dump for crashed learners if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on.learner.error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is not set to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"stop"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(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TRUE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</a:t>
            </a:r>
          </a:p>
          <a:p>
            <a:pPr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GB" sz="800" dirty="0" smtClean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Use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getMlrOptions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()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to see current settings</a:t>
            </a:r>
            <a:endParaRPr lang="en-GB" sz="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</p:txBody>
      </p:sp>
      <p:sp>
        <p:nvSpPr>
          <p:cNvPr id="106" name="Shape 38"/>
          <p:cNvSpPr/>
          <p:nvPr/>
        </p:nvSpPr>
        <p:spPr>
          <a:xfrm>
            <a:off x="252130" y="256192"/>
            <a:ext cx="3263902" cy="337903"/>
          </a:xfrm>
          <a:prstGeom prst="roundRect">
            <a:avLst>
              <a:gd name="adj" fmla="val 20098"/>
            </a:avLst>
          </a:prstGeom>
          <a:solidFill>
            <a:srgbClr val="1D4B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GB" sz="2000" dirty="0" smtClean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rPr>
              <a:t>Configuration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ea typeface="Source Sans Pro"/>
              <a:cs typeface="Arial" panose="020B0604020202020204" pitchFamily="34" charset="0"/>
              <a:sym typeface="Source Sans Pro"/>
            </a:endParaRPr>
          </a:p>
        </p:txBody>
      </p:sp>
      <p:sp>
        <p:nvSpPr>
          <p:cNvPr id="107" name="Rechteck 71"/>
          <p:cNvSpPr/>
          <p:nvPr/>
        </p:nvSpPr>
        <p:spPr>
          <a:xfrm>
            <a:off x="254062" y="3466476"/>
            <a:ext cx="3263902" cy="31518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108" name="Abgerundetes Rechteck 73"/>
          <p:cNvSpPr/>
          <p:nvPr/>
        </p:nvSpPr>
        <p:spPr>
          <a:xfrm>
            <a:off x="393783" y="3887582"/>
            <a:ext cx="3007857" cy="2657998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0" rIns="54570" bIns="0" numCol="1" spcCol="38100" rtlCol="0" anchor="t">
            <a:noAutofit/>
          </a:bodyPr>
          <a:lstStyle/>
          <a:p>
            <a:pPr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mlr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works with the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parallelMap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package to take advantage of multicore and cluster computing for faster operations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. </a:t>
            </a:r>
            <a:r>
              <a:rPr lang="en-GB" sz="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mlr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automatically detects which operations are able to run in 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parallel.</a:t>
            </a:r>
            <a:endParaRPr lang="en-GB" sz="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GB" sz="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To begin parallel operation use:</a:t>
            </a: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parallelStart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mode=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,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cpus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=</a:t>
            </a:r>
            <a:r>
              <a:rPr lang="en-GB" sz="800" dirty="0" smtClean="0">
                <a:solidFill>
                  <a:schemeClr val="tx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,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level=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)</a:t>
            </a:r>
          </a:p>
          <a:p>
            <a:pPr marL="114300" lvl="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mode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determines how the parallelization is performed:</a:t>
            </a:r>
          </a:p>
          <a:p>
            <a:pPr marL="228600" lvl="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"local"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no parallelization applied, simply uses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mapply</a:t>
            </a:r>
            <a:endParaRPr lang="en-GB" sz="800" dirty="0" smtClean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marL="228600" lvl="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"multicore"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multicore execution on a single machine, uses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parallel::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mclapply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. Not available in Windows.</a:t>
            </a:r>
          </a:p>
          <a:p>
            <a:pPr marL="228600" lvl="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"socket"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</a:t>
            </a:r>
            <a:r>
              <a:rPr lang="en-GB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multicore execution 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in socket mode</a:t>
            </a:r>
            <a:endParaRPr lang="en-GB" sz="800" dirty="0" smtClean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marL="228600" lvl="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mpi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Snow MPI cluster on one or multiple machines using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parallel::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makeCluster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and 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parallel::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clusterMap</a:t>
            </a:r>
            <a:endParaRPr lang="en-GB" sz="800" dirty="0" smtClean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marL="228600" lvl="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BatchJobs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Batch queuing HPC clusters using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BatchJobs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::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batchMap</a:t>
            </a:r>
            <a:endParaRPr lang="en-GB" sz="800" dirty="0" smtClean="0">
              <a:solidFill>
                <a:srgbClr val="0070C0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marL="114300" lvl="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cpus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determines how many logical cores will be used</a:t>
            </a:r>
          </a:p>
          <a:p>
            <a:pPr marL="114300" lvl="0" indent="-114300" algn="l">
              <a:buClr>
                <a:srgbClr val="1D4BA8"/>
              </a:buClr>
              <a:buFont typeface="Arial" panose="020B0604020202020204" pitchFamily="34" charset="0"/>
              <a:buChar char="•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level</a:t>
            </a: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 controls parallelization: </a:t>
            </a:r>
            <a:r>
              <a:rPr lang="en-GB" sz="800" dirty="0" smtClean="0">
                <a:solidFill>
                  <a:schemeClr val="accent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</a:t>
            </a:r>
            <a:r>
              <a:rPr lang="en-GB" sz="800" dirty="0" err="1" smtClean="0">
                <a:solidFill>
                  <a:schemeClr val="accent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mlr.benchmark</a:t>
            </a:r>
            <a:r>
              <a:rPr lang="en-GB" sz="800" dirty="0" smtClean="0">
                <a:solidFill>
                  <a:schemeClr val="accent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 "</a:t>
            </a:r>
            <a:r>
              <a:rPr lang="en-GB" sz="800" dirty="0" err="1" smtClean="0">
                <a:solidFill>
                  <a:schemeClr val="accent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mlr.resample</a:t>
            </a:r>
            <a:r>
              <a:rPr lang="en-GB" sz="800" dirty="0" smtClean="0">
                <a:solidFill>
                  <a:schemeClr val="accent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 "</a:t>
            </a:r>
            <a:r>
              <a:rPr lang="en-GB" sz="800" dirty="0" err="1" smtClean="0">
                <a:solidFill>
                  <a:schemeClr val="accent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mlr.selectFeatures</a:t>
            </a:r>
            <a:r>
              <a:rPr lang="en-GB" sz="800" dirty="0" smtClean="0">
                <a:solidFill>
                  <a:schemeClr val="accent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 "</a:t>
            </a:r>
            <a:r>
              <a:rPr lang="en-GB" sz="800" dirty="0" err="1" smtClean="0">
                <a:solidFill>
                  <a:schemeClr val="accent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mlr.tuneParams</a:t>
            </a:r>
            <a:r>
              <a:rPr lang="en-GB" sz="800" dirty="0" smtClean="0">
                <a:solidFill>
                  <a:schemeClr val="accent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 "</a:t>
            </a:r>
            <a:r>
              <a:rPr lang="en-GB" sz="800" dirty="0" err="1" smtClean="0">
                <a:solidFill>
                  <a:schemeClr val="accent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mlr.ensemble</a:t>
            </a:r>
            <a:r>
              <a:rPr lang="en-GB" sz="800" dirty="0" smtClean="0">
                <a:solidFill>
                  <a:schemeClr val="accent1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"</a:t>
            </a: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GB" sz="800" dirty="0" smtClean="0">
              <a:solidFill>
                <a:schemeClr val="accent1"/>
              </a:solidFill>
              <a:latin typeface="Consolas" panose="020B0609020204030204" pitchFamily="49" charset="0"/>
              <a:ea typeface="Source Sans Pro" panose="020B0503030403020204" pitchFamily="34" charset="0"/>
              <a:cs typeface="Courier New" panose="02070309020205020404" pitchFamily="49" charset="0"/>
              <a:sym typeface="Menlo"/>
            </a:endParaRP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GB" sz="8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To end parallelization, use </a:t>
            </a:r>
            <a:r>
              <a:rPr lang="en-GB" sz="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parallelStop</a:t>
            </a:r>
            <a:r>
              <a:rPr lang="en-GB" sz="800" dirty="0" smtClean="0">
                <a:solidFill>
                  <a:srgbClr val="0070C0"/>
                </a:solidFill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  <a:sym typeface="Menlo"/>
              </a:rPr>
              <a:t>()</a:t>
            </a:r>
          </a:p>
        </p:txBody>
      </p:sp>
      <p:sp>
        <p:nvSpPr>
          <p:cNvPr id="110" name="Shape 38"/>
          <p:cNvSpPr/>
          <p:nvPr/>
        </p:nvSpPr>
        <p:spPr>
          <a:xfrm>
            <a:off x="252130" y="3437273"/>
            <a:ext cx="3263902" cy="337903"/>
          </a:xfrm>
          <a:prstGeom prst="roundRect">
            <a:avLst>
              <a:gd name="adj" fmla="val 20098"/>
            </a:avLst>
          </a:prstGeom>
          <a:solidFill>
            <a:srgbClr val="1D4B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GB" sz="2000" dirty="0" smtClean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rPr>
              <a:t>Parallelization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ea typeface="Source Sans Pro"/>
              <a:cs typeface="Arial" panose="020B0604020202020204" pitchFamily="34" charset="0"/>
              <a:sym typeface="Source Sans Pro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3760809" y="1283052"/>
            <a:ext cx="492172" cy="1047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Rectangle 41"/>
          <p:cNvSpPr/>
          <p:nvPr/>
        </p:nvSpPr>
        <p:spPr>
          <a:xfrm rot="16200000">
            <a:off x="3931631" y="1309417"/>
            <a:ext cx="439439" cy="1047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4109890" y="1343221"/>
            <a:ext cx="371833" cy="1047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4343585" y="1432460"/>
            <a:ext cx="193353" cy="10476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4500887" y="1445306"/>
            <a:ext cx="167662" cy="10476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4671709" y="1471671"/>
            <a:ext cx="114929" cy="10476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363541" y="1089346"/>
            <a:ext cx="0" cy="656023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Rectangle 121"/>
          <p:cNvSpPr/>
          <p:nvPr/>
        </p:nvSpPr>
        <p:spPr>
          <a:xfrm>
            <a:off x="3954071" y="1608560"/>
            <a:ext cx="105648" cy="115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A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097606" y="1608560"/>
            <a:ext cx="105648" cy="115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44143" y="1608560"/>
            <a:ext cx="105648" cy="115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D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392872" y="1608560"/>
            <a:ext cx="105648" cy="11509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B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530646" y="1608560"/>
            <a:ext cx="105648" cy="11509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F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677377" y="1608560"/>
            <a:ext cx="105648" cy="11509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E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56363" y="3606220"/>
            <a:ext cx="873026" cy="589541"/>
            <a:chOff x="3956363" y="3606220"/>
            <a:chExt cx="873026" cy="589541"/>
          </a:xfrm>
        </p:grpSpPr>
        <p:sp>
          <p:nvSpPr>
            <p:cNvPr id="138" name="Rectangle 137"/>
            <p:cNvSpPr/>
            <p:nvPr/>
          </p:nvSpPr>
          <p:spPr>
            <a:xfrm>
              <a:off x="3956363" y="3606220"/>
              <a:ext cx="105846" cy="101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A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084878" y="3606220"/>
              <a:ext cx="105846" cy="1018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B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213394" y="3606220"/>
              <a:ext cx="105846" cy="101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C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341909" y="3606220"/>
              <a:ext cx="105846" cy="1018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D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470424" y="3606220"/>
              <a:ext cx="105846" cy="1018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E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91162" y="3606224"/>
              <a:ext cx="90663" cy="101855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591162" y="3728144"/>
              <a:ext cx="125091" cy="101855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591162" y="3850066"/>
              <a:ext cx="143907" cy="101855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591162" y="3971985"/>
              <a:ext cx="199307" cy="101855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591162" y="4093906"/>
              <a:ext cx="238227" cy="10185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956363" y="3728141"/>
              <a:ext cx="105846" cy="101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A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084878" y="3728141"/>
              <a:ext cx="105846" cy="1018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B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213394" y="3728141"/>
              <a:ext cx="105846" cy="1018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C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341909" y="3728141"/>
              <a:ext cx="105846" cy="1018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D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470424" y="3728141"/>
              <a:ext cx="105846" cy="1018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E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956363" y="3850063"/>
              <a:ext cx="105846" cy="101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A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084878" y="3850063"/>
              <a:ext cx="105846" cy="1018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B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213394" y="3850063"/>
              <a:ext cx="105846" cy="1018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C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341909" y="3850063"/>
              <a:ext cx="105846" cy="1018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D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470424" y="3850063"/>
              <a:ext cx="105846" cy="1018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E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956363" y="3969893"/>
              <a:ext cx="105846" cy="101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A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084878" y="3969893"/>
              <a:ext cx="105846" cy="1018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B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213394" y="3969893"/>
              <a:ext cx="105846" cy="1018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C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341909" y="3969893"/>
              <a:ext cx="105846" cy="1018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D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470424" y="3969893"/>
              <a:ext cx="105846" cy="1018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E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956363" y="4089723"/>
              <a:ext cx="105846" cy="101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A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084878" y="4089723"/>
              <a:ext cx="105846" cy="1018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B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213394" y="4089723"/>
              <a:ext cx="105846" cy="1018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C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341909" y="4089723"/>
              <a:ext cx="105846" cy="1018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D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470424" y="4089723"/>
              <a:ext cx="105846" cy="1018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Helvetica Light"/>
                </a:rPr>
                <a:t>E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33510" y="1403210"/>
            <a:ext cx="574304" cy="308565"/>
            <a:chOff x="7348438" y="1059849"/>
            <a:chExt cx="894760" cy="46203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7348438" y="1089346"/>
              <a:ext cx="113521" cy="226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458075" y="1107281"/>
              <a:ext cx="97158" cy="685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7553325" y="1169194"/>
              <a:ext cx="103969" cy="2026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654913" y="1369484"/>
              <a:ext cx="152400" cy="152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800169" y="1459443"/>
              <a:ext cx="122107" cy="576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7917285" y="1361797"/>
              <a:ext cx="94482" cy="1017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8009474" y="1240249"/>
              <a:ext cx="71336" cy="1274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8077919" y="1114042"/>
              <a:ext cx="89131" cy="130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8164669" y="1059849"/>
              <a:ext cx="78529" cy="565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6" name="Group 65"/>
          <p:cNvGrpSpPr/>
          <p:nvPr/>
        </p:nvGrpSpPr>
        <p:grpSpPr>
          <a:xfrm>
            <a:off x="7364191" y="1761683"/>
            <a:ext cx="583482" cy="442946"/>
            <a:chOff x="7379119" y="1676897"/>
            <a:chExt cx="781456" cy="644885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7379119" y="1681096"/>
              <a:ext cx="781456" cy="6406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65" name="Group 64"/>
            <p:cNvGrpSpPr/>
            <p:nvPr/>
          </p:nvGrpSpPr>
          <p:grpSpPr>
            <a:xfrm>
              <a:off x="7388086" y="1676897"/>
              <a:ext cx="772489" cy="644885"/>
              <a:chOff x="7388086" y="1676897"/>
              <a:chExt cx="772489" cy="644885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V="1">
                <a:off x="7388086" y="2219325"/>
                <a:ext cx="61600" cy="10245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7452067" y="2049475"/>
                <a:ext cx="39377" cy="17168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7488464" y="1868542"/>
                <a:ext cx="66769" cy="19716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V="1">
                <a:off x="7552852" y="1765116"/>
                <a:ext cx="122740" cy="10818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7669942" y="1734148"/>
                <a:ext cx="200259" cy="346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7861142" y="1686234"/>
                <a:ext cx="143184" cy="4791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8000561" y="1676897"/>
                <a:ext cx="160014" cy="1053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7343167" y="2532873"/>
            <a:ext cx="577361" cy="311325"/>
            <a:chOff x="7405688" y="2818289"/>
            <a:chExt cx="754887" cy="407051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7405688" y="2855119"/>
              <a:ext cx="754887" cy="3374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6" name="Oval 185"/>
            <p:cNvSpPr/>
            <p:nvPr/>
          </p:nvSpPr>
          <p:spPr>
            <a:xfrm>
              <a:off x="7454375" y="3067986"/>
              <a:ext cx="61600" cy="580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7563887" y="3167321"/>
              <a:ext cx="61600" cy="580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7575480" y="3016317"/>
              <a:ext cx="61600" cy="580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7643880" y="2864419"/>
              <a:ext cx="61600" cy="580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7645520" y="3105825"/>
              <a:ext cx="61600" cy="580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7738989" y="3096587"/>
              <a:ext cx="61600" cy="580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7770115" y="2932929"/>
              <a:ext cx="61600" cy="580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7858618" y="2997576"/>
              <a:ext cx="61600" cy="580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7854443" y="2893428"/>
              <a:ext cx="61600" cy="580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7990633" y="3119219"/>
              <a:ext cx="61600" cy="580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7919546" y="2818289"/>
              <a:ext cx="61600" cy="580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8097011" y="2911323"/>
              <a:ext cx="61600" cy="580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337426" y="3581851"/>
            <a:ext cx="625175" cy="261465"/>
            <a:chOff x="7414402" y="3517106"/>
            <a:chExt cx="831177" cy="544477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7414402" y="3517106"/>
              <a:ext cx="149485" cy="4222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7557590" y="3933794"/>
              <a:ext cx="153028" cy="681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7704247" y="3999392"/>
              <a:ext cx="187695" cy="301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885243" y="4028259"/>
              <a:ext cx="185078" cy="20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064763" y="4050533"/>
              <a:ext cx="180816" cy="110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9" name="Group 108"/>
          <p:cNvGrpSpPr/>
          <p:nvPr/>
        </p:nvGrpSpPr>
        <p:grpSpPr>
          <a:xfrm>
            <a:off x="7322823" y="5677841"/>
            <a:ext cx="584991" cy="352307"/>
            <a:chOff x="7428071" y="5529517"/>
            <a:chExt cx="652739" cy="417368"/>
          </a:xfrm>
        </p:grpSpPr>
        <p:sp>
          <p:nvSpPr>
            <p:cNvPr id="83" name="Oval 82"/>
            <p:cNvSpPr/>
            <p:nvPr/>
          </p:nvSpPr>
          <p:spPr>
            <a:xfrm>
              <a:off x="7510064" y="5631656"/>
              <a:ext cx="45719" cy="4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603866" y="5717381"/>
              <a:ext cx="45719" cy="457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830908" y="5901166"/>
              <a:ext cx="45719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679614" y="588968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740247" y="579681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7634100" y="5691591"/>
              <a:ext cx="45719" cy="457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7797344" y="5657351"/>
              <a:ext cx="45719" cy="457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7763284" y="5733539"/>
              <a:ext cx="45719" cy="457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656007" y="5756398"/>
              <a:ext cx="45719" cy="457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603865" y="586211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837632" y="5609735"/>
              <a:ext cx="45719" cy="457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8035091" y="5529517"/>
              <a:ext cx="45719" cy="457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7689001" y="5531199"/>
              <a:ext cx="45719" cy="4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7479810" y="5750400"/>
              <a:ext cx="45719" cy="4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598303" y="5799211"/>
              <a:ext cx="45719" cy="457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745809" y="584340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7758574" y="5884971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7811463" y="5862540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7773440" y="575274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860491" y="5807641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428071" y="5897603"/>
              <a:ext cx="45719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7240558" y="9077758"/>
            <a:ext cx="851270" cy="560870"/>
            <a:chOff x="7240558" y="9165864"/>
            <a:chExt cx="851270" cy="560870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7318375" y="9542206"/>
              <a:ext cx="60065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7240558" y="9524195"/>
              <a:ext cx="185903" cy="202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0</a:t>
              </a:r>
              <a:endParaRPr kumimoji="0" lang="en-US" sz="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435730" y="9524195"/>
              <a:ext cx="185903" cy="202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en-US" sz="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630902" y="9524195"/>
              <a:ext cx="185903" cy="202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en-US" sz="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826074" y="9524195"/>
              <a:ext cx="185903" cy="202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  <a:endParaRPr kumimoji="0" lang="en-US" sz="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7421641" y="9429751"/>
              <a:ext cx="190703" cy="145256"/>
              <a:chOff x="7299989" y="9351170"/>
              <a:chExt cx="312356" cy="145256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>
                <a:off x="7299989" y="9360694"/>
                <a:ext cx="31235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7607583" y="9351170"/>
                <a:ext cx="0" cy="14525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/>
            <p:cNvGrpSpPr/>
            <p:nvPr/>
          </p:nvGrpSpPr>
          <p:grpSpPr>
            <a:xfrm>
              <a:off x="7416879" y="9258117"/>
              <a:ext cx="307219" cy="319129"/>
              <a:chOff x="7299989" y="9351170"/>
              <a:chExt cx="312356" cy="145256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>
                <a:off x="7299989" y="9355274"/>
                <a:ext cx="31235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7607583" y="9351170"/>
                <a:ext cx="0" cy="14525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/>
            <p:cNvGrpSpPr/>
            <p:nvPr/>
          </p:nvGrpSpPr>
          <p:grpSpPr>
            <a:xfrm flipH="1">
              <a:off x="7813636" y="9429751"/>
              <a:ext cx="149900" cy="145256"/>
              <a:chOff x="7299989" y="9351170"/>
              <a:chExt cx="312356" cy="145256"/>
            </a:xfrm>
          </p:grpSpPr>
          <p:cxnSp>
            <p:nvCxnSpPr>
              <p:cNvPr id="222" name="Straight Connector 221"/>
              <p:cNvCxnSpPr/>
              <p:nvPr/>
            </p:nvCxnSpPr>
            <p:spPr>
              <a:xfrm>
                <a:off x="7299989" y="9360694"/>
                <a:ext cx="31235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7607583" y="9351170"/>
                <a:ext cx="0" cy="1452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4" name="TextBox 223"/>
            <p:cNvSpPr txBox="1"/>
            <p:nvPr/>
          </p:nvSpPr>
          <p:spPr>
            <a:xfrm>
              <a:off x="7288811" y="9338005"/>
              <a:ext cx="185903" cy="202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>
                  <a:solidFill>
                    <a:srgbClr val="0070C0"/>
                  </a:solidFill>
                </a:rPr>
                <a:t>A</a:t>
              </a:r>
              <a:endParaRPr kumimoji="0" lang="en-US" sz="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7288811" y="9165864"/>
              <a:ext cx="185903" cy="202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 smtClean="0">
                  <a:solidFill>
                    <a:srgbClr val="00B050"/>
                  </a:solidFill>
                </a:rPr>
                <a:t>B</a:t>
              </a:r>
              <a:endParaRPr kumimoji="0" lang="en-US" sz="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905925" y="9338005"/>
              <a:ext cx="185903" cy="202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 smtClean="0">
                  <a:solidFill>
                    <a:srgbClr val="FF0000"/>
                  </a:solidFill>
                </a:rPr>
                <a:t>C</a:t>
              </a:r>
              <a:endParaRPr kumimoji="0" lang="en-US" sz="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Light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7356144" y="9841358"/>
            <a:ext cx="566671" cy="366031"/>
            <a:chOff x="7362825" y="1393031"/>
            <a:chExt cx="762000" cy="447299"/>
          </a:xfrm>
        </p:grpSpPr>
        <p:cxnSp>
          <p:nvCxnSpPr>
            <p:cNvPr id="229" name="Straight Connector 228"/>
            <p:cNvCxnSpPr/>
            <p:nvPr/>
          </p:nvCxnSpPr>
          <p:spPr>
            <a:xfrm flipV="1">
              <a:off x="7379494" y="1393031"/>
              <a:ext cx="740569" cy="4472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7362825" y="1659057"/>
              <a:ext cx="135731" cy="134024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7479506" y="1659057"/>
              <a:ext cx="171450" cy="15240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V="1">
              <a:off x="7634288" y="1488281"/>
              <a:ext cx="202406" cy="319088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H="1">
              <a:off x="7831932" y="1397793"/>
              <a:ext cx="128587" cy="9525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 flipV="1">
              <a:off x="7943850" y="1402555"/>
              <a:ext cx="180975" cy="5588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191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18893</TotalTime>
  <Words>2353</Words>
  <Application>Microsoft Office PowerPoint</Application>
  <PresentationFormat>Custom</PresentationFormat>
  <Paragraphs>495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Avenir Book</vt:lpstr>
      <vt:lpstr>Consolas</vt:lpstr>
      <vt:lpstr>Courier New</vt:lpstr>
      <vt:lpstr>Helvetica Light</vt:lpstr>
      <vt:lpstr>Menlo</vt:lpstr>
      <vt:lpstr>Source Sans Pro</vt:lpstr>
      <vt:lpstr>Source Sans Pro Light</vt:lpstr>
      <vt:lpstr>White</vt:lpstr>
      <vt:lpstr>think-cell Slide</vt:lpstr>
      <vt:lpstr>Machine Learning with 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MLR Cheat Sheet</dc:title>
  <dc:creator>Teodora Pandeva</dc:creator>
  <cp:lastModifiedBy>Aaron Cooley</cp:lastModifiedBy>
  <cp:revision>372</cp:revision>
  <cp:lastPrinted>2017-08-16T23:20:12Z</cp:lastPrinted>
  <dcterms:modified xsi:type="dcterms:W3CDTF">2017-12-07T16:27:07Z</dcterms:modified>
</cp:coreProperties>
</file>