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embeddedFontLst>
    <p:embeddedFont>
      <p:font typeface="Old Standard TT"/>
      <p:regular r:id="rId32"/>
      <p:bold r:id="rId33"/>
      <p: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ldStandardTT-bold.fntdata"/><Relationship Id="rId10" Type="http://schemas.openxmlformats.org/officeDocument/2006/relationships/slide" Target="slides/slide5.xml"/><Relationship Id="rId32" Type="http://schemas.openxmlformats.org/officeDocument/2006/relationships/font" Target="fonts/OldStandardT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ldStandardT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141c630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4141c630cc_0_0:notes"/>
          <p:cNvSpPr/>
          <p:nvPr>
            <p:ph idx="2" type="sldImg"/>
          </p:nvPr>
        </p:nvSpPr>
        <p:spPr>
          <a:xfrm>
            <a:off x="381395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point iterations written with a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superscript,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notice that this function differs from the other wiggly version as we have removed the saddle point.  This is just so we can more easily illustrate gradient descent visually.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4141c630c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4141c630cc_1_0:notes"/>
          <p:cNvSpPr/>
          <p:nvPr>
            <p:ph idx="2" type="sldImg"/>
          </p:nvPr>
        </p:nvSpPr>
        <p:spPr>
          <a:xfrm>
            <a:off x="381395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point iterations written with a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superscript,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notice that this function differs from the other wiggly version as we have removed the saddle point.  This is just so we can more easily illustrate gradient descent visually.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4141c630cc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g4141c630cc_1_83:notes"/>
          <p:cNvSpPr/>
          <p:nvPr>
            <p:ph idx="2" type="sldImg"/>
          </p:nvPr>
        </p:nvSpPr>
        <p:spPr>
          <a:xfrm>
            <a:off x="381395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4141c630cc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g4141c630cc_1_91:notes"/>
          <p:cNvSpPr/>
          <p:nvPr>
            <p:ph idx="2" type="sldImg"/>
          </p:nvPr>
        </p:nvSpPr>
        <p:spPr>
          <a:xfrm>
            <a:off x="381395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wiggly.tif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wiggly.tif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609601" y="274638"/>
            <a:ext cx="10973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609601" y="1600203"/>
            <a:ext cx="109731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609601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4165605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737610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914401" y="2130428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1828802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609601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4165605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737610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963086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963086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609601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4165605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737610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609601" y="274638"/>
            <a:ext cx="10973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609601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2" type="body"/>
          </p:nvPr>
        </p:nvSpPr>
        <p:spPr>
          <a:xfrm>
            <a:off x="6197607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idx="10" type="dt"/>
          </p:nvPr>
        </p:nvSpPr>
        <p:spPr>
          <a:xfrm>
            <a:off x="609601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11" type="ftr"/>
          </p:nvPr>
        </p:nvSpPr>
        <p:spPr>
          <a:xfrm>
            <a:off x="4165605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737610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609601" y="274638"/>
            <a:ext cx="10973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609601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2" type="body"/>
          </p:nvPr>
        </p:nvSpPr>
        <p:spPr>
          <a:xfrm>
            <a:off x="609601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3" type="body"/>
          </p:nvPr>
        </p:nvSpPr>
        <p:spPr>
          <a:xfrm>
            <a:off x="6193375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4" type="body"/>
          </p:nvPr>
        </p:nvSpPr>
        <p:spPr>
          <a:xfrm>
            <a:off x="6193375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10" type="dt"/>
          </p:nvPr>
        </p:nvSpPr>
        <p:spPr>
          <a:xfrm>
            <a:off x="609601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18"/>
          <p:cNvSpPr txBox="1"/>
          <p:nvPr>
            <p:ph idx="11" type="ftr"/>
          </p:nvPr>
        </p:nvSpPr>
        <p:spPr>
          <a:xfrm>
            <a:off x="4165605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737610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609601" y="274638"/>
            <a:ext cx="10973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6" name="Google Shape;126;p19"/>
          <p:cNvSpPr txBox="1"/>
          <p:nvPr>
            <p:ph idx="10" type="dt"/>
          </p:nvPr>
        </p:nvSpPr>
        <p:spPr>
          <a:xfrm>
            <a:off x="609601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11" type="ftr"/>
          </p:nvPr>
        </p:nvSpPr>
        <p:spPr>
          <a:xfrm>
            <a:off x="4165605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737610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609601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4165605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737610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609603" y="273050"/>
            <a:ext cx="40110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4766739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609603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609601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4165605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737610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2389720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2389720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2389720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609601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4165605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737610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609601" y="274638"/>
            <a:ext cx="10973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3832812" y="-1623297"/>
            <a:ext cx="4526100" cy="109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609601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4165605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737610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7285062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1697159" y="-812709"/>
            <a:ext cx="5851500" cy="80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609601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4165605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737610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609601" y="274638"/>
            <a:ext cx="10973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609601" y="1600203"/>
            <a:ext cx="109731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609601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165605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737610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21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18.png"/><Relationship Id="rId8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9.jpg"/><Relationship Id="rId8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319500" y="3892550"/>
            <a:ext cx="12026400" cy="13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Machine Learning Refined: Foundations, Applications, and Algorithms</a:t>
            </a:r>
            <a:br>
              <a:rPr b="1" i="0" lang="en-US" sz="2400" u="none" cap="none" strike="noStrike">
                <a:solidFill>
                  <a:schemeClr val="dk1"/>
                </a:solidFill>
              </a:rPr>
            </a:br>
            <a:r>
              <a:rPr b="1" lang="en-US" sz="2400"/>
              <a:t>Cambridge University Press (2016)</a:t>
            </a:r>
            <a:endParaRPr b="1" i="0" sz="2400" u="none" cap="none" strike="noStrike">
              <a:solidFill>
                <a:schemeClr val="dk1"/>
              </a:solidFill>
            </a:endParaRPr>
          </a:p>
        </p:txBody>
      </p:sp>
      <p:sp>
        <p:nvSpPr>
          <p:cNvPr id="164" name="Google Shape;164;p25"/>
          <p:cNvSpPr txBox="1"/>
          <p:nvPr>
            <p:ph type="ctrTitle"/>
          </p:nvPr>
        </p:nvSpPr>
        <p:spPr>
          <a:xfrm>
            <a:off x="250905" y="1766175"/>
            <a:ext cx="12026400" cy="13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4000"/>
              <a:t>Chapter 2: Mathematical Optimization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"/>
          <p:cNvSpPr/>
          <p:nvPr/>
        </p:nvSpPr>
        <p:spPr>
          <a:xfrm>
            <a:off x="-27700" y="292533"/>
            <a:ext cx="3392634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iterative steps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7" name="Google Shape;347;p34"/>
          <p:cNvPicPr preferRelativeResize="0"/>
          <p:nvPr/>
        </p:nvPicPr>
        <p:blipFill rotWithShape="1">
          <a:blip r:embed="rId3">
            <a:alphaModFix/>
          </a:blip>
          <a:srcRect b="42146" l="0" r="0" t="29990"/>
          <a:stretch/>
        </p:blipFill>
        <p:spPr>
          <a:xfrm>
            <a:off x="744800" y="4997070"/>
            <a:ext cx="7408772" cy="625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4"/>
          <p:cNvPicPr preferRelativeResize="0"/>
          <p:nvPr/>
        </p:nvPicPr>
        <p:blipFill rotWithShape="1">
          <a:blip r:embed="rId3">
            <a:alphaModFix/>
          </a:blip>
          <a:srcRect b="7016" l="-73" r="469" t="66070"/>
          <a:stretch/>
        </p:blipFill>
        <p:spPr>
          <a:xfrm>
            <a:off x="744800" y="5708484"/>
            <a:ext cx="7408772" cy="60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4"/>
          <p:cNvPicPr preferRelativeResize="0"/>
          <p:nvPr/>
        </p:nvPicPr>
        <p:blipFill rotWithShape="1">
          <a:blip r:embed="rId3">
            <a:alphaModFix/>
          </a:blip>
          <a:srcRect b="77153" l="0" r="0" t="5699"/>
          <a:stretch/>
        </p:blipFill>
        <p:spPr>
          <a:xfrm>
            <a:off x="744800" y="4531967"/>
            <a:ext cx="7408772" cy="385011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4"/>
          <p:cNvSpPr txBox="1"/>
          <p:nvPr>
            <p:ph idx="1" type="body"/>
          </p:nvPr>
        </p:nvSpPr>
        <p:spPr>
          <a:xfrm>
            <a:off x="608678" y="1352181"/>
            <a:ext cx="10515600" cy="2673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iterative steps are taken based on the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Taylor series approximation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cost function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discuss two popular methods: gradient descent (based on 1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order Taylor approximation), and Newton’s method (based on 2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order Taylor approximation)         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4"/>
          <p:cNvSpPr/>
          <p:nvPr/>
        </p:nvSpPr>
        <p:spPr>
          <a:xfrm>
            <a:off x="185598" y="5708484"/>
            <a:ext cx="423080" cy="439497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"/>
          <p:cNvSpPr/>
          <p:nvPr/>
        </p:nvSpPr>
        <p:spPr>
          <a:xfrm>
            <a:off x="-27700" y="292533"/>
            <a:ext cx="3132407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 descent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5"/>
          <p:cNvSpPr txBox="1"/>
          <p:nvPr>
            <p:ph idx="1" type="body"/>
          </p:nvPr>
        </p:nvSpPr>
        <p:spPr>
          <a:xfrm>
            <a:off x="608678" y="1118255"/>
            <a:ext cx="10515600" cy="4857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most basic yet extremely popular numerical optimization method 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Iterative steps are taken based on 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order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Taylor series approximation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minimum is sought by traveling downward on 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hyperplanes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tangent to     at each iteration                            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8" name="Google Shape;358;p35"/>
          <p:cNvPicPr preferRelativeResize="0"/>
          <p:nvPr/>
        </p:nvPicPr>
        <p:blipFill rotWithShape="1">
          <a:blip r:embed="rId3">
            <a:alphaModFix/>
          </a:blip>
          <a:srcRect b="0" l="0" r="84971" t="0"/>
          <a:stretch/>
        </p:blipFill>
        <p:spPr>
          <a:xfrm>
            <a:off x="10561612" y="2322224"/>
            <a:ext cx="192865" cy="37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7288" y="3451353"/>
            <a:ext cx="3548062" cy="4051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" name="Google Shape;360;p35"/>
          <p:cNvGrpSpPr/>
          <p:nvPr/>
        </p:nvGrpSpPr>
        <p:grpSpPr>
          <a:xfrm>
            <a:off x="1674491" y="3232836"/>
            <a:ext cx="8615096" cy="3589429"/>
            <a:chOff x="1674491" y="3232836"/>
            <a:chExt cx="8615096" cy="3589429"/>
          </a:xfrm>
        </p:grpSpPr>
        <p:sp>
          <p:nvSpPr>
            <p:cNvPr id="361" name="Google Shape;361;p35"/>
            <p:cNvSpPr/>
            <p:nvPr/>
          </p:nvSpPr>
          <p:spPr>
            <a:xfrm>
              <a:off x="1760216" y="3232836"/>
              <a:ext cx="8242852" cy="2882347"/>
            </a:xfrm>
            <a:custGeom>
              <a:rect b="b" l="l" r="r" t="t"/>
              <a:pathLst>
                <a:path extrusionOk="0" h="2882347" w="8242852">
                  <a:moveTo>
                    <a:pt x="0" y="0"/>
                  </a:moveTo>
                  <a:cubicBezTo>
                    <a:pt x="183321" y="293756"/>
                    <a:pt x="366643" y="587513"/>
                    <a:pt x="636104" y="781878"/>
                  </a:cubicBezTo>
                  <a:cubicBezTo>
                    <a:pt x="905565" y="976243"/>
                    <a:pt x="1130852" y="819426"/>
                    <a:pt x="1616765" y="1166191"/>
                  </a:cubicBezTo>
                  <a:cubicBezTo>
                    <a:pt x="2102678" y="1512956"/>
                    <a:pt x="2875721" y="2842591"/>
                    <a:pt x="3551582" y="2862469"/>
                  </a:cubicBezTo>
                  <a:cubicBezTo>
                    <a:pt x="4227443" y="2882347"/>
                    <a:pt x="5044660" y="1497496"/>
                    <a:pt x="5671930" y="1285461"/>
                  </a:cubicBezTo>
                  <a:cubicBezTo>
                    <a:pt x="6299200" y="1073426"/>
                    <a:pt x="6886713" y="1621183"/>
                    <a:pt x="7315200" y="1590261"/>
                  </a:cubicBezTo>
                  <a:cubicBezTo>
                    <a:pt x="7743687" y="1559339"/>
                    <a:pt x="8242852" y="1099930"/>
                    <a:pt x="8242852" y="1099930"/>
                  </a:cubicBezTo>
                  <a:lnTo>
                    <a:pt x="8242852" y="1099930"/>
                  </a:lnTo>
                  <a:lnTo>
                    <a:pt x="8242852" y="109993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2" name="Google Shape;362;p35"/>
            <p:cNvCxnSpPr/>
            <p:nvPr/>
          </p:nvCxnSpPr>
          <p:spPr>
            <a:xfrm>
              <a:off x="3552871" y="4742228"/>
              <a:ext cx="1687869" cy="1574701"/>
            </a:xfrm>
            <a:prstGeom prst="straightConnector1">
              <a:avLst/>
            </a:prstGeom>
            <a:noFill/>
            <a:ln cap="rnd" cmpd="sng" w="19050">
              <a:solidFill>
                <a:srgbClr val="3FE93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3" name="Google Shape;363;p35"/>
            <p:cNvCxnSpPr/>
            <p:nvPr/>
          </p:nvCxnSpPr>
          <p:spPr>
            <a:xfrm>
              <a:off x="1674491" y="6456567"/>
              <a:ext cx="784137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64" name="Google Shape;364;p35"/>
            <p:cNvCxnSpPr/>
            <p:nvPr/>
          </p:nvCxnSpPr>
          <p:spPr>
            <a:xfrm>
              <a:off x="4610168" y="5716647"/>
              <a:ext cx="0" cy="7390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365" name="Google Shape;365;p35"/>
            <p:cNvSpPr/>
            <p:nvPr/>
          </p:nvSpPr>
          <p:spPr>
            <a:xfrm>
              <a:off x="9515867" y="3690034"/>
              <a:ext cx="588251" cy="2209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4582736" y="5689079"/>
              <a:ext cx="54864" cy="54864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67" name="Google Shape;367;p35"/>
            <p:cNvPicPr preferRelativeResize="0"/>
            <p:nvPr/>
          </p:nvPicPr>
          <p:blipFill rotWithShape="1">
            <a:blip r:embed="rId5">
              <a:alphaModFix/>
            </a:blip>
            <a:srcRect b="77444" l="13587" r="7013" t="11312"/>
            <a:stretch/>
          </p:blipFill>
          <p:spPr>
            <a:xfrm>
              <a:off x="9606420" y="4477339"/>
              <a:ext cx="683167" cy="3933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35"/>
            <p:cNvPicPr preferRelativeResize="0"/>
            <p:nvPr/>
          </p:nvPicPr>
          <p:blipFill rotWithShape="1">
            <a:blip r:embed="rId6">
              <a:alphaModFix/>
            </a:blip>
            <a:srcRect b="90827" l="16542" r="56728" t="3151"/>
            <a:stretch/>
          </p:blipFill>
          <p:spPr>
            <a:xfrm>
              <a:off x="9359269" y="6562439"/>
              <a:ext cx="313191" cy="2328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35"/>
            <p:cNvPicPr preferRelativeResize="0"/>
            <p:nvPr/>
          </p:nvPicPr>
          <p:blipFill rotWithShape="1">
            <a:blip r:embed="rId7">
              <a:alphaModFix/>
            </a:blip>
            <a:srcRect b="38073" l="0" r="18637" t="39079"/>
            <a:stretch/>
          </p:blipFill>
          <p:spPr>
            <a:xfrm>
              <a:off x="4409998" y="6494449"/>
              <a:ext cx="458263" cy="3278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35"/>
            <p:cNvPicPr preferRelativeResize="0"/>
            <p:nvPr/>
          </p:nvPicPr>
          <p:blipFill rotWithShape="1">
            <a:blip r:embed="rId4">
              <a:alphaModFix/>
            </a:blip>
            <a:srcRect b="2315" l="0" r="81060" t="1"/>
            <a:stretch/>
          </p:blipFill>
          <p:spPr>
            <a:xfrm>
              <a:off x="2847380" y="4541463"/>
              <a:ext cx="672108" cy="40153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1" name="Google Shape;371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93271" y="3938365"/>
            <a:ext cx="4148897" cy="445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/>
          <p:nvPr/>
        </p:nvSpPr>
        <p:spPr>
          <a:xfrm>
            <a:off x="-27700" y="292533"/>
            <a:ext cx="3132407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 descent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6"/>
          <p:cNvSpPr txBox="1"/>
          <p:nvPr>
            <p:ph idx="1" type="body"/>
          </p:nvPr>
        </p:nvSpPr>
        <p:spPr>
          <a:xfrm>
            <a:off x="608678" y="1445807"/>
            <a:ext cx="10515600" cy="1773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idea is to minimize     instead of     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    is a hyperplane with its minimum at -∞ !   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we take a finite-length step in the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steepest descent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direction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8" name="Google Shape;378;p36"/>
          <p:cNvPicPr preferRelativeResize="0"/>
          <p:nvPr/>
        </p:nvPicPr>
        <p:blipFill rotWithShape="1">
          <a:blip r:embed="rId3">
            <a:alphaModFix/>
          </a:blip>
          <a:srcRect b="0" l="0" r="84971" t="0"/>
          <a:stretch/>
        </p:blipFill>
        <p:spPr>
          <a:xfrm>
            <a:off x="5485994" y="1485019"/>
            <a:ext cx="218769" cy="423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6"/>
          <p:cNvPicPr preferRelativeResize="0"/>
          <p:nvPr/>
        </p:nvPicPr>
        <p:blipFill rotWithShape="1">
          <a:blip r:embed="rId4">
            <a:alphaModFix/>
          </a:blip>
          <a:srcRect b="-3139" l="0" r="93529" t="-1"/>
          <a:stretch/>
        </p:blipFill>
        <p:spPr>
          <a:xfrm>
            <a:off x="3912913" y="1459455"/>
            <a:ext cx="259605" cy="472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6"/>
          <p:cNvPicPr preferRelativeResize="0"/>
          <p:nvPr/>
        </p:nvPicPr>
        <p:blipFill rotWithShape="1">
          <a:blip r:embed="rId4">
            <a:alphaModFix/>
          </a:blip>
          <a:srcRect b="-3139" l="0" r="93529" t="-1"/>
          <a:stretch/>
        </p:blipFill>
        <p:spPr>
          <a:xfrm>
            <a:off x="1434149" y="2033516"/>
            <a:ext cx="264730" cy="481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6"/>
          <p:cNvPicPr preferRelativeResize="0"/>
          <p:nvPr/>
        </p:nvPicPr>
        <p:blipFill rotWithShape="1">
          <a:blip r:embed="rId5">
            <a:alphaModFix/>
          </a:blip>
          <a:srcRect b="79084" l="21367" r="68963" t="15639"/>
          <a:stretch/>
        </p:blipFill>
        <p:spPr>
          <a:xfrm>
            <a:off x="3101960" y="3916913"/>
            <a:ext cx="733061" cy="415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6"/>
          <p:cNvPicPr preferRelativeResize="0"/>
          <p:nvPr/>
        </p:nvPicPr>
        <p:blipFill rotWithShape="1">
          <a:blip r:embed="rId5">
            <a:alphaModFix/>
          </a:blip>
          <a:srcRect b="63441" l="21211" r="35791" t="30321"/>
          <a:stretch/>
        </p:blipFill>
        <p:spPr>
          <a:xfrm>
            <a:off x="3059017" y="3862321"/>
            <a:ext cx="3259894" cy="491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6"/>
          <p:cNvPicPr preferRelativeResize="0"/>
          <p:nvPr/>
        </p:nvPicPr>
        <p:blipFill rotWithShape="1">
          <a:blip r:embed="rId5">
            <a:alphaModFix/>
          </a:blip>
          <a:srcRect b="20118" l="21031" r="66343" t="74351"/>
          <a:stretch/>
        </p:blipFill>
        <p:spPr>
          <a:xfrm>
            <a:off x="5212044" y="3903801"/>
            <a:ext cx="957341" cy="435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6"/>
          <p:cNvPicPr preferRelativeResize="0"/>
          <p:nvPr/>
        </p:nvPicPr>
        <p:blipFill rotWithShape="1">
          <a:blip r:embed="rId5">
            <a:alphaModFix/>
          </a:blip>
          <a:srcRect b="-1612" l="1411" r="69762" t="92026"/>
          <a:stretch/>
        </p:blipFill>
        <p:spPr>
          <a:xfrm>
            <a:off x="8210154" y="4380937"/>
            <a:ext cx="2185639" cy="755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6"/>
          <p:cNvPicPr preferRelativeResize="0"/>
          <p:nvPr/>
        </p:nvPicPr>
        <p:blipFill rotWithShape="1">
          <a:blip r:embed="rId5">
            <a:alphaModFix/>
          </a:blip>
          <a:srcRect b="76167" l="2669" r="78662" t="15075"/>
          <a:stretch/>
        </p:blipFill>
        <p:spPr>
          <a:xfrm>
            <a:off x="1512649" y="3858847"/>
            <a:ext cx="1415351" cy="689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6"/>
          <p:cNvPicPr preferRelativeResize="0"/>
          <p:nvPr/>
        </p:nvPicPr>
        <p:blipFill rotWithShape="1">
          <a:blip r:embed="rId5">
            <a:alphaModFix/>
          </a:blip>
          <a:srcRect b="48735" l="21391" r="59321" t="44722"/>
          <a:stretch/>
        </p:blipFill>
        <p:spPr>
          <a:xfrm>
            <a:off x="4085507" y="3830952"/>
            <a:ext cx="1462308" cy="515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6"/>
          <p:cNvPicPr preferRelativeResize="0"/>
          <p:nvPr/>
        </p:nvPicPr>
        <p:blipFill rotWithShape="1">
          <a:blip r:embed="rId5">
            <a:alphaModFix/>
          </a:blip>
          <a:srcRect b="33706" l="21751" r="38591" t="59623"/>
          <a:stretch/>
        </p:blipFill>
        <p:spPr>
          <a:xfrm>
            <a:off x="3129256" y="3872495"/>
            <a:ext cx="3006779" cy="5254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8" name="Google Shape;388;p36"/>
          <p:cNvCxnSpPr/>
          <p:nvPr/>
        </p:nvCxnSpPr>
        <p:spPr>
          <a:xfrm>
            <a:off x="6476220" y="3054237"/>
            <a:ext cx="1695300" cy="1621200"/>
          </a:xfrm>
          <a:prstGeom prst="curvedConnector3">
            <a:avLst>
              <a:gd fmla="val 2505" name="adj1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pic>
        <p:nvPicPr>
          <p:cNvPr id="389" name="Google Shape;389;p36"/>
          <p:cNvPicPr preferRelativeResize="0"/>
          <p:nvPr/>
        </p:nvPicPr>
        <p:blipFill rotWithShape="1">
          <a:blip r:embed="rId5">
            <a:alphaModFix/>
          </a:blip>
          <a:srcRect b="7656" l="1411" r="69762" t="88733"/>
          <a:stretch/>
        </p:blipFill>
        <p:spPr>
          <a:xfrm>
            <a:off x="8309467" y="3965784"/>
            <a:ext cx="2185639" cy="2843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0" name="Google Shape;390;p36"/>
          <p:cNvCxnSpPr/>
          <p:nvPr/>
        </p:nvCxnSpPr>
        <p:spPr>
          <a:xfrm>
            <a:off x="5466420" y="3054237"/>
            <a:ext cx="2948452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7"/>
          <p:cNvSpPr txBox="1"/>
          <p:nvPr>
            <p:ph idx="1" type="body"/>
          </p:nvPr>
        </p:nvSpPr>
        <p:spPr>
          <a:xfrm>
            <a:off x="456405" y="1374775"/>
            <a:ext cx="11506200" cy="17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 at a point </a:t>
            </a:r>
            <a:r>
              <a:rPr b="1" i="0" lang="en-US" sz="23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30000" i="0" lang="en-US" sz="23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Travel downward on tangent hyperplane to </a:t>
            </a:r>
            <a:r>
              <a:rPr b="0" i="1" lang="en-US" sz="23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3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at </a:t>
            </a:r>
            <a:r>
              <a:rPr b="1" i="0" lang="en-US" sz="23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30000" i="0" lang="en-US" sz="23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3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direction of negative gradient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(Hop back onto the function)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until a stationary point is reached</a:t>
            </a:r>
            <a:endParaRPr/>
          </a:p>
        </p:txBody>
      </p:sp>
      <p:sp>
        <p:nvSpPr>
          <p:cNvPr id="397" name="Google Shape;397;p37"/>
          <p:cNvSpPr/>
          <p:nvPr/>
        </p:nvSpPr>
        <p:spPr>
          <a:xfrm>
            <a:off x="1717686" y="3221176"/>
            <a:ext cx="8242852" cy="2882347"/>
          </a:xfrm>
          <a:custGeom>
            <a:rect b="b" l="l" r="r" t="t"/>
            <a:pathLst>
              <a:path extrusionOk="0" h="2882347" w="8242852">
                <a:moveTo>
                  <a:pt x="0" y="0"/>
                </a:moveTo>
                <a:cubicBezTo>
                  <a:pt x="183321" y="293756"/>
                  <a:pt x="366643" y="587513"/>
                  <a:pt x="636104" y="781878"/>
                </a:cubicBezTo>
                <a:cubicBezTo>
                  <a:pt x="905565" y="976243"/>
                  <a:pt x="1130852" y="819426"/>
                  <a:pt x="1616765" y="1166191"/>
                </a:cubicBezTo>
                <a:cubicBezTo>
                  <a:pt x="2102678" y="1512956"/>
                  <a:pt x="2875721" y="2842591"/>
                  <a:pt x="3551582" y="2862469"/>
                </a:cubicBezTo>
                <a:cubicBezTo>
                  <a:pt x="4227443" y="2882347"/>
                  <a:pt x="5044660" y="1497496"/>
                  <a:pt x="5671930" y="1285461"/>
                </a:cubicBezTo>
                <a:cubicBezTo>
                  <a:pt x="6299200" y="1073426"/>
                  <a:pt x="6886713" y="1621183"/>
                  <a:pt x="7315200" y="1590261"/>
                </a:cubicBezTo>
                <a:cubicBezTo>
                  <a:pt x="7743687" y="1559339"/>
                  <a:pt x="8242852" y="1099930"/>
                  <a:pt x="8242852" y="1099930"/>
                </a:cubicBezTo>
                <a:lnTo>
                  <a:pt x="8242852" y="1099930"/>
                </a:lnTo>
                <a:lnTo>
                  <a:pt x="8242852" y="1099930"/>
                </a:lnTo>
              </a:path>
            </a:pathLst>
          </a:custGeom>
          <a:noFill/>
          <a:ln cap="rnd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8" name="Google Shape;398;p37"/>
          <p:cNvCxnSpPr/>
          <p:nvPr/>
        </p:nvCxnSpPr>
        <p:spPr>
          <a:xfrm>
            <a:off x="1616637" y="3271810"/>
            <a:ext cx="1691724" cy="1784122"/>
          </a:xfrm>
          <a:prstGeom prst="straightConnector1">
            <a:avLst/>
          </a:prstGeom>
          <a:noFill/>
          <a:ln cap="rnd" cmpd="sng" w="19050">
            <a:solidFill>
              <a:srgbClr val="3FE93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9" name="Google Shape;399;p37"/>
          <p:cNvCxnSpPr/>
          <p:nvPr/>
        </p:nvCxnSpPr>
        <p:spPr>
          <a:xfrm>
            <a:off x="2546361" y="3983174"/>
            <a:ext cx="2362200" cy="1066800"/>
          </a:xfrm>
          <a:prstGeom prst="straightConnector1">
            <a:avLst/>
          </a:prstGeom>
          <a:noFill/>
          <a:ln cap="rnd" cmpd="sng" w="19050">
            <a:solidFill>
              <a:srgbClr val="3FE93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0" name="Google Shape;400;p37"/>
          <p:cNvCxnSpPr/>
          <p:nvPr/>
        </p:nvCxnSpPr>
        <p:spPr>
          <a:xfrm>
            <a:off x="3906035" y="5103232"/>
            <a:ext cx="1348641" cy="1261961"/>
          </a:xfrm>
          <a:prstGeom prst="straightConnector1">
            <a:avLst/>
          </a:prstGeom>
          <a:noFill/>
          <a:ln cap="rnd" cmpd="sng" w="19050">
            <a:solidFill>
              <a:srgbClr val="3FE93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1" name="Google Shape;401;p37"/>
          <p:cNvCxnSpPr/>
          <p:nvPr/>
        </p:nvCxnSpPr>
        <p:spPr>
          <a:xfrm>
            <a:off x="1631961" y="6444907"/>
            <a:ext cx="784137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2" name="Google Shape;402;p37"/>
          <p:cNvCxnSpPr/>
          <p:nvPr/>
        </p:nvCxnSpPr>
        <p:spPr>
          <a:xfrm>
            <a:off x="2117029" y="3816640"/>
            <a:ext cx="808" cy="26242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03" name="Google Shape;403;p37"/>
          <p:cNvSpPr/>
          <p:nvPr/>
        </p:nvSpPr>
        <p:spPr>
          <a:xfrm>
            <a:off x="9473337" y="3678374"/>
            <a:ext cx="588251" cy="220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4" name="Google Shape;404;p37"/>
          <p:cNvCxnSpPr/>
          <p:nvPr/>
        </p:nvCxnSpPr>
        <p:spPr>
          <a:xfrm>
            <a:off x="3117698" y="4286480"/>
            <a:ext cx="162" cy="215442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05" name="Google Shape;405;p37"/>
          <p:cNvCxnSpPr/>
          <p:nvPr/>
        </p:nvCxnSpPr>
        <p:spPr>
          <a:xfrm>
            <a:off x="4481852" y="4871137"/>
            <a:ext cx="18375" cy="158353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06" name="Google Shape;406;p37"/>
          <p:cNvSpPr/>
          <p:nvPr/>
        </p:nvSpPr>
        <p:spPr>
          <a:xfrm>
            <a:off x="4461961" y="5604576"/>
            <a:ext cx="54864" cy="54864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2090405" y="3761776"/>
            <a:ext cx="54864" cy="54864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7"/>
          <p:cNvSpPr/>
          <p:nvPr/>
        </p:nvSpPr>
        <p:spPr>
          <a:xfrm rot="-2016225">
            <a:off x="4441090" y="4807987"/>
            <a:ext cx="91440" cy="91440"/>
          </a:xfrm>
          <a:prstGeom prst="plus">
            <a:avLst>
              <a:gd fmla="val 49241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7"/>
          <p:cNvSpPr/>
          <p:nvPr/>
        </p:nvSpPr>
        <p:spPr>
          <a:xfrm rot="-953469">
            <a:off x="3074785" y="4812463"/>
            <a:ext cx="91440" cy="91440"/>
          </a:xfrm>
          <a:prstGeom prst="plus">
            <a:avLst>
              <a:gd fmla="val 49241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090266" y="4226316"/>
            <a:ext cx="54864" cy="54864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-27700" y="292533"/>
            <a:ext cx="3132407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 descent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2" name="Google Shape;412;p37"/>
          <p:cNvPicPr preferRelativeResize="0"/>
          <p:nvPr/>
        </p:nvPicPr>
        <p:blipFill rotWithShape="1">
          <a:blip r:embed="rId3">
            <a:alphaModFix/>
          </a:blip>
          <a:srcRect b="40448" l="16475" r="48570" t="50625"/>
          <a:stretch/>
        </p:blipFill>
        <p:spPr>
          <a:xfrm>
            <a:off x="4315384" y="6490841"/>
            <a:ext cx="348017" cy="293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7"/>
          <p:cNvPicPr preferRelativeResize="0"/>
          <p:nvPr/>
        </p:nvPicPr>
        <p:blipFill rotWithShape="1">
          <a:blip r:embed="rId3">
            <a:alphaModFix/>
          </a:blip>
          <a:srcRect b="52901" l="16576" r="49153" t="38379"/>
          <a:stretch/>
        </p:blipFill>
        <p:spPr>
          <a:xfrm>
            <a:off x="2947101" y="6477193"/>
            <a:ext cx="341194" cy="286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7"/>
          <p:cNvPicPr preferRelativeResize="0"/>
          <p:nvPr/>
        </p:nvPicPr>
        <p:blipFill rotWithShape="1">
          <a:blip r:embed="rId3">
            <a:alphaModFix/>
          </a:blip>
          <a:srcRect b="66050" l="15662" r="46640" t="25645"/>
          <a:stretch/>
        </p:blipFill>
        <p:spPr>
          <a:xfrm>
            <a:off x="1957612" y="6490841"/>
            <a:ext cx="375313" cy="272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7"/>
          <p:cNvPicPr preferRelativeResize="0"/>
          <p:nvPr/>
        </p:nvPicPr>
        <p:blipFill rotWithShape="1">
          <a:blip r:embed="rId3">
            <a:alphaModFix/>
          </a:blip>
          <a:srcRect b="90827" l="16542" r="56728" t="3151"/>
          <a:stretch/>
        </p:blipFill>
        <p:spPr>
          <a:xfrm>
            <a:off x="9340269" y="6560721"/>
            <a:ext cx="266132" cy="19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7"/>
          <p:cNvPicPr preferRelativeResize="0"/>
          <p:nvPr/>
        </p:nvPicPr>
        <p:blipFill rotWithShape="1">
          <a:blip r:embed="rId4">
            <a:alphaModFix/>
          </a:blip>
          <a:srcRect b="77444" l="13587" r="7013" t="11312"/>
          <a:stretch/>
        </p:blipFill>
        <p:spPr>
          <a:xfrm>
            <a:off x="9590426" y="4281180"/>
            <a:ext cx="683167" cy="393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7"/>
          <p:cNvPicPr preferRelativeResize="0"/>
          <p:nvPr/>
        </p:nvPicPr>
        <p:blipFill rotWithShape="1">
          <a:blip r:embed="rId5">
            <a:alphaModFix/>
          </a:blip>
          <a:srcRect b="0" l="0" r="84971" t="0"/>
          <a:stretch/>
        </p:blipFill>
        <p:spPr>
          <a:xfrm>
            <a:off x="6641422" y="1885206"/>
            <a:ext cx="218769" cy="423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72986" y="3115622"/>
            <a:ext cx="3657600" cy="571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9" name="Google Shape;419;p37"/>
          <p:cNvCxnSpPr/>
          <p:nvPr/>
        </p:nvCxnSpPr>
        <p:spPr>
          <a:xfrm flipH="1" rot="5400000">
            <a:off x="8093249" y="2936689"/>
            <a:ext cx="476100" cy="396000"/>
          </a:xfrm>
          <a:prstGeom prst="curvedConnector3">
            <a:avLst>
              <a:gd fmla="val 49986" name="adj1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20" name="Google Shape;420;p37"/>
          <p:cNvSpPr/>
          <p:nvPr/>
        </p:nvSpPr>
        <p:spPr>
          <a:xfrm>
            <a:off x="5280400" y="2226272"/>
            <a:ext cx="68640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step length (aka learning rate)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determines how far to travel down the negative gradient direction 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"/>
          <p:cNvSpPr txBox="1"/>
          <p:nvPr>
            <p:ph idx="1" type="body"/>
          </p:nvPr>
        </p:nvSpPr>
        <p:spPr>
          <a:xfrm>
            <a:off x="456405" y="1374776"/>
            <a:ext cx="11506200" cy="902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happens when the step length is too large?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8"/>
          <p:cNvSpPr/>
          <p:nvPr/>
        </p:nvSpPr>
        <p:spPr>
          <a:xfrm>
            <a:off x="-27700" y="292533"/>
            <a:ext cx="4913599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 descent step length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7" name="Google Shape;427;p38"/>
          <p:cNvCxnSpPr/>
          <p:nvPr/>
        </p:nvCxnSpPr>
        <p:spPr>
          <a:xfrm>
            <a:off x="2757191" y="2598591"/>
            <a:ext cx="3348019" cy="1748107"/>
          </a:xfrm>
          <a:prstGeom prst="straightConnector1">
            <a:avLst/>
          </a:prstGeom>
          <a:noFill/>
          <a:ln cap="rnd" cmpd="sng" w="19050">
            <a:solidFill>
              <a:srgbClr val="3FE93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8" name="Google Shape;428;p38"/>
          <p:cNvCxnSpPr/>
          <p:nvPr/>
        </p:nvCxnSpPr>
        <p:spPr>
          <a:xfrm flipH="1" rot="10800000">
            <a:off x="2757191" y="4197204"/>
            <a:ext cx="3854203" cy="2271838"/>
          </a:xfrm>
          <a:prstGeom prst="straightConnector1">
            <a:avLst/>
          </a:prstGeom>
          <a:noFill/>
          <a:ln cap="rnd" cmpd="sng" w="19050">
            <a:solidFill>
              <a:srgbClr val="3FE9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9" name="Google Shape;429;p38"/>
          <p:cNvSpPr/>
          <p:nvPr/>
        </p:nvSpPr>
        <p:spPr>
          <a:xfrm>
            <a:off x="1929014" y="1881671"/>
            <a:ext cx="8242852" cy="2882347"/>
          </a:xfrm>
          <a:custGeom>
            <a:rect b="b" l="l" r="r" t="t"/>
            <a:pathLst>
              <a:path extrusionOk="0" h="2882347" w="8242852">
                <a:moveTo>
                  <a:pt x="0" y="0"/>
                </a:moveTo>
                <a:cubicBezTo>
                  <a:pt x="183321" y="293756"/>
                  <a:pt x="366643" y="587513"/>
                  <a:pt x="636104" y="781878"/>
                </a:cubicBezTo>
                <a:cubicBezTo>
                  <a:pt x="905565" y="976243"/>
                  <a:pt x="1130852" y="819426"/>
                  <a:pt x="1616765" y="1166191"/>
                </a:cubicBezTo>
                <a:cubicBezTo>
                  <a:pt x="2102678" y="1512956"/>
                  <a:pt x="2875721" y="2842591"/>
                  <a:pt x="3551582" y="2862469"/>
                </a:cubicBezTo>
                <a:cubicBezTo>
                  <a:pt x="4227443" y="2882347"/>
                  <a:pt x="5044660" y="1497496"/>
                  <a:pt x="5671930" y="1285461"/>
                </a:cubicBezTo>
                <a:cubicBezTo>
                  <a:pt x="6299200" y="1073426"/>
                  <a:pt x="6886713" y="1621183"/>
                  <a:pt x="7315200" y="1590261"/>
                </a:cubicBezTo>
                <a:cubicBezTo>
                  <a:pt x="7743687" y="1559339"/>
                  <a:pt x="8242852" y="1099930"/>
                  <a:pt x="8242852" y="1099930"/>
                </a:cubicBezTo>
                <a:lnTo>
                  <a:pt x="8242852" y="1099930"/>
                </a:lnTo>
                <a:lnTo>
                  <a:pt x="8242852" y="1099930"/>
                </a:lnTo>
              </a:path>
            </a:pathLst>
          </a:custGeom>
          <a:noFill/>
          <a:ln cap="rnd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38"/>
          <p:cNvSpPr/>
          <p:nvPr/>
        </p:nvSpPr>
        <p:spPr>
          <a:xfrm>
            <a:off x="9684664" y="2338870"/>
            <a:ext cx="588251" cy="220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1" name="Google Shape;431;p38"/>
          <p:cNvCxnSpPr/>
          <p:nvPr/>
        </p:nvCxnSpPr>
        <p:spPr>
          <a:xfrm>
            <a:off x="1843289" y="5429253"/>
            <a:ext cx="784137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2" name="Google Shape;432;p38"/>
          <p:cNvCxnSpPr/>
          <p:nvPr/>
        </p:nvCxnSpPr>
        <p:spPr>
          <a:xfrm flipH="1">
            <a:off x="3295084" y="2949689"/>
            <a:ext cx="14537" cy="24676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33" name="Google Shape;433;p38"/>
          <p:cNvCxnSpPr/>
          <p:nvPr/>
        </p:nvCxnSpPr>
        <p:spPr>
          <a:xfrm flipH="1">
            <a:off x="6000816" y="4330149"/>
            <a:ext cx="762" cy="109143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34" name="Google Shape;434;p38"/>
          <p:cNvSpPr/>
          <p:nvPr/>
        </p:nvSpPr>
        <p:spPr>
          <a:xfrm>
            <a:off x="5977056" y="4516296"/>
            <a:ext cx="54864" cy="54864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8"/>
          <p:cNvSpPr/>
          <p:nvPr/>
        </p:nvSpPr>
        <p:spPr>
          <a:xfrm>
            <a:off x="3291089" y="2872270"/>
            <a:ext cx="54864" cy="54864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6" name="Google Shape;436;p38"/>
          <p:cNvPicPr preferRelativeResize="0"/>
          <p:nvPr/>
        </p:nvPicPr>
        <p:blipFill rotWithShape="1">
          <a:blip r:embed="rId3">
            <a:alphaModFix/>
          </a:blip>
          <a:srcRect b="66643" l="15391" r="40097" t="23889"/>
          <a:stretch/>
        </p:blipFill>
        <p:spPr>
          <a:xfrm>
            <a:off x="3160394" y="5478945"/>
            <a:ext cx="322217" cy="27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8"/>
          <p:cNvPicPr preferRelativeResize="0"/>
          <p:nvPr/>
        </p:nvPicPr>
        <p:blipFill rotWithShape="1">
          <a:blip r:embed="rId3">
            <a:alphaModFix/>
          </a:blip>
          <a:srcRect b="54069" l="11182" r="41901" t="37055"/>
          <a:stretch/>
        </p:blipFill>
        <p:spPr>
          <a:xfrm>
            <a:off x="5830999" y="5481858"/>
            <a:ext cx="339634" cy="261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8"/>
          <p:cNvPicPr preferRelativeResize="0"/>
          <p:nvPr/>
        </p:nvPicPr>
        <p:blipFill rotWithShape="1">
          <a:blip r:embed="rId3">
            <a:alphaModFix/>
          </a:blip>
          <a:srcRect b="92479" l="11327" r="51379" t="0"/>
          <a:stretch/>
        </p:blipFill>
        <p:spPr>
          <a:xfrm>
            <a:off x="9519739" y="5531912"/>
            <a:ext cx="269966" cy="22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8"/>
          <p:cNvPicPr preferRelativeResize="0"/>
          <p:nvPr/>
        </p:nvPicPr>
        <p:blipFill rotWithShape="1">
          <a:blip r:embed="rId3">
            <a:alphaModFix/>
          </a:blip>
          <a:srcRect b="77444" l="13587" r="7013" t="11312"/>
          <a:stretch/>
        </p:blipFill>
        <p:spPr>
          <a:xfrm>
            <a:off x="9404023" y="2899702"/>
            <a:ext cx="574766" cy="330926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8"/>
          <p:cNvSpPr/>
          <p:nvPr/>
        </p:nvSpPr>
        <p:spPr>
          <a:xfrm rot="-2057214">
            <a:off x="5941333" y="4223921"/>
            <a:ext cx="137160" cy="137160"/>
          </a:xfrm>
          <a:prstGeom prst="plus">
            <a:avLst>
              <a:gd fmla="val 45576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8"/>
          <p:cNvSpPr/>
          <p:nvPr/>
        </p:nvSpPr>
        <p:spPr>
          <a:xfrm rot="-4009286">
            <a:off x="2938254" y="6259918"/>
            <a:ext cx="137160" cy="137160"/>
          </a:xfrm>
          <a:prstGeom prst="plus">
            <a:avLst>
              <a:gd fmla="val 45576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p38"/>
          <p:cNvPicPr preferRelativeResize="0"/>
          <p:nvPr/>
        </p:nvPicPr>
        <p:blipFill rotWithShape="1">
          <a:blip r:embed="rId4">
            <a:alphaModFix/>
          </a:blip>
          <a:srcRect b="52901" l="16576" r="49153" t="38379"/>
          <a:stretch/>
        </p:blipFill>
        <p:spPr>
          <a:xfrm>
            <a:off x="5831562" y="5466522"/>
            <a:ext cx="341194" cy="286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38"/>
          <p:cNvPicPr preferRelativeResize="0"/>
          <p:nvPr/>
        </p:nvPicPr>
        <p:blipFill rotWithShape="1">
          <a:blip r:embed="rId4">
            <a:alphaModFix/>
          </a:blip>
          <a:srcRect b="66050" l="15662" r="46640" t="25645"/>
          <a:stretch/>
        </p:blipFill>
        <p:spPr>
          <a:xfrm>
            <a:off x="3155913" y="5467176"/>
            <a:ext cx="375313" cy="272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8"/>
          <p:cNvPicPr preferRelativeResize="0"/>
          <p:nvPr/>
        </p:nvPicPr>
        <p:blipFill rotWithShape="1">
          <a:blip r:embed="rId4">
            <a:alphaModFix/>
          </a:blip>
          <a:srcRect b="40448" l="16475" r="48570" t="50625"/>
          <a:stretch/>
        </p:blipFill>
        <p:spPr>
          <a:xfrm>
            <a:off x="2819655" y="5085153"/>
            <a:ext cx="348017" cy="293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38"/>
          <p:cNvPicPr preferRelativeResize="0"/>
          <p:nvPr/>
        </p:nvPicPr>
        <p:blipFill rotWithShape="1">
          <a:blip r:embed="rId4">
            <a:alphaModFix/>
          </a:blip>
          <a:srcRect b="90827" l="16542" r="56728" t="3151"/>
          <a:stretch/>
        </p:blipFill>
        <p:spPr>
          <a:xfrm>
            <a:off x="9511205" y="5566701"/>
            <a:ext cx="266132" cy="19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8"/>
          <p:cNvPicPr preferRelativeResize="0"/>
          <p:nvPr/>
        </p:nvPicPr>
        <p:blipFill rotWithShape="1">
          <a:blip r:embed="rId4">
            <a:alphaModFix/>
          </a:blip>
          <a:srcRect b="76709" l="16805" r="18769" t="13118"/>
          <a:stretch/>
        </p:blipFill>
        <p:spPr>
          <a:xfrm>
            <a:off x="9390933" y="2901785"/>
            <a:ext cx="641445" cy="3343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7" name="Google Shape;447;p38"/>
          <p:cNvCxnSpPr/>
          <p:nvPr/>
        </p:nvCxnSpPr>
        <p:spPr>
          <a:xfrm>
            <a:off x="3007340" y="5429253"/>
            <a:ext cx="0" cy="88105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9"/>
          <p:cNvSpPr txBox="1"/>
          <p:nvPr>
            <p:ph idx="1" type="body"/>
          </p:nvPr>
        </p:nvSpPr>
        <p:spPr>
          <a:xfrm>
            <a:off x="456405" y="1374776"/>
            <a:ext cx="11506200" cy="902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happens when the step length is too small?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9"/>
          <p:cNvSpPr/>
          <p:nvPr/>
        </p:nvSpPr>
        <p:spPr>
          <a:xfrm>
            <a:off x="-27700" y="292533"/>
            <a:ext cx="4913599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 descent step length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4" name="Google Shape;454;p39"/>
          <p:cNvCxnSpPr/>
          <p:nvPr/>
        </p:nvCxnSpPr>
        <p:spPr>
          <a:xfrm>
            <a:off x="3064764" y="3234520"/>
            <a:ext cx="957330" cy="466449"/>
          </a:xfrm>
          <a:prstGeom prst="straightConnector1">
            <a:avLst/>
          </a:prstGeom>
          <a:noFill/>
          <a:ln cap="rnd" cmpd="sng" w="19050">
            <a:solidFill>
              <a:srgbClr val="3FE9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5" name="Google Shape;455;p39"/>
          <p:cNvSpPr/>
          <p:nvPr/>
        </p:nvSpPr>
        <p:spPr>
          <a:xfrm>
            <a:off x="2065492" y="2415654"/>
            <a:ext cx="8242852" cy="2882347"/>
          </a:xfrm>
          <a:custGeom>
            <a:rect b="b" l="l" r="r" t="t"/>
            <a:pathLst>
              <a:path extrusionOk="0" h="2882347" w="8242852">
                <a:moveTo>
                  <a:pt x="0" y="0"/>
                </a:moveTo>
                <a:cubicBezTo>
                  <a:pt x="183321" y="293756"/>
                  <a:pt x="366643" y="587513"/>
                  <a:pt x="636104" y="781878"/>
                </a:cubicBezTo>
                <a:cubicBezTo>
                  <a:pt x="905565" y="976243"/>
                  <a:pt x="1130852" y="819426"/>
                  <a:pt x="1616765" y="1166191"/>
                </a:cubicBezTo>
                <a:cubicBezTo>
                  <a:pt x="2102678" y="1512956"/>
                  <a:pt x="2875721" y="2842591"/>
                  <a:pt x="3551582" y="2862469"/>
                </a:cubicBezTo>
                <a:cubicBezTo>
                  <a:pt x="4227443" y="2882347"/>
                  <a:pt x="5044660" y="1497496"/>
                  <a:pt x="5671930" y="1285461"/>
                </a:cubicBezTo>
                <a:cubicBezTo>
                  <a:pt x="6299200" y="1073426"/>
                  <a:pt x="6886713" y="1621183"/>
                  <a:pt x="7315200" y="1590261"/>
                </a:cubicBezTo>
                <a:cubicBezTo>
                  <a:pt x="7743687" y="1559339"/>
                  <a:pt x="8242852" y="1099930"/>
                  <a:pt x="8242852" y="1099930"/>
                </a:cubicBezTo>
                <a:lnTo>
                  <a:pt x="8242852" y="1099930"/>
                </a:lnTo>
                <a:lnTo>
                  <a:pt x="8242852" y="1099930"/>
                </a:lnTo>
              </a:path>
            </a:pathLst>
          </a:custGeom>
          <a:noFill/>
          <a:ln cap="rnd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39"/>
          <p:cNvSpPr/>
          <p:nvPr/>
        </p:nvSpPr>
        <p:spPr>
          <a:xfrm>
            <a:off x="9821142" y="2872853"/>
            <a:ext cx="588251" cy="220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7" name="Google Shape;457;p39"/>
          <p:cNvCxnSpPr/>
          <p:nvPr/>
        </p:nvCxnSpPr>
        <p:spPr>
          <a:xfrm>
            <a:off x="1979767" y="5963236"/>
            <a:ext cx="784137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8" name="Google Shape;458;p39"/>
          <p:cNvCxnSpPr/>
          <p:nvPr/>
        </p:nvCxnSpPr>
        <p:spPr>
          <a:xfrm flipH="1">
            <a:off x="3451733" y="3457944"/>
            <a:ext cx="4758" cy="250529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59" name="Google Shape;459;p39"/>
          <p:cNvCxnSpPr/>
          <p:nvPr/>
        </p:nvCxnSpPr>
        <p:spPr>
          <a:xfrm>
            <a:off x="3293588" y="3286044"/>
            <a:ext cx="761690" cy="567884"/>
          </a:xfrm>
          <a:prstGeom prst="straightConnector1">
            <a:avLst/>
          </a:prstGeom>
          <a:noFill/>
          <a:ln cap="rnd" cmpd="sng" w="19050">
            <a:solidFill>
              <a:srgbClr val="3FE93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0" name="Google Shape;460;p39"/>
          <p:cNvCxnSpPr/>
          <p:nvPr/>
        </p:nvCxnSpPr>
        <p:spPr>
          <a:xfrm flipH="1">
            <a:off x="3694565" y="3553838"/>
            <a:ext cx="9142" cy="24093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61" name="Google Shape;461;p39"/>
          <p:cNvSpPr/>
          <p:nvPr/>
        </p:nvSpPr>
        <p:spPr>
          <a:xfrm>
            <a:off x="3689803" y="3583782"/>
            <a:ext cx="27432" cy="27432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2" name="Google Shape;462;p39"/>
          <p:cNvCxnSpPr/>
          <p:nvPr/>
        </p:nvCxnSpPr>
        <p:spPr>
          <a:xfrm flipH="1">
            <a:off x="3900155" y="3754290"/>
            <a:ext cx="8745" cy="220894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63" name="Google Shape;463;p39"/>
          <p:cNvSpPr/>
          <p:nvPr/>
        </p:nvSpPr>
        <p:spPr>
          <a:xfrm>
            <a:off x="3441416" y="3420141"/>
            <a:ext cx="27432" cy="27432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4" name="Google Shape;464;p39"/>
          <p:cNvPicPr preferRelativeResize="0"/>
          <p:nvPr/>
        </p:nvPicPr>
        <p:blipFill rotWithShape="1">
          <a:blip r:embed="rId3">
            <a:alphaModFix/>
          </a:blip>
          <a:srcRect b="29077" l="31296" r="43367" t="38934"/>
          <a:stretch/>
        </p:blipFill>
        <p:spPr>
          <a:xfrm>
            <a:off x="5267117" y="2159339"/>
            <a:ext cx="3736746" cy="2670094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39"/>
          <p:cNvSpPr/>
          <p:nvPr/>
        </p:nvSpPr>
        <p:spPr>
          <a:xfrm>
            <a:off x="3023821" y="3175874"/>
            <a:ext cx="1090219" cy="781977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6" name="Google Shape;466;p39"/>
          <p:cNvCxnSpPr/>
          <p:nvPr/>
        </p:nvCxnSpPr>
        <p:spPr>
          <a:xfrm flipH="1">
            <a:off x="4110232" y="2116456"/>
            <a:ext cx="1127791" cy="1059418"/>
          </a:xfrm>
          <a:prstGeom prst="straightConnector1">
            <a:avLst/>
          </a:prstGeom>
          <a:noFill/>
          <a:ln cap="rnd" cmpd="sng" w="19050">
            <a:solidFill>
              <a:srgbClr val="548135"/>
            </a:solidFill>
            <a:prstDash val="dashDot"/>
            <a:miter lim="800000"/>
            <a:headEnd len="sm" w="sm" type="none"/>
            <a:tailEnd len="sm" w="sm" type="none"/>
          </a:ln>
        </p:spPr>
      </p:cxnSp>
      <p:cxnSp>
        <p:nvCxnSpPr>
          <p:cNvPr id="467" name="Google Shape;467;p39"/>
          <p:cNvCxnSpPr/>
          <p:nvPr/>
        </p:nvCxnSpPr>
        <p:spPr>
          <a:xfrm rot="10800000">
            <a:off x="4110232" y="3957851"/>
            <a:ext cx="1127791" cy="871582"/>
          </a:xfrm>
          <a:prstGeom prst="straightConnector1">
            <a:avLst/>
          </a:prstGeom>
          <a:noFill/>
          <a:ln cap="rnd" cmpd="sng" w="19050">
            <a:solidFill>
              <a:srgbClr val="548135"/>
            </a:solidFill>
            <a:prstDash val="dashDot"/>
            <a:miter lim="800000"/>
            <a:headEnd len="sm" w="sm" type="none"/>
            <a:tailEnd len="sm" w="sm" type="none"/>
          </a:ln>
        </p:spPr>
      </p:cxnSp>
      <p:sp>
        <p:nvSpPr>
          <p:cNvPr id="468" name="Google Shape;468;p39"/>
          <p:cNvSpPr/>
          <p:nvPr/>
        </p:nvSpPr>
        <p:spPr>
          <a:xfrm rot="-2537643">
            <a:off x="8252775" y="4017451"/>
            <a:ext cx="182880" cy="182880"/>
          </a:xfrm>
          <a:prstGeom prst="plus">
            <a:avLst>
              <a:gd fmla="val 47136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9"/>
          <p:cNvSpPr/>
          <p:nvPr/>
        </p:nvSpPr>
        <p:spPr>
          <a:xfrm rot="-2537643">
            <a:off x="7457064" y="3251534"/>
            <a:ext cx="182880" cy="182880"/>
          </a:xfrm>
          <a:prstGeom prst="plus">
            <a:avLst>
              <a:gd fmla="val 47136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9"/>
          <p:cNvSpPr/>
          <p:nvPr/>
        </p:nvSpPr>
        <p:spPr>
          <a:xfrm>
            <a:off x="8815583" y="3601890"/>
            <a:ext cx="197804" cy="2992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39"/>
          <p:cNvSpPr/>
          <p:nvPr/>
        </p:nvSpPr>
        <p:spPr>
          <a:xfrm>
            <a:off x="5238069" y="2116456"/>
            <a:ext cx="3794888" cy="2729763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2" name="Google Shape;472;p39"/>
          <p:cNvPicPr preferRelativeResize="0"/>
          <p:nvPr/>
        </p:nvPicPr>
        <p:blipFill rotWithShape="1">
          <a:blip r:embed="rId4">
            <a:alphaModFix/>
          </a:blip>
          <a:srcRect b="66643" l="15391" r="40097" t="23889"/>
          <a:stretch/>
        </p:blipFill>
        <p:spPr>
          <a:xfrm>
            <a:off x="3296872" y="6012928"/>
            <a:ext cx="322217" cy="278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39"/>
          <p:cNvSpPr/>
          <p:nvPr/>
        </p:nvSpPr>
        <p:spPr>
          <a:xfrm rot="-2057214">
            <a:off x="3661876" y="3496539"/>
            <a:ext cx="91440" cy="91440"/>
          </a:xfrm>
          <a:prstGeom prst="plus">
            <a:avLst>
              <a:gd fmla="val 45576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39"/>
          <p:cNvSpPr/>
          <p:nvPr/>
        </p:nvSpPr>
        <p:spPr>
          <a:xfrm rot="-1292433">
            <a:off x="3866240" y="3696306"/>
            <a:ext cx="91440" cy="91440"/>
          </a:xfrm>
          <a:prstGeom prst="plus">
            <a:avLst>
              <a:gd fmla="val 45576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5" name="Google Shape;475;p39"/>
          <p:cNvPicPr preferRelativeResize="0"/>
          <p:nvPr/>
        </p:nvPicPr>
        <p:blipFill rotWithShape="1">
          <a:blip r:embed="rId4">
            <a:alphaModFix/>
          </a:blip>
          <a:srcRect b="92479" l="11327" r="51379" t="0"/>
          <a:stretch/>
        </p:blipFill>
        <p:spPr>
          <a:xfrm>
            <a:off x="9656217" y="6065895"/>
            <a:ext cx="269966" cy="22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39"/>
          <p:cNvPicPr preferRelativeResize="0"/>
          <p:nvPr/>
        </p:nvPicPr>
        <p:blipFill rotWithShape="1">
          <a:blip r:embed="rId4">
            <a:alphaModFix/>
          </a:blip>
          <a:srcRect b="40561" l="15487" r="38797" t="49970"/>
          <a:stretch/>
        </p:blipFill>
        <p:spPr>
          <a:xfrm>
            <a:off x="3809178" y="6014691"/>
            <a:ext cx="330925" cy="27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39"/>
          <p:cNvPicPr preferRelativeResize="0"/>
          <p:nvPr/>
        </p:nvPicPr>
        <p:blipFill rotWithShape="1">
          <a:blip r:embed="rId4">
            <a:alphaModFix/>
          </a:blip>
          <a:srcRect b="66643" l="15393" r="42689" t="23889"/>
          <a:stretch/>
        </p:blipFill>
        <p:spPr>
          <a:xfrm>
            <a:off x="3231324" y="6012928"/>
            <a:ext cx="303447" cy="27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39"/>
          <p:cNvPicPr preferRelativeResize="0"/>
          <p:nvPr/>
        </p:nvPicPr>
        <p:blipFill rotWithShape="1">
          <a:blip r:embed="rId4">
            <a:alphaModFix/>
          </a:blip>
          <a:srcRect b="54069" l="15599" r="44809" t="37055"/>
          <a:stretch/>
        </p:blipFill>
        <p:spPr>
          <a:xfrm>
            <a:off x="3527946" y="6015841"/>
            <a:ext cx="286603" cy="261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39"/>
          <p:cNvPicPr preferRelativeResize="0"/>
          <p:nvPr/>
        </p:nvPicPr>
        <p:blipFill rotWithShape="1">
          <a:blip r:embed="rId4">
            <a:alphaModFix/>
          </a:blip>
          <a:srcRect b="77444" l="13587" r="7013" t="11312"/>
          <a:stretch/>
        </p:blipFill>
        <p:spPr>
          <a:xfrm>
            <a:off x="9608022" y="3457944"/>
            <a:ext cx="574766" cy="33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39"/>
          <p:cNvPicPr preferRelativeResize="0"/>
          <p:nvPr/>
        </p:nvPicPr>
        <p:blipFill rotWithShape="1">
          <a:blip r:embed="rId5">
            <a:alphaModFix/>
          </a:blip>
          <a:srcRect b="40448" l="18843" r="49602" t="50625"/>
          <a:stretch/>
        </p:blipFill>
        <p:spPr>
          <a:xfrm>
            <a:off x="3826957" y="6000420"/>
            <a:ext cx="314150" cy="293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39"/>
          <p:cNvPicPr preferRelativeResize="0"/>
          <p:nvPr/>
        </p:nvPicPr>
        <p:blipFill rotWithShape="1">
          <a:blip r:embed="rId5">
            <a:alphaModFix/>
          </a:blip>
          <a:srcRect b="52901" l="18914" r="50658" t="38379"/>
          <a:stretch/>
        </p:blipFill>
        <p:spPr>
          <a:xfrm>
            <a:off x="3526831" y="6010123"/>
            <a:ext cx="302931" cy="286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39"/>
          <p:cNvPicPr preferRelativeResize="0"/>
          <p:nvPr/>
        </p:nvPicPr>
        <p:blipFill rotWithShape="1">
          <a:blip r:embed="rId5">
            <a:alphaModFix/>
          </a:blip>
          <a:srcRect b="66050" l="15662" r="49681" t="25645"/>
          <a:stretch/>
        </p:blipFill>
        <p:spPr>
          <a:xfrm>
            <a:off x="3184603" y="6010777"/>
            <a:ext cx="345036" cy="272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39"/>
          <p:cNvPicPr preferRelativeResize="0"/>
          <p:nvPr/>
        </p:nvPicPr>
        <p:blipFill rotWithShape="1">
          <a:blip r:embed="rId5">
            <a:alphaModFix/>
          </a:blip>
          <a:srcRect b="90827" l="16542" r="56728" t="3151"/>
          <a:stretch/>
        </p:blipFill>
        <p:spPr>
          <a:xfrm>
            <a:off x="9655213" y="6104640"/>
            <a:ext cx="266132" cy="19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39"/>
          <p:cNvPicPr preferRelativeResize="0"/>
          <p:nvPr/>
        </p:nvPicPr>
        <p:blipFill rotWithShape="1">
          <a:blip r:embed="rId5">
            <a:alphaModFix/>
          </a:blip>
          <a:srcRect b="76709" l="16805" r="18769" t="13118"/>
          <a:stretch/>
        </p:blipFill>
        <p:spPr>
          <a:xfrm>
            <a:off x="9574682" y="3457944"/>
            <a:ext cx="641445" cy="334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0782" y="148244"/>
            <a:ext cx="6514286" cy="56952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0" name="Google Shape;490;p40"/>
          <p:cNvGrpSpPr/>
          <p:nvPr/>
        </p:nvGrpSpPr>
        <p:grpSpPr>
          <a:xfrm>
            <a:off x="0" y="6333774"/>
            <a:ext cx="5752295" cy="646200"/>
            <a:chOff x="0" y="6160710"/>
            <a:chExt cx="5737950" cy="646200"/>
          </a:xfrm>
        </p:grpSpPr>
        <p:sp>
          <p:nvSpPr>
            <p:cNvPr id="491" name="Google Shape;491;p40"/>
            <p:cNvSpPr/>
            <p:nvPr/>
          </p:nvSpPr>
          <p:spPr>
            <a:xfrm>
              <a:off x="0" y="6160770"/>
              <a:ext cx="1314300" cy="399900"/>
            </a:xfrm>
            <a:prstGeom prst="rect">
              <a:avLst/>
            </a:prstGeom>
            <a:solidFill>
              <a:srgbClr val="33CC33"/>
            </a:solidFill>
            <a:ln cap="flat" cmpd="sng" w="25400">
              <a:solidFill>
                <a:srgbClr val="33CC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MATLAB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1314450" y="6160710"/>
              <a:ext cx="4332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grad_2d.fig       </a:t>
              </a:r>
              <a:endPara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1314450" y="6160770"/>
              <a:ext cx="4423500" cy="399900"/>
            </a:xfrm>
            <a:prstGeom prst="rect">
              <a:avLst/>
            </a:prstGeom>
            <a:noFill/>
            <a:ln cap="flat" cmpd="sng" w="25400">
              <a:solidFill>
                <a:srgbClr val="33CC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1"/>
          <p:cNvSpPr/>
          <p:nvPr/>
        </p:nvSpPr>
        <p:spPr>
          <a:xfrm>
            <a:off x="-27700" y="292533"/>
            <a:ext cx="4913599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 descent step length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1"/>
          <p:cNvSpPr txBox="1"/>
          <p:nvPr/>
        </p:nvSpPr>
        <p:spPr>
          <a:xfrm>
            <a:off x="456405" y="1374775"/>
            <a:ext cx="11506200" cy="399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select a “good” step length?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49" lvl="1" marL="9715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Naïve trial and error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Start with a fixed large step size for all iterations, if it does not produce decreasing values in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decrease and try again!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49" lvl="1" marL="9715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    have bounded curvature?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so, a fixed step length can be calculated with provable convergence (details ahead) </a:t>
            </a:r>
            <a:endParaRPr/>
          </a:p>
          <a:p>
            <a:pPr indent="-361949" lvl="1" marL="9715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49" lvl="1" marL="9715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Adaptive step length selection: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an adaptive step length procedure that essentially does “trial and error” at each step (details ahead)</a:t>
            </a:r>
            <a:endParaRPr/>
          </a:p>
        </p:txBody>
      </p:sp>
      <p:pic>
        <p:nvPicPr>
          <p:cNvPr id="500" name="Google Shape;500;p41"/>
          <p:cNvPicPr preferRelativeResize="0"/>
          <p:nvPr/>
        </p:nvPicPr>
        <p:blipFill rotWithShape="1">
          <a:blip r:embed="rId3">
            <a:alphaModFix/>
          </a:blip>
          <a:srcRect b="0" l="0" r="84971" t="0"/>
          <a:stretch/>
        </p:blipFill>
        <p:spPr>
          <a:xfrm>
            <a:off x="6811258" y="2593901"/>
            <a:ext cx="218769" cy="423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41"/>
          <p:cNvPicPr preferRelativeResize="0"/>
          <p:nvPr/>
        </p:nvPicPr>
        <p:blipFill rotWithShape="1">
          <a:blip r:embed="rId3">
            <a:alphaModFix/>
          </a:blip>
          <a:srcRect b="0" l="0" r="84971" t="0"/>
          <a:stretch/>
        </p:blipFill>
        <p:spPr>
          <a:xfrm>
            <a:off x="2381366" y="3356084"/>
            <a:ext cx="218769" cy="423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42"/>
          <p:cNvGrpSpPr/>
          <p:nvPr/>
        </p:nvGrpSpPr>
        <p:grpSpPr>
          <a:xfrm>
            <a:off x="387185" y="987871"/>
            <a:ext cx="11117820" cy="3115386"/>
            <a:chOff x="223412" y="1719617"/>
            <a:chExt cx="11117820" cy="3115386"/>
          </a:xfrm>
        </p:grpSpPr>
        <p:pic>
          <p:nvPicPr>
            <p:cNvPr id="507" name="Google Shape;507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3412" y="1719617"/>
              <a:ext cx="11117820" cy="31153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42"/>
            <p:cNvSpPr/>
            <p:nvPr/>
          </p:nvSpPr>
          <p:spPr>
            <a:xfrm>
              <a:off x="1897039" y="2197290"/>
              <a:ext cx="436728" cy="28660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9" name="Google Shape;509;p42"/>
          <p:cNvSpPr/>
          <p:nvPr/>
        </p:nvSpPr>
        <p:spPr>
          <a:xfrm>
            <a:off x="-27699" y="292533"/>
            <a:ext cx="2334172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Pseudo-code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3"/>
          <p:cNvSpPr/>
          <p:nvPr/>
        </p:nvSpPr>
        <p:spPr>
          <a:xfrm>
            <a:off x="-27700" y="292533"/>
            <a:ext cx="3132407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Newton’s method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43"/>
          <p:cNvSpPr txBox="1"/>
          <p:nvPr>
            <p:ph idx="1" type="body"/>
          </p:nvPr>
        </p:nvSpPr>
        <p:spPr>
          <a:xfrm>
            <a:off x="608678" y="1241087"/>
            <a:ext cx="10515600" cy="1544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Iterative steps are taken based on 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order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Taylor series approximation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minimum is sought by traveling downward on 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quadratics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tangent to     at each iteration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6" name="Google Shape;516;p43"/>
          <p:cNvPicPr preferRelativeResize="0"/>
          <p:nvPr/>
        </p:nvPicPr>
        <p:blipFill rotWithShape="1">
          <a:blip r:embed="rId3">
            <a:alphaModFix/>
          </a:blip>
          <a:srcRect b="0" l="0" r="84971" t="0"/>
          <a:stretch/>
        </p:blipFill>
        <p:spPr>
          <a:xfrm>
            <a:off x="1303266" y="2746325"/>
            <a:ext cx="192865" cy="3735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7" name="Google Shape;517;p43"/>
          <p:cNvGrpSpPr/>
          <p:nvPr/>
        </p:nvGrpSpPr>
        <p:grpSpPr>
          <a:xfrm>
            <a:off x="1674491" y="3232836"/>
            <a:ext cx="8615096" cy="3589429"/>
            <a:chOff x="1674491" y="3232836"/>
            <a:chExt cx="8615096" cy="3589429"/>
          </a:xfrm>
        </p:grpSpPr>
        <p:sp>
          <p:nvSpPr>
            <p:cNvPr id="518" name="Google Shape;518;p43"/>
            <p:cNvSpPr/>
            <p:nvPr/>
          </p:nvSpPr>
          <p:spPr>
            <a:xfrm>
              <a:off x="1760216" y="3232836"/>
              <a:ext cx="8242852" cy="2882347"/>
            </a:xfrm>
            <a:custGeom>
              <a:rect b="b" l="l" r="r" t="t"/>
              <a:pathLst>
                <a:path extrusionOk="0" h="2882347" w="8242852">
                  <a:moveTo>
                    <a:pt x="0" y="0"/>
                  </a:moveTo>
                  <a:cubicBezTo>
                    <a:pt x="183321" y="293756"/>
                    <a:pt x="366643" y="587513"/>
                    <a:pt x="636104" y="781878"/>
                  </a:cubicBezTo>
                  <a:cubicBezTo>
                    <a:pt x="905565" y="976243"/>
                    <a:pt x="1130852" y="819426"/>
                    <a:pt x="1616765" y="1166191"/>
                  </a:cubicBezTo>
                  <a:cubicBezTo>
                    <a:pt x="2102678" y="1512956"/>
                    <a:pt x="2875721" y="2842591"/>
                    <a:pt x="3551582" y="2862469"/>
                  </a:cubicBezTo>
                  <a:cubicBezTo>
                    <a:pt x="4227443" y="2882347"/>
                    <a:pt x="5044660" y="1497496"/>
                    <a:pt x="5671930" y="1285461"/>
                  </a:cubicBezTo>
                  <a:cubicBezTo>
                    <a:pt x="6299200" y="1073426"/>
                    <a:pt x="6886713" y="1621183"/>
                    <a:pt x="7315200" y="1590261"/>
                  </a:cubicBezTo>
                  <a:cubicBezTo>
                    <a:pt x="7743687" y="1559339"/>
                    <a:pt x="8242852" y="1099930"/>
                    <a:pt x="8242852" y="1099930"/>
                  </a:cubicBezTo>
                  <a:lnTo>
                    <a:pt x="8242852" y="1099930"/>
                  </a:lnTo>
                  <a:lnTo>
                    <a:pt x="8242852" y="109993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19" name="Google Shape;519;p43"/>
            <p:cNvCxnSpPr/>
            <p:nvPr/>
          </p:nvCxnSpPr>
          <p:spPr>
            <a:xfrm>
              <a:off x="1674491" y="6456567"/>
              <a:ext cx="784137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20" name="Google Shape;520;p43"/>
            <p:cNvCxnSpPr/>
            <p:nvPr/>
          </p:nvCxnSpPr>
          <p:spPr>
            <a:xfrm>
              <a:off x="4610168" y="5716647"/>
              <a:ext cx="0" cy="7390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521" name="Google Shape;521;p43"/>
            <p:cNvSpPr/>
            <p:nvPr/>
          </p:nvSpPr>
          <p:spPr>
            <a:xfrm>
              <a:off x="9515867" y="3690034"/>
              <a:ext cx="588251" cy="2209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22" name="Google Shape;522;p43"/>
            <p:cNvPicPr preferRelativeResize="0"/>
            <p:nvPr/>
          </p:nvPicPr>
          <p:blipFill rotWithShape="1">
            <a:blip r:embed="rId4">
              <a:alphaModFix/>
            </a:blip>
            <a:srcRect b="77444" l="13587" r="7013" t="11312"/>
            <a:stretch/>
          </p:blipFill>
          <p:spPr>
            <a:xfrm>
              <a:off x="9606420" y="4477339"/>
              <a:ext cx="683167" cy="3933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3" name="Google Shape;523;p43"/>
            <p:cNvPicPr preferRelativeResize="0"/>
            <p:nvPr/>
          </p:nvPicPr>
          <p:blipFill rotWithShape="1">
            <a:blip r:embed="rId5">
              <a:alphaModFix/>
            </a:blip>
            <a:srcRect b="90827" l="16542" r="56728" t="3151"/>
            <a:stretch/>
          </p:blipFill>
          <p:spPr>
            <a:xfrm>
              <a:off x="9359269" y="6562439"/>
              <a:ext cx="313191" cy="2328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4" name="Google Shape;524;p43"/>
            <p:cNvPicPr preferRelativeResize="0"/>
            <p:nvPr/>
          </p:nvPicPr>
          <p:blipFill rotWithShape="1">
            <a:blip r:embed="rId6">
              <a:alphaModFix/>
            </a:blip>
            <a:srcRect b="38073" l="0" r="18637" t="39079"/>
            <a:stretch/>
          </p:blipFill>
          <p:spPr>
            <a:xfrm>
              <a:off x="4409998" y="6494449"/>
              <a:ext cx="458263" cy="3278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5" name="Google Shape;525;p43"/>
            <p:cNvPicPr preferRelativeResize="0"/>
            <p:nvPr/>
          </p:nvPicPr>
          <p:blipFill rotWithShape="1">
            <a:blip r:embed="rId7">
              <a:alphaModFix/>
            </a:blip>
            <a:srcRect b="10730" l="1056" r="81060" t="1"/>
            <a:stretch/>
          </p:blipFill>
          <p:spPr>
            <a:xfrm>
              <a:off x="3813349" y="4436166"/>
              <a:ext cx="634646" cy="36694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26" name="Google Shape;526;p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158704" y="2737655"/>
            <a:ext cx="5492592" cy="569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4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86425" y="3279130"/>
            <a:ext cx="7298376" cy="49339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3"/>
          <p:cNvSpPr/>
          <p:nvPr/>
        </p:nvSpPr>
        <p:spPr>
          <a:xfrm flipH="1">
            <a:off x="3991705" y="4732263"/>
            <a:ext cx="2079767" cy="1161167"/>
          </a:xfrm>
          <a:custGeom>
            <a:rect b="b" l="l" r="r" t="t"/>
            <a:pathLst>
              <a:path extrusionOk="0" h="1914592" w="3257550">
                <a:moveTo>
                  <a:pt x="0" y="0"/>
                </a:moveTo>
                <a:cubicBezTo>
                  <a:pt x="304800" y="597694"/>
                  <a:pt x="494661" y="1030762"/>
                  <a:pt x="762000" y="1366909"/>
                </a:cubicBezTo>
                <a:cubicBezTo>
                  <a:pt x="1029339" y="1703056"/>
                  <a:pt x="1373847" y="1918979"/>
                  <a:pt x="1685925" y="1914525"/>
                </a:cubicBezTo>
                <a:cubicBezTo>
                  <a:pt x="1998003" y="1910071"/>
                  <a:pt x="2356585" y="1600485"/>
                  <a:pt x="2586535" y="1276635"/>
                </a:cubicBezTo>
                <a:cubicBezTo>
                  <a:pt x="2816485" y="952785"/>
                  <a:pt x="3084512" y="462756"/>
                  <a:pt x="3257550" y="28575"/>
                </a:cubicBezTo>
              </a:path>
            </a:pathLst>
          </a:custGeom>
          <a:noFill/>
          <a:ln cap="rnd" cmpd="sng" w="1905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43"/>
          <p:cNvSpPr/>
          <p:nvPr/>
        </p:nvSpPr>
        <p:spPr>
          <a:xfrm>
            <a:off x="4582736" y="5689079"/>
            <a:ext cx="54864" cy="54864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697831" y="1195441"/>
            <a:ext cx="10635915" cy="192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virtually all machine learning applications we look to find the (global) minimum of an associated cost function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(global) minimum corresponds to the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optimal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parameters/weights for the model at hand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-1" y="272002"/>
            <a:ext cx="5498433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learn numerical optimization?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1" name="Google Shape;171;p26"/>
          <p:cNvGrpSpPr/>
          <p:nvPr/>
        </p:nvGrpSpPr>
        <p:grpSpPr>
          <a:xfrm>
            <a:off x="1431464" y="3016550"/>
            <a:ext cx="8133936" cy="3747304"/>
            <a:chOff x="2029113" y="2995285"/>
            <a:chExt cx="8133936" cy="3747304"/>
          </a:xfrm>
        </p:grpSpPr>
        <p:sp>
          <p:nvSpPr>
            <p:cNvPr id="172" name="Google Shape;172;p26"/>
            <p:cNvSpPr/>
            <p:nvPr/>
          </p:nvSpPr>
          <p:spPr>
            <a:xfrm>
              <a:off x="2039748" y="2995285"/>
              <a:ext cx="7678755" cy="2862974"/>
            </a:xfrm>
            <a:custGeom>
              <a:rect b="b" l="l" r="r" t="t"/>
              <a:pathLst>
                <a:path extrusionOk="0" h="2862974" w="8242852">
                  <a:moveTo>
                    <a:pt x="0" y="0"/>
                  </a:moveTo>
                  <a:cubicBezTo>
                    <a:pt x="183321" y="293756"/>
                    <a:pt x="410006" y="598530"/>
                    <a:pt x="636104" y="781878"/>
                  </a:cubicBezTo>
                  <a:cubicBezTo>
                    <a:pt x="862202" y="965226"/>
                    <a:pt x="965285" y="687222"/>
                    <a:pt x="1356589" y="1100088"/>
                  </a:cubicBezTo>
                  <a:cubicBezTo>
                    <a:pt x="1747893" y="1512954"/>
                    <a:pt x="2832359" y="2831574"/>
                    <a:pt x="3551582" y="2862469"/>
                  </a:cubicBezTo>
                  <a:cubicBezTo>
                    <a:pt x="4270806" y="2893365"/>
                    <a:pt x="5044660" y="1497496"/>
                    <a:pt x="5671930" y="1285461"/>
                  </a:cubicBezTo>
                  <a:cubicBezTo>
                    <a:pt x="6299200" y="1073426"/>
                    <a:pt x="6886713" y="1621183"/>
                    <a:pt x="7315200" y="1590261"/>
                  </a:cubicBezTo>
                  <a:cubicBezTo>
                    <a:pt x="7743687" y="1559339"/>
                    <a:pt x="8242852" y="1099930"/>
                    <a:pt x="8242852" y="1099930"/>
                  </a:cubicBezTo>
                  <a:lnTo>
                    <a:pt x="8242852" y="1099930"/>
                  </a:lnTo>
                  <a:lnTo>
                    <a:pt x="8242852" y="10999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3" name="Google Shape;173;p26"/>
            <p:cNvCxnSpPr/>
            <p:nvPr/>
          </p:nvCxnSpPr>
          <p:spPr>
            <a:xfrm>
              <a:off x="3026664" y="4120896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" name="Google Shape;174;p26"/>
            <p:cNvCxnSpPr/>
            <p:nvPr/>
          </p:nvCxnSpPr>
          <p:spPr>
            <a:xfrm>
              <a:off x="3102864" y="4120896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" name="Google Shape;175;p26"/>
            <p:cNvCxnSpPr/>
            <p:nvPr/>
          </p:nvCxnSpPr>
          <p:spPr>
            <a:xfrm flipH="1">
              <a:off x="5346225" y="5858260"/>
              <a:ext cx="3114" cy="4727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176" name="Google Shape;176;p26"/>
            <p:cNvSpPr/>
            <p:nvPr/>
          </p:nvSpPr>
          <p:spPr>
            <a:xfrm>
              <a:off x="4372091" y="6373257"/>
              <a:ext cx="21114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(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global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)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minimum</a:t>
              </a:r>
              <a:endParaRPr/>
            </a:p>
          </p:txBody>
        </p:sp>
        <p:cxnSp>
          <p:nvCxnSpPr>
            <p:cNvPr id="177" name="Google Shape;177;p26"/>
            <p:cNvCxnSpPr/>
            <p:nvPr/>
          </p:nvCxnSpPr>
          <p:spPr>
            <a:xfrm>
              <a:off x="2029113" y="6342353"/>
              <a:ext cx="784137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pic>
          <p:nvPicPr>
            <p:cNvPr id="178" name="Google Shape;178;p26"/>
            <p:cNvPicPr preferRelativeResize="0"/>
            <p:nvPr/>
          </p:nvPicPr>
          <p:blipFill rotWithShape="1">
            <a:blip r:embed="rId3">
              <a:alphaModFix/>
            </a:blip>
            <a:srcRect b="76709" l="16805" r="18769" t="13118"/>
            <a:stretch/>
          </p:blipFill>
          <p:spPr>
            <a:xfrm>
              <a:off x="9521604" y="3724639"/>
              <a:ext cx="641445" cy="3343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26"/>
            <p:cNvPicPr preferRelativeResize="0"/>
            <p:nvPr/>
          </p:nvPicPr>
          <p:blipFill rotWithShape="1">
            <a:blip r:embed="rId4">
              <a:alphaModFix/>
            </a:blip>
            <a:srcRect b="0" l="0" r="16558" t="74983"/>
            <a:stretch/>
          </p:blipFill>
          <p:spPr>
            <a:xfrm>
              <a:off x="9651148" y="6425664"/>
              <a:ext cx="382354" cy="2920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4"/>
          <p:cNvSpPr/>
          <p:nvPr/>
        </p:nvSpPr>
        <p:spPr>
          <a:xfrm>
            <a:off x="-27700" y="292533"/>
            <a:ext cx="3132407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Newton’s method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44"/>
          <p:cNvSpPr txBox="1"/>
          <p:nvPr>
            <p:ph idx="1" type="body"/>
          </p:nvPr>
        </p:nvSpPr>
        <p:spPr>
          <a:xfrm>
            <a:off x="608678" y="1445808"/>
            <a:ext cx="10515600" cy="174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again the idea is to minimize     at each step      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is quadratic </a:t>
            </a:r>
            <a:endParaRPr/>
          </a:p>
        </p:txBody>
      </p:sp>
      <p:pic>
        <p:nvPicPr>
          <p:cNvPr id="536" name="Google Shape;536;p44"/>
          <p:cNvPicPr preferRelativeResize="0"/>
          <p:nvPr/>
        </p:nvPicPr>
        <p:blipFill rotWithShape="1">
          <a:blip r:embed="rId3">
            <a:alphaModFix/>
          </a:blip>
          <a:srcRect b="-3139" l="0" r="93529" t="-1"/>
          <a:stretch/>
        </p:blipFill>
        <p:spPr>
          <a:xfrm>
            <a:off x="5616411" y="1459455"/>
            <a:ext cx="259605" cy="472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44"/>
          <p:cNvPicPr preferRelativeResize="0"/>
          <p:nvPr/>
        </p:nvPicPr>
        <p:blipFill rotWithShape="1">
          <a:blip r:embed="rId3">
            <a:alphaModFix/>
          </a:blip>
          <a:srcRect b="-3139" l="0" r="93529" t="-1"/>
          <a:stretch/>
        </p:blipFill>
        <p:spPr>
          <a:xfrm>
            <a:off x="902517" y="2001617"/>
            <a:ext cx="264730" cy="481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4"/>
          <p:cNvPicPr preferRelativeResize="0"/>
          <p:nvPr/>
        </p:nvPicPr>
        <p:blipFill rotWithShape="1">
          <a:blip r:embed="rId4">
            <a:alphaModFix/>
          </a:blip>
          <a:srcRect b="9962" l="202" r="1" t="0"/>
          <a:stretch/>
        </p:blipFill>
        <p:spPr>
          <a:xfrm>
            <a:off x="1820107" y="2550723"/>
            <a:ext cx="8110704" cy="595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4"/>
          <p:cNvPicPr preferRelativeResize="0"/>
          <p:nvPr/>
        </p:nvPicPr>
        <p:blipFill rotWithShape="1">
          <a:blip r:embed="rId5">
            <a:alphaModFix/>
          </a:blip>
          <a:srcRect b="57396" l="0" r="0" t="0"/>
          <a:stretch/>
        </p:blipFill>
        <p:spPr>
          <a:xfrm>
            <a:off x="1538503" y="3839100"/>
            <a:ext cx="4867685" cy="541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44"/>
          <p:cNvPicPr preferRelativeResize="0"/>
          <p:nvPr/>
        </p:nvPicPr>
        <p:blipFill rotWithShape="1">
          <a:blip r:embed="rId5">
            <a:alphaModFix/>
          </a:blip>
          <a:srcRect b="4974" l="0" r="0" t="54873"/>
          <a:stretch/>
        </p:blipFill>
        <p:spPr>
          <a:xfrm>
            <a:off x="1180538" y="5114263"/>
            <a:ext cx="4867685" cy="510364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44"/>
          <p:cNvSpPr txBox="1"/>
          <p:nvPr/>
        </p:nvSpPr>
        <p:spPr>
          <a:xfrm>
            <a:off x="608678" y="4487685"/>
            <a:ext cx="10515600" cy="627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Setting        to zero gives the following linear system in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2" name="Google Shape;542;p44"/>
          <p:cNvPicPr preferRelativeResize="0"/>
          <p:nvPr/>
        </p:nvPicPr>
        <p:blipFill rotWithShape="1">
          <a:blip r:embed="rId5">
            <a:alphaModFix/>
          </a:blip>
          <a:srcRect b="61019" l="1926" r="88430" t="10040"/>
          <a:stretch/>
        </p:blipFill>
        <p:spPr>
          <a:xfrm>
            <a:off x="1892594" y="4579461"/>
            <a:ext cx="469446" cy="367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44"/>
          <p:cNvPicPr preferRelativeResize="0"/>
          <p:nvPr/>
        </p:nvPicPr>
        <p:blipFill rotWithShape="1">
          <a:blip r:embed="rId5">
            <a:alphaModFix/>
          </a:blip>
          <a:srcRect b="67962" l="13867" r="80236" t="14472"/>
          <a:stretch/>
        </p:blipFill>
        <p:spPr>
          <a:xfrm>
            <a:off x="7740502" y="4650712"/>
            <a:ext cx="287079" cy="223285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44"/>
          <p:cNvSpPr txBox="1"/>
          <p:nvPr/>
        </p:nvSpPr>
        <p:spPr>
          <a:xfrm>
            <a:off x="617659" y="3244492"/>
            <a:ext cx="10515600" cy="709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we can find its stationary point using the first order condition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5"/>
          <p:cNvSpPr txBox="1"/>
          <p:nvPr>
            <p:ph idx="1" type="body"/>
          </p:nvPr>
        </p:nvSpPr>
        <p:spPr>
          <a:xfrm>
            <a:off x="456405" y="1151490"/>
            <a:ext cx="11506200" cy="17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 at a point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Travel to the minimum of the tangent quadratic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(Hop back onto the function)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until a stationary point is reached</a:t>
            </a:r>
            <a:endParaRPr/>
          </a:p>
        </p:txBody>
      </p:sp>
      <p:sp>
        <p:nvSpPr>
          <p:cNvPr id="551" name="Google Shape;551;p45"/>
          <p:cNvSpPr/>
          <p:nvPr/>
        </p:nvSpPr>
        <p:spPr>
          <a:xfrm flipH="1" rot="-4408464">
            <a:off x="1984132" y="-3473018"/>
            <a:ext cx="7104073" cy="10715242"/>
          </a:xfrm>
          <a:prstGeom prst="arc">
            <a:avLst>
              <a:gd fmla="val 18470048" name="adj1"/>
              <a:gd fmla="val 3967437" name="adj2"/>
            </a:avLst>
          </a:prstGeom>
          <a:noFill/>
          <a:ln cap="rnd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2" name="Google Shape;552;p45"/>
          <p:cNvCxnSpPr/>
          <p:nvPr/>
        </p:nvCxnSpPr>
        <p:spPr>
          <a:xfrm>
            <a:off x="1615481" y="6455125"/>
            <a:ext cx="784137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53" name="Google Shape;553;p45"/>
          <p:cNvCxnSpPr/>
          <p:nvPr/>
        </p:nvCxnSpPr>
        <p:spPr>
          <a:xfrm flipH="1">
            <a:off x="2603972" y="4390832"/>
            <a:ext cx="3557" cy="206653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54" name="Google Shape;554;p45"/>
          <p:cNvCxnSpPr/>
          <p:nvPr/>
        </p:nvCxnSpPr>
        <p:spPr>
          <a:xfrm flipH="1">
            <a:off x="3784868" y="4778959"/>
            <a:ext cx="8812" cy="166576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55" name="Google Shape;555;p45"/>
          <p:cNvCxnSpPr/>
          <p:nvPr/>
        </p:nvCxnSpPr>
        <p:spPr>
          <a:xfrm>
            <a:off x="4751791" y="5198163"/>
            <a:ext cx="5486" cy="128202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56" name="Google Shape;556;p45"/>
          <p:cNvSpPr/>
          <p:nvPr/>
        </p:nvSpPr>
        <p:spPr>
          <a:xfrm flipH="1">
            <a:off x="1533795" y="3400044"/>
            <a:ext cx="4500095" cy="1385626"/>
          </a:xfrm>
          <a:custGeom>
            <a:rect b="b" l="l" r="r" t="t"/>
            <a:pathLst>
              <a:path extrusionOk="0" h="1914592" w="3257550">
                <a:moveTo>
                  <a:pt x="0" y="0"/>
                </a:moveTo>
                <a:cubicBezTo>
                  <a:pt x="235530" y="634423"/>
                  <a:pt x="494661" y="1030762"/>
                  <a:pt x="762000" y="1366909"/>
                </a:cubicBezTo>
                <a:cubicBezTo>
                  <a:pt x="1029339" y="1703056"/>
                  <a:pt x="1373847" y="1918979"/>
                  <a:pt x="1685925" y="1914525"/>
                </a:cubicBezTo>
                <a:cubicBezTo>
                  <a:pt x="1998003" y="1910071"/>
                  <a:pt x="2356585" y="1600485"/>
                  <a:pt x="2586535" y="1276635"/>
                </a:cubicBezTo>
                <a:cubicBezTo>
                  <a:pt x="2816485" y="952785"/>
                  <a:pt x="3084512" y="462756"/>
                  <a:pt x="3257550" y="28575"/>
                </a:cubicBezTo>
              </a:path>
            </a:pathLst>
          </a:custGeom>
          <a:noFill/>
          <a:ln cap="rnd" cmpd="sng" w="1905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45"/>
          <p:cNvSpPr/>
          <p:nvPr/>
        </p:nvSpPr>
        <p:spPr>
          <a:xfrm flipH="1">
            <a:off x="2436797" y="3996436"/>
            <a:ext cx="4604756" cy="1213111"/>
          </a:xfrm>
          <a:custGeom>
            <a:rect b="b" l="l" r="r" t="t"/>
            <a:pathLst>
              <a:path extrusionOk="0" h="1914592" w="3257550">
                <a:moveTo>
                  <a:pt x="0" y="0"/>
                </a:moveTo>
                <a:cubicBezTo>
                  <a:pt x="240864" y="622866"/>
                  <a:pt x="494661" y="1030762"/>
                  <a:pt x="762000" y="1366909"/>
                </a:cubicBezTo>
                <a:cubicBezTo>
                  <a:pt x="1029339" y="1703056"/>
                  <a:pt x="1373847" y="1918979"/>
                  <a:pt x="1685925" y="1914525"/>
                </a:cubicBezTo>
                <a:cubicBezTo>
                  <a:pt x="1998003" y="1910071"/>
                  <a:pt x="2356585" y="1600485"/>
                  <a:pt x="2586535" y="1276635"/>
                </a:cubicBezTo>
                <a:cubicBezTo>
                  <a:pt x="2816485" y="952785"/>
                  <a:pt x="3084512" y="462756"/>
                  <a:pt x="3257550" y="28575"/>
                </a:cubicBezTo>
              </a:path>
            </a:pathLst>
          </a:custGeom>
          <a:noFill/>
          <a:ln cap="rnd" cmpd="sng" w="1905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45"/>
          <p:cNvSpPr/>
          <p:nvPr/>
        </p:nvSpPr>
        <p:spPr>
          <a:xfrm flipH="1" rot="-151687">
            <a:off x="3710117" y="4470453"/>
            <a:ext cx="2826101" cy="927266"/>
          </a:xfrm>
          <a:custGeom>
            <a:rect b="b" l="l" r="r" t="t"/>
            <a:pathLst>
              <a:path extrusionOk="0" h="1915230" w="3257550">
                <a:moveTo>
                  <a:pt x="0" y="0"/>
                </a:moveTo>
                <a:cubicBezTo>
                  <a:pt x="166211" y="603576"/>
                  <a:pt x="459296" y="1030762"/>
                  <a:pt x="726635" y="1366909"/>
                </a:cubicBezTo>
                <a:cubicBezTo>
                  <a:pt x="993974" y="1703056"/>
                  <a:pt x="1375942" y="1929571"/>
                  <a:pt x="1685925" y="1914525"/>
                </a:cubicBezTo>
                <a:cubicBezTo>
                  <a:pt x="1995908" y="1899479"/>
                  <a:pt x="2356585" y="1600485"/>
                  <a:pt x="2586535" y="1276635"/>
                </a:cubicBezTo>
                <a:cubicBezTo>
                  <a:pt x="2816485" y="952785"/>
                  <a:pt x="3084512" y="462756"/>
                  <a:pt x="3257550" y="28575"/>
                </a:cubicBezTo>
              </a:path>
            </a:pathLst>
          </a:custGeom>
          <a:noFill/>
          <a:ln cap="rnd" cmpd="sng" w="1905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45"/>
          <p:cNvSpPr/>
          <p:nvPr/>
        </p:nvSpPr>
        <p:spPr>
          <a:xfrm rot="-2792797">
            <a:off x="3753518" y="4741548"/>
            <a:ext cx="91440" cy="91440"/>
          </a:xfrm>
          <a:prstGeom prst="plus">
            <a:avLst>
              <a:gd fmla="val 49241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45"/>
          <p:cNvSpPr/>
          <p:nvPr/>
        </p:nvSpPr>
        <p:spPr>
          <a:xfrm>
            <a:off x="3765456" y="4993323"/>
            <a:ext cx="54864" cy="54864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45"/>
          <p:cNvSpPr/>
          <p:nvPr/>
        </p:nvSpPr>
        <p:spPr>
          <a:xfrm>
            <a:off x="4729845" y="5321789"/>
            <a:ext cx="54864" cy="54864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45"/>
          <p:cNvSpPr/>
          <p:nvPr/>
        </p:nvSpPr>
        <p:spPr>
          <a:xfrm rot="-2792797">
            <a:off x="5007436" y="5349148"/>
            <a:ext cx="91440" cy="91440"/>
          </a:xfrm>
          <a:prstGeom prst="plus">
            <a:avLst>
              <a:gd fmla="val 49241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45"/>
          <p:cNvSpPr/>
          <p:nvPr/>
        </p:nvSpPr>
        <p:spPr>
          <a:xfrm rot="-2792797">
            <a:off x="4712547" y="5164602"/>
            <a:ext cx="91440" cy="91440"/>
          </a:xfrm>
          <a:prstGeom prst="plus">
            <a:avLst>
              <a:gd fmla="val 49241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45"/>
          <p:cNvSpPr/>
          <p:nvPr/>
        </p:nvSpPr>
        <p:spPr>
          <a:xfrm>
            <a:off x="2579374" y="4397943"/>
            <a:ext cx="54864" cy="54864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45"/>
          <p:cNvSpPr/>
          <p:nvPr/>
        </p:nvSpPr>
        <p:spPr>
          <a:xfrm>
            <a:off x="-27700" y="292533"/>
            <a:ext cx="3132407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Newton’s method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45"/>
          <p:cNvSpPr/>
          <p:nvPr/>
        </p:nvSpPr>
        <p:spPr>
          <a:xfrm>
            <a:off x="4478182" y="3007246"/>
            <a:ext cx="79806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Again, the minimum of each quadratic is found via solving 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7" name="Google Shape;56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5787" y="3448440"/>
            <a:ext cx="6239296" cy="476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45"/>
          <p:cNvPicPr preferRelativeResize="0"/>
          <p:nvPr/>
        </p:nvPicPr>
        <p:blipFill rotWithShape="1">
          <a:blip r:embed="rId4">
            <a:alphaModFix/>
          </a:blip>
          <a:srcRect b="40448" l="16475" r="48570" t="50625"/>
          <a:stretch/>
        </p:blipFill>
        <p:spPr>
          <a:xfrm>
            <a:off x="4555836" y="6535619"/>
            <a:ext cx="348017" cy="293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45"/>
          <p:cNvPicPr preferRelativeResize="0"/>
          <p:nvPr/>
        </p:nvPicPr>
        <p:blipFill rotWithShape="1">
          <a:blip r:embed="rId4">
            <a:alphaModFix/>
          </a:blip>
          <a:srcRect b="52901" l="16576" r="49153" t="38379"/>
          <a:stretch/>
        </p:blipFill>
        <p:spPr>
          <a:xfrm>
            <a:off x="3622291" y="6509126"/>
            <a:ext cx="341194" cy="286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45"/>
          <p:cNvPicPr preferRelativeResize="0"/>
          <p:nvPr/>
        </p:nvPicPr>
        <p:blipFill rotWithShape="1">
          <a:blip r:embed="rId4">
            <a:alphaModFix/>
          </a:blip>
          <a:srcRect b="66050" l="15662" r="46640" t="25645"/>
          <a:stretch/>
        </p:blipFill>
        <p:spPr>
          <a:xfrm>
            <a:off x="2039014" y="6498014"/>
            <a:ext cx="375313" cy="272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45"/>
          <p:cNvPicPr preferRelativeResize="0"/>
          <p:nvPr/>
        </p:nvPicPr>
        <p:blipFill rotWithShape="1">
          <a:blip r:embed="rId4">
            <a:alphaModFix/>
          </a:blip>
          <a:srcRect b="90827" l="16542" r="56728" t="3151"/>
          <a:stretch/>
        </p:blipFill>
        <p:spPr>
          <a:xfrm>
            <a:off x="9323789" y="6553482"/>
            <a:ext cx="266132" cy="19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45"/>
          <p:cNvPicPr preferRelativeResize="0"/>
          <p:nvPr/>
        </p:nvPicPr>
        <p:blipFill rotWithShape="1">
          <a:blip r:embed="rId5">
            <a:alphaModFix/>
          </a:blip>
          <a:srcRect b="77444" l="13587" r="7013" t="11312"/>
          <a:stretch/>
        </p:blipFill>
        <p:spPr>
          <a:xfrm>
            <a:off x="9020611" y="4589000"/>
            <a:ext cx="683167" cy="393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6"/>
          <p:cNvSpPr txBox="1"/>
          <p:nvPr>
            <p:ph idx="1" type="body"/>
          </p:nvPr>
        </p:nvSpPr>
        <p:spPr>
          <a:xfrm>
            <a:off x="456405" y="1329157"/>
            <a:ext cx="11506200" cy="1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 non-convex function quadratics can be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concave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such functions Newton’s method can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climb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a maximum, or diverge!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46"/>
          <p:cNvSpPr/>
          <p:nvPr/>
        </p:nvSpPr>
        <p:spPr>
          <a:xfrm>
            <a:off x="-27699" y="292533"/>
            <a:ext cx="1827129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Warning!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6"/>
          <p:cNvSpPr/>
          <p:nvPr/>
        </p:nvSpPr>
        <p:spPr>
          <a:xfrm>
            <a:off x="1817402" y="3122539"/>
            <a:ext cx="7678755" cy="2862974"/>
          </a:xfrm>
          <a:custGeom>
            <a:rect b="b" l="l" r="r" t="t"/>
            <a:pathLst>
              <a:path extrusionOk="0" h="2862974" w="8242852">
                <a:moveTo>
                  <a:pt x="0" y="0"/>
                </a:moveTo>
                <a:cubicBezTo>
                  <a:pt x="183321" y="293756"/>
                  <a:pt x="410006" y="598530"/>
                  <a:pt x="636104" y="781878"/>
                </a:cubicBezTo>
                <a:cubicBezTo>
                  <a:pt x="862202" y="965226"/>
                  <a:pt x="965285" y="687222"/>
                  <a:pt x="1356589" y="1100088"/>
                </a:cubicBezTo>
                <a:cubicBezTo>
                  <a:pt x="1747893" y="1512954"/>
                  <a:pt x="2832359" y="2831574"/>
                  <a:pt x="3551582" y="2862469"/>
                </a:cubicBezTo>
                <a:cubicBezTo>
                  <a:pt x="4270806" y="2893365"/>
                  <a:pt x="5044660" y="1497496"/>
                  <a:pt x="5671930" y="1285461"/>
                </a:cubicBezTo>
                <a:cubicBezTo>
                  <a:pt x="6299200" y="1073426"/>
                  <a:pt x="6886713" y="1621183"/>
                  <a:pt x="7315200" y="1590261"/>
                </a:cubicBezTo>
                <a:cubicBezTo>
                  <a:pt x="7743687" y="1559339"/>
                  <a:pt x="8242852" y="1099930"/>
                  <a:pt x="8242852" y="1099930"/>
                </a:cubicBezTo>
                <a:lnTo>
                  <a:pt x="8242852" y="1099930"/>
                </a:lnTo>
                <a:lnTo>
                  <a:pt x="8242852" y="1099930"/>
                </a:lnTo>
              </a:path>
            </a:pathLst>
          </a:custGeom>
          <a:noFill/>
          <a:ln cap="rnd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1" name="Google Shape;581;p46"/>
          <p:cNvCxnSpPr/>
          <p:nvPr/>
        </p:nvCxnSpPr>
        <p:spPr>
          <a:xfrm>
            <a:off x="3661806" y="4898396"/>
            <a:ext cx="0" cy="137906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id="582" name="Google Shape;58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0581" y="6454395"/>
            <a:ext cx="314325" cy="219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3" name="Google Shape;583;p46"/>
          <p:cNvCxnSpPr/>
          <p:nvPr/>
        </p:nvCxnSpPr>
        <p:spPr>
          <a:xfrm>
            <a:off x="1817401" y="6272038"/>
            <a:ext cx="784137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84" name="Google Shape;584;p46"/>
          <p:cNvSpPr/>
          <p:nvPr/>
        </p:nvSpPr>
        <p:spPr>
          <a:xfrm flipH="1">
            <a:off x="3330132" y="4230220"/>
            <a:ext cx="1439284" cy="901807"/>
          </a:xfrm>
          <a:custGeom>
            <a:rect b="b" l="l" r="r" t="t"/>
            <a:pathLst>
              <a:path extrusionOk="0" h="1914592" w="3257550">
                <a:moveTo>
                  <a:pt x="0" y="0"/>
                </a:moveTo>
                <a:cubicBezTo>
                  <a:pt x="304800" y="597694"/>
                  <a:pt x="494661" y="1030762"/>
                  <a:pt x="762000" y="1366909"/>
                </a:cubicBezTo>
                <a:cubicBezTo>
                  <a:pt x="1029339" y="1703056"/>
                  <a:pt x="1373847" y="1918979"/>
                  <a:pt x="1685925" y="1914525"/>
                </a:cubicBezTo>
                <a:cubicBezTo>
                  <a:pt x="1998003" y="1910071"/>
                  <a:pt x="2356585" y="1600485"/>
                  <a:pt x="2586535" y="1276635"/>
                </a:cubicBezTo>
                <a:cubicBezTo>
                  <a:pt x="2816485" y="952785"/>
                  <a:pt x="3084512" y="462756"/>
                  <a:pt x="3257550" y="28575"/>
                </a:cubicBezTo>
              </a:path>
            </a:pathLst>
          </a:custGeom>
          <a:noFill/>
          <a:ln cap="rnd" cmpd="sng" w="1905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46"/>
          <p:cNvSpPr/>
          <p:nvPr/>
        </p:nvSpPr>
        <p:spPr>
          <a:xfrm>
            <a:off x="3650947" y="4898396"/>
            <a:ext cx="54864" cy="54864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46"/>
          <p:cNvSpPr/>
          <p:nvPr/>
        </p:nvSpPr>
        <p:spPr>
          <a:xfrm flipH="1" rot="10800000">
            <a:off x="6327752" y="4466571"/>
            <a:ext cx="1701508" cy="729112"/>
          </a:xfrm>
          <a:custGeom>
            <a:rect b="b" l="l" r="r" t="t"/>
            <a:pathLst>
              <a:path extrusionOk="0" h="1914592" w="3257550">
                <a:moveTo>
                  <a:pt x="0" y="0"/>
                </a:moveTo>
                <a:cubicBezTo>
                  <a:pt x="304800" y="597694"/>
                  <a:pt x="494661" y="1030762"/>
                  <a:pt x="762000" y="1366909"/>
                </a:cubicBezTo>
                <a:cubicBezTo>
                  <a:pt x="1029339" y="1703056"/>
                  <a:pt x="1373847" y="1918979"/>
                  <a:pt x="1685925" y="1914525"/>
                </a:cubicBezTo>
                <a:cubicBezTo>
                  <a:pt x="1998003" y="1910071"/>
                  <a:pt x="2356585" y="1600485"/>
                  <a:pt x="2586535" y="1276635"/>
                </a:cubicBezTo>
                <a:cubicBezTo>
                  <a:pt x="2816485" y="952785"/>
                  <a:pt x="3084512" y="462756"/>
                  <a:pt x="3257550" y="28575"/>
                </a:cubicBezTo>
              </a:path>
            </a:pathLst>
          </a:custGeom>
          <a:noFill/>
          <a:ln cap="rnd" cmpd="sng" w="1905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7" name="Google Shape;587;p46"/>
          <p:cNvCxnSpPr/>
          <p:nvPr/>
        </p:nvCxnSpPr>
        <p:spPr>
          <a:xfrm flipH="1">
            <a:off x="7142583" y="4366196"/>
            <a:ext cx="4897" cy="190142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88" name="Google Shape;588;p46"/>
          <p:cNvSpPr/>
          <p:nvPr/>
        </p:nvSpPr>
        <p:spPr>
          <a:xfrm flipH="1">
            <a:off x="3599481" y="4500861"/>
            <a:ext cx="1439284" cy="901807"/>
          </a:xfrm>
          <a:custGeom>
            <a:rect b="b" l="l" r="r" t="t"/>
            <a:pathLst>
              <a:path extrusionOk="0" h="1914592" w="3257550">
                <a:moveTo>
                  <a:pt x="0" y="0"/>
                </a:moveTo>
                <a:cubicBezTo>
                  <a:pt x="304800" y="597694"/>
                  <a:pt x="494661" y="1030762"/>
                  <a:pt x="762000" y="1366909"/>
                </a:cubicBezTo>
                <a:cubicBezTo>
                  <a:pt x="1029339" y="1703056"/>
                  <a:pt x="1373847" y="1918979"/>
                  <a:pt x="1685925" y="1914525"/>
                </a:cubicBezTo>
                <a:cubicBezTo>
                  <a:pt x="1998003" y="1910071"/>
                  <a:pt x="2356585" y="1600485"/>
                  <a:pt x="2586535" y="1276635"/>
                </a:cubicBezTo>
                <a:cubicBezTo>
                  <a:pt x="2816485" y="952785"/>
                  <a:pt x="3084512" y="462756"/>
                  <a:pt x="3257550" y="28575"/>
                </a:cubicBezTo>
              </a:path>
            </a:pathLst>
          </a:custGeom>
          <a:noFill/>
          <a:ln cap="rnd" cmpd="sng" w="1905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9" name="Google Shape;589;p46"/>
          <p:cNvCxnSpPr/>
          <p:nvPr/>
        </p:nvCxnSpPr>
        <p:spPr>
          <a:xfrm>
            <a:off x="4031133" y="5112760"/>
            <a:ext cx="177" cy="115130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90" name="Google Shape;590;p46"/>
          <p:cNvSpPr/>
          <p:nvPr/>
        </p:nvSpPr>
        <p:spPr>
          <a:xfrm>
            <a:off x="4004682" y="5262044"/>
            <a:ext cx="54864" cy="54864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1" name="Google Shape;591;p46"/>
          <p:cNvCxnSpPr/>
          <p:nvPr/>
        </p:nvCxnSpPr>
        <p:spPr>
          <a:xfrm>
            <a:off x="6692563" y="4681123"/>
            <a:ext cx="0" cy="157869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92" name="Google Shape;592;p46"/>
          <p:cNvSpPr/>
          <p:nvPr/>
        </p:nvSpPr>
        <p:spPr>
          <a:xfrm flipH="1" rot="10800000">
            <a:off x="6573617" y="4383320"/>
            <a:ext cx="1294647" cy="926214"/>
          </a:xfrm>
          <a:custGeom>
            <a:rect b="b" l="l" r="r" t="t"/>
            <a:pathLst>
              <a:path extrusionOk="0" h="1914592" w="3257550">
                <a:moveTo>
                  <a:pt x="0" y="0"/>
                </a:moveTo>
                <a:cubicBezTo>
                  <a:pt x="304800" y="597694"/>
                  <a:pt x="494661" y="1030762"/>
                  <a:pt x="762000" y="1366909"/>
                </a:cubicBezTo>
                <a:cubicBezTo>
                  <a:pt x="1029339" y="1703056"/>
                  <a:pt x="1373847" y="1918979"/>
                  <a:pt x="1685925" y="1914525"/>
                </a:cubicBezTo>
                <a:cubicBezTo>
                  <a:pt x="1998003" y="1910071"/>
                  <a:pt x="2356585" y="1600485"/>
                  <a:pt x="2586535" y="1276635"/>
                </a:cubicBezTo>
                <a:cubicBezTo>
                  <a:pt x="2816485" y="952785"/>
                  <a:pt x="3084512" y="462756"/>
                  <a:pt x="3257550" y="28575"/>
                </a:cubicBezTo>
              </a:path>
            </a:pathLst>
          </a:custGeom>
          <a:noFill/>
          <a:ln cap="rnd" cmpd="sng" w="1905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46"/>
          <p:cNvSpPr/>
          <p:nvPr/>
        </p:nvSpPr>
        <p:spPr>
          <a:xfrm>
            <a:off x="6665131" y="4653691"/>
            <a:ext cx="54864" cy="54864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46"/>
          <p:cNvSpPr/>
          <p:nvPr/>
        </p:nvSpPr>
        <p:spPr>
          <a:xfrm>
            <a:off x="7120048" y="4353027"/>
            <a:ext cx="54864" cy="54864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5" name="Google Shape;59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4469" y="6462067"/>
            <a:ext cx="31432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99045" y="6444832"/>
            <a:ext cx="31432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46"/>
          <p:cNvPicPr preferRelativeResize="0"/>
          <p:nvPr/>
        </p:nvPicPr>
        <p:blipFill rotWithShape="1">
          <a:blip r:embed="rId4">
            <a:alphaModFix/>
          </a:blip>
          <a:srcRect b="62712" l="0" r="51370" t="0"/>
          <a:stretch/>
        </p:blipFill>
        <p:spPr>
          <a:xfrm>
            <a:off x="9408987" y="6406529"/>
            <a:ext cx="365919" cy="269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8572" y="6435640"/>
            <a:ext cx="31432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93148" y="6418405"/>
            <a:ext cx="31432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46"/>
          <p:cNvPicPr preferRelativeResize="0"/>
          <p:nvPr/>
        </p:nvPicPr>
        <p:blipFill rotWithShape="1">
          <a:blip r:embed="rId4">
            <a:alphaModFix/>
          </a:blip>
          <a:srcRect b="62712" l="0" r="51370" t="0"/>
          <a:stretch/>
        </p:blipFill>
        <p:spPr>
          <a:xfrm>
            <a:off x="9403090" y="6380102"/>
            <a:ext cx="365919" cy="269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46"/>
          <p:cNvPicPr preferRelativeResize="0"/>
          <p:nvPr/>
        </p:nvPicPr>
        <p:blipFill rotWithShape="1">
          <a:blip r:embed="rId5">
            <a:alphaModFix/>
          </a:blip>
          <a:srcRect b="92479" l="11327" r="51379" t="0"/>
          <a:stretch/>
        </p:blipFill>
        <p:spPr>
          <a:xfrm>
            <a:off x="9469412" y="6429299"/>
            <a:ext cx="269966" cy="22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46"/>
          <p:cNvPicPr preferRelativeResize="0"/>
          <p:nvPr/>
        </p:nvPicPr>
        <p:blipFill rotWithShape="1">
          <a:blip r:embed="rId6">
            <a:alphaModFix/>
          </a:blip>
          <a:srcRect b="52901" l="18914" r="50658" t="38379"/>
          <a:stretch/>
        </p:blipFill>
        <p:spPr>
          <a:xfrm>
            <a:off x="3954180" y="6373527"/>
            <a:ext cx="302931" cy="286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46"/>
          <p:cNvPicPr preferRelativeResize="0"/>
          <p:nvPr/>
        </p:nvPicPr>
        <p:blipFill rotWithShape="1">
          <a:blip r:embed="rId6">
            <a:alphaModFix/>
          </a:blip>
          <a:srcRect b="66050" l="15662" r="49681" t="25645"/>
          <a:stretch/>
        </p:blipFill>
        <p:spPr>
          <a:xfrm>
            <a:off x="3509591" y="6374181"/>
            <a:ext cx="345036" cy="272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6"/>
          <p:cNvPicPr preferRelativeResize="0"/>
          <p:nvPr/>
        </p:nvPicPr>
        <p:blipFill rotWithShape="1">
          <a:blip r:embed="rId6">
            <a:alphaModFix/>
          </a:blip>
          <a:srcRect b="90827" l="16542" r="56728" t="3151"/>
          <a:stretch/>
        </p:blipFill>
        <p:spPr>
          <a:xfrm>
            <a:off x="9468408" y="6468044"/>
            <a:ext cx="266132" cy="19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6"/>
          <p:cNvPicPr preferRelativeResize="0"/>
          <p:nvPr/>
        </p:nvPicPr>
        <p:blipFill rotWithShape="1">
          <a:blip r:embed="rId6">
            <a:alphaModFix/>
          </a:blip>
          <a:srcRect b="52901" l="18914" r="50658" t="38379"/>
          <a:stretch/>
        </p:blipFill>
        <p:spPr>
          <a:xfrm>
            <a:off x="7006689" y="6384640"/>
            <a:ext cx="302931" cy="286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46"/>
          <p:cNvPicPr preferRelativeResize="0"/>
          <p:nvPr/>
        </p:nvPicPr>
        <p:blipFill rotWithShape="1">
          <a:blip r:embed="rId6">
            <a:alphaModFix/>
          </a:blip>
          <a:srcRect b="66050" l="15662" r="49681" t="25645"/>
          <a:stretch/>
        </p:blipFill>
        <p:spPr>
          <a:xfrm>
            <a:off x="6562101" y="6385294"/>
            <a:ext cx="345036" cy="272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46"/>
          <p:cNvPicPr preferRelativeResize="0"/>
          <p:nvPr/>
        </p:nvPicPr>
        <p:blipFill rotWithShape="1">
          <a:blip r:embed="rId6">
            <a:alphaModFix/>
          </a:blip>
          <a:srcRect b="76709" l="16805" r="18769" t="13118"/>
          <a:stretch/>
        </p:blipFill>
        <p:spPr>
          <a:xfrm>
            <a:off x="9193496" y="3754077"/>
            <a:ext cx="641445" cy="334371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46"/>
          <p:cNvSpPr/>
          <p:nvPr/>
        </p:nvSpPr>
        <p:spPr>
          <a:xfrm rot="-3294065">
            <a:off x="7082230" y="4404200"/>
            <a:ext cx="137160" cy="137160"/>
          </a:xfrm>
          <a:prstGeom prst="plus">
            <a:avLst>
              <a:gd fmla="val 45576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46"/>
          <p:cNvSpPr/>
          <p:nvPr/>
        </p:nvSpPr>
        <p:spPr>
          <a:xfrm rot="-2760685">
            <a:off x="4223495" y="5338380"/>
            <a:ext cx="137160" cy="137160"/>
          </a:xfrm>
          <a:prstGeom prst="plus">
            <a:avLst>
              <a:gd fmla="val 45576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46"/>
          <p:cNvSpPr/>
          <p:nvPr/>
        </p:nvSpPr>
        <p:spPr>
          <a:xfrm rot="-2057214">
            <a:off x="3966145" y="5061355"/>
            <a:ext cx="137160" cy="137160"/>
          </a:xfrm>
          <a:prstGeom prst="plus">
            <a:avLst>
              <a:gd fmla="val 45576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7"/>
          <p:cNvSpPr/>
          <p:nvPr/>
        </p:nvSpPr>
        <p:spPr>
          <a:xfrm>
            <a:off x="-27699" y="292533"/>
            <a:ext cx="2334172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Pseudo-code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6" name="Google Shape;616;p47"/>
          <p:cNvGrpSpPr/>
          <p:nvPr/>
        </p:nvGrpSpPr>
        <p:grpSpPr>
          <a:xfrm>
            <a:off x="442316" y="1327448"/>
            <a:ext cx="11318310" cy="2738858"/>
            <a:chOff x="394188" y="2229820"/>
            <a:chExt cx="11318310" cy="2738858"/>
          </a:xfrm>
        </p:grpSpPr>
        <p:pic>
          <p:nvPicPr>
            <p:cNvPr id="617" name="Google Shape;617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4188" y="2229820"/>
              <a:ext cx="11318310" cy="27388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8" name="Google Shape;618;p47"/>
            <p:cNvSpPr/>
            <p:nvPr/>
          </p:nvSpPr>
          <p:spPr>
            <a:xfrm>
              <a:off x="2060812" y="2369427"/>
              <a:ext cx="436728" cy="28660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Google Shape;62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0534" y="1090905"/>
            <a:ext cx="6714286" cy="4676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" name="Google Shape;628;p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8492" y="505046"/>
            <a:ext cx="6713700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0"/>
          <p:cNvSpPr/>
          <p:nvPr/>
        </p:nvSpPr>
        <p:spPr>
          <a:xfrm>
            <a:off x="-27700" y="292533"/>
            <a:ext cx="6614817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 descent  vs.  Newton’s method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50"/>
          <p:cNvSpPr txBox="1"/>
          <p:nvPr>
            <p:ph idx="1" type="body"/>
          </p:nvPr>
        </p:nvSpPr>
        <p:spPr>
          <a:xfrm>
            <a:off x="685800" y="1421888"/>
            <a:ext cx="11506200" cy="5436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Gradient descent uses 1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order (linear) approximations while Newton’s method uses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2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order (quadratic) approximations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Newton’s method converges in fewer steps as a result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Unlike Newton’s method, gradient descent needs properly chosen step length for convergence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Newton’s method requires calculation/storage of the Hessian (in addition to the gradient) at each iteration, thus not suitable for large scale problems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Newton’s method can be problematic when applied to non-convex functions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27"/>
          <p:cNvGrpSpPr/>
          <p:nvPr/>
        </p:nvGrpSpPr>
        <p:grpSpPr>
          <a:xfrm>
            <a:off x="1308651" y="2939147"/>
            <a:ext cx="8133936" cy="3760983"/>
            <a:chOff x="1882809" y="2446645"/>
            <a:chExt cx="8133936" cy="3760983"/>
          </a:xfrm>
        </p:grpSpPr>
        <p:sp>
          <p:nvSpPr>
            <p:cNvPr id="186" name="Google Shape;186;p27"/>
            <p:cNvSpPr/>
            <p:nvPr/>
          </p:nvSpPr>
          <p:spPr>
            <a:xfrm>
              <a:off x="1893444" y="2446645"/>
              <a:ext cx="7678755" cy="2862974"/>
            </a:xfrm>
            <a:custGeom>
              <a:rect b="b" l="l" r="r" t="t"/>
              <a:pathLst>
                <a:path extrusionOk="0" h="2862974" w="8242852">
                  <a:moveTo>
                    <a:pt x="0" y="0"/>
                  </a:moveTo>
                  <a:cubicBezTo>
                    <a:pt x="183321" y="293756"/>
                    <a:pt x="410006" y="598530"/>
                    <a:pt x="636104" y="781878"/>
                  </a:cubicBezTo>
                  <a:cubicBezTo>
                    <a:pt x="862202" y="965226"/>
                    <a:pt x="965285" y="687222"/>
                    <a:pt x="1356589" y="1100088"/>
                  </a:cubicBezTo>
                  <a:cubicBezTo>
                    <a:pt x="1747893" y="1512954"/>
                    <a:pt x="2832359" y="2831574"/>
                    <a:pt x="3551582" y="2862469"/>
                  </a:cubicBezTo>
                  <a:cubicBezTo>
                    <a:pt x="4270806" y="2893365"/>
                    <a:pt x="5044660" y="1497496"/>
                    <a:pt x="5671930" y="1285461"/>
                  </a:cubicBezTo>
                  <a:cubicBezTo>
                    <a:pt x="6299200" y="1073426"/>
                    <a:pt x="6886713" y="1621183"/>
                    <a:pt x="7315200" y="1590261"/>
                  </a:cubicBezTo>
                  <a:cubicBezTo>
                    <a:pt x="7743687" y="1559339"/>
                    <a:pt x="8242852" y="1099930"/>
                    <a:pt x="8242852" y="1099930"/>
                  </a:cubicBezTo>
                  <a:lnTo>
                    <a:pt x="8242852" y="1099930"/>
                  </a:lnTo>
                  <a:lnTo>
                    <a:pt x="8242852" y="10999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7" name="Google Shape;187;p27"/>
            <p:cNvCxnSpPr/>
            <p:nvPr/>
          </p:nvCxnSpPr>
          <p:spPr>
            <a:xfrm>
              <a:off x="2880360" y="3572256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" name="Google Shape;188;p27"/>
            <p:cNvCxnSpPr/>
            <p:nvPr/>
          </p:nvCxnSpPr>
          <p:spPr>
            <a:xfrm>
              <a:off x="2956560" y="3572256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" name="Google Shape;189;p27"/>
            <p:cNvCxnSpPr/>
            <p:nvPr/>
          </p:nvCxnSpPr>
          <p:spPr>
            <a:xfrm flipH="1">
              <a:off x="2698918" y="3300648"/>
              <a:ext cx="1785" cy="24859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" name="Google Shape;190;p27"/>
            <p:cNvCxnSpPr/>
            <p:nvPr/>
          </p:nvCxnSpPr>
          <p:spPr>
            <a:xfrm flipH="1" rot="10800000">
              <a:off x="2317280" y="3301463"/>
              <a:ext cx="759207" cy="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" name="Google Shape;191;p27"/>
            <p:cNvCxnSpPr/>
            <p:nvPr/>
          </p:nvCxnSpPr>
          <p:spPr>
            <a:xfrm flipH="1">
              <a:off x="5199921" y="5309620"/>
              <a:ext cx="3114" cy="4727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" name="Google Shape;192;p27"/>
            <p:cNvCxnSpPr/>
            <p:nvPr/>
          </p:nvCxnSpPr>
          <p:spPr>
            <a:xfrm flipH="1" rot="10800000">
              <a:off x="4841042" y="5309619"/>
              <a:ext cx="773651" cy="2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" name="Google Shape;193;p27"/>
            <p:cNvCxnSpPr/>
            <p:nvPr/>
          </p:nvCxnSpPr>
          <p:spPr>
            <a:xfrm>
              <a:off x="7423802" y="3681651"/>
              <a:ext cx="6288" cy="211590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" name="Google Shape;194;p27"/>
            <p:cNvCxnSpPr/>
            <p:nvPr/>
          </p:nvCxnSpPr>
          <p:spPr>
            <a:xfrm>
              <a:off x="7051607" y="3672941"/>
              <a:ext cx="7402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" name="Google Shape;195;p27"/>
            <p:cNvCxnSpPr/>
            <p:nvPr/>
          </p:nvCxnSpPr>
          <p:spPr>
            <a:xfrm flipH="1">
              <a:off x="8666157" y="4043601"/>
              <a:ext cx="1613" cy="175395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" name="Google Shape;196;p27"/>
            <p:cNvCxnSpPr/>
            <p:nvPr/>
          </p:nvCxnSpPr>
          <p:spPr>
            <a:xfrm>
              <a:off x="8305775" y="4043600"/>
              <a:ext cx="79234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7" name="Google Shape;197;p27"/>
            <p:cNvSpPr/>
            <p:nvPr/>
          </p:nvSpPr>
          <p:spPr>
            <a:xfrm>
              <a:off x="6835501" y="5829491"/>
              <a:ext cx="12875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maximum</a:t>
              </a: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8123033" y="5838296"/>
              <a:ext cx="12522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minimum</a:t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4225787" y="5824617"/>
              <a:ext cx="21114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(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global</a:t>
              </a:r>
              <a:r>
                <a:rPr lang="en-US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) 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minimum</a:t>
              </a: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2008774" y="5838296"/>
              <a:ext cx="14686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saddle</a:t>
              </a:r>
              <a:r>
                <a:rPr lang="en-US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 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point</a:t>
              </a:r>
              <a:endParaRPr/>
            </a:p>
          </p:txBody>
        </p:sp>
        <p:cxnSp>
          <p:nvCxnSpPr>
            <p:cNvPr id="201" name="Google Shape;201;p27"/>
            <p:cNvCxnSpPr/>
            <p:nvPr/>
          </p:nvCxnSpPr>
          <p:spPr>
            <a:xfrm>
              <a:off x="1882809" y="5793713"/>
              <a:ext cx="784137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pic>
          <p:nvPicPr>
            <p:cNvPr id="202" name="Google Shape;202;p27"/>
            <p:cNvPicPr preferRelativeResize="0"/>
            <p:nvPr/>
          </p:nvPicPr>
          <p:blipFill rotWithShape="1">
            <a:blip r:embed="rId3">
              <a:alphaModFix/>
            </a:blip>
            <a:srcRect b="76709" l="16805" r="18769" t="13118"/>
            <a:stretch/>
          </p:blipFill>
          <p:spPr>
            <a:xfrm>
              <a:off x="9375300" y="3175999"/>
              <a:ext cx="641445" cy="3343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27"/>
            <p:cNvPicPr preferRelativeResize="0"/>
            <p:nvPr/>
          </p:nvPicPr>
          <p:blipFill rotWithShape="1">
            <a:blip r:embed="rId4">
              <a:alphaModFix/>
            </a:blip>
            <a:srcRect b="0" l="0" r="16558" t="74983"/>
            <a:stretch/>
          </p:blipFill>
          <p:spPr>
            <a:xfrm>
              <a:off x="9504844" y="5877024"/>
              <a:ext cx="382354" cy="2920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673768" y="1160594"/>
            <a:ext cx="11153274" cy="2017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order condition for optimality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gives a nice criterion for finding all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stationary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points: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is a stationary point of      if 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For a general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-d input           , we have the analogous condition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7"/>
          <p:cNvSpPr/>
          <p:nvPr/>
        </p:nvSpPr>
        <p:spPr>
          <a:xfrm>
            <a:off x="0" y="272002"/>
            <a:ext cx="4841042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useful tool from Calculus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27"/>
          <p:cNvPicPr preferRelativeResize="0"/>
          <p:nvPr/>
        </p:nvPicPr>
        <p:blipFill rotWithShape="1">
          <a:blip r:embed="rId5">
            <a:alphaModFix/>
          </a:blip>
          <a:srcRect b="0" l="0" r="84971" t="0"/>
          <a:stretch/>
        </p:blipFill>
        <p:spPr>
          <a:xfrm>
            <a:off x="9033349" y="2075753"/>
            <a:ext cx="192865" cy="3735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" name="Google Shape;207;p27"/>
          <p:cNvGrpSpPr/>
          <p:nvPr/>
        </p:nvGrpSpPr>
        <p:grpSpPr>
          <a:xfrm>
            <a:off x="9832124" y="2068762"/>
            <a:ext cx="1338409" cy="401410"/>
            <a:chOff x="8616293" y="1944747"/>
            <a:chExt cx="1338409" cy="401410"/>
          </a:xfrm>
        </p:grpSpPr>
        <p:pic>
          <p:nvPicPr>
            <p:cNvPr id="208" name="Google Shape;208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671377" y="1967726"/>
              <a:ext cx="1283325" cy="3735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27"/>
            <p:cNvPicPr preferRelativeResize="0"/>
            <p:nvPr/>
          </p:nvPicPr>
          <p:blipFill rotWithShape="1">
            <a:blip r:embed="rId6">
              <a:alphaModFix/>
            </a:blip>
            <a:srcRect b="49707" l="9220" r="20691" t="22284"/>
            <a:stretch/>
          </p:blipFill>
          <p:spPr>
            <a:xfrm>
              <a:off x="8616293" y="1944747"/>
              <a:ext cx="804433" cy="4014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0" name="Google Shape;210;p27"/>
          <p:cNvGrpSpPr/>
          <p:nvPr/>
        </p:nvGrpSpPr>
        <p:grpSpPr>
          <a:xfrm>
            <a:off x="9789285" y="2523964"/>
            <a:ext cx="1980756" cy="419914"/>
            <a:chOff x="8422104" y="2407508"/>
            <a:chExt cx="1980756" cy="419914"/>
          </a:xfrm>
        </p:grpSpPr>
        <p:pic>
          <p:nvPicPr>
            <p:cNvPr id="211" name="Google Shape;211;p27"/>
            <p:cNvPicPr preferRelativeResize="0"/>
            <p:nvPr/>
          </p:nvPicPr>
          <p:blipFill rotWithShape="1">
            <a:blip r:embed="rId7">
              <a:alphaModFix/>
            </a:blip>
            <a:srcRect b="1201" l="49824" r="0" t="0"/>
            <a:stretch/>
          </p:blipFill>
          <p:spPr>
            <a:xfrm>
              <a:off x="9432758" y="2407508"/>
              <a:ext cx="970102" cy="38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27"/>
            <p:cNvPicPr preferRelativeResize="0"/>
            <p:nvPr/>
          </p:nvPicPr>
          <p:blipFill rotWithShape="1">
            <a:blip r:embed="rId6">
              <a:alphaModFix/>
            </a:blip>
            <a:srcRect b="24713" l="9153" r="3422" t="48587"/>
            <a:stretch/>
          </p:blipFill>
          <p:spPr>
            <a:xfrm>
              <a:off x="8422104" y="2444752"/>
              <a:ext cx="1003435" cy="38267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3" name="Google Shape;213;p27"/>
          <p:cNvPicPr preferRelativeResize="0"/>
          <p:nvPr/>
        </p:nvPicPr>
        <p:blipFill rotWithShape="1">
          <a:blip r:embed="rId6">
            <a:alphaModFix/>
          </a:blip>
          <a:srcRect b="79675" l="7825" r="63872" t="0"/>
          <a:stretch/>
        </p:blipFill>
        <p:spPr>
          <a:xfrm>
            <a:off x="5530429" y="2100467"/>
            <a:ext cx="324853" cy="291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4" name="Google Shape;214;p27"/>
          <p:cNvGrpSpPr/>
          <p:nvPr/>
        </p:nvGrpSpPr>
        <p:grpSpPr>
          <a:xfrm>
            <a:off x="4303521" y="2559976"/>
            <a:ext cx="743121" cy="443167"/>
            <a:chOff x="9041031" y="2444752"/>
            <a:chExt cx="743121" cy="443167"/>
          </a:xfrm>
        </p:grpSpPr>
        <p:pic>
          <p:nvPicPr>
            <p:cNvPr id="215" name="Google Shape;215;p27"/>
            <p:cNvPicPr preferRelativeResize="0"/>
            <p:nvPr/>
          </p:nvPicPr>
          <p:blipFill rotWithShape="1">
            <a:blip r:embed="rId7">
              <a:alphaModFix/>
            </a:blip>
            <a:srcRect b="-811" l="75596" r="0" t="-1"/>
            <a:stretch/>
          </p:blipFill>
          <p:spPr>
            <a:xfrm>
              <a:off x="9312339" y="2496285"/>
              <a:ext cx="471813" cy="3916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27"/>
            <p:cNvPicPr preferRelativeResize="0"/>
            <p:nvPr/>
          </p:nvPicPr>
          <p:blipFill rotWithShape="1">
            <a:blip r:embed="rId6">
              <a:alphaModFix/>
            </a:blip>
            <a:srcRect b="22433" l="63076" r="12491" t="48588"/>
            <a:stretch/>
          </p:blipFill>
          <p:spPr>
            <a:xfrm>
              <a:off x="9041031" y="2444752"/>
              <a:ext cx="280416" cy="415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/>
          <p:nvPr/>
        </p:nvSpPr>
        <p:spPr>
          <a:xfrm>
            <a:off x="5741398" y="6263975"/>
            <a:ext cx="21114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global</a:t>
            </a:r>
            <a:r>
              <a:rPr lang="en-US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minimum</a:t>
            </a:r>
            <a:endParaRPr/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640576" y="1183559"/>
            <a:ext cx="10515600" cy="2498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stationary points of a convex cost function are global minima!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machine learning models have convex formulations (linear regression, logistic regression, SVMs, etc.)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8"/>
          <p:cNvSpPr/>
          <p:nvPr/>
        </p:nvSpPr>
        <p:spPr>
          <a:xfrm>
            <a:off x="-1" y="272002"/>
            <a:ext cx="5173579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convenience of convexity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p28"/>
          <p:cNvCxnSpPr/>
          <p:nvPr/>
        </p:nvCxnSpPr>
        <p:spPr>
          <a:xfrm>
            <a:off x="6835236" y="5789876"/>
            <a:ext cx="0" cy="37488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26" name="Google Shape;226;p28"/>
          <p:cNvSpPr/>
          <p:nvPr/>
        </p:nvSpPr>
        <p:spPr>
          <a:xfrm flipH="1" rot="-4408464">
            <a:off x="2898572" y="-2050691"/>
            <a:ext cx="6858000" cy="8610600"/>
          </a:xfrm>
          <a:prstGeom prst="arc">
            <a:avLst>
              <a:gd fmla="val 17376729" name="adj1"/>
              <a:gd fmla="val 3967437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28"/>
          <p:cNvCxnSpPr/>
          <p:nvPr/>
        </p:nvCxnSpPr>
        <p:spPr>
          <a:xfrm>
            <a:off x="1806768" y="6164762"/>
            <a:ext cx="784137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28" name="Google Shape;228;p28"/>
          <p:cNvPicPr preferRelativeResize="0"/>
          <p:nvPr/>
        </p:nvPicPr>
        <p:blipFill rotWithShape="1">
          <a:blip r:embed="rId3">
            <a:alphaModFix/>
          </a:blip>
          <a:srcRect b="62712" l="0" r="51370" t="0"/>
          <a:stretch/>
        </p:blipFill>
        <p:spPr>
          <a:xfrm>
            <a:off x="9398921" y="6256493"/>
            <a:ext cx="365919" cy="269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8"/>
          <p:cNvPicPr preferRelativeResize="0"/>
          <p:nvPr/>
        </p:nvPicPr>
        <p:blipFill rotWithShape="1">
          <a:blip r:embed="rId4">
            <a:alphaModFix/>
          </a:blip>
          <a:srcRect b="92479" l="11327" r="51379" t="0"/>
          <a:stretch/>
        </p:blipFill>
        <p:spPr>
          <a:xfrm>
            <a:off x="9485438" y="6298619"/>
            <a:ext cx="269966" cy="22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8"/>
          <p:cNvPicPr preferRelativeResize="0"/>
          <p:nvPr/>
        </p:nvPicPr>
        <p:blipFill rotWithShape="1">
          <a:blip r:embed="rId4">
            <a:alphaModFix/>
          </a:blip>
          <a:srcRect b="77444" l="13587" r="7013" t="11312"/>
          <a:stretch/>
        </p:blipFill>
        <p:spPr>
          <a:xfrm>
            <a:off x="9294497" y="4440663"/>
            <a:ext cx="574766" cy="33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 rotWithShape="1">
          <a:blip r:embed="rId5">
            <a:alphaModFix/>
          </a:blip>
          <a:srcRect b="90827" l="16542" r="56728" t="3151"/>
          <a:stretch/>
        </p:blipFill>
        <p:spPr>
          <a:xfrm>
            <a:off x="9476002" y="6319226"/>
            <a:ext cx="266132" cy="19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8"/>
          <p:cNvPicPr preferRelativeResize="0"/>
          <p:nvPr/>
        </p:nvPicPr>
        <p:blipFill rotWithShape="1">
          <a:blip r:embed="rId5">
            <a:alphaModFix/>
          </a:blip>
          <a:srcRect b="76709" l="16805" r="18769" t="13118"/>
          <a:stretch/>
        </p:blipFill>
        <p:spPr>
          <a:xfrm>
            <a:off x="9261157" y="4431358"/>
            <a:ext cx="641445" cy="334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8"/>
          <p:cNvPicPr preferRelativeResize="0"/>
          <p:nvPr/>
        </p:nvPicPr>
        <p:blipFill rotWithShape="1">
          <a:blip r:embed="rId5">
            <a:alphaModFix/>
          </a:blip>
          <a:srcRect b="90827" l="16542" r="56728" t="3151"/>
          <a:stretch/>
        </p:blipFill>
        <p:spPr>
          <a:xfrm>
            <a:off x="9476002" y="6326729"/>
            <a:ext cx="266132" cy="197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28"/>
          <p:cNvCxnSpPr/>
          <p:nvPr/>
        </p:nvCxnSpPr>
        <p:spPr>
          <a:xfrm flipH="1" rot="10800000">
            <a:off x="6302150" y="5769759"/>
            <a:ext cx="1061287" cy="92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/>
          <p:nvPr/>
        </p:nvSpPr>
        <p:spPr>
          <a:xfrm>
            <a:off x="0" y="272002"/>
            <a:ext cx="5017168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Solving the first order system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9"/>
          <p:cNvSpPr txBox="1"/>
          <p:nvPr/>
        </p:nvSpPr>
        <p:spPr>
          <a:xfrm>
            <a:off x="664641" y="1938936"/>
            <a:ext cx="10892342" cy="4266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is a system of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equations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solve when linear (e.g., linear regression)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in most cases nonlinear in        with no closed form solution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Iterative methods (e.g., gradient descent or Newton’s method)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are used to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approximately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 this system</a:t>
            </a:r>
            <a:br>
              <a:rPr i="1"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i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29"/>
          <p:cNvPicPr preferRelativeResize="0"/>
          <p:nvPr/>
        </p:nvPicPr>
        <p:blipFill rotWithShape="1">
          <a:blip r:embed="rId3">
            <a:alphaModFix/>
          </a:blip>
          <a:srcRect b="3745" l="4248" r="14075" t="23836"/>
          <a:stretch/>
        </p:blipFill>
        <p:spPr>
          <a:xfrm>
            <a:off x="6688757" y="999789"/>
            <a:ext cx="2009274" cy="209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 rotWithShape="1">
          <a:blip r:embed="rId3">
            <a:alphaModFix/>
          </a:blip>
          <a:srcRect b="84087" l="4248" r="0" t="0"/>
          <a:stretch/>
        </p:blipFill>
        <p:spPr>
          <a:xfrm>
            <a:off x="946484" y="1833992"/>
            <a:ext cx="2355531" cy="460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 rotWithShape="1">
          <a:blip r:embed="rId4">
            <a:alphaModFix/>
          </a:blip>
          <a:srcRect b="3013" l="9677" r="62019" t="78645"/>
          <a:stretch/>
        </p:blipFill>
        <p:spPr>
          <a:xfrm>
            <a:off x="5229712" y="4856815"/>
            <a:ext cx="324852" cy="26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p30"/>
          <p:cNvCxnSpPr/>
          <p:nvPr/>
        </p:nvCxnSpPr>
        <p:spPr>
          <a:xfrm>
            <a:off x="5534130" y="2009882"/>
            <a:ext cx="0" cy="117653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49" name="Google Shape;249;p30"/>
          <p:cNvCxnSpPr/>
          <p:nvPr/>
        </p:nvCxnSpPr>
        <p:spPr>
          <a:xfrm flipH="1">
            <a:off x="4606806" y="1266156"/>
            <a:ext cx="4693" cy="192025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50" name="Google Shape;250;p30"/>
          <p:cNvCxnSpPr/>
          <p:nvPr/>
        </p:nvCxnSpPr>
        <p:spPr>
          <a:xfrm>
            <a:off x="8327581" y="2811524"/>
            <a:ext cx="0" cy="37488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51" name="Google Shape;251;p30"/>
          <p:cNvSpPr/>
          <p:nvPr/>
        </p:nvSpPr>
        <p:spPr>
          <a:xfrm flipH="1" rot="-4408464">
            <a:off x="4390917" y="-5029043"/>
            <a:ext cx="6858000" cy="8610600"/>
          </a:xfrm>
          <a:prstGeom prst="arc">
            <a:avLst>
              <a:gd fmla="val 18179961" name="adj1"/>
              <a:gd fmla="val 3967437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1653" y="3396833"/>
            <a:ext cx="533400" cy="18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" name="Google Shape;253;p30"/>
          <p:cNvCxnSpPr/>
          <p:nvPr/>
        </p:nvCxnSpPr>
        <p:spPr>
          <a:xfrm>
            <a:off x="3299113" y="3186410"/>
            <a:ext cx="784137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4" name="Google Shape;254;p30"/>
          <p:cNvSpPr/>
          <p:nvPr/>
        </p:nvSpPr>
        <p:spPr>
          <a:xfrm>
            <a:off x="4576078" y="1186469"/>
            <a:ext cx="76200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0"/>
          <p:cNvSpPr/>
          <p:nvPr/>
        </p:nvSpPr>
        <p:spPr>
          <a:xfrm>
            <a:off x="5502854" y="1933679"/>
            <a:ext cx="76200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0"/>
          <p:cNvSpPr/>
          <p:nvPr/>
        </p:nvSpPr>
        <p:spPr>
          <a:xfrm>
            <a:off x="8289481" y="2740640"/>
            <a:ext cx="76200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0"/>
          <p:cNvSpPr txBox="1"/>
          <p:nvPr/>
        </p:nvSpPr>
        <p:spPr>
          <a:xfrm>
            <a:off x="5587538" y="828589"/>
            <a:ext cx="48752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want to get here (where the gradient is zero!)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30"/>
          <p:cNvCxnSpPr/>
          <p:nvPr/>
        </p:nvCxnSpPr>
        <p:spPr>
          <a:xfrm flipH="1" rot="-5400000">
            <a:off x="6955802" y="1307670"/>
            <a:ext cx="1536600" cy="1224900"/>
          </a:xfrm>
          <a:prstGeom prst="curvedConnector3">
            <a:avLst>
              <a:gd fmla="val 27681" name="adj1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59" name="Google Shape;259;p30"/>
          <p:cNvSpPr/>
          <p:nvPr/>
        </p:nvSpPr>
        <p:spPr>
          <a:xfrm>
            <a:off x="-27700" y="292533"/>
            <a:ext cx="3374204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Iterative methods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30"/>
          <p:cNvPicPr preferRelativeResize="0"/>
          <p:nvPr/>
        </p:nvPicPr>
        <p:blipFill rotWithShape="1">
          <a:blip r:embed="rId4">
            <a:alphaModFix/>
          </a:blip>
          <a:srcRect b="40448" l="16475" r="48570" t="50625"/>
          <a:stretch/>
        </p:blipFill>
        <p:spPr>
          <a:xfrm>
            <a:off x="6337728" y="3266503"/>
            <a:ext cx="348017" cy="293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4">
            <a:alphaModFix/>
          </a:blip>
          <a:srcRect b="52901" l="16576" r="49153" t="38379"/>
          <a:stretch/>
        </p:blipFill>
        <p:spPr>
          <a:xfrm>
            <a:off x="5416941" y="3276206"/>
            <a:ext cx="341194" cy="286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0"/>
          <p:cNvPicPr preferRelativeResize="0"/>
          <p:nvPr/>
        </p:nvPicPr>
        <p:blipFill rotWithShape="1">
          <a:blip r:embed="rId4">
            <a:alphaModFix/>
          </a:blip>
          <a:srcRect b="66050" l="15662" r="46640" t="25645"/>
          <a:stretch/>
        </p:blipFill>
        <p:spPr>
          <a:xfrm>
            <a:off x="4417945" y="3276860"/>
            <a:ext cx="375313" cy="272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0"/>
          <p:cNvPicPr preferRelativeResize="0"/>
          <p:nvPr/>
        </p:nvPicPr>
        <p:blipFill rotWithShape="1">
          <a:blip r:embed="rId4">
            <a:alphaModFix/>
          </a:blip>
          <a:srcRect b="2082" l="17076" r="47968" t="88990"/>
          <a:stretch/>
        </p:blipFill>
        <p:spPr>
          <a:xfrm>
            <a:off x="8153572" y="3276206"/>
            <a:ext cx="348017" cy="2934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" name="Google Shape;264;p30"/>
          <p:cNvCxnSpPr/>
          <p:nvPr/>
        </p:nvCxnSpPr>
        <p:spPr>
          <a:xfrm flipH="1">
            <a:off x="6507233" y="2466394"/>
            <a:ext cx="5220" cy="73204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65" name="Google Shape;265;p30"/>
          <p:cNvSpPr/>
          <p:nvPr/>
        </p:nvSpPr>
        <p:spPr>
          <a:xfrm>
            <a:off x="6476371" y="2406761"/>
            <a:ext cx="76200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30"/>
          <p:cNvPicPr preferRelativeResize="0"/>
          <p:nvPr/>
        </p:nvPicPr>
        <p:blipFill rotWithShape="1">
          <a:blip r:embed="rId5">
            <a:alphaModFix/>
          </a:blip>
          <a:srcRect b="42146" l="0" r="0" t="29990"/>
          <a:stretch/>
        </p:blipFill>
        <p:spPr>
          <a:xfrm>
            <a:off x="744812" y="4992069"/>
            <a:ext cx="7408772" cy="625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 rotWithShape="1">
          <a:blip r:embed="rId6">
            <a:alphaModFix/>
          </a:blip>
          <a:srcRect b="77444" l="13587" r="7013" t="11312"/>
          <a:stretch/>
        </p:blipFill>
        <p:spPr>
          <a:xfrm>
            <a:off x="10853104" y="1504518"/>
            <a:ext cx="574766" cy="33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0"/>
          <p:cNvPicPr preferRelativeResize="0"/>
          <p:nvPr/>
        </p:nvPicPr>
        <p:blipFill rotWithShape="1">
          <a:blip r:embed="rId4">
            <a:alphaModFix/>
          </a:blip>
          <a:srcRect b="90827" l="16542" r="56728" t="3151"/>
          <a:stretch/>
        </p:blipFill>
        <p:spPr>
          <a:xfrm>
            <a:off x="10928346" y="3362555"/>
            <a:ext cx="266132" cy="19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 rotWithShape="1">
          <a:blip r:embed="rId5">
            <a:alphaModFix/>
          </a:blip>
          <a:srcRect b="7016" l="-73" r="469" t="66070"/>
          <a:stretch/>
        </p:blipFill>
        <p:spPr>
          <a:xfrm>
            <a:off x="744812" y="5703483"/>
            <a:ext cx="7408772" cy="60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0"/>
          <p:cNvPicPr preferRelativeResize="0"/>
          <p:nvPr/>
        </p:nvPicPr>
        <p:blipFill rotWithShape="1">
          <a:blip r:embed="rId5">
            <a:alphaModFix/>
          </a:blip>
          <a:srcRect b="77153" l="0" r="0" t="5699"/>
          <a:stretch/>
        </p:blipFill>
        <p:spPr>
          <a:xfrm>
            <a:off x="744812" y="4526966"/>
            <a:ext cx="7408772" cy="385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/>
          <p:nvPr/>
        </p:nvSpPr>
        <p:spPr>
          <a:xfrm>
            <a:off x="-27700" y="292533"/>
            <a:ext cx="2277605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Initial point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31"/>
          <p:cNvPicPr preferRelativeResize="0"/>
          <p:nvPr/>
        </p:nvPicPr>
        <p:blipFill rotWithShape="1">
          <a:blip r:embed="rId3">
            <a:alphaModFix/>
          </a:blip>
          <a:srcRect b="42146" l="0" r="0" t="29990"/>
          <a:stretch/>
        </p:blipFill>
        <p:spPr>
          <a:xfrm>
            <a:off x="744793" y="4997070"/>
            <a:ext cx="7408772" cy="625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1"/>
          <p:cNvPicPr preferRelativeResize="0"/>
          <p:nvPr/>
        </p:nvPicPr>
        <p:blipFill rotWithShape="1">
          <a:blip r:embed="rId3">
            <a:alphaModFix/>
          </a:blip>
          <a:srcRect b="7016" l="-73" r="469" t="66070"/>
          <a:stretch/>
        </p:blipFill>
        <p:spPr>
          <a:xfrm>
            <a:off x="744793" y="5708484"/>
            <a:ext cx="7408772" cy="60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1"/>
          <p:cNvPicPr preferRelativeResize="0"/>
          <p:nvPr/>
        </p:nvPicPr>
        <p:blipFill rotWithShape="1">
          <a:blip r:embed="rId3">
            <a:alphaModFix/>
          </a:blip>
          <a:srcRect b="77153" l="0" r="0" t="5699"/>
          <a:stretch/>
        </p:blipFill>
        <p:spPr>
          <a:xfrm>
            <a:off x="744793" y="4531967"/>
            <a:ext cx="7408772" cy="38501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1"/>
          <p:cNvSpPr/>
          <p:nvPr/>
        </p:nvSpPr>
        <p:spPr>
          <a:xfrm>
            <a:off x="3439867" y="605357"/>
            <a:ext cx="7678755" cy="2862974"/>
          </a:xfrm>
          <a:custGeom>
            <a:rect b="b" l="l" r="r" t="t"/>
            <a:pathLst>
              <a:path extrusionOk="0" h="2862974" w="8242852">
                <a:moveTo>
                  <a:pt x="0" y="0"/>
                </a:moveTo>
                <a:cubicBezTo>
                  <a:pt x="183321" y="293756"/>
                  <a:pt x="410006" y="598530"/>
                  <a:pt x="636104" y="781878"/>
                </a:cubicBezTo>
                <a:cubicBezTo>
                  <a:pt x="862202" y="965226"/>
                  <a:pt x="965285" y="687222"/>
                  <a:pt x="1356589" y="1100088"/>
                </a:cubicBezTo>
                <a:cubicBezTo>
                  <a:pt x="1747893" y="1512954"/>
                  <a:pt x="2832359" y="2831574"/>
                  <a:pt x="3551582" y="2862469"/>
                </a:cubicBezTo>
                <a:cubicBezTo>
                  <a:pt x="4270806" y="2893365"/>
                  <a:pt x="5044660" y="1497496"/>
                  <a:pt x="5671930" y="1285461"/>
                </a:cubicBezTo>
                <a:cubicBezTo>
                  <a:pt x="6299200" y="1073426"/>
                  <a:pt x="6886713" y="1621183"/>
                  <a:pt x="7315200" y="1590261"/>
                </a:cubicBezTo>
                <a:cubicBezTo>
                  <a:pt x="7743687" y="1559339"/>
                  <a:pt x="8242852" y="1099930"/>
                  <a:pt x="8242852" y="1099930"/>
                </a:cubicBezTo>
                <a:lnTo>
                  <a:pt x="8242852" y="1099930"/>
                </a:lnTo>
                <a:lnTo>
                  <a:pt x="8242852" y="109993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" name="Google Shape;280;p31"/>
          <p:cNvCxnSpPr/>
          <p:nvPr/>
        </p:nvCxnSpPr>
        <p:spPr>
          <a:xfrm>
            <a:off x="3439866" y="3945356"/>
            <a:ext cx="784137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1" name="Google Shape;281;p31"/>
          <p:cNvCxnSpPr/>
          <p:nvPr/>
        </p:nvCxnSpPr>
        <p:spPr>
          <a:xfrm flipH="1">
            <a:off x="9158311" y="1898280"/>
            <a:ext cx="13860" cy="204323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82" name="Google Shape;282;p31"/>
          <p:cNvSpPr/>
          <p:nvPr/>
        </p:nvSpPr>
        <p:spPr>
          <a:xfrm>
            <a:off x="9134071" y="1818384"/>
            <a:ext cx="76200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1"/>
          <p:cNvSpPr/>
          <p:nvPr/>
        </p:nvSpPr>
        <p:spPr>
          <a:xfrm>
            <a:off x="9449562" y="1905844"/>
            <a:ext cx="76200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1"/>
          <p:cNvSpPr/>
          <p:nvPr/>
        </p:nvSpPr>
        <p:spPr>
          <a:xfrm>
            <a:off x="10198463" y="2155030"/>
            <a:ext cx="76200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5" name="Google Shape;285;p31"/>
          <p:cNvCxnSpPr/>
          <p:nvPr/>
        </p:nvCxnSpPr>
        <p:spPr>
          <a:xfrm>
            <a:off x="9487378" y="1993060"/>
            <a:ext cx="284" cy="195229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86" name="Google Shape;286;p31"/>
          <p:cNvCxnSpPr/>
          <p:nvPr/>
        </p:nvCxnSpPr>
        <p:spPr>
          <a:xfrm>
            <a:off x="10236563" y="2254852"/>
            <a:ext cx="0" cy="169431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id="287" name="Google Shape;28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84113" y="4181406"/>
            <a:ext cx="457200" cy="155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1"/>
          <p:cNvPicPr preferRelativeResize="0"/>
          <p:nvPr/>
        </p:nvPicPr>
        <p:blipFill rotWithShape="1">
          <a:blip r:embed="rId5">
            <a:alphaModFix/>
          </a:blip>
          <a:srcRect b="52901" l="16576" r="49153" t="38379"/>
          <a:stretch/>
        </p:blipFill>
        <p:spPr>
          <a:xfrm>
            <a:off x="9355165" y="4038103"/>
            <a:ext cx="341194" cy="286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1"/>
          <p:cNvPicPr preferRelativeResize="0"/>
          <p:nvPr/>
        </p:nvPicPr>
        <p:blipFill rotWithShape="1">
          <a:blip r:embed="rId5">
            <a:alphaModFix/>
          </a:blip>
          <a:srcRect b="66050" l="15662" r="46640" t="25645"/>
          <a:stretch/>
        </p:blipFill>
        <p:spPr>
          <a:xfrm>
            <a:off x="8977584" y="4044926"/>
            <a:ext cx="375313" cy="272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1"/>
          <p:cNvPicPr preferRelativeResize="0"/>
          <p:nvPr/>
        </p:nvPicPr>
        <p:blipFill rotWithShape="1">
          <a:blip r:embed="rId5">
            <a:alphaModFix/>
          </a:blip>
          <a:srcRect b="2082" l="17076" r="47968" t="88990"/>
          <a:stretch/>
        </p:blipFill>
        <p:spPr>
          <a:xfrm>
            <a:off x="10141313" y="4010931"/>
            <a:ext cx="348017" cy="293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1"/>
          <p:cNvPicPr preferRelativeResize="0"/>
          <p:nvPr/>
        </p:nvPicPr>
        <p:blipFill rotWithShape="1">
          <a:blip r:embed="rId6">
            <a:alphaModFix/>
          </a:blip>
          <a:srcRect b="77444" l="13587" r="7013" t="11312"/>
          <a:stretch/>
        </p:blipFill>
        <p:spPr>
          <a:xfrm>
            <a:off x="10831239" y="1298146"/>
            <a:ext cx="574766" cy="33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1"/>
          <p:cNvPicPr preferRelativeResize="0"/>
          <p:nvPr/>
        </p:nvPicPr>
        <p:blipFill rotWithShape="1">
          <a:blip r:embed="rId5">
            <a:alphaModFix/>
          </a:blip>
          <a:srcRect b="90827" l="16542" r="56728" t="3151"/>
          <a:stretch/>
        </p:blipFill>
        <p:spPr>
          <a:xfrm>
            <a:off x="11083268" y="4106678"/>
            <a:ext cx="266132" cy="19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1"/>
          <p:cNvPicPr preferRelativeResize="0"/>
          <p:nvPr/>
        </p:nvPicPr>
        <p:blipFill rotWithShape="1">
          <a:blip r:embed="rId5">
            <a:alphaModFix/>
          </a:blip>
          <a:srcRect b="66050" l="15662" r="46640" t="25645"/>
          <a:stretch/>
        </p:blipFill>
        <p:spPr>
          <a:xfrm>
            <a:off x="3303386" y="4059444"/>
            <a:ext cx="375313" cy="272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1"/>
          <p:cNvPicPr preferRelativeResize="0"/>
          <p:nvPr/>
        </p:nvPicPr>
        <p:blipFill rotWithShape="1">
          <a:blip r:embed="rId5">
            <a:alphaModFix/>
          </a:blip>
          <a:srcRect b="2082" l="17076" r="47968" t="88990"/>
          <a:stretch/>
        </p:blipFill>
        <p:spPr>
          <a:xfrm>
            <a:off x="4129689" y="4049513"/>
            <a:ext cx="348017" cy="2934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31"/>
          <p:cNvCxnSpPr/>
          <p:nvPr/>
        </p:nvCxnSpPr>
        <p:spPr>
          <a:xfrm>
            <a:off x="3555330" y="838479"/>
            <a:ext cx="0" cy="310303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id="296" name="Google Shape;29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0700" y="4210042"/>
            <a:ext cx="457200" cy="1551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7" name="Google Shape;297;p31"/>
          <p:cNvCxnSpPr/>
          <p:nvPr/>
        </p:nvCxnSpPr>
        <p:spPr>
          <a:xfrm>
            <a:off x="4264128" y="1456268"/>
            <a:ext cx="2004" cy="250290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98" name="Google Shape;298;p31"/>
          <p:cNvSpPr/>
          <p:nvPr/>
        </p:nvSpPr>
        <p:spPr>
          <a:xfrm>
            <a:off x="3523279" y="760902"/>
            <a:ext cx="76200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1"/>
          <p:cNvSpPr/>
          <p:nvPr/>
        </p:nvSpPr>
        <p:spPr>
          <a:xfrm>
            <a:off x="4232852" y="1418685"/>
            <a:ext cx="76200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0" name="Google Shape;300;p31"/>
          <p:cNvCxnSpPr/>
          <p:nvPr/>
        </p:nvCxnSpPr>
        <p:spPr>
          <a:xfrm flipH="1">
            <a:off x="5237564" y="2343050"/>
            <a:ext cx="3586" cy="15966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01" name="Google Shape;301;p31"/>
          <p:cNvCxnSpPr/>
          <p:nvPr/>
        </p:nvCxnSpPr>
        <p:spPr>
          <a:xfrm flipH="1">
            <a:off x="5752119" y="2905691"/>
            <a:ext cx="9576" cy="105348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02" name="Google Shape;302;p31"/>
          <p:cNvCxnSpPr/>
          <p:nvPr/>
        </p:nvCxnSpPr>
        <p:spPr>
          <a:xfrm flipH="1">
            <a:off x="6748084" y="3452834"/>
            <a:ext cx="322" cy="496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03" name="Google Shape;303;p31"/>
          <p:cNvSpPr/>
          <p:nvPr/>
        </p:nvSpPr>
        <p:spPr>
          <a:xfrm>
            <a:off x="5209974" y="2306249"/>
            <a:ext cx="76200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1"/>
          <p:cNvSpPr/>
          <p:nvPr/>
        </p:nvSpPr>
        <p:spPr>
          <a:xfrm>
            <a:off x="5729568" y="2836873"/>
            <a:ext cx="76200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1"/>
          <p:cNvSpPr/>
          <p:nvPr/>
        </p:nvSpPr>
        <p:spPr>
          <a:xfrm>
            <a:off x="6713316" y="3423978"/>
            <a:ext cx="76200" cy="762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p31"/>
          <p:cNvPicPr preferRelativeResize="0"/>
          <p:nvPr/>
        </p:nvPicPr>
        <p:blipFill rotWithShape="1">
          <a:blip r:embed="rId5">
            <a:alphaModFix/>
          </a:blip>
          <a:srcRect b="52901" l="16576" r="49153" t="38379"/>
          <a:stretch/>
        </p:blipFill>
        <p:spPr>
          <a:xfrm>
            <a:off x="5613001" y="4027991"/>
            <a:ext cx="341194" cy="286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1"/>
          <p:cNvPicPr preferRelativeResize="0"/>
          <p:nvPr/>
        </p:nvPicPr>
        <p:blipFill rotWithShape="1">
          <a:blip r:embed="rId5">
            <a:alphaModFix/>
          </a:blip>
          <a:srcRect b="66050" l="15662" r="46640" t="25645"/>
          <a:stretch/>
        </p:blipFill>
        <p:spPr>
          <a:xfrm>
            <a:off x="5071644" y="4034814"/>
            <a:ext cx="375313" cy="272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1"/>
          <p:cNvPicPr preferRelativeResize="0"/>
          <p:nvPr/>
        </p:nvPicPr>
        <p:blipFill rotWithShape="1">
          <a:blip r:embed="rId5">
            <a:alphaModFix/>
          </a:blip>
          <a:srcRect b="2082" l="17076" r="47968" t="88990"/>
          <a:stretch/>
        </p:blipFill>
        <p:spPr>
          <a:xfrm>
            <a:off x="6583397" y="4000819"/>
            <a:ext cx="348017" cy="293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4549" y="4151685"/>
            <a:ext cx="457200" cy="15512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1"/>
          <p:cNvSpPr txBox="1"/>
          <p:nvPr/>
        </p:nvSpPr>
        <p:spPr>
          <a:xfrm>
            <a:off x="8889071" y="690112"/>
            <a:ext cx="18140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minimum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31"/>
          <p:cNvPicPr preferRelativeResize="0"/>
          <p:nvPr/>
        </p:nvPicPr>
        <p:blipFill rotWithShape="1">
          <a:blip r:embed="rId7">
            <a:alphaModFix/>
          </a:blip>
          <a:srcRect b="0" l="0" r="51531" t="0"/>
          <a:stretch/>
        </p:blipFill>
        <p:spPr>
          <a:xfrm>
            <a:off x="7442007" y="1360382"/>
            <a:ext cx="492688" cy="677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1"/>
          <p:cNvPicPr preferRelativeResize="0"/>
          <p:nvPr/>
        </p:nvPicPr>
        <p:blipFill rotWithShape="1">
          <a:blip r:embed="rId8">
            <a:alphaModFix/>
          </a:blip>
          <a:srcRect b="0" l="48712" r="0" t="0"/>
          <a:stretch/>
        </p:blipFill>
        <p:spPr>
          <a:xfrm>
            <a:off x="10653212" y="562630"/>
            <a:ext cx="468180" cy="6085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Google Shape;313;p31"/>
          <p:cNvCxnSpPr/>
          <p:nvPr/>
        </p:nvCxnSpPr>
        <p:spPr>
          <a:xfrm flipH="1" rot="5400000">
            <a:off x="9279020" y="1212015"/>
            <a:ext cx="1090800" cy="828300"/>
          </a:xfrm>
          <a:prstGeom prst="curvedConnector3">
            <a:avLst>
              <a:gd fmla="val 49998" name="adj1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314" name="Google Shape;314;p31"/>
          <p:cNvSpPr txBox="1"/>
          <p:nvPr/>
        </p:nvSpPr>
        <p:spPr>
          <a:xfrm>
            <a:off x="3849780" y="654656"/>
            <a:ext cx="18140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saddle point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31"/>
          <p:cNvPicPr preferRelativeResize="0"/>
          <p:nvPr/>
        </p:nvPicPr>
        <p:blipFill rotWithShape="1">
          <a:blip r:embed="rId8">
            <a:alphaModFix/>
          </a:blip>
          <a:srcRect b="0" l="48712" r="0" t="0"/>
          <a:stretch/>
        </p:blipFill>
        <p:spPr>
          <a:xfrm>
            <a:off x="5269424" y="510142"/>
            <a:ext cx="468180" cy="608563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1"/>
          <p:cNvSpPr txBox="1"/>
          <p:nvPr/>
        </p:nvSpPr>
        <p:spPr>
          <a:xfrm>
            <a:off x="5539597" y="1562883"/>
            <a:ext cx="209335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global minimum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7" name="Google Shape;317;p31"/>
          <p:cNvCxnSpPr/>
          <p:nvPr/>
        </p:nvCxnSpPr>
        <p:spPr>
          <a:xfrm flipH="1" rot="5400000">
            <a:off x="5636442" y="2326932"/>
            <a:ext cx="1500300" cy="710700"/>
          </a:xfrm>
          <a:prstGeom prst="curvedConnector3">
            <a:avLst>
              <a:gd fmla="val 49997" name="adj1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18" name="Google Shape;318;p31"/>
          <p:cNvCxnSpPr/>
          <p:nvPr/>
        </p:nvCxnSpPr>
        <p:spPr>
          <a:xfrm flipH="1" rot="10800000">
            <a:off x="4294752" y="1005649"/>
            <a:ext cx="504300" cy="434400"/>
          </a:xfrm>
          <a:prstGeom prst="curvedConnector2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319" name="Google Shape;319;p31"/>
          <p:cNvSpPr/>
          <p:nvPr/>
        </p:nvSpPr>
        <p:spPr>
          <a:xfrm>
            <a:off x="247647" y="4471800"/>
            <a:ext cx="423080" cy="439497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"/>
          <p:cNvSpPr/>
          <p:nvPr/>
        </p:nvSpPr>
        <p:spPr>
          <a:xfrm>
            <a:off x="-27700" y="292533"/>
            <a:ext cx="2265574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Initial point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Google Shape;325;p32"/>
          <p:cNvPicPr preferRelativeResize="0"/>
          <p:nvPr/>
        </p:nvPicPr>
        <p:blipFill rotWithShape="1">
          <a:blip r:embed="rId3">
            <a:alphaModFix/>
          </a:blip>
          <a:srcRect b="42146" l="0" r="0" t="29990"/>
          <a:stretch/>
        </p:blipFill>
        <p:spPr>
          <a:xfrm>
            <a:off x="744800" y="4997070"/>
            <a:ext cx="7408772" cy="625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2"/>
          <p:cNvPicPr preferRelativeResize="0"/>
          <p:nvPr/>
        </p:nvPicPr>
        <p:blipFill rotWithShape="1">
          <a:blip r:embed="rId3">
            <a:alphaModFix/>
          </a:blip>
          <a:srcRect b="7016" l="-73" r="469" t="66070"/>
          <a:stretch/>
        </p:blipFill>
        <p:spPr>
          <a:xfrm>
            <a:off x="744800" y="5708484"/>
            <a:ext cx="7408772" cy="60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2"/>
          <p:cNvPicPr preferRelativeResize="0"/>
          <p:nvPr/>
        </p:nvPicPr>
        <p:blipFill rotWithShape="1">
          <a:blip r:embed="rId3">
            <a:alphaModFix/>
          </a:blip>
          <a:srcRect b="77153" l="0" r="0" t="5699"/>
          <a:stretch/>
        </p:blipFill>
        <p:spPr>
          <a:xfrm>
            <a:off x="744800" y="4531967"/>
            <a:ext cx="7408772" cy="385011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2"/>
          <p:cNvSpPr txBox="1"/>
          <p:nvPr>
            <p:ph idx="1" type="body"/>
          </p:nvPr>
        </p:nvSpPr>
        <p:spPr>
          <a:xfrm>
            <a:off x="670734" y="1431682"/>
            <a:ext cx="10515600" cy="4409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non-convex cost functions it is possible to end up at a saddle point or a local minimum depending on the initialization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such cases run the iterative method multiple times with different initializations and take the lowest result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Convex costs do not require multiple runs!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2"/>
          <p:cNvSpPr/>
          <p:nvPr/>
        </p:nvSpPr>
        <p:spPr>
          <a:xfrm>
            <a:off x="247654" y="4471800"/>
            <a:ext cx="423080" cy="439497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/>
          <p:nvPr/>
        </p:nvSpPr>
        <p:spPr>
          <a:xfrm>
            <a:off x="-27700" y="292533"/>
            <a:ext cx="2891216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to stop?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33"/>
          <p:cNvPicPr preferRelativeResize="0"/>
          <p:nvPr/>
        </p:nvPicPr>
        <p:blipFill rotWithShape="1">
          <a:blip r:embed="rId3">
            <a:alphaModFix/>
          </a:blip>
          <a:srcRect b="42146" l="0" r="0" t="29990"/>
          <a:stretch/>
        </p:blipFill>
        <p:spPr>
          <a:xfrm>
            <a:off x="744800" y="4997070"/>
            <a:ext cx="7408772" cy="625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3"/>
          <p:cNvPicPr preferRelativeResize="0"/>
          <p:nvPr/>
        </p:nvPicPr>
        <p:blipFill rotWithShape="1">
          <a:blip r:embed="rId3">
            <a:alphaModFix/>
          </a:blip>
          <a:srcRect b="7016" l="-73" r="469" t="66070"/>
          <a:stretch/>
        </p:blipFill>
        <p:spPr>
          <a:xfrm>
            <a:off x="744800" y="5708484"/>
            <a:ext cx="7408772" cy="60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3"/>
          <p:cNvPicPr preferRelativeResize="0"/>
          <p:nvPr/>
        </p:nvPicPr>
        <p:blipFill rotWithShape="1">
          <a:blip r:embed="rId3">
            <a:alphaModFix/>
          </a:blip>
          <a:srcRect b="77153" l="0" r="0" t="5699"/>
          <a:stretch/>
        </p:blipFill>
        <p:spPr>
          <a:xfrm>
            <a:off x="744800" y="4531967"/>
            <a:ext cx="7408772" cy="385011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3"/>
          <p:cNvSpPr txBox="1"/>
          <p:nvPr>
            <p:ph idx="1" type="body"/>
          </p:nvPr>
        </p:nvSpPr>
        <p:spPr>
          <a:xfrm>
            <a:off x="608678" y="1345183"/>
            <a:ext cx="10515600" cy="3106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Theoretically speaking an iterative algorithm must be run until the gradient becomes exactly zero!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practice we stop after a pre-determined number of iterations or when we reach an approximate stationary point where                                 for some small user-defined threshold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1786" y="3259575"/>
            <a:ext cx="1988441" cy="422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3"/>
          <p:cNvPicPr preferRelativeResize="0"/>
          <p:nvPr/>
        </p:nvPicPr>
        <p:blipFill rotWithShape="1">
          <a:blip r:embed="rId4">
            <a:alphaModFix/>
          </a:blip>
          <a:srcRect b="-1015" l="87607" r="0" t="0"/>
          <a:stretch/>
        </p:blipFill>
        <p:spPr>
          <a:xfrm>
            <a:off x="3121744" y="3724101"/>
            <a:ext cx="256838" cy="444472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3"/>
          <p:cNvSpPr/>
          <p:nvPr/>
        </p:nvSpPr>
        <p:spPr>
          <a:xfrm>
            <a:off x="247654" y="4471800"/>
            <a:ext cx="423080" cy="439497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