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3f5ed5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13f5ed5cf_1_0:notes"/>
          <p:cNvSpPr/>
          <p:nvPr>
            <p:ph idx="2" type="sldImg"/>
          </p:nvPr>
        </p:nvSpPr>
        <p:spPr>
          <a:xfrm>
            <a:off x="381395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914401" y="213042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1" y="1600203"/>
            <a:ext cx="1097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63086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63086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1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97607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09601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09601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93375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93375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66739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389720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389720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832812" y="-1623297"/>
            <a:ext cx="4526100" cy="10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285062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697159" y="-812709"/>
            <a:ext cx="5851500" cy="8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09601" y="274638"/>
            <a:ext cx="1097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09601" y="1600203"/>
            <a:ext cx="1097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1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5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37610" y="6356353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Relationship Id="rId7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Relationship Id="rId4" Type="http://schemas.openxmlformats.org/officeDocument/2006/relationships/image" Target="../media/image36.png"/><Relationship Id="rId11" Type="http://schemas.openxmlformats.org/officeDocument/2006/relationships/image" Target="../media/image47.png"/><Relationship Id="rId10" Type="http://schemas.openxmlformats.org/officeDocument/2006/relationships/image" Target="../media/image50.png"/><Relationship Id="rId12" Type="http://schemas.openxmlformats.org/officeDocument/2006/relationships/image" Target="../media/image52.png"/><Relationship Id="rId9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58.png"/><Relationship Id="rId7" Type="http://schemas.openxmlformats.org/officeDocument/2006/relationships/image" Target="../media/image57.png"/><Relationship Id="rId8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319500" y="3892550"/>
            <a:ext cx="12026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Machine Learning Refined: Foundations, Applications, and Algorithms</a:t>
            </a:r>
            <a:br>
              <a:rPr b="1" i="0" lang="en-US" sz="2400" u="none" cap="none" strike="noStrike">
                <a:solidFill>
                  <a:schemeClr val="dk1"/>
                </a:solidFill>
              </a:rPr>
            </a:br>
            <a:r>
              <a:rPr b="1" lang="en-US" sz="2400"/>
              <a:t>Cambridge University Press (2016)</a:t>
            </a:r>
            <a:endParaRPr b="1"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>
            <p:ph type="ctrTitle"/>
          </p:nvPr>
        </p:nvSpPr>
        <p:spPr>
          <a:xfrm>
            <a:off x="82755" y="1766175"/>
            <a:ext cx="12026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000"/>
              <a:t>Chapter 5: Automatic Feature Design for Regression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2168907" y="1852424"/>
            <a:ext cx="2704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Polynomial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2184950" y="2404937"/>
            <a:ext cx="268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Fourier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391" y="5368435"/>
            <a:ext cx="1400175" cy="41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34"/>
          <p:cNvGrpSpPr/>
          <p:nvPr/>
        </p:nvGrpSpPr>
        <p:grpSpPr>
          <a:xfrm>
            <a:off x="3642391" y="5787535"/>
            <a:ext cx="5244665" cy="596763"/>
            <a:chOff x="3281362" y="3165849"/>
            <a:chExt cx="5244665" cy="596763"/>
          </a:xfrm>
        </p:grpSpPr>
        <p:pic>
          <p:nvPicPr>
            <p:cNvPr id="375" name="Google Shape;375;p34"/>
            <p:cNvPicPr preferRelativeResize="0"/>
            <p:nvPr/>
          </p:nvPicPr>
          <p:blipFill rotWithShape="1">
            <a:blip r:embed="rId4">
              <a:alphaModFix/>
            </a:blip>
            <a:srcRect b="3757" l="0" r="78285" t="0"/>
            <a:stretch/>
          </p:blipFill>
          <p:spPr>
            <a:xfrm>
              <a:off x="3281362" y="3167063"/>
              <a:ext cx="1222399" cy="504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4"/>
            <p:cNvPicPr preferRelativeResize="0"/>
            <p:nvPr/>
          </p:nvPicPr>
          <p:blipFill rotWithShape="1">
            <a:blip r:embed="rId5">
              <a:alphaModFix/>
            </a:blip>
            <a:srcRect b="-3496" l="0" r="90783" t="0"/>
            <a:stretch/>
          </p:blipFill>
          <p:spPr>
            <a:xfrm>
              <a:off x="4503761" y="3257213"/>
              <a:ext cx="270397" cy="41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4"/>
            <p:cNvPicPr preferRelativeResize="0"/>
            <p:nvPr/>
          </p:nvPicPr>
          <p:blipFill rotWithShape="1">
            <a:blip r:embed="rId4">
              <a:alphaModFix/>
            </a:blip>
            <a:srcRect b="-13913" l="33351" r="0" t="0"/>
            <a:stretch/>
          </p:blipFill>
          <p:spPr>
            <a:xfrm>
              <a:off x="4774158" y="3165849"/>
              <a:ext cx="3751869" cy="5967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34"/>
          <p:cNvSpPr txBox="1"/>
          <p:nvPr/>
        </p:nvSpPr>
        <p:spPr>
          <a:xfrm>
            <a:off x="7727494" y="1852424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Single hidden-layer network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 rotWithShape="1">
          <a:blip r:embed="rId6">
            <a:alphaModFix/>
          </a:blip>
          <a:srcRect b="51093" l="0" r="0" t="0"/>
          <a:stretch/>
        </p:blipFill>
        <p:spPr>
          <a:xfrm>
            <a:off x="2168888" y="2854764"/>
            <a:ext cx="7828978" cy="2006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/>
          <p:nvPr/>
        </p:nvSpPr>
        <p:spPr>
          <a:xfrm>
            <a:off x="3470724" y="5253143"/>
            <a:ext cx="5564094" cy="113115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9432423" y="5373717"/>
            <a:ext cx="18796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‘tanh’ activation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7">
            <a:alphaModFix/>
          </a:blip>
          <a:srcRect b="52184" l="0" r="0" t="0"/>
          <a:stretch/>
        </p:blipFill>
        <p:spPr>
          <a:xfrm>
            <a:off x="9446619" y="5785645"/>
            <a:ext cx="2209800" cy="37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2081757" y="1852424"/>
            <a:ext cx="2704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Polynomial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2097800" y="2404937"/>
            <a:ext cx="268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Fourier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391" y="5368435"/>
            <a:ext cx="1400175" cy="41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35"/>
          <p:cNvGrpSpPr/>
          <p:nvPr/>
        </p:nvGrpSpPr>
        <p:grpSpPr>
          <a:xfrm>
            <a:off x="3642391" y="5787535"/>
            <a:ext cx="5244665" cy="596763"/>
            <a:chOff x="3281362" y="3165849"/>
            <a:chExt cx="5244665" cy="596763"/>
          </a:xfrm>
        </p:grpSpPr>
        <p:pic>
          <p:nvPicPr>
            <p:cNvPr id="394" name="Google Shape;394;p35"/>
            <p:cNvPicPr preferRelativeResize="0"/>
            <p:nvPr/>
          </p:nvPicPr>
          <p:blipFill rotWithShape="1">
            <a:blip r:embed="rId4">
              <a:alphaModFix/>
            </a:blip>
            <a:srcRect b="3757" l="0" r="78285" t="0"/>
            <a:stretch/>
          </p:blipFill>
          <p:spPr>
            <a:xfrm>
              <a:off x="3281362" y="3167063"/>
              <a:ext cx="1222399" cy="504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35"/>
            <p:cNvPicPr preferRelativeResize="0"/>
            <p:nvPr/>
          </p:nvPicPr>
          <p:blipFill rotWithShape="1">
            <a:blip r:embed="rId5">
              <a:alphaModFix/>
            </a:blip>
            <a:srcRect b="-3496" l="0" r="90783" t="0"/>
            <a:stretch/>
          </p:blipFill>
          <p:spPr>
            <a:xfrm>
              <a:off x="4503761" y="3257213"/>
              <a:ext cx="270397" cy="41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35"/>
            <p:cNvPicPr preferRelativeResize="0"/>
            <p:nvPr/>
          </p:nvPicPr>
          <p:blipFill rotWithShape="1">
            <a:blip r:embed="rId4">
              <a:alphaModFix/>
            </a:blip>
            <a:srcRect b="-13913" l="33351" r="0" t="0"/>
            <a:stretch/>
          </p:blipFill>
          <p:spPr>
            <a:xfrm>
              <a:off x="4774158" y="3165849"/>
              <a:ext cx="3751869" cy="5967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35"/>
          <p:cNvSpPr txBox="1"/>
          <p:nvPr/>
        </p:nvSpPr>
        <p:spPr>
          <a:xfrm>
            <a:off x="7640344" y="1852424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Single hidden-layer network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5"/>
          <p:cNvPicPr preferRelativeResize="0"/>
          <p:nvPr/>
        </p:nvPicPr>
        <p:blipFill rotWithShape="1">
          <a:blip r:embed="rId6">
            <a:alphaModFix/>
          </a:blip>
          <a:srcRect b="-144" l="-174" r="173" t="51238"/>
          <a:stretch/>
        </p:blipFill>
        <p:spPr>
          <a:xfrm>
            <a:off x="2168888" y="2854764"/>
            <a:ext cx="7828978" cy="2006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/>
          <p:nvPr/>
        </p:nvSpPr>
        <p:spPr>
          <a:xfrm>
            <a:off x="3470724" y="5253143"/>
            <a:ext cx="5564094" cy="113115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9432423" y="5373717"/>
            <a:ext cx="18046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‘max’ activation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35"/>
          <p:cNvPicPr preferRelativeResize="0"/>
          <p:nvPr/>
        </p:nvPicPr>
        <p:blipFill rotWithShape="1">
          <a:blip r:embed="rId7">
            <a:alphaModFix/>
          </a:blip>
          <a:srcRect b="0" l="0" r="0" t="45240"/>
          <a:stretch/>
        </p:blipFill>
        <p:spPr>
          <a:xfrm>
            <a:off x="9432423" y="5818720"/>
            <a:ext cx="2209800" cy="42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926" y="1131731"/>
            <a:ext cx="7584529" cy="572626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6"/>
          <p:cNvSpPr/>
          <p:nvPr/>
        </p:nvSpPr>
        <p:spPr>
          <a:xfrm>
            <a:off x="-2" y="272002"/>
            <a:ext cx="828419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4944009" y="1267262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4944008" y="3139501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4944007" y="5089826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8758634" y="1239966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6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8731338" y="3112205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6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8731338" y="5025388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6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1206316" y="1804224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basis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1370115" y="3621538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 basis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811315" y="5500601"/>
            <a:ext cx="3121811" cy="740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hidden-layer basis</a:t>
            </a:r>
            <a:b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(with ‘tanh’ activation)</a:t>
            </a: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/>
          <p:nvPr/>
        </p:nvSpPr>
        <p:spPr>
          <a:xfrm>
            <a:off x="-2" y="272002"/>
            <a:ext cx="7970295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single hidden-layer to multi hidden-layer bases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37"/>
          <p:cNvGrpSpPr/>
          <p:nvPr/>
        </p:nvGrpSpPr>
        <p:grpSpPr>
          <a:xfrm>
            <a:off x="4246634" y="2356388"/>
            <a:ext cx="3236081" cy="530920"/>
            <a:chOff x="3281362" y="3165850"/>
            <a:chExt cx="3236081" cy="530920"/>
          </a:xfrm>
        </p:grpSpPr>
        <p:pic>
          <p:nvPicPr>
            <p:cNvPr id="423" name="Google Shape;423;p37"/>
            <p:cNvPicPr preferRelativeResize="0"/>
            <p:nvPr/>
          </p:nvPicPr>
          <p:blipFill rotWithShape="1">
            <a:blip r:embed="rId3">
              <a:alphaModFix/>
            </a:blip>
            <a:srcRect b="3757" l="0" r="78285" t="0"/>
            <a:stretch/>
          </p:blipFill>
          <p:spPr>
            <a:xfrm>
              <a:off x="3281362" y="3167063"/>
              <a:ext cx="1222399" cy="504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37"/>
            <p:cNvPicPr preferRelativeResize="0"/>
            <p:nvPr/>
          </p:nvPicPr>
          <p:blipFill rotWithShape="1">
            <a:blip r:embed="rId4">
              <a:alphaModFix/>
            </a:blip>
            <a:srcRect b="-3496" l="0" r="90783" t="0"/>
            <a:stretch/>
          </p:blipFill>
          <p:spPr>
            <a:xfrm>
              <a:off x="4503761" y="3257213"/>
              <a:ext cx="270397" cy="41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37"/>
            <p:cNvPicPr preferRelativeResize="0"/>
            <p:nvPr/>
          </p:nvPicPr>
          <p:blipFill rotWithShape="1">
            <a:blip r:embed="rId3">
              <a:alphaModFix/>
            </a:blip>
            <a:srcRect b="-1345" l="33351" r="35681" t="0"/>
            <a:stretch/>
          </p:blipFill>
          <p:spPr>
            <a:xfrm>
              <a:off x="4774159" y="3165850"/>
              <a:ext cx="1743284" cy="530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37"/>
          <p:cNvGrpSpPr/>
          <p:nvPr/>
        </p:nvGrpSpPr>
        <p:grpSpPr>
          <a:xfrm>
            <a:off x="674665" y="1520667"/>
            <a:ext cx="10107065" cy="950426"/>
            <a:chOff x="551835" y="1466570"/>
            <a:chExt cx="10107065" cy="950426"/>
          </a:xfrm>
        </p:grpSpPr>
        <p:sp>
          <p:nvSpPr>
            <p:cNvPr id="427" name="Google Shape;427;p37"/>
            <p:cNvSpPr txBox="1"/>
            <p:nvPr/>
          </p:nvSpPr>
          <p:spPr>
            <a:xfrm>
              <a:off x="551835" y="1466570"/>
              <a:ext cx="10107065" cy="950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Flexibility of the single hidden-layer basis functions is gained by introduction of adjustable internal parameters       and  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8" name="Google Shape;428;p37"/>
            <p:cNvPicPr preferRelativeResize="0"/>
            <p:nvPr/>
          </p:nvPicPr>
          <p:blipFill rotWithShape="1">
            <a:blip r:embed="rId3">
              <a:alphaModFix/>
            </a:blip>
            <a:srcRect b="12862" l="35592" r="57620" t="35033"/>
            <a:stretch/>
          </p:blipFill>
          <p:spPr>
            <a:xfrm>
              <a:off x="4785972" y="1879112"/>
              <a:ext cx="382138" cy="272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7"/>
            <p:cNvPicPr preferRelativeResize="0"/>
            <p:nvPr/>
          </p:nvPicPr>
          <p:blipFill rotWithShape="1">
            <a:blip r:embed="rId3">
              <a:alphaModFix/>
            </a:blip>
            <a:srcRect b="-2777" l="54245" r="38793" t="25457"/>
            <a:stretch/>
          </p:blipFill>
          <p:spPr>
            <a:xfrm>
              <a:off x="5777272" y="1879112"/>
              <a:ext cx="391802" cy="405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" name="Google Shape;430;p37"/>
          <p:cNvSpPr txBox="1"/>
          <p:nvPr/>
        </p:nvSpPr>
        <p:spPr>
          <a:xfrm>
            <a:off x="674665" y="2971485"/>
            <a:ext cx="10107065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even more flexible basis functions we can compose the activation function with itself, giving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two-hidden layer basis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of the form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37"/>
          <p:cNvGrpSpPr/>
          <p:nvPr/>
        </p:nvGrpSpPr>
        <p:grpSpPr>
          <a:xfrm>
            <a:off x="2611971" y="3730946"/>
            <a:ext cx="6505410" cy="1149471"/>
            <a:chOff x="2035791" y="4172391"/>
            <a:chExt cx="6505410" cy="1149471"/>
          </a:xfrm>
        </p:grpSpPr>
        <p:pic>
          <p:nvPicPr>
            <p:cNvPr id="432" name="Google Shape;432;p37"/>
            <p:cNvPicPr preferRelativeResize="0"/>
            <p:nvPr/>
          </p:nvPicPr>
          <p:blipFill rotWithShape="1">
            <a:blip r:embed="rId5">
              <a:alphaModFix/>
            </a:blip>
            <a:srcRect b="0" l="58219" r="0" t="0"/>
            <a:stretch/>
          </p:blipFill>
          <p:spPr>
            <a:xfrm>
              <a:off x="5604231" y="4172391"/>
              <a:ext cx="2936970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7"/>
            <p:cNvPicPr preferRelativeResize="0"/>
            <p:nvPr/>
          </p:nvPicPr>
          <p:blipFill rotWithShape="1">
            <a:blip r:embed="rId5">
              <a:alphaModFix/>
            </a:blip>
            <a:srcRect b="0" l="27246" r="50673" t="0"/>
            <a:stretch/>
          </p:blipFill>
          <p:spPr>
            <a:xfrm>
              <a:off x="3858314" y="4197912"/>
              <a:ext cx="1552126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7"/>
            <p:cNvPicPr preferRelativeResize="0"/>
            <p:nvPr/>
          </p:nvPicPr>
          <p:blipFill rotWithShape="1">
            <a:blip r:embed="rId5">
              <a:alphaModFix/>
            </a:blip>
            <a:srcRect b="0" l="-4400" r="82320" t="0"/>
            <a:stretch/>
          </p:blipFill>
          <p:spPr>
            <a:xfrm>
              <a:off x="2035791" y="4188686"/>
              <a:ext cx="1552126" cy="112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7"/>
            <p:cNvPicPr preferRelativeResize="0"/>
            <p:nvPr/>
          </p:nvPicPr>
          <p:blipFill rotWithShape="1">
            <a:blip r:embed="rId4">
              <a:alphaModFix/>
            </a:blip>
            <a:srcRect b="-3496" l="0" r="90783" t="0"/>
            <a:stretch/>
          </p:blipFill>
          <p:spPr>
            <a:xfrm>
              <a:off x="3587917" y="4534288"/>
              <a:ext cx="270397" cy="414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7"/>
            <p:cNvPicPr preferRelativeResize="0"/>
            <p:nvPr/>
          </p:nvPicPr>
          <p:blipFill rotWithShape="1">
            <a:blip r:embed="rId4">
              <a:alphaModFix/>
            </a:blip>
            <a:srcRect b="-3496" l="0" r="90783" t="0"/>
            <a:stretch/>
          </p:blipFill>
          <p:spPr>
            <a:xfrm>
              <a:off x="5381838" y="4548767"/>
              <a:ext cx="270397" cy="414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37"/>
          <p:cNvSpPr txBox="1"/>
          <p:nvPr/>
        </p:nvSpPr>
        <p:spPr>
          <a:xfrm>
            <a:off x="670924" y="4994144"/>
            <a:ext cx="10107065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composition procedure can be repeated to arrive at a general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L-hidden layer basis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685897" y="5724074"/>
            <a:ext cx="10107065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basis with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&gt;2  hidden-layers is usually called a ‘deep network’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/>
          <p:nvPr/>
        </p:nvSpPr>
        <p:spPr>
          <a:xfrm>
            <a:off x="-2" y="272002"/>
            <a:ext cx="509061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 hidden-layer basis functions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88" y="1650811"/>
            <a:ext cx="900112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/>
          <p:nvPr/>
        </p:nvSpPr>
        <p:spPr>
          <a:xfrm>
            <a:off x="682390" y="4800511"/>
            <a:ext cx="2127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‘max’ activation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682390" y="2452543"/>
            <a:ext cx="21709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‘tanh’ activation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/>
          <p:nvPr/>
        </p:nvSpPr>
        <p:spPr>
          <a:xfrm>
            <a:off x="-3" y="272002"/>
            <a:ext cx="689212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a neural network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764617" y="5135596"/>
            <a:ext cx="26913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artificial neuron: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39"/>
          <p:cNvGrpSpPr/>
          <p:nvPr/>
        </p:nvGrpSpPr>
        <p:grpSpPr>
          <a:xfrm>
            <a:off x="4734420" y="4138995"/>
            <a:ext cx="6009863" cy="2057400"/>
            <a:chOff x="3942850" y="2881966"/>
            <a:chExt cx="6009863" cy="2057400"/>
          </a:xfrm>
        </p:grpSpPr>
        <p:pic>
          <p:nvPicPr>
            <p:cNvPr id="454" name="Google Shape;454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2850" y="2881966"/>
              <a:ext cx="3876675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39"/>
            <p:cNvPicPr preferRelativeResize="0"/>
            <p:nvPr/>
          </p:nvPicPr>
          <p:blipFill rotWithShape="1">
            <a:blip r:embed="rId4">
              <a:alphaModFix/>
            </a:blip>
            <a:srcRect b="2447" l="25476" r="3682" t="0"/>
            <a:stretch/>
          </p:blipFill>
          <p:spPr>
            <a:xfrm>
              <a:off x="6315747" y="2953509"/>
              <a:ext cx="2415654" cy="399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39"/>
            <p:cNvPicPr preferRelativeResize="0"/>
            <p:nvPr/>
          </p:nvPicPr>
          <p:blipFill rotWithShape="1">
            <a:blip r:embed="rId5">
              <a:alphaModFix/>
            </a:blip>
            <a:srcRect b="0" l="0" r="0" t="11461"/>
            <a:stretch/>
          </p:blipFill>
          <p:spPr>
            <a:xfrm>
              <a:off x="7047588" y="4024507"/>
              <a:ext cx="2905125" cy="430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" name="Google Shape;457;p39"/>
          <p:cNvSpPr/>
          <p:nvPr/>
        </p:nvSpPr>
        <p:spPr>
          <a:xfrm>
            <a:off x="754742" y="2248391"/>
            <a:ext cx="2711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biological neuron: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5442437" y="6217195"/>
            <a:ext cx="1664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 unit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9"/>
          <p:cNvSpPr/>
          <p:nvPr/>
        </p:nvSpPr>
        <p:spPr>
          <a:xfrm flipH="1" rot="9513888">
            <a:off x="6855404" y="5699338"/>
            <a:ext cx="503824" cy="525433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5292" y="1233223"/>
            <a:ext cx="4063052" cy="280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/>
          <p:nvPr/>
        </p:nvSpPr>
        <p:spPr>
          <a:xfrm>
            <a:off x="-3" y="272002"/>
            <a:ext cx="689212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a neural network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572" y="1050236"/>
            <a:ext cx="8918669" cy="425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0"/>
          <p:cNvPicPr preferRelativeResize="0"/>
          <p:nvPr/>
        </p:nvPicPr>
        <p:blipFill rotWithShape="1">
          <a:blip r:embed="rId4">
            <a:alphaModFix/>
          </a:blip>
          <a:srcRect b="0" l="0" r="0" t="12260"/>
          <a:stretch/>
        </p:blipFill>
        <p:spPr>
          <a:xfrm>
            <a:off x="762924" y="5497253"/>
            <a:ext cx="10837028" cy="98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5878" y="2521148"/>
            <a:ext cx="28384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/>
          <p:nvPr/>
        </p:nvSpPr>
        <p:spPr>
          <a:xfrm>
            <a:off x="668742" y="5456309"/>
            <a:ext cx="11013098" cy="1121911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/>
        </p:nvSpPr>
        <p:spPr>
          <a:xfrm>
            <a:off x="833129" y="3341612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continuous Least Squares integral above is intractable esp. when using neural net bases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5" name="Google Shape;475;p41"/>
          <p:cNvGrpSpPr/>
          <p:nvPr/>
        </p:nvGrpSpPr>
        <p:grpSpPr>
          <a:xfrm>
            <a:off x="1747989" y="1112553"/>
            <a:ext cx="8800656" cy="1747474"/>
            <a:chOff x="1747989" y="731553"/>
            <a:chExt cx="8800656" cy="1747474"/>
          </a:xfrm>
        </p:grpSpPr>
        <p:sp>
          <p:nvSpPr>
            <p:cNvPr id="476" name="Google Shape;476;p41"/>
            <p:cNvSpPr/>
            <p:nvPr/>
          </p:nvSpPr>
          <p:spPr>
            <a:xfrm>
              <a:off x="1747989" y="2078917"/>
              <a:ext cx="88006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contains internal parameters when adjustable bases are used; otherwise empty  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" name="Google Shape;477;p41"/>
            <p:cNvGrpSpPr/>
            <p:nvPr/>
          </p:nvGrpSpPr>
          <p:grpSpPr>
            <a:xfrm>
              <a:off x="3203993" y="731553"/>
              <a:ext cx="5984183" cy="1189811"/>
              <a:chOff x="2791328" y="900906"/>
              <a:chExt cx="5984183" cy="1189811"/>
            </a:xfrm>
          </p:grpSpPr>
          <p:pic>
            <p:nvPicPr>
              <p:cNvPr id="478" name="Google Shape;478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7640"/>
              <a:stretch/>
            </p:blipFill>
            <p:spPr>
              <a:xfrm>
                <a:off x="3101951" y="900906"/>
                <a:ext cx="5673560" cy="1189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" name="Google Shape;479;p41"/>
              <p:cNvPicPr preferRelativeResize="0"/>
              <p:nvPr/>
            </p:nvPicPr>
            <p:blipFill rotWithShape="1">
              <a:blip r:embed="rId4">
                <a:alphaModFix/>
              </a:blip>
              <a:srcRect b="21126" l="2198" r="69463" t="29324"/>
              <a:stretch/>
            </p:blipFill>
            <p:spPr>
              <a:xfrm>
                <a:off x="2791328" y="1147663"/>
                <a:ext cx="1708661" cy="7598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0" name="Google Shape;480;p41"/>
            <p:cNvSpPr/>
            <p:nvPr/>
          </p:nvSpPr>
          <p:spPr>
            <a:xfrm flipH="1" rot="9513888">
              <a:off x="4295960" y="1604545"/>
              <a:ext cx="538437" cy="455501"/>
            </a:xfrm>
            <a:custGeom>
              <a:rect b="b" l="l" r="r" t="t"/>
              <a:pathLst>
                <a:path extrusionOk="0" h="857956" w="1196622">
                  <a:moveTo>
                    <a:pt x="1196622" y="857956"/>
                  </a:moveTo>
                  <a:cubicBezTo>
                    <a:pt x="1176866" y="722489"/>
                    <a:pt x="1157111" y="587023"/>
                    <a:pt x="1095022" y="553156"/>
                  </a:cubicBezTo>
                  <a:cubicBezTo>
                    <a:pt x="1032933" y="519289"/>
                    <a:pt x="936978" y="711200"/>
                    <a:pt x="824089" y="654756"/>
                  </a:cubicBezTo>
                  <a:cubicBezTo>
                    <a:pt x="711200" y="598312"/>
                    <a:pt x="555037" y="323615"/>
                    <a:pt x="417689" y="214489"/>
                  </a:cubicBezTo>
                  <a:cubicBezTo>
                    <a:pt x="280341" y="105363"/>
                    <a:pt x="140170" y="5268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41"/>
          <p:cNvGrpSpPr/>
          <p:nvPr/>
        </p:nvGrpSpPr>
        <p:grpSpPr>
          <a:xfrm>
            <a:off x="833129" y="4179614"/>
            <a:ext cx="10748511" cy="1974814"/>
            <a:chOff x="833129" y="3290614"/>
            <a:chExt cx="10748511" cy="1974814"/>
          </a:xfrm>
        </p:grpSpPr>
        <p:pic>
          <p:nvPicPr>
            <p:cNvPr id="482" name="Google Shape;482;p41"/>
            <p:cNvPicPr preferRelativeResize="0"/>
            <p:nvPr/>
          </p:nvPicPr>
          <p:blipFill rotWithShape="1">
            <a:blip r:embed="rId4">
              <a:alphaModFix/>
            </a:blip>
            <a:srcRect b="21126" l="2198" r="1146" t="10346"/>
            <a:stretch/>
          </p:blipFill>
          <p:spPr>
            <a:xfrm>
              <a:off x="3108456" y="4241040"/>
              <a:ext cx="5680699" cy="102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41"/>
            <p:cNvSpPr txBox="1"/>
            <p:nvPr/>
          </p:nvSpPr>
          <p:spPr>
            <a:xfrm>
              <a:off x="833129" y="3290614"/>
              <a:ext cx="10748511" cy="950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can approximate this integral by discretizing all the continuous functions involved using a fine grid of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evenly spaced points over the unit hypercube, giving   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41"/>
          <p:cNvSpPr/>
          <p:nvPr/>
        </p:nvSpPr>
        <p:spPr>
          <a:xfrm>
            <a:off x="-1" y="272002"/>
            <a:ext cx="393055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Recovering the weights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2"/>
          <p:cNvPicPr preferRelativeResize="0"/>
          <p:nvPr/>
        </p:nvPicPr>
        <p:blipFill rotWithShape="1">
          <a:blip r:embed="rId3">
            <a:alphaModFix/>
          </a:blip>
          <a:srcRect b="0" l="0" r="68279" t="0"/>
          <a:stretch/>
        </p:blipFill>
        <p:spPr>
          <a:xfrm>
            <a:off x="902187" y="2049899"/>
            <a:ext cx="2114536" cy="210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2"/>
          <p:cNvPicPr preferRelativeResize="0"/>
          <p:nvPr/>
        </p:nvPicPr>
        <p:blipFill rotWithShape="1">
          <a:blip r:embed="rId4">
            <a:alphaModFix/>
          </a:blip>
          <a:srcRect b="21126" l="2198" r="1146" t="10346"/>
          <a:stretch/>
        </p:blipFill>
        <p:spPr>
          <a:xfrm>
            <a:off x="6637139" y="4829925"/>
            <a:ext cx="5445679" cy="982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42"/>
          <p:cNvGrpSpPr/>
          <p:nvPr/>
        </p:nvGrpSpPr>
        <p:grpSpPr>
          <a:xfrm>
            <a:off x="5178912" y="1353254"/>
            <a:ext cx="2133600" cy="471948"/>
            <a:chOff x="2504364" y="5515897"/>
            <a:chExt cx="2133600" cy="471948"/>
          </a:xfrm>
        </p:grpSpPr>
        <p:pic>
          <p:nvPicPr>
            <p:cNvPr id="492" name="Google Shape;492;p42"/>
            <p:cNvPicPr preferRelativeResize="0"/>
            <p:nvPr/>
          </p:nvPicPr>
          <p:blipFill rotWithShape="1">
            <a:blip r:embed="rId5">
              <a:alphaModFix/>
            </a:blip>
            <a:srcRect b="5414" l="0" r="0" t="5480"/>
            <a:stretch/>
          </p:blipFill>
          <p:spPr>
            <a:xfrm>
              <a:off x="2504364" y="5538020"/>
              <a:ext cx="2133600" cy="44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42"/>
            <p:cNvSpPr/>
            <p:nvPr/>
          </p:nvSpPr>
          <p:spPr>
            <a:xfrm>
              <a:off x="2728453" y="5515897"/>
              <a:ext cx="1423218" cy="6636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42"/>
          <p:cNvGrpSpPr/>
          <p:nvPr/>
        </p:nvGrpSpPr>
        <p:grpSpPr>
          <a:xfrm>
            <a:off x="-591484" y="1353254"/>
            <a:ext cx="4771026" cy="621355"/>
            <a:chOff x="2076169" y="4683145"/>
            <a:chExt cx="4771026" cy="621355"/>
          </a:xfrm>
        </p:grpSpPr>
        <p:sp>
          <p:nvSpPr>
            <p:cNvPr id="495" name="Google Shape;495;p42"/>
            <p:cNvSpPr/>
            <p:nvPr/>
          </p:nvSpPr>
          <p:spPr>
            <a:xfrm>
              <a:off x="2076169" y="4719725"/>
              <a:ext cx="34223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r>
                <a:rPr b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all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6" name="Google Shape;496;p42"/>
            <p:cNvGrpSpPr/>
            <p:nvPr/>
          </p:nvGrpSpPr>
          <p:grpSpPr>
            <a:xfrm>
              <a:off x="3054158" y="4683145"/>
              <a:ext cx="1495992" cy="569645"/>
              <a:chOff x="824127" y="3374558"/>
              <a:chExt cx="1495992" cy="569645"/>
            </a:xfrm>
          </p:grpSpPr>
          <p:pic>
            <p:nvPicPr>
              <p:cNvPr id="497" name="Google Shape;497;p42"/>
              <p:cNvPicPr preferRelativeResize="0"/>
              <p:nvPr/>
            </p:nvPicPr>
            <p:blipFill rotWithShape="1">
              <a:blip r:embed="rId6">
                <a:alphaModFix/>
              </a:blip>
              <a:srcRect b="-1654" l="0" r="24360" t="5000"/>
              <a:stretch/>
            </p:blipFill>
            <p:spPr>
              <a:xfrm>
                <a:off x="824127" y="3374558"/>
                <a:ext cx="1495992" cy="569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" name="Google Shape;498;p42"/>
              <p:cNvPicPr preferRelativeResize="0"/>
              <p:nvPr/>
            </p:nvPicPr>
            <p:blipFill rotWithShape="1">
              <a:blip r:embed="rId7">
                <a:alphaModFix/>
              </a:blip>
              <a:srcRect b="1619" l="3495" r="1716" t="0"/>
              <a:stretch/>
            </p:blipFill>
            <p:spPr>
              <a:xfrm>
                <a:off x="996287" y="3408246"/>
                <a:ext cx="1173708" cy="4404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9" name="Google Shape;499;p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99395" y="4727397"/>
              <a:ext cx="1447800" cy="44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0" name="Google Shape;500;p42"/>
          <p:cNvPicPr preferRelativeResize="0"/>
          <p:nvPr/>
        </p:nvPicPr>
        <p:blipFill rotWithShape="1">
          <a:blip r:embed="rId3">
            <a:alphaModFix/>
          </a:blip>
          <a:srcRect b="0" l="68381" r="-102" t="0"/>
          <a:stretch/>
        </p:blipFill>
        <p:spPr>
          <a:xfrm>
            <a:off x="2999077" y="4377725"/>
            <a:ext cx="2109198" cy="209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2"/>
          <p:cNvPicPr preferRelativeResize="0"/>
          <p:nvPr/>
        </p:nvPicPr>
        <p:blipFill rotWithShape="1">
          <a:blip r:embed="rId3">
            <a:alphaModFix/>
          </a:blip>
          <a:srcRect b="0" l="33910" r="34369" t="0"/>
          <a:stretch/>
        </p:blipFill>
        <p:spPr>
          <a:xfrm>
            <a:off x="4974793" y="2024785"/>
            <a:ext cx="2155346" cy="2144527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2"/>
          <p:cNvSpPr/>
          <p:nvPr/>
        </p:nvSpPr>
        <p:spPr>
          <a:xfrm>
            <a:off x="3277024" y="2588290"/>
            <a:ext cx="1553304" cy="763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2"/>
          <p:cNvSpPr/>
          <p:nvPr/>
        </p:nvSpPr>
        <p:spPr>
          <a:xfrm rot="5400000">
            <a:off x="7928947" y="2109733"/>
            <a:ext cx="1550485" cy="278335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-1" y="272002"/>
            <a:ext cx="393055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Recovering the weights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/>
          <p:nvPr/>
        </p:nvSpPr>
        <p:spPr>
          <a:xfrm rot="10800000">
            <a:off x="5178912" y="4982772"/>
            <a:ext cx="1221431" cy="763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/>
          <p:nvPr/>
        </p:nvSpPr>
        <p:spPr>
          <a:xfrm rot="-3432497">
            <a:off x="2191347" y="4622303"/>
            <a:ext cx="1219700" cy="878265"/>
          </a:xfrm>
          <a:custGeom>
            <a:rect b="b" l="l" r="r" t="t"/>
            <a:pathLst>
              <a:path extrusionOk="0" h="857956" w="1196622">
                <a:moveTo>
                  <a:pt x="1196622" y="857956"/>
                </a:moveTo>
                <a:cubicBezTo>
                  <a:pt x="1176866" y="722489"/>
                  <a:pt x="1157111" y="587023"/>
                  <a:pt x="1095022" y="553156"/>
                </a:cubicBezTo>
                <a:cubicBezTo>
                  <a:pt x="1032933" y="519289"/>
                  <a:pt x="936978" y="711200"/>
                  <a:pt x="824089" y="654756"/>
                </a:cubicBezTo>
                <a:cubicBezTo>
                  <a:pt x="711200" y="598312"/>
                  <a:pt x="555037" y="323615"/>
                  <a:pt x="417689" y="214489"/>
                </a:cubicBezTo>
                <a:cubicBezTo>
                  <a:pt x="280341" y="105363"/>
                  <a:pt x="140170" y="52681"/>
                  <a:pt x="0" y="0"/>
                </a:cubicBezTo>
              </a:path>
            </a:pathLst>
          </a:custGeom>
          <a:noFill/>
          <a:ln cap="flat" cmpd="sng" w="15875">
            <a:solidFill>
              <a:srgbClr val="2F549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0268" y="5334714"/>
            <a:ext cx="1984209" cy="80942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2"/>
          <p:cNvSpPr/>
          <p:nvPr/>
        </p:nvSpPr>
        <p:spPr>
          <a:xfrm>
            <a:off x="3258768" y="2214781"/>
            <a:ext cx="13435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discretize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9303406" y="4377725"/>
            <a:ext cx="792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023" y="1371720"/>
            <a:ext cx="9284431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3"/>
          <p:cNvSpPr/>
          <p:nvPr/>
        </p:nvSpPr>
        <p:spPr>
          <a:xfrm>
            <a:off x="-1" y="272002"/>
            <a:ext cx="5342022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the curse of dimensionality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4041707" y="1274456"/>
            <a:ext cx="944931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7110149" y="1260808"/>
            <a:ext cx="1183619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0178591" y="1260808"/>
            <a:ext cx="1433975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4041706" y="4093271"/>
            <a:ext cx="944931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10178591" y="4093271"/>
            <a:ext cx="1354672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400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7073752" y="4093271"/>
            <a:ext cx="1453793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1408066" y="2487078"/>
            <a:ext cx="1194394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1408066" y="5134857"/>
            <a:ext cx="1194394" cy="39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7488778" y="351730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7534498" y="342586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580218" y="299252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7625938" y="324298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7671658" y="315154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7721129" y="306645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7770147" y="2973409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7815098" y="2881969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7860818" y="2790529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7915146" y="270183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7964025" y="2616839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8019895" y="252386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8088305" y="277795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8161464" y="237056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8250626" y="186063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8336520" y="2275564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427861" y="225279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591196" y="2275564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8659941" y="231768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739542" y="2375879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8805913" y="226976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8867612" y="218864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8925692" y="258025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8980020" y="266291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9029799" y="273953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9077744" y="266739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9124537" y="291786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9173555" y="300930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9231094" y="310074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9272265" y="319218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9323065" y="328362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9368254" y="337506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9413974" y="346650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9454127" y="3560454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9496316" y="416506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9545688" y="353815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9585058" y="381444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9625706" y="373096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9668571" y="399590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9711700" y="408679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9757577" y="417823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9810178" y="426967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9865960" y="4345129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9905105" y="444526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9956401" y="453215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0006670" y="461904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0066037" y="470462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10129553" y="477764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10197751" y="484047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10264718" y="498616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10352840" y="492605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10434949" y="494354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0526389" y="494810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0596643" y="444024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10699938" y="489494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10794104" y="519828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10845898" y="4774354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10921703" y="493131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10962198" y="461773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1020348" y="453419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11072172" y="445064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1117892" y="436418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1163612" y="426967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1209332" y="418056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1255052" y="4091447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11300772" y="409774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1346492" y="391322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1397838" y="382178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1443558" y="373649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8512852" y="225510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7471897" y="1645662"/>
            <a:ext cx="4067033" cy="40806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7488778" y="2272841"/>
            <a:ext cx="4063117" cy="2717807"/>
          </a:xfrm>
          <a:custGeom>
            <a:rect b="b" l="l" r="r" t="t"/>
            <a:pathLst>
              <a:path extrusionOk="0" h="2717807" w="4063117">
                <a:moveTo>
                  <a:pt x="0" y="1340577"/>
                </a:moveTo>
                <a:cubicBezTo>
                  <a:pt x="341906" y="679293"/>
                  <a:pt x="572494" y="33914"/>
                  <a:pt x="1017767" y="4758"/>
                </a:cubicBezTo>
                <a:cubicBezTo>
                  <a:pt x="1317266" y="-68129"/>
                  <a:pt x="1751938" y="717727"/>
                  <a:pt x="1796995" y="903256"/>
                </a:cubicBezTo>
                <a:cubicBezTo>
                  <a:pt x="1985176" y="1247812"/>
                  <a:pt x="1921565" y="1070232"/>
                  <a:pt x="2003729" y="1261064"/>
                </a:cubicBezTo>
                <a:cubicBezTo>
                  <a:pt x="2085893" y="1451896"/>
                  <a:pt x="2566946" y="2676396"/>
                  <a:pt x="3005593" y="2716153"/>
                </a:cubicBezTo>
                <a:cubicBezTo>
                  <a:pt x="3444240" y="2755910"/>
                  <a:pt x="3705970" y="2072097"/>
                  <a:pt x="4063117" y="1404188"/>
                </a:cubicBezTo>
              </a:path>
            </a:pathLst>
          </a:cu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7488778" y="2286655"/>
            <a:ext cx="4046221" cy="2717807"/>
          </a:xfrm>
          <a:custGeom>
            <a:rect b="b" l="l" r="r" t="t"/>
            <a:pathLst>
              <a:path extrusionOk="0" h="2717807" w="4063117">
                <a:moveTo>
                  <a:pt x="0" y="1340577"/>
                </a:moveTo>
                <a:cubicBezTo>
                  <a:pt x="341906" y="679293"/>
                  <a:pt x="572494" y="33914"/>
                  <a:pt x="1017767" y="4758"/>
                </a:cubicBezTo>
                <a:cubicBezTo>
                  <a:pt x="1317266" y="-68129"/>
                  <a:pt x="1751938" y="717727"/>
                  <a:pt x="1796995" y="903256"/>
                </a:cubicBezTo>
                <a:cubicBezTo>
                  <a:pt x="1985176" y="1247812"/>
                  <a:pt x="1921565" y="1070232"/>
                  <a:pt x="2003729" y="1261064"/>
                </a:cubicBezTo>
                <a:cubicBezTo>
                  <a:pt x="2085893" y="1451896"/>
                  <a:pt x="2566946" y="2676396"/>
                  <a:pt x="3005593" y="2716153"/>
                </a:cubicBezTo>
                <a:cubicBezTo>
                  <a:pt x="3444240" y="2755910"/>
                  <a:pt x="3705970" y="2072097"/>
                  <a:pt x="4063117" y="1404188"/>
                </a:cubicBezTo>
              </a:path>
            </a:pathLst>
          </a:custGeom>
          <a:noFill/>
          <a:ln cap="flat" cmpd="sng" w="9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-2" y="272002"/>
            <a:ext cx="7952260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as continuous function approximation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558717" y="1393809"/>
            <a:ext cx="5225430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typical/realistic regression dataset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551836" y="2094367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underlying continuous data-generating function is a sinusoidal in this case. Our goal is to approximate this function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59014" y="3227807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Realistic data is always noisy but lets momentarily assume that data is clean (i.e., noiseless)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48544" y="4261617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infinitely-many potential continuous functions that go through all these samples. Lets increase the samples!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58068" y="5440777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558717" y="5427708"/>
            <a:ext cx="6443574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number of samples goes to infinity, the problem of regression reduces to the classic problem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function approximation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-873" l="0" r="89523" t="20277"/>
          <a:stretch/>
        </p:blipFill>
        <p:spPr>
          <a:xfrm>
            <a:off x="9422929" y="5859189"/>
            <a:ext cx="230525" cy="3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 b="49449" l="0" r="92878" t="-1"/>
          <a:stretch/>
        </p:blipFill>
        <p:spPr>
          <a:xfrm>
            <a:off x="7156413" y="3442210"/>
            <a:ext cx="217864" cy="39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4"/>
          <p:cNvPicPr preferRelativeResize="0"/>
          <p:nvPr/>
        </p:nvPicPr>
        <p:blipFill rotWithShape="1">
          <a:blip r:embed="rId3">
            <a:alphaModFix/>
          </a:blip>
          <a:srcRect b="0" l="50865" r="0" t="0"/>
          <a:stretch/>
        </p:blipFill>
        <p:spPr>
          <a:xfrm>
            <a:off x="5819804" y="1825600"/>
            <a:ext cx="2375515" cy="229599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4"/>
          <p:cNvSpPr/>
          <p:nvPr/>
        </p:nvSpPr>
        <p:spPr>
          <a:xfrm>
            <a:off x="433083" y="1361997"/>
            <a:ext cx="3046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regression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5999199" y="1362000"/>
            <a:ext cx="53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Realistic regression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8100119" y="1933956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relatively small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are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distributed evenly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noisy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105" y="4868196"/>
            <a:ext cx="99536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4"/>
          <p:cNvSpPr/>
          <p:nvPr/>
        </p:nvSpPr>
        <p:spPr>
          <a:xfrm>
            <a:off x="-2" y="272002"/>
            <a:ext cx="458564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Realistic regression scenario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44"/>
          <p:cNvPicPr preferRelativeResize="0"/>
          <p:nvPr/>
        </p:nvPicPr>
        <p:blipFill rotWithShape="1">
          <a:blip r:embed="rId3">
            <a:alphaModFix/>
          </a:blip>
          <a:srcRect b="0" l="0" r="51955" t="0"/>
          <a:stretch/>
        </p:blipFill>
        <p:spPr>
          <a:xfrm>
            <a:off x="407404" y="1825600"/>
            <a:ext cx="2322781" cy="229599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4"/>
          <p:cNvSpPr/>
          <p:nvPr/>
        </p:nvSpPr>
        <p:spPr>
          <a:xfrm>
            <a:off x="2582493" y="1915736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relatively large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samples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clean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5"/>
          <p:cNvGrpSpPr/>
          <p:nvPr/>
        </p:nvGrpSpPr>
        <p:grpSpPr>
          <a:xfrm>
            <a:off x="7599280" y="374444"/>
            <a:ext cx="4366744" cy="469005"/>
            <a:chOff x="518615" y="5395183"/>
            <a:chExt cx="4366744" cy="469005"/>
          </a:xfrm>
        </p:grpSpPr>
        <p:pic>
          <p:nvPicPr>
            <p:cNvPr id="541" name="Google Shape;54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0967" y="5423708"/>
              <a:ext cx="4264392" cy="4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45"/>
            <p:cNvSpPr/>
            <p:nvPr/>
          </p:nvSpPr>
          <p:spPr>
            <a:xfrm>
              <a:off x="518615" y="5395183"/>
              <a:ext cx="4366744" cy="469005"/>
            </a:xfrm>
            <a:prstGeom prst="rect">
              <a:avLst/>
            </a:prstGeom>
            <a:solidFill>
              <a:srgbClr val="BFBFBF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45"/>
          <p:cNvGrpSpPr/>
          <p:nvPr/>
        </p:nvGrpSpPr>
        <p:grpSpPr>
          <a:xfrm>
            <a:off x="8618944" y="894344"/>
            <a:ext cx="3347079" cy="531274"/>
            <a:chOff x="8754806" y="5355796"/>
            <a:chExt cx="3347079" cy="531274"/>
          </a:xfrm>
        </p:grpSpPr>
        <p:pic>
          <p:nvPicPr>
            <p:cNvPr id="544" name="Google Shape;544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4807" y="5355796"/>
              <a:ext cx="3324744" cy="531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45"/>
            <p:cNvSpPr/>
            <p:nvPr/>
          </p:nvSpPr>
          <p:spPr>
            <a:xfrm>
              <a:off x="8754806" y="5414500"/>
              <a:ext cx="3347079" cy="469005"/>
            </a:xfrm>
            <a:prstGeom prst="rect">
              <a:avLst/>
            </a:prstGeom>
            <a:solidFill>
              <a:srgbClr val="BFBFBF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6" name="Google Shape;546;p45"/>
          <p:cNvPicPr preferRelativeResize="0"/>
          <p:nvPr/>
        </p:nvPicPr>
        <p:blipFill rotWithShape="1">
          <a:blip r:embed="rId5">
            <a:alphaModFix/>
          </a:blip>
          <a:srcRect b="21126" l="2198" r="1146" t="10346"/>
          <a:stretch/>
        </p:blipFill>
        <p:spPr>
          <a:xfrm>
            <a:off x="2223809" y="1158745"/>
            <a:ext cx="6246474" cy="112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2225" y="2630715"/>
            <a:ext cx="8448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2992" y="1551188"/>
            <a:ext cx="20002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5"/>
          <p:cNvSpPr/>
          <p:nvPr/>
        </p:nvSpPr>
        <p:spPr>
          <a:xfrm>
            <a:off x="9816436" y="1521157"/>
            <a:ext cx="2160649" cy="469005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43117" y="2132686"/>
            <a:ext cx="9715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5"/>
          <p:cNvSpPr/>
          <p:nvPr/>
        </p:nvSpPr>
        <p:spPr>
          <a:xfrm>
            <a:off x="10839450" y="2115732"/>
            <a:ext cx="1126574" cy="443484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9">
            <a:alphaModFix/>
          </a:blip>
          <a:srcRect b="4371" l="0" r="0" t="3518"/>
          <a:stretch/>
        </p:blipFill>
        <p:spPr>
          <a:xfrm>
            <a:off x="3031832" y="1262199"/>
            <a:ext cx="4067175" cy="9826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3" name="Google Shape;553;p45"/>
          <p:cNvGrpSpPr/>
          <p:nvPr/>
        </p:nvGrpSpPr>
        <p:grpSpPr>
          <a:xfrm>
            <a:off x="5187131" y="600681"/>
            <a:ext cx="5652322" cy="1736792"/>
            <a:chOff x="5187131" y="600681"/>
            <a:chExt cx="5652322" cy="1736792"/>
          </a:xfrm>
        </p:grpSpPr>
        <p:cxnSp>
          <p:nvCxnSpPr>
            <p:cNvPr id="554" name="Google Shape;554;p45"/>
            <p:cNvCxnSpPr>
              <a:stCxn id="542" idx="1"/>
            </p:cNvCxnSpPr>
            <p:nvPr/>
          </p:nvCxnSpPr>
          <p:spPr>
            <a:xfrm rot="10800000">
              <a:off x="6317680" y="608946"/>
              <a:ext cx="12816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45"/>
            <p:cNvCxnSpPr/>
            <p:nvPr/>
          </p:nvCxnSpPr>
          <p:spPr>
            <a:xfrm flipH="1">
              <a:off x="5706448" y="600681"/>
              <a:ext cx="605687" cy="94101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 rot="10800000">
              <a:off x="6371172" y="1158746"/>
              <a:ext cx="2247773" cy="1236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 flipH="1">
              <a:off x="6063768" y="1158746"/>
              <a:ext cx="303729" cy="486362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45"/>
            <p:cNvCxnSpPr>
              <a:stCxn id="549" idx="1"/>
            </p:cNvCxnSpPr>
            <p:nvPr/>
          </p:nvCxnSpPr>
          <p:spPr>
            <a:xfrm flipH="1">
              <a:off x="6776536" y="1755660"/>
              <a:ext cx="3039900" cy="150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 rot="10800000">
              <a:off x="5506961" y="2337473"/>
              <a:ext cx="5332492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 rot="10800000">
              <a:off x="5187131" y="1841983"/>
              <a:ext cx="319830" cy="49549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1" name="Google Shape;561;p45"/>
          <p:cNvSpPr/>
          <p:nvPr/>
        </p:nvSpPr>
        <p:spPr>
          <a:xfrm>
            <a:off x="-2" y="272002"/>
            <a:ext cx="4585649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Realistic regression scenario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/>
          <p:nvPr/>
        </p:nvSpPr>
        <p:spPr>
          <a:xfrm>
            <a:off x="479025" y="2712550"/>
            <a:ext cx="16665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45"/>
          <p:cNvPicPr preferRelativeResize="0"/>
          <p:nvPr/>
        </p:nvPicPr>
        <p:blipFill rotWithShape="1">
          <a:blip r:embed="rId10">
            <a:alphaModFix/>
          </a:blip>
          <a:srcRect b="0" l="68129" r="-901" t="0"/>
          <a:stretch/>
        </p:blipFill>
        <p:spPr>
          <a:xfrm>
            <a:off x="7949975" y="3336151"/>
            <a:ext cx="3449447" cy="327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5"/>
          <p:cNvPicPr preferRelativeResize="0"/>
          <p:nvPr/>
        </p:nvPicPr>
        <p:blipFill rotWithShape="1">
          <a:blip r:embed="rId10">
            <a:alphaModFix/>
          </a:blip>
          <a:srcRect b="0" l="33988" r="33239" t="0"/>
          <a:stretch/>
        </p:blipFill>
        <p:spPr>
          <a:xfrm>
            <a:off x="4383441" y="3336151"/>
            <a:ext cx="3449447" cy="327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5"/>
          <p:cNvPicPr preferRelativeResize="0"/>
          <p:nvPr/>
        </p:nvPicPr>
        <p:blipFill rotWithShape="1">
          <a:blip r:embed="rId10">
            <a:alphaModFix/>
          </a:blip>
          <a:srcRect b="0" l="0" r="67227" t="0"/>
          <a:stretch/>
        </p:blipFill>
        <p:spPr>
          <a:xfrm>
            <a:off x="837604" y="3336151"/>
            <a:ext cx="3449447" cy="327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5"/>
          <p:cNvPicPr preferRelativeResize="0"/>
          <p:nvPr/>
        </p:nvPicPr>
        <p:blipFill rotWithShape="1">
          <a:blip r:embed="rId11">
            <a:alphaModFix/>
          </a:blip>
          <a:srcRect b="0" l="0" r="0" t="11101"/>
          <a:stretch/>
        </p:blipFill>
        <p:spPr>
          <a:xfrm>
            <a:off x="2552225" y="2643734"/>
            <a:ext cx="3438525" cy="48265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5"/>
          <p:cNvSpPr/>
          <p:nvPr/>
        </p:nvSpPr>
        <p:spPr>
          <a:xfrm>
            <a:off x="712776" y="2712549"/>
            <a:ext cx="10907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5"/>
          <p:cNvSpPr/>
          <p:nvPr/>
        </p:nvSpPr>
        <p:spPr>
          <a:xfrm>
            <a:off x="446005" y="2559216"/>
            <a:ext cx="19028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hidden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NN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52562" y="2420493"/>
            <a:ext cx="81057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5"/>
          <p:cNvSpPr/>
          <p:nvPr/>
        </p:nvSpPr>
        <p:spPr>
          <a:xfrm>
            <a:off x="3784184" y="1699058"/>
            <a:ext cx="436728" cy="511299"/>
          </a:xfrm>
          <a:prstGeom prst="mathMultiply">
            <a:avLst>
              <a:gd fmla="val 2244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/>
          <p:nvPr/>
        </p:nvSpPr>
        <p:spPr>
          <a:xfrm>
            <a:off x="-1" y="272002"/>
            <a:ext cx="1992574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676" y="1027906"/>
            <a:ext cx="8650059" cy="397158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6"/>
          <p:cNvSpPr/>
          <p:nvPr/>
        </p:nvSpPr>
        <p:spPr>
          <a:xfrm>
            <a:off x="3797807" y="1238024"/>
            <a:ext cx="17379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6"/>
          <p:cNvSpPr/>
          <p:nvPr/>
        </p:nvSpPr>
        <p:spPr>
          <a:xfrm>
            <a:off x="7959356" y="1238024"/>
            <a:ext cx="21755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Realistic dataset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6"/>
          <p:cNvSpPr txBox="1"/>
          <p:nvPr/>
        </p:nvSpPr>
        <p:spPr>
          <a:xfrm>
            <a:off x="654354" y="5638997"/>
            <a:ext cx="11327962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realistic data, increasing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worsen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our approximation of the underlying function!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46"/>
          <p:cNvGrpSpPr/>
          <p:nvPr/>
        </p:nvGrpSpPr>
        <p:grpSpPr>
          <a:xfrm>
            <a:off x="6812676" y="3929125"/>
            <a:ext cx="4478307" cy="713825"/>
            <a:chOff x="4790364" y="755588"/>
            <a:chExt cx="4478307" cy="713825"/>
          </a:xfrm>
        </p:grpSpPr>
        <p:sp>
          <p:nvSpPr>
            <p:cNvPr id="581" name="Google Shape;581;p46"/>
            <p:cNvSpPr/>
            <p:nvPr/>
          </p:nvSpPr>
          <p:spPr>
            <a:xfrm>
              <a:off x="4790364" y="1132768"/>
              <a:ext cx="150000" cy="150000"/>
            </a:xfrm>
            <a:prstGeom prst="rect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4790364" y="837917"/>
              <a:ext cx="150000" cy="150000"/>
            </a:xfrm>
            <a:prstGeom prst="rect">
              <a:avLst/>
            </a:prstGeom>
            <a:solidFill>
              <a:srgbClr val="3333FF"/>
            </a:solidFill>
            <a:ln cap="flat" cmpd="sng" w="12700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4961720" y="755588"/>
              <a:ext cx="335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3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(polynomial)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4948071" y="1007713"/>
              <a:ext cx="432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10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(polynomial)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46"/>
          <p:cNvGrpSpPr/>
          <p:nvPr/>
        </p:nvGrpSpPr>
        <p:grpSpPr>
          <a:xfrm>
            <a:off x="2313567" y="3929125"/>
            <a:ext cx="3222330" cy="713802"/>
            <a:chOff x="4790364" y="755588"/>
            <a:chExt cx="3222330" cy="713802"/>
          </a:xfrm>
        </p:grpSpPr>
        <p:sp>
          <p:nvSpPr>
            <p:cNvPr id="586" name="Google Shape;586;p46"/>
            <p:cNvSpPr/>
            <p:nvPr/>
          </p:nvSpPr>
          <p:spPr>
            <a:xfrm>
              <a:off x="4790364" y="1132768"/>
              <a:ext cx="150000" cy="150000"/>
            </a:xfrm>
            <a:prstGeom prst="rect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4790364" y="837917"/>
              <a:ext cx="150000" cy="150000"/>
            </a:xfrm>
            <a:prstGeom prst="rect">
              <a:avLst/>
            </a:prstGeom>
            <a:solidFill>
              <a:srgbClr val="3333FF"/>
            </a:solidFill>
            <a:ln cap="flat" cmpd="sng" w="12700">
              <a:solidFill>
                <a:srgbClr val="3333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4961694" y="755588"/>
              <a:ext cx="305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3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(polynomial)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4948055" y="1069190"/>
              <a:ext cx="219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10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(polynomial)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/>
          <p:nvPr/>
        </p:nvSpPr>
        <p:spPr>
          <a:xfrm>
            <a:off x="-2" y="272002"/>
            <a:ext cx="4796591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search of a sweet spot for </a:t>
            </a: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47"/>
          <p:cNvGrpSpPr/>
          <p:nvPr/>
        </p:nvGrpSpPr>
        <p:grpSpPr>
          <a:xfrm>
            <a:off x="7528012" y="307927"/>
            <a:ext cx="4663917" cy="3214688"/>
            <a:chOff x="6240380" y="2817144"/>
            <a:chExt cx="4663917" cy="3214688"/>
          </a:xfrm>
        </p:grpSpPr>
        <p:pic>
          <p:nvPicPr>
            <p:cNvPr id="596" name="Google Shape;596;p47"/>
            <p:cNvPicPr preferRelativeResize="0"/>
            <p:nvPr/>
          </p:nvPicPr>
          <p:blipFill rotWithShape="1">
            <a:blip r:embed="rId3">
              <a:alphaModFix/>
            </a:blip>
            <a:srcRect b="0" l="50350" r="0" t="0"/>
            <a:stretch/>
          </p:blipFill>
          <p:spPr>
            <a:xfrm>
              <a:off x="6240380" y="2817144"/>
              <a:ext cx="4268368" cy="32146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7" name="Google Shape;597;p47"/>
            <p:cNvGrpSpPr/>
            <p:nvPr/>
          </p:nvGrpSpPr>
          <p:grpSpPr>
            <a:xfrm>
              <a:off x="7904242" y="4929642"/>
              <a:ext cx="3000055" cy="713800"/>
              <a:chOff x="4790364" y="755592"/>
              <a:chExt cx="3000055" cy="713800"/>
            </a:xfrm>
          </p:grpSpPr>
          <p:sp>
            <p:nvSpPr>
              <p:cNvPr id="598" name="Google Shape;598;p47"/>
              <p:cNvSpPr/>
              <p:nvPr/>
            </p:nvSpPr>
            <p:spPr>
              <a:xfrm>
                <a:off x="4790364" y="1132768"/>
                <a:ext cx="150126" cy="150125"/>
              </a:xfrm>
              <a:prstGeom prst="rect">
                <a:avLst/>
              </a:prstGeom>
              <a:solidFill>
                <a:srgbClr val="FF33CC"/>
              </a:solidFill>
              <a:ln cap="flat" cmpd="sng" w="12700">
                <a:solidFill>
                  <a:srgbClr val="FF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7"/>
              <p:cNvSpPr/>
              <p:nvPr/>
            </p:nvSpPr>
            <p:spPr>
              <a:xfrm>
                <a:off x="4790364" y="837917"/>
                <a:ext cx="150126" cy="150125"/>
              </a:xfrm>
              <a:prstGeom prst="rect">
                <a:avLst/>
              </a:prstGeom>
              <a:solidFill>
                <a:srgbClr val="00FF00"/>
              </a:solidFill>
              <a:ln cap="flat" cmpd="sng" w="12700">
                <a:solidFill>
                  <a:srgbClr val="00FF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47"/>
              <p:cNvSpPr/>
              <p:nvPr/>
            </p:nvSpPr>
            <p:spPr>
              <a:xfrm>
                <a:off x="4961719" y="755592"/>
                <a:ext cx="282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 </a:t>
                </a: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1 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(polynomial)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47"/>
              <p:cNvSpPr/>
              <p:nvPr/>
            </p:nvSpPr>
            <p:spPr>
              <a:xfrm>
                <a:off x="4948068" y="1069192"/>
                <a:ext cx="2681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 </a:t>
                </a: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6 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(polynomial)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" name="Google Shape;602;p47"/>
            <p:cNvSpPr/>
            <p:nvPr/>
          </p:nvSpPr>
          <p:spPr>
            <a:xfrm>
              <a:off x="6824940" y="3027286"/>
              <a:ext cx="21586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Galileo’s ramp data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47"/>
          <p:cNvGrpSpPr/>
          <p:nvPr/>
        </p:nvGrpSpPr>
        <p:grpSpPr>
          <a:xfrm>
            <a:off x="7641474" y="3522615"/>
            <a:ext cx="4389374" cy="3214688"/>
            <a:chOff x="1897487" y="2817144"/>
            <a:chExt cx="4389374" cy="3214688"/>
          </a:xfrm>
        </p:grpSpPr>
        <p:pic>
          <p:nvPicPr>
            <p:cNvPr id="604" name="Google Shape;604;p47"/>
            <p:cNvPicPr preferRelativeResize="0"/>
            <p:nvPr/>
          </p:nvPicPr>
          <p:blipFill rotWithShape="1">
            <a:blip r:embed="rId3">
              <a:alphaModFix/>
            </a:blip>
            <a:srcRect b="0" l="-167" r="51837" t="0"/>
            <a:stretch/>
          </p:blipFill>
          <p:spPr>
            <a:xfrm>
              <a:off x="1897487" y="2817144"/>
              <a:ext cx="4154906" cy="32146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5" name="Google Shape;605;p47"/>
            <p:cNvGrpSpPr/>
            <p:nvPr/>
          </p:nvGrpSpPr>
          <p:grpSpPr>
            <a:xfrm>
              <a:off x="3404430" y="5179829"/>
              <a:ext cx="2882431" cy="400200"/>
              <a:chOff x="4790364" y="755599"/>
              <a:chExt cx="2882431" cy="400200"/>
            </a:xfrm>
          </p:grpSpPr>
          <p:sp>
            <p:nvSpPr>
              <p:cNvPr id="606" name="Google Shape;606;p47"/>
              <p:cNvSpPr/>
              <p:nvPr/>
            </p:nvSpPr>
            <p:spPr>
              <a:xfrm>
                <a:off x="4790364" y="837917"/>
                <a:ext cx="150126" cy="150125"/>
              </a:xfrm>
              <a:prstGeom prst="rect">
                <a:avLst/>
              </a:prstGeom>
              <a:solidFill>
                <a:srgbClr val="3333FF"/>
              </a:solidFill>
              <a:ln cap="flat" cmpd="sng" w="12700">
                <a:solidFill>
                  <a:srgbClr val="3333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47"/>
              <p:cNvSpPr/>
              <p:nvPr/>
            </p:nvSpPr>
            <p:spPr>
              <a:xfrm>
                <a:off x="4961695" y="755599"/>
                <a:ext cx="271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 </a:t>
                </a: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2 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(polynomial)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8" name="Google Shape;608;p47"/>
          <p:cNvSpPr txBox="1"/>
          <p:nvPr/>
        </p:nvSpPr>
        <p:spPr>
          <a:xfrm>
            <a:off x="578932" y="1472808"/>
            <a:ext cx="6949080" cy="154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too small, the corresponding model will be too rigid and inflexible to effectively approximate the underlying phenomenon →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>
            <a:off x="578932" y="3131352"/>
            <a:ext cx="6949080" cy="154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too large, the corresponding will be needlessly complicated resulting in a very close fit to our noisy data →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578932" y="4874959"/>
            <a:ext cx="6949080" cy="154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chosen appropriately, the resulting model will be simple yet flexible enough to explain the underlying phenomenon →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Occam’s Razor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8"/>
          <p:cNvSpPr/>
          <p:nvPr/>
        </p:nvSpPr>
        <p:spPr>
          <a:xfrm>
            <a:off x="-2" y="272002"/>
            <a:ext cx="4765895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search of a sweet spot for </a:t>
            </a: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8"/>
          <p:cNvSpPr txBox="1"/>
          <p:nvPr/>
        </p:nvSpPr>
        <p:spPr>
          <a:xfrm>
            <a:off x="6776520" y="1591786"/>
            <a:ext cx="4854006" cy="104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date we have currently we can avoid underfitting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48"/>
          <p:cNvGrpSpPr/>
          <p:nvPr/>
        </p:nvGrpSpPr>
        <p:grpSpPr>
          <a:xfrm>
            <a:off x="926446" y="1591786"/>
            <a:ext cx="5682587" cy="4585849"/>
            <a:chOff x="6204299" y="1397855"/>
            <a:chExt cx="5682587" cy="4585849"/>
          </a:xfrm>
        </p:grpSpPr>
        <p:sp>
          <p:nvSpPr>
            <p:cNvPr id="618" name="Google Shape;618;p48"/>
            <p:cNvSpPr txBox="1"/>
            <p:nvPr/>
          </p:nvSpPr>
          <p:spPr>
            <a:xfrm>
              <a:off x="8083300" y="1539213"/>
              <a:ext cx="2132184" cy="42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 data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48"/>
            <p:cNvPicPr preferRelativeResize="0"/>
            <p:nvPr/>
          </p:nvPicPr>
          <p:blipFill rotWithShape="1">
            <a:blip r:embed="rId3">
              <a:alphaModFix/>
            </a:blip>
            <a:srcRect b="81755" l="31579" r="55589" t="2448"/>
            <a:stretch/>
          </p:blipFill>
          <p:spPr>
            <a:xfrm>
              <a:off x="8414145" y="3367203"/>
              <a:ext cx="1048102" cy="1048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p48"/>
            <p:cNvSpPr txBox="1"/>
            <p:nvPr/>
          </p:nvSpPr>
          <p:spPr>
            <a:xfrm>
              <a:off x="10023295" y="1539213"/>
              <a:ext cx="1863591" cy="42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future data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8"/>
            <p:cNvSpPr txBox="1"/>
            <p:nvPr/>
          </p:nvSpPr>
          <p:spPr>
            <a:xfrm>
              <a:off x="6273172" y="2455543"/>
              <a:ext cx="2132184" cy="42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too small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8"/>
            <p:cNvSpPr txBox="1"/>
            <p:nvPr/>
          </p:nvSpPr>
          <p:spPr>
            <a:xfrm>
              <a:off x="6273171" y="3703926"/>
              <a:ext cx="2132184" cy="42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too large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8"/>
            <p:cNvSpPr txBox="1"/>
            <p:nvPr/>
          </p:nvSpPr>
          <p:spPr>
            <a:xfrm>
              <a:off x="6273171" y="5086348"/>
              <a:ext cx="2132184" cy="42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proper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4" name="Google Shape;624;p48"/>
            <p:cNvPicPr preferRelativeResize="0"/>
            <p:nvPr/>
          </p:nvPicPr>
          <p:blipFill rotWithShape="1">
            <a:blip r:embed="rId3">
              <a:alphaModFix/>
            </a:blip>
            <a:srcRect b="60273" l="82400" r="3913" t="23930"/>
            <a:stretch/>
          </p:blipFill>
          <p:spPr>
            <a:xfrm>
              <a:off x="8444725" y="2154721"/>
              <a:ext cx="1006593" cy="943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48"/>
            <p:cNvPicPr preferRelativeResize="0"/>
            <p:nvPr/>
          </p:nvPicPr>
          <p:blipFill rotWithShape="1">
            <a:blip r:embed="rId3">
              <a:alphaModFix/>
            </a:blip>
            <a:srcRect b="60273" l="82400" r="3913" t="23930"/>
            <a:stretch/>
          </p:blipFill>
          <p:spPr>
            <a:xfrm>
              <a:off x="10310095" y="2126741"/>
              <a:ext cx="1006593" cy="943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48"/>
            <p:cNvPicPr preferRelativeResize="0"/>
            <p:nvPr/>
          </p:nvPicPr>
          <p:blipFill rotWithShape="1">
            <a:blip r:embed="rId3">
              <a:alphaModFix/>
            </a:blip>
            <a:srcRect b="39660" l="81964" r="4349" t="45680"/>
            <a:stretch/>
          </p:blipFill>
          <p:spPr>
            <a:xfrm>
              <a:off x="8464444" y="4860490"/>
              <a:ext cx="1006593" cy="875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48"/>
            <p:cNvPicPr preferRelativeResize="0"/>
            <p:nvPr/>
          </p:nvPicPr>
          <p:blipFill rotWithShape="1">
            <a:blip r:embed="rId3">
              <a:alphaModFix/>
            </a:blip>
            <a:srcRect b="83160" l="81964" r="4349" t="2180"/>
            <a:stretch/>
          </p:blipFill>
          <p:spPr>
            <a:xfrm>
              <a:off x="10207988" y="4769667"/>
              <a:ext cx="1210808" cy="1053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48"/>
            <p:cNvPicPr preferRelativeResize="0"/>
            <p:nvPr/>
          </p:nvPicPr>
          <p:blipFill rotWithShape="1">
            <a:blip r:embed="rId3">
              <a:alphaModFix/>
            </a:blip>
            <a:srcRect b="12209" l="31579" r="54735" t="73273"/>
            <a:stretch/>
          </p:blipFill>
          <p:spPr>
            <a:xfrm>
              <a:off x="10300420" y="3459812"/>
              <a:ext cx="1128625" cy="972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48"/>
            <p:cNvSpPr/>
            <p:nvPr/>
          </p:nvSpPr>
          <p:spPr>
            <a:xfrm>
              <a:off x="6208506" y="1397855"/>
              <a:ext cx="5486190" cy="458584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0" name="Google Shape;630;p48"/>
            <p:cNvCxnSpPr/>
            <p:nvPr/>
          </p:nvCxnSpPr>
          <p:spPr>
            <a:xfrm>
              <a:off x="7990458" y="1397855"/>
              <a:ext cx="0" cy="45724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48"/>
            <p:cNvCxnSpPr/>
            <p:nvPr/>
          </p:nvCxnSpPr>
          <p:spPr>
            <a:xfrm>
              <a:off x="9885933" y="1397855"/>
              <a:ext cx="0" cy="45724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48"/>
            <p:cNvCxnSpPr/>
            <p:nvPr/>
          </p:nvCxnSpPr>
          <p:spPr>
            <a:xfrm flipH="1">
              <a:off x="6208507" y="2037112"/>
              <a:ext cx="548618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48"/>
            <p:cNvCxnSpPr/>
            <p:nvPr/>
          </p:nvCxnSpPr>
          <p:spPr>
            <a:xfrm flipH="1">
              <a:off x="6204300" y="3218860"/>
              <a:ext cx="548618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48"/>
            <p:cNvCxnSpPr/>
            <p:nvPr/>
          </p:nvCxnSpPr>
          <p:spPr>
            <a:xfrm flipH="1">
              <a:off x="6204299" y="4609152"/>
              <a:ext cx="548618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5" name="Google Shape;635;p48"/>
            <p:cNvSpPr/>
            <p:nvPr/>
          </p:nvSpPr>
          <p:spPr>
            <a:xfrm>
              <a:off x="6225045" y="1409977"/>
              <a:ext cx="1765412" cy="6243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48"/>
          <p:cNvSpPr txBox="1"/>
          <p:nvPr/>
        </p:nvSpPr>
        <p:spPr>
          <a:xfrm>
            <a:off x="6776520" y="3272189"/>
            <a:ext cx="4854006" cy="1056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rule out overfitting we need access to future data!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8"/>
          <p:cNvSpPr txBox="1"/>
          <p:nvPr/>
        </p:nvSpPr>
        <p:spPr>
          <a:xfrm>
            <a:off x="6776520" y="4963598"/>
            <a:ext cx="4854006" cy="1056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Cross-validation provides a way to simulate future data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9"/>
          <p:cNvSpPr/>
          <p:nvPr/>
        </p:nvSpPr>
        <p:spPr>
          <a:xfrm>
            <a:off x="-1" y="272002"/>
            <a:ext cx="391427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Hold-out cross-validation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9"/>
          <p:cNvSpPr txBox="1"/>
          <p:nvPr/>
        </p:nvSpPr>
        <p:spPr>
          <a:xfrm>
            <a:off x="562072" y="2212641"/>
            <a:ext cx="10444680" cy="104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 startAt="2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range of values for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each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that range: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4" name="Google Shape;644;p49"/>
          <p:cNvGrpSpPr/>
          <p:nvPr/>
        </p:nvGrpSpPr>
        <p:grpSpPr>
          <a:xfrm>
            <a:off x="562072" y="272002"/>
            <a:ext cx="10851541" cy="2098835"/>
            <a:chOff x="562072" y="272002"/>
            <a:chExt cx="10851541" cy="2098835"/>
          </a:xfrm>
        </p:grpSpPr>
        <p:sp>
          <p:nvSpPr>
            <p:cNvPr id="645" name="Google Shape;645;p49"/>
            <p:cNvSpPr txBox="1"/>
            <p:nvPr/>
          </p:nvSpPr>
          <p:spPr>
            <a:xfrm>
              <a:off x="562072" y="1325271"/>
              <a:ext cx="573532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14350" lvl="0" marL="5143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romanUcPeriod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Begin by splitting the data into a larger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set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a smaller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testing set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6" name="Google Shape;646;p49"/>
            <p:cNvPicPr preferRelativeResize="0"/>
            <p:nvPr/>
          </p:nvPicPr>
          <p:blipFill rotWithShape="1">
            <a:blip r:embed="rId3">
              <a:alphaModFix/>
            </a:blip>
            <a:srcRect b="18220" l="1935" r="76445" t="9955"/>
            <a:stretch/>
          </p:blipFill>
          <p:spPr>
            <a:xfrm>
              <a:off x="6172470" y="373280"/>
              <a:ext cx="1714939" cy="1668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9"/>
            <p:cNvPicPr preferRelativeResize="0"/>
            <p:nvPr/>
          </p:nvPicPr>
          <p:blipFill rotWithShape="1">
            <a:blip r:embed="rId3">
              <a:alphaModFix/>
            </a:blip>
            <a:srcRect b="16727" l="63685" r="14029" t="9881"/>
            <a:stretch/>
          </p:blipFill>
          <p:spPr>
            <a:xfrm>
              <a:off x="8803374" y="272002"/>
              <a:ext cx="1829753" cy="1764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49"/>
            <p:cNvPicPr preferRelativeResize="0"/>
            <p:nvPr/>
          </p:nvPicPr>
          <p:blipFill rotWithShape="1">
            <a:blip r:embed="rId4">
              <a:alphaModFix/>
            </a:blip>
            <a:srcRect b="48398" l="0" r="87239" t="15923"/>
            <a:stretch/>
          </p:blipFill>
          <p:spPr>
            <a:xfrm>
              <a:off x="10583435" y="1350497"/>
              <a:ext cx="830178" cy="367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49"/>
            <p:cNvPicPr preferRelativeResize="0"/>
            <p:nvPr/>
          </p:nvPicPr>
          <p:blipFill rotWithShape="1">
            <a:blip r:embed="rId4">
              <a:alphaModFix/>
            </a:blip>
            <a:srcRect b="11887" l="2781" r="87848" t="52244"/>
            <a:stretch/>
          </p:blipFill>
          <p:spPr>
            <a:xfrm>
              <a:off x="8341725" y="465470"/>
              <a:ext cx="609601" cy="368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49"/>
            <p:cNvSpPr/>
            <p:nvPr/>
          </p:nvSpPr>
          <p:spPr>
            <a:xfrm>
              <a:off x="6422314" y="819565"/>
              <a:ext cx="113364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entire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dateset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p49"/>
          <p:cNvGrpSpPr/>
          <p:nvPr/>
        </p:nvGrpSpPr>
        <p:grpSpPr>
          <a:xfrm>
            <a:off x="1499302" y="2652870"/>
            <a:ext cx="10444680" cy="1301708"/>
            <a:chOff x="1499302" y="2652870"/>
            <a:chExt cx="10444680" cy="1301708"/>
          </a:xfrm>
        </p:grpSpPr>
        <p:sp>
          <p:nvSpPr>
            <p:cNvPr id="652" name="Google Shape;652;p49"/>
            <p:cNvSpPr txBox="1"/>
            <p:nvPr/>
          </p:nvSpPr>
          <p:spPr>
            <a:xfrm>
              <a:off x="1499302" y="2909012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Noto Sans Symbols"/>
                <a:buChar char="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Train the model on the training set by solving 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3" name="Google Shape;653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1967" y="2652870"/>
              <a:ext cx="4343400" cy="99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49"/>
            <p:cNvSpPr/>
            <p:nvPr/>
          </p:nvSpPr>
          <p:spPr>
            <a:xfrm>
              <a:off x="8441887" y="3323525"/>
              <a:ext cx="860863" cy="279663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49"/>
          <p:cNvGrpSpPr/>
          <p:nvPr/>
        </p:nvGrpSpPr>
        <p:grpSpPr>
          <a:xfrm>
            <a:off x="1499302" y="3625243"/>
            <a:ext cx="10444680" cy="1129111"/>
            <a:chOff x="1499302" y="3625243"/>
            <a:chExt cx="10444680" cy="1129111"/>
          </a:xfrm>
        </p:grpSpPr>
        <p:sp>
          <p:nvSpPr>
            <p:cNvPr id="656" name="Google Shape;656;p49"/>
            <p:cNvSpPr txBox="1"/>
            <p:nvPr/>
          </p:nvSpPr>
          <p:spPr>
            <a:xfrm>
              <a:off x="1499302" y="3708788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Noto Sans Symbols"/>
                <a:buChar char="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Calculate the testing error via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7" name="Google Shape;6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31742" y="3625243"/>
              <a:ext cx="6143625" cy="676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49"/>
            <p:cNvSpPr/>
            <p:nvPr/>
          </p:nvSpPr>
          <p:spPr>
            <a:xfrm>
              <a:off x="8090463" y="4044473"/>
              <a:ext cx="767787" cy="25704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49"/>
          <p:cNvGrpSpPr/>
          <p:nvPr/>
        </p:nvGrpSpPr>
        <p:grpSpPr>
          <a:xfrm>
            <a:off x="562072" y="4491692"/>
            <a:ext cx="10444680" cy="1045566"/>
            <a:chOff x="562072" y="4491692"/>
            <a:chExt cx="10444680" cy="1045566"/>
          </a:xfrm>
        </p:grpSpPr>
        <p:sp>
          <p:nvSpPr>
            <p:cNvPr id="660" name="Google Shape;660;p49"/>
            <p:cNvSpPr txBox="1"/>
            <p:nvPr/>
          </p:nvSpPr>
          <p:spPr>
            <a:xfrm>
              <a:off x="562072" y="4491692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14350" lvl="0" marL="5143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romanUcPeriod" startAt="3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the value of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that gives the lowest testing error, and form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1" name="Google Shape;661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26937" y="4898156"/>
              <a:ext cx="53149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2" name="Google Shape;662;p49"/>
            <p:cNvSpPr/>
            <p:nvPr/>
          </p:nvSpPr>
          <p:spPr>
            <a:xfrm>
              <a:off x="7054004" y="5101623"/>
              <a:ext cx="381514" cy="20187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49"/>
          <p:cNvGrpSpPr/>
          <p:nvPr/>
        </p:nvGrpSpPr>
        <p:grpSpPr>
          <a:xfrm>
            <a:off x="562072" y="5393456"/>
            <a:ext cx="11442039" cy="1478151"/>
            <a:chOff x="562072" y="5393456"/>
            <a:chExt cx="11442039" cy="1478151"/>
          </a:xfrm>
        </p:grpSpPr>
        <p:sp>
          <p:nvSpPr>
            <p:cNvPr id="664" name="Google Shape;664;p49"/>
            <p:cNvSpPr txBox="1"/>
            <p:nvPr/>
          </p:nvSpPr>
          <p:spPr>
            <a:xfrm>
              <a:off x="562072" y="5826041"/>
              <a:ext cx="10444680" cy="1045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14350" lvl="0" marL="5143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romanUcPeriod" startAt="4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 the model one last time on the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entire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dataset by solving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5" name="Google Shape;665;p49"/>
            <p:cNvPicPr preferRelativeResize="0"/>
            <p:nvPr/>
          </p:nvPicPr>
          <p:blipFill rotWithShape="1">
            <a:blip r:embed="rId8">
              <a:alphaModFix/>
            </a:blip>
            <a:srcRect b="0" l="1739" r="0" t="0"/>
            <a:stretch/>
          </p:blipFill>
          <p:spPr>
            <a:xfrm>
              <a:off x="8101257" y="5499056"/>
              <a:ext cx="3902854" cy="10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Google Shape;666;p49"/>
            <p:cNvSpPr/>
            <p:nvPr/>
          </p:nvSpPr>
          <p:spPr>
            <a:xfrm>
              <a:off x="9302750" y="5393456"/>
              <a:ext cx="587208" cy="111525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26" y="1123010"/>
            <a:ext cx="11608506" cy="5734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0"/>
          <p:cNvSpPr/>
          <p:nvPr/>
        </p:nvSpPr>
        <p:spPr>
          <a:xfrm>
            <a:off x="-2" y="272002"/>
            <a:ext cx="580724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Hold-out cross-validation: Example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0"/>
          <p:cNvSpPr/>
          <p:nvPr/>
        </p:nvSpPr>
        <p:spPr>
          <a:xfrm>
            <a:off x="867036" y="6066412"/>
            <a:ext cx="18733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Basis: Fourier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1"/>
          <p:cNvSpPr txBox="1"/>
          <p:nvPr/>
        </p:nvSpPr>
        <p:spPr>
          <a:xfrm>
            <a:off x="881255" y="1320307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major flaw with hold-out cross-validation: having been chosen at random, the points assigned to the training set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adequately describe the original data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p51"/>
          <p:cNvPicPr preferRelativeResize="0"/>
          <p:nvPr/>
        </p:nvPicPr>
        <p:blipFill rotWithShape="1">
          <a:blip r:embed="rId3">
            <a:alphaModFix/>
          </a:blip>
          <a:srcRect b="75482" l="0" r="0" t="0"/>
          <a:stretch/>
        </p:blipFill>
        <p:spPr>
          <a:xfrm>
            <a:off x="1801229" y="2913021"/>
            <a:ext cx="8706352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51"/>
          <p:cNvSpPr/>
          <p:nvPr/>
        </p:nvSpPr>
        <p:spPr>
          <a:xfrm>
            <a:off x="-1" y="272002"/>
            <a:ext cx="391427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Hold-out cross-validation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1"/>
          <p:cNvSpPr txBox="1"/>
          <p:nvPr/>
        </p:nvSpPr>
        <p:spPr>
          <a:xfrm>
            <a:off x="881253" y="2416614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the following random split does not recover the correct choice for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1"/>
          <p:cNvSpPr txBox="1"/>
          <p:nvPr/>
        </p:nvSpPr>
        <p:spPr>
          <a:xfrm>
            <a:off x="881253" y="5518495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Luckily the hold-out scheme can be extended and made robust as we will see next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p51"/>
          <p:cNvCxnSpPr/>
          <p:nvPr/>
        </p:nvCxnSpPr>
        <p:spPr>
          <a:xfrm>
            <a:off x="5759116" y="3367040"/>
            <a:ext cx="0" cy="5306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"/>
          <p:cNvSpPr/>
          <p:nvPr/>
        </p:nvSpPr>
        <p:spPr>
          <a:xfrm>
            <a:off x="-1" y="272002"/>
            <a:ext cx="346509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-fold cross-validation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684211" y="5525870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optimal value for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then selected based on the testing error averaged over all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folds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0" name="Google Shape;690;p52"/>
          <p:cNvGrpSpPr/>
          <p:nvPr/>
        </p:nvGrpSpPr>
        <p:grpSpPr>
          <a:xfrm>
            <a:off x="684211" y="892797"/>
            <a:ext cx="9973094" cy="1884436"/>
            <a:chOff x="684211" y="730486"/>
            <a:chExt cx="9973094" cy="1884436"/>
          </a:xfrm>
        </p:grpSpPr>
        <p:pic>
          <p:nvPicPr>
            <p:cNvPr id="691" name="Google Shape;691;p52"/>
            <p:cNvPicPr preferRelativeResize="0"/>
            <p:nvPr/>
          </p:nvPicPr>
          <p:blipFill rotWithShape="1">
            <a:blip r:embed="rId3">
              <a:alphaModFix/>
            </a:blip>
            <a:srcRect b="50438" l="13852" r="26188" t="0"/>
            <a:stretch/>
          </p:blipFill>
          <p:spPr>
            <a:xfrm>
              <a:off x="6470315" y="730486"/>
              <a:ext cx="4186990" cy="1736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p52"/>
            <p:cNvSpPr txBox="1"/>
            <p:nvPr/>
          </p:nvSpPr>
          <p:spPr>
            <a:xfrm>
              <a:off x="684211" y="1307795"/>
              <a:ext cx="4901926" cy="130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-fold cross-validation the data is randomly split into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folds (here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3)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52"/>
          <p:cNvGrpSpPr/>
          <p:nvPr/>
        </p:nvGrpSpPr>
        <p:grpSpPr>
          <a:xfrm>
            <a:off x="684211" y="3219433"/>
            <a:ext cx="10870870" cy="2262810"/>
            <a:chOff x="684211" y="2708024"/>
            <a:chExt cx="10870870" cy="2262810"/>
          </a:xfrm>
        </p:grpSpPr>
        <p:sp>
          <p:nvSpPr>
            <p:cNvPr id="694" name="Google Shape;694;p52"/>
            <p:cNvSpPr txBox="1"/>
            <p:nvPr/>
          </p:nvSpPr>
          <p:spPr>
            <a:xfrm>
              <a:off x="684211" y="2894811"/>
              <a:ext cx="5319019" cy="2076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hold-out cross-validation procedure is performed k times, each time using one of the folds as the testing set and the rest as training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5" name="Google Shape;695;p52"/>
            <p:cNvPicPr preferRelativeResize="0"/>
            <p:nvPr/>
          </p:nvPicPr>
          <p:blipFill rotWithShape="1">
            <a:blip r:embed="rId3">
              <a:alphaModFix/>
            </a:blip>
            <a:srcRect b="523" l="918" r="77027" t="49914"/>
            <a:stretch/>
          </p:blipFill>
          <p:spPr>
            <a:xfrm>
              <a:off x="6384759" y="2708024"/>
              <a:ext cx="1540044" cy="173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52"/>
            <p:cNvPicPr preferRelativeResize="0"/>
            <p:nvPr/>
          </p:nvPicPr>
          <p:blipFill rotWithShape="1">
            <a:blip r:embed="rId3">
              <a:alphaModFix/>
            </a:blip>
            <a:srcRect b="523" l="32277" r="44289" t="49914"/>
            <a:stretch/>
          </p:blipFill>
          <p:spPr>
            <a:xfrm>
              <a:off x="7748337" y="2716595"/>
              <a:ext cx="1636296" cy="173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52"/>
            <p:cNvPicPr preferRelativeResize="0"/>
            <p:nvPr/>
          </p:nvPicPr>
          <p:blipFill rotWithShape="1">
            <a:blip r:embed="rId3">
              <a:alphaModFix/>
            </a:blip>
            <a:srcRect b="523" l="66392" r="1606" t="49914"/>
            <a:stretch/>
          </p:blipFill>
          <p:spPr>
            <a:xfrm>
              <a:off x="9320465" y="2717543"/>
              <a:ext cx="2234616" cy="17362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6958" y="272002"/>
            <a:ext cx="5562098" cy="63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53"/>
          <p:cNvSpPr/>
          <p:nvPr/>
        </p:nvSpPr>
        <p:spPr>
          <a:xfrm>
            <a:off x="-1" y="272002"/>
            <a:ext cx="4989096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-fold cross-validation: Example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3"/>
          <p:cNvSpPr txBox="1"/>
          <p:nvPr/>
        </p:nvSpPr>
        <p:spPr>
          <a:xfrm>
            <a:off x="636089" y="2331260"/>
            <a:ext cx="5112210" cy="1240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Relying on the average testing error, </a:t>
            </a:r>
            <a:r>
              <a:rPr i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-fold cross-validation is robust to the occasional problematic random splits 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566697" y="2208235"/>
            <a:ext cx="5240546" cy="1812757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6" name="Google Shape;706;p53"/>
          <p:cNvCxnSpPr/>
          <p:nvPr/>
        </p:nvCxnSpPr>
        <p:spPr>
          <a:xfrm>
            <a:off x="9160042" y="5051461"/>
            <a:ext cx="0" cy="5306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707" name="Google Shape;707;p53"/>
          <p:cNvCxnSpPr/>
          <p:nvPr/>
        </p:nvCxnSpPr>
        <p:spPr>
          <a:xfrm>
            <a:off x="9160042" y="3367040"/>
            <a:ext cx="0" cy="5306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708" name="Google Shape;708;p53"/>
          <p:cNvCxnSpPr/>
          <p:nvPr/>
        </p:nvCxnSpPr>
        <p:spPr>
          <a:xfrm>
            <a:off x="9160042" y="1800659"/>
            <a:ext cx="0" cy="5306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8718884" y="272002"/>
            <a:ext cx="0" cy="5306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/>
          <p:nvPr/>
        </p:nvSpPr>
        <p:spPr>
          <a:xfrm>
            <a:off x="-2" y="272002"/>
            <a:ext cx="5598697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Continuous function approximation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27"/>
          <p:cNvGrpSpPr/>
          <p:nvPr/>
        </p:nvGrpSpPr>
        <p:grpSpPr>
          <a:xfrm>
            <a:off x="8439378" y="346855"/>
            <a:ext cx="2518710" cy="2786737"/>
            <a:chOff x="8429242" y="1164496"/>
            <a:chExt cx="2518710" cy="2786737"/>
          </a:xfrm>
        </p:grpSpPr>
        <p:pic>
          <p:nvPicPr>
            <p:cNvPr id="257" name="Google Shape;257;p27"/>
            <p:cNvPicPr preferRelativeResize="0"/>
            <p:nvPr/>
          </p:nvPicPr>
          <p:blipFill rotWithShape="1">
            <a:blip r:embed="rId3">
              <a:alphaModFix/>
            </a:blip>
            <a:srcRect b="4443" l="53154" r="26103" t="85479"/>
            <a:stretch/>
          </p:blipFill>
          <p:spPr>
            <a:xfrm>
              <a:off x="8674320" y="3635816"/>
              <a:ext cx="2273632" cy="315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7"/>
            <p:cNvPicPr preferRelativeResize="0"/>
            <p:nvPr/>
          </p:nvPicPr>
          <p:blipFill rotWithShape="1">
            <a:blip r:embed="rId3">
              <a:alphaModFix/>
            </a:blip>
            <a:srcRect b="12493" l="50396" r="46367" t="2691"/>
            <a:stretch/>
          </p:blipFill>
          <p:spPr>
            <a:xfrm>
              <a:off x="8429242" y="1164496"/>
              <a:ext cx="337125" cy="25221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9" name="Google Shape;259;p27"/>
            <p:cNvGrpSpPr/>
            <p:nvPr/>
          </p:nvGrpSpPr>
          <p:grpSpPr>
            <a:xfrm>
              <a:off x="8742560" y="1208035"/>
              <a:ext cx="2076451" cy="2402530"/>
              <a:chOff x="6217724" y="163773"/>
              <a:chExt cx="2076451" cy="240253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6217724" y="284560"/>
                <a:ext cx="2076450" cy="2191159"/>
              </a:xfrm>
              <a:custGeom>
                <a:rect b="b" l="l" r="r" t="t"/>
                <a:pathLst>
                  <a:path extrusionOk="0" h="2191159" w="2076450">
                    <a:moveTo>
                      <a:pt x="0" y="1607121"/>
                    </a:moveTo>
                    <a:cubicBezTo>
                      <a:pt x="28178" y="1589261"/>
                      <a:pt x="89693" y="1571402"/>
                      <a:pt x="138112" y="1583308"/>
                    </a:cubicBezTo>
                    <a:cubicBezTo>
                      <a:pt x="186531" y="1595214"/>
                      <a:pt x="222250" y="1688877"/>
                      <a:pt x="290513" y="1678558"/>
                    </a:cubicBezTo>
                    <a:cubicBezTo>
                      <a:pt x="358776" y="1668239"/>
                      <a:pt x="457994" y="1507902"/>
                      <a:pt x="547688" y="1521396"/>
                    </a:cubicBezTo>
                    <a:cubicBezTo>
                      <a:pt x="637382" y="1534890"/>
                      <a:pt x="735014" y="2012727"/>
                      <a:pt x="828676" y="1759521"/>
                    </a:cubicBezTo>
                    <a:cubicBezTo>
                      <a:pt x="922338" y="1506315"/>
                      <a:pt x="1016001" y="-66104"/>
                      <a:pt x="1109663" y="2158"/>
                    </a:cubicBezTo>
                    <a:cubicBezTo>
                      <a:pt x="1203325" y="70420"/>
                      <a:pt x="1302544" y="1973040"/>
                      <a:pt x="1390650" y="2169096"/>
                    </a:cubicBezTo>
                    <a:cubicBezTo>
                      <a:pt x="1478756" y="2365152"/>
                      <a:pt x="1534319" y="1190403"/>
                      <a:pt x="1638300" y="1178496"/>
                    </a:cubicBezTo>
                    <a:cubicBezTo>
                      <a:pt x="1742281" y="1166589"/>
                      <a:pt x="1798638" y="2072258"/>
                      <a:pt x="1871663" y="2069083"/>
                    </a:cubicBezTo>
                    <a:cubicBezTo>
                      <a:pt x="1944688" y="2065908"/>
                      <a:pt x="2031206" y="1317402"/>
                      <a:pt x="2076450" y="1159446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6217725" y="163773"/>
                <a:ext cx="2076450" cy="240253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2" name="Google Shape;262;p27"/>
          <p:cNvGrpSpPr/>
          <p:nvPr/>
        </p:nvGrpSpPr>
        <p:grpSpPr>
          <a:xfrm>
            <a:off x="892688" y="2259784"/>
            <a:ext cx="6028134" cy="513375"/>
            <a:chOff x="75962" y="3097190"/>
            <a:chExt cx="6028134" cy="513375"/>
          </a:xfrm>
        </p:grpSpPr>
        <p:sp>
          <p:nvSpPr>
            <p:cNvPr id="263" name="Google Shape;263;p27"/>
            <p:cNvSpPr/>
            <p:nvPr/>
          </p:nvSpPr>
          <p:spPr>
            <a:xfrm>
              <a:off x="75962" y="3148900"/>
              <a:ext cx="54911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Output:  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approximate functional form for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p27"/>
            <p:cNvPicPr preferRelativeResize="0"/>
            <p:nvPr/>
          </p:nvPicPr>
          <p:blipFill rotWithShape="1">
            <a:blip r:embed="rId4">
              <a:alphaModFix/>
            </a:blip>
            <a:srcRect b="3606" l="37700" r="8292" t="0"/>
            <a:stretch/>
          </p:blipFill>
          <p:spPr>
            <a:xfrm>
              <a:off x="5435355" y="3097190"/>
              <a:ext cx="668741" cy="4315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5" name="Google Shape;26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4659" y="3752364"/>
            <a:ext cx="2924175" cy="105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7"/>
          <p:cNvGrpSpPr/>
          <p:nvPr/>
        </p:nvGrpSpPr>
        <p:grpSpPr>
          <a:xfrm>
            <a:off x="892688" y="3434066"/>
            <a:ext cx="8571417" cy="950426"/>
            <a:chOff x="893826" y="3238246"/>
            <a:chExt cx="8571417" cy="950426"/>
          </a:xfrm>
        </p:grpSpPr>
        <p:sp>
          <p:nvSpPr>
            <p:cNvPr id="267" name="Google Shape;267;p27"/>
            <p:cNvSpPr txBox="1"/>
            <p:nvPr/>
          </p:nvSpPr>
          <p:spPr>
            <a:xfrm>
              <a:off x="893826" y="3238246"/>
              <a:ext cx="8571417" cy="950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functional form is found via decomposing           over a given basis as</a:t>
              </a:r>
              <a:endParaRPr b="0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8" name="Google Shape;268;p27"/>
            <p:cNvPicPr preferRelativeResize="0"/>
            <p:nvPr/>
          </p:nvPicPr>
          <p:blipFill rotWithShape="1">
            <a:blip r:embed="rId4">
              <a:alphaModFix/>
            </a:blip>
            <a:srcRect b="3606" l="37700" r="8292" t="0"/>
            <a:stretch/>
          </p:blipFill>
          <p:spPr>
            <a:xfrm>
              <a:off x="6752579" y="3238248"/>
              <a:ext cx="668741" cy="431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27"/>
          <p:cNvGrpSpPr/>
          <p:nvPr/>
        </p:nvGrpSpPr>
        <p:grpSpPr>
          <a:xfrm>
            <a:off x="892688" y="5234786"/>
            <a:ext cx="10653319" cy="1549290"/>
            <a:chOff x="892688" y="4859282"/>
            <a:chExt cx="10653319" cy="1549290"/>
          </a:xfrm>
        </p:grpSpPr>
        <p:sp>
          <p:nvSpPr>
            <p:cNvPr id="270" name="Google Shape;270;p27"/>
            <p:cNvSpPr txBox="1"/>
            <p:nvPr/>
          </p:nvSpPr>
          <p:spPr>
            <a:xfrm>
              <a:off x="892688" y="4859282"/>
              <a:ext cx="10653319" cy="1549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idea is closely related to the concept of representing a given vector in      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(i.e. a discrete function) over a set of basis vectors in    </a:t>
              </a:r>
              <a:endParaRPr b="0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92070" y="5297416"/>
              <a:ext cx="438150" cy="41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27"/>
          <p:cNvGrpSpPr/>
          <p:nvPr/>
        </p:nvGrpSpPr>
        <p:grpSpPr>
          <a:xfrm>
            <a:off x="892701" y="1447825"/>
            <a:ext cx="5213388" cy="584709"/>
            <a:chOff x="2076182" y="4719713"/>
            <a:chExt cx="5213388" cy="584709"/>
          </a:xfrm>
        </p:grpSpPr>
        <p:sp>
          <p:nvSpPr>
            <p:cNvPr id="273" name="Google Shape;273;p27"/>
            <p:cNvSpPr/>
            <p:nvPr/>
          </p:nvSpPr>
          <p:spPr>
            <a:xfrm>
              <a:off x="2076182" y="4719713"/>
              <a:ext cx="37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             </a:t>
              </a:r>
              <a:r>
                <a:rPr i="0" lang="en-US" sz="2500" u="none" cap="none" strike="noStrike">
                  <a:solidFill>
                    <a:schemeClr val="dk1"/>
                  </a:solidFill>
                </a:rPr>
                <a:t>for</a:t>
              </a: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i="0" lang="en-US" sz="2500" u="none" cap="none" strike="noStrike">
                  <a:solidFill>
                    <a:schemeClr val="dk1"/>
                  </a:solidFill>
                </a:rPr>
                <a:t>all</a:t>
              </a: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4" name="Google Shape;274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41770" y="4856747"/>
              <a:ext cx="1447800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7"/>
            <p:cNvPicPr preferRelativeResize="0"/>
            <p:nvPr/>
          </p:nvPicPr>
          <p:blipFill rotWithShape="1">
            <a:blip r:embed="rId4">
              <a:alphaModFix/>
            </a:blip>
            <a:srcRect b="1619" l="3495" r="1716" t="0"/>
            <a:stretch/>
          </p:blipFill>
          <p:spPr>
            <a:xfrm>
              <a:off x="3215306" y="4791908"/>
              <a:ext cx="1173708" cy="4404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"/>
          <p:cNvSpPr txBox="1"/>
          <p:nvPr/>
        </p:nvSpPr>
        <p:spPr>
          <a:xfrm>
            <a:off x="732334" y="1182291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hard rule. In practice,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3…10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4"/>
          <p:cNvSpPr txBox="1"/>
          <p:nvPr/>
        </p:nvSpPr>
        <p:spPr>
          <a:xfrm>
            <a:off x="732331" y="1782979"/>
            <a:ext cx="10748505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larger the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more robust cross-validation becomes. This advantage however comes at a high computational cost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4"/>
          <p:cNvSpPr txBox="1"/>
          <p:nvPr/>
        </p:nvSpPr>
        <p:spPr>
          <a:xfrm>
            <a:off x="732328" y="2634304"/>
            <a:ext cx="11106746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speaking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should be set inversely proportional to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 the larger the dataset the smaller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set and vice-versa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4"/>
          <p:cNvSpPr/>
          <p:nvPr/>
        </p:nvSpPr>
        <p:spPr>
          <a:xfrm>
            <a:off x="-1" y="272002"/>
            <a:ext cx="2037348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732325" y="3481019"/>
            <a:ext cx="10748511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is plentiful hold-out cross-validation will perform well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4"/>
          <p:cNvSpPr txBox="1"/>
          <p:nvPr/>
        </p:nvSpPr>
        <p:spPr>
          <a:xfrm>
            <a:off x="732325" y="4081796"/>
            <a:ext cx="10748511" cy="131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is extremely scarce (e.g., Galileo’s ramp data with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6),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set to its maximal value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case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-fold cross-validation is also referred to as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one-leave-out cross-validation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54"/>
          <p:cNvGrpSpPr/>
          <p:nvPr/>
        </p:nvGrpSpPr>
        <p:grpSpPr>
          <a:xfrm>
            <a:off x="778755" y="5017667"/>
            <a:ext cx="10702081" cy="1536925"/>
            <a:chOff x="778755" y="5017667"/>
            <a:chExt cx="10702081" cy="1536925"/>
          </a:xfrm>
        </p:grpSpPr>
        <p:pic>
          <p:nvPicPr>
            <p:cNvPr id="721" name="Google Shape;721;p54"/>
            <p:cNvPicPr preferRelativeResize="0"/>
            <p:nvPr/>
          </p:nvPicPr>
          <p:blipFill rotWithShape="1">
            <a:blip r:embed="rId3">
              <a:alphaModFix/>
            </a:blip>
            <a:srcRect b="24271" l="76861" r="0" t="28832"/>
            <a:stretch/>
          </p:blipFill>
          <p:spPr>
            <a:xfrm>
              <a:off x="10008563" y="5017667"/>
              <a:ext cx="1472273" cy="14919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2" name="Google Shape;722;p54"/>
            <p:cNvGrpSpPr/>
            <p:nvPr/>
          </p:nvGrpSpPr>
          <p:grpSpPr>
            <a:xfrm>
              <a:off x="778755" y="5062675"/>
              <a:ext cx="8706033" cy="1491917"/>
              <a:chOff x="1083553" y="5062675"/>
              <a:chExt cx="8706033" cy="1491917"/>
            </a:xfrm>
          </p:grpSpPr>
          <p:pic>
            <p:nvPicPr>
              <p:cNvPr id="723" name="Google Shape;723;p54"/>
              <p:cNvPicPr preferRelativeResize="0"/>
              <p:nvPr/>
            </p:nvPicPr>
            <p:blipFill rotWithShape="1">
              <a:blip r:embed="rId3">
                <a:alphaModFix/>
              </a:blip>
              <a:srcRect b="48790" l="0" r="31586" t="5322"/>
              <a:stretch/>
            </p:blipFill>
            <p:spPr>
              <a:xfrm>
                <a:off x="1083553" y="5094761"/>
                <a:ext cx="4353016" cy="14598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4" name="Google Shape;724;p54"/>
              <p:cNvPicPr preferRelativeResize="0"/>
              <p:nvPr/>
            </p:nvPicPr>
            <p:blipFill rotWithShape="1">
              <a:blip r:embed="rId3">
                <a:alphaModFix/>
              </a:blip>
              <a:srcRect b="1064" l="0" r="31333" t="52544"/>
              <a:stretch/>
            </p:blipFill>
            <p:spPr>
              <a:xfrm>
                <a:off x="5420527" y="5062675"/>
                <a:ext cx="4369059" cy="1475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 txBox="1"/>
          <p:nvPr/>
        </p:nvSpPr>
        <p:spPr>
          <a:xfrm>
            <a:off x="940911" y="1335795"/>
            <a:ext cx="10375342" cy="177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entirely on the underlying phenomenon. Even though one could not have a full understanding of the data-generating function, any cues can lead to a particular choice of basis or eliminate potential candidates, e.g. :   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5"/>
          <p:cNvSpPr txBox="1"/>
          <p:nvPr/>
        </p:nvSpPr>
        <p:spPr>
          <a:xfrm>
            <a:off x="1480354" y="2675207"/>
            <a:ext cx="9296456" cy="72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gravitational phenomenon underlying Galileo’s ramp dataset is quadratic    in nature, inferring the appropriateness of a 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basis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5"/>
          <p:cNvSpPr txBox="1"/>
          <p:nvPr/>
        </p:nvSpPr>
        <p:spPr>
          <a:xfrm>
            <a:off x="1480354" y="3705543"/>
            <a:ext cx="9659468" cy="113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Fourier basis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intuitively appropriate when dealing with periodic phenomena arising in a variety of disciplines including speech processing and financial modeling   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5"/>
          <p:cNvSpPr txBox="1"/>
          <p:nvPr/>
        </p:nvSpPr>
        <p:spPr>
          <a:xfrm>
            <a:off x="1480354" y="5144953"/>
            <a:ext cx="10022481" cy="1131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Neural network bases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often employed with image and audio data due to their compositional structure as well as a belief in the correspondence of these bases and the way such data is processed by the brain    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5"/>
          <p:cNvSpPr/>
          <p:nvPr/>
        </p:nvSpPr>
        <p:spPr>
          <a:xfrm>
            <a:off x="-1" y="272002"/>
            <a:ext cx="3801980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basis to choose?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6"/>
          <p:cNvSpPr/>
          <p:nvPr/>
        </p:nvSpPr>
        <p:spPr>
          <a:xfrm>
            <a:off x="-1" y="272002"/>
            <a:ext cx="5646822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choice of basis is arbitrary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9" name="Google Shape;739;p56"/>
          <p:cNvPicPr preferRelativeResize="0"/>
          <p:nvPr/>
        </p:nvPicPr>
        <p:blipFill rotWithShape="1">
          <a:blip r:embed="rId3">
            <a:alphaModFix/>
          </a:blip>
          <a:srcRect b="51076" l="0" r="0" t="0"/>
          <a:stretch/>
        </p:blipFill>
        <p:spPr>
          <a:xfrm>
            <a:off x="1716505" y="3500425"/>
            <a:ext cx="8367126" cy="262766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56"/>
          <p:cNvSpPr/>
          <p:nvPr/>
        </p:nvSpPr>
        <p:spPr>
          <a:xfrm>
            <a:off x="712717" y="1098641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large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samples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6"/>
          <p:cNvSpPr/>
          <p:nvPr/>
        </p:nvSpPr>
        <p:spPr>
          <a:xfrm>
            <a:off x="1507959" y="2048373"/>
            <a:ext cx="9031704" cy="1015660"/>
          </a:xfrm>
          <a:prstGeom prst="leftRightArrow">
            <a:avLst>
              <a:gd fmla="val 435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6"/>
          <p:cNvSpPr/>
          <p:nvPr/>
        </p:nvSpPr>
        <p:spPr>
          <a:xfrm>
            <a:off x="8096674" y="1098642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small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distributed very unevenly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levels of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6"/>
          <p:cNvSpPr/>
          <p:nvPr/>
        </p:nvSpPr>
        <p:spPr>
          <a:xfrm>
            <a:off x="2385769" y="6173224"/>
            <a:ext cx="1587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6"/>
          <p:cNvSpPr/>
          <p:nvPr/>
        </p:nvSpPr>
        <p:spPr>
          <a:xfrm>
            <a:off x="5478437" y="6173224"/>
            <a:ext cx="10907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6"/>
          <p:cNvSpPr/>
          <p:nvPr/>
        </p:nvSpPr>
        <p:spPr>
          <a:xfrm>
            <a:off x="7367641" y="6150639"/>
            <a:ext cx="3172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hidden-layer NN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6"/>
          <p:cNvSpPr/>
          <p:nvPr/>
        </p:nvSpPr>
        <p:spPr>
          <a:xfrm>
            <a:off x="4247936" y="2358336"/>
            <a:ext cx="3394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‘Quality of data’ spectrum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6"/>
          <p:cNvSpPr/>
          <p:nvPr/>
        </p:nvSpPr>
        <p:spPr>
          <a:xfrm>
            <a:off x="7955285" y="2163156"/>
            <a:ext cx="717483" cy="7193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7"/>
          <p:cNvSpPr/>
          <p:nvPr/>
        </p:nvSpPr>
        <p:spPr>
          <a:xfrm>
            <a:off x="-1" y="272002"/>
            <a:ext cx="5646822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choice of basis is arbitrary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3" name="Google Shape;753;p57"/>
          <p:cNvPicPr preferRelativeResize="0"/>
          <p:nvPr/>
        </p:nvPicPr>
        <p:blipFill rotWithShape="1">
          <a:blip r:embed="rId3">
            <a:alphaModFix/>
          </a:blip>
          <a:srcRect b="0" l="0" r="0" t="51075"/>
          <a:stretch/>
        </p:blipFill>
        <p:spPr>
          <a:xfrm>
            <a:off x="1700462" y="3420215"/>
            <a:ext cx="8367126" cy="262766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7"/>
          <p:cNvSpPr/>
          <p:nvPr/>
        </p:nvSpPr>
        <p:spPr>
          <a:xfrm>
            <a:off x="712717" y="1098641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large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samples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7"/>
          <p:cNvSpPr/>
          <p:nvPr/>
        </p:nvSpPr>
        <p:spPr>
          <a:xfrm>
            <a:off x="1507959" y="2048373"/>
            <a:ext cx="9031704" cy="1015660"/>
          </a:xfrm>
          <a:prstGeom prst="leftRightArrow">
            <a:avLst>
              <a:gd fmla="val 435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7"/>
          <p:cNvSpPr/>
          <p:nvPr/>
        </p:nvSpPr>
        <p:spPr>
          <a:xfrm>
            <a:off x="8096674" y="1098642"/>
            <a:ext cx="49341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small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 distributed very unevenly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levels of noise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7"/>
          <p:cNvSpPr/>
          <p:nvPr/>
        </p:nvSpPr>
        <p:spPr>
          <a:xfrm>
            <a:off x="3256285" y="2163156"/>
            <a:ext cx="717483" cy="7193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7"/>
          <p:cNvSpPr/>
          <p:nvPr/>
        </p:nvSpPr>
        <p:spPr>
          <a:xfrm>
            <a:off x="2385769" y="6173224"/>
            <a:ext cx="1587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7"/>
          <p:cNvSpPr/>
          <p:nvPr/>
        </p:nvSpPr>
        <p:spPr>
          <a:xfrm>
            <a:off x="5478437" y="6173224"/>
            <a:ext cx="10907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7"/>
          <p:cNvSpPr/>
          <p:nvPr/>
        </p:nvSpPr>
        <p:spPr>
          <a:xfrm>
            <a:off x="7367641" y="6150639"/>
            <a:ext cx="3172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hidden-layer NN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7"/>
          <p:cNvSpPr/>
          <p:nvPr/>
        </p:nvSpPr>
        <p:spPr>
          <a:xfrm>
            <a:off x="4247936" y="2358336"/>
            <a:ext cx="3394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‘Quality of data’ spectrum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84" y="3552615"/>
            <a:ext cx="10836132" cy="309440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/>
          <p:nvPr/>
        </p:nvSpPr>
        <p:spPr>
          <a:xfrm>
            <a:off x="-2" y="272002"/>
            <a:ext cx="8775034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Continuous function approximation: More the merrier!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8"/>
          <p:cNvGrpSpPr/>
          <p:nvPr/>
        </p:nvGrpSpPr>
        <p:grpSpPr>
          <a:xfrm>
            <a:off x="3727474" y="1818504"/>
            <a:ext cx="4925748" cy="1101755"/>
            <a:chOff x="6387153" y="4906942"/>
            <a:chExt cx="5520938" cy="1284394"/>
          </a:xfrm>
        </p:grpSpPr>
        <p:pic>
          <p:nvPicPr>
            <p:cNvPr id="283" name="Google Shape;283;p28"/>
            <p:cNvPicPr preferRelativeResize="0"/>
            <p:nvPr/>
          </p:nvPicPr>
          <p:blipFill rotWithShape="1">
            <a:blip r:embed="rId4">
              <a:alphaModFix/>
            </a:blip>
            <a:srcRect b="0" l="22732" r="166" t="7640"/>
            <a:stretch/>
          </p:blipFill>
          <p:spPr>
            <a:xfrm>
              <a:off x="6387153" y="4906942"/>
              <a:ext cx="4722125" cy="1284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8"/>
            <p:cNvPicPr preferRelativeResize="0"/>
            <p:nvPr/>
          </p:nvPicPr>
          <p:blipFill rotWithShape="1">
            <a:blip r:embed="rId5">
              <a:alphaModFix/>
            </a:blip>
            <a:srcRect b="6919" l="8527" r="0" t="8579"/>
            <a:stretch/>
          </p:blipFill>
          <p:spPr>
            <a:xfrm>
              <a:off x="11163869" y="5321657"/>
              <a:ext cx="744222" cy="3967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28"/>
          <p:cNvGrpSpPr/>
          <p:nvPr/>
        </p:nvGrpSpPr>
        <p:grpSpPr>
          <a:xfrm>
            <a:off x="3293717" y="1448010"/>
            <a:ext cx="8527892" cy="950541"/>
            <a:chOff x="892688" y="3433951"/>
            <a:chExt cx="8571417" cy="950541"/>
          </a:xfrm>
        </p:grpSpPr>
        <p:sp>
          <p:nvSpPr>
            <p:cNvPr id="286" name="Google Shape;286;p28"/>
            <p:cNvSpPr txBox="1"/>
            <p:nvPr/>
          </p:nvSpPr>
          <p:spPr>
            <a:xfrm>
              <a:off x="892688" y="3434066"/>
              <a:ext cx="8571417" cy="950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any           there’s a large enough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 that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5721" y="3433951"/>
              <a:ext cx="733425" cy="342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8" name="Google Shape;288;p28"/>
          <p:cNvPicPr preferRelativeResize="0"/>
          <p:nvPr/>
        </p:nvPicPr>
        <p:blipFill rotWithShape="1">
          <a:blip r:embed="rId7">
            <a:alphaModFix/>
          </a:blip>
          <a:srcRect b="0" l="0" r="0" t="60110"/>
          <a:stretch/>
        </p:blipFill>
        <p:spPr>
          <a:xfrm>
            <a:off x="5133344" y="2821836"/>
            <a:ext cx="2295525" cy="42554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/>
          <p:nvPr/>
        </p:nvSpPr>
        <p:spPr>
          <a:xfrm>
            <a:off x="5181956" y="2769500"/>
            <a:ext cx="2246913" cy="4949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2999875" y="1209925"/>
            <a:ext cx="6686400" cy="2160600"/>
          </a:xfrm>
          <a:prstGeom prst="rect">
            <a:avLst/>
          </a:prstGeom>
          <a:solidFill>
            <a:srgbClr val="BFBFB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1218170" y="3764803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3845440" y="3732719"/>
            <a:ext cx="1045139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6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6512523" y="3732719"/>
            <a:ext cx="1341512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10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9179606" y="3711585"/>
            <a:ext cx="1199636" cy="95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200157" y="1835249"/>
            <a:ext cx="2704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Polynomial basis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2216200" y="2387762"/>
            <a:ext cx="268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Fourier basis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771844" y="1835249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1751707" y="3785688"/>
            <a:ext cx="571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sine and cosine waves of varying frequency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after its inventor Joseph Fourier who used these basis functions in the early 1800s to study heat diffusion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847007" y="2862361"/>
            <a:ext cx="53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monomials of varying degree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Taylor expansion of a function also uses these basis functions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7740904" y="2647875"/>
            <a:ext cx="4451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is coined by neuroscientists in the late 1940s who used this sort of basis to roughly model how the human brain processes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2115406" y="1835249"/>
            <a:ext cx="3338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Polynomial basis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2131450" y="2387762"/>
            <a:ext cx="268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Fourier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51662" l="0" r="0" t="-2252"/>
          <a:stretch/>
        </p:blipFill>
        <p:spPr>
          <a:xfrm>
            <a:off x="1547923" y="2697641"/>
            <a:ext cx="9429567" cy="238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5436057"/>
            <a:ext cx="13620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0"/>
          <p:cNvSpPr/>
          <p:nvPr/>
        </p:nvSpPr>
        <p:spPr>
          <a:xfrm>
            <a:off x="4098006" y="5354182"/>
            <a:ext cx="4356184" cy="105809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200" y="5805688"/>
            <a:ext cx="36099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7690794" y="1835249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2165857" y="1835249"/>
            <a:ext cx="2704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Polynomial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2181900" y="2387762"/>
            <a:ext cx="268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Fourier basis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1"/>
          <p:cNvPicPr preferRelativeResize="0"/>
          <p:nvPr/>
        </p:nvPicPr>
        <p:blipFill rotWithShape="1">
          <a:blip r:embed="rId3">
            <a:alphaModFix/>
          </a:blip>
          <a:srcRect b="0" l="0" r="0" t="49411"/>
          <a:stretch/>
        </p:blipFill>
        <p:spPr>
          <a:xfrm>
            <a:off x="1547923" y="2697641"/>
            <a:ext cx="9429567" cy="238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 rotWithShape="1">
          <a:blip r:embed="rId4">
            <a:alphaModFix/>
          </a:blip>
          <a:srcRect b="0" l="5205" r="0" t="0"/>
          <a:stretch/>
        </p:blipFill>
        <p:spPr>
          <a:xfrm>
            <a:off x="3416968" y="5539038"/>
            <a:ext cx="5200846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6968" y="5259595"/>
            <a:ext cx="13620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3360313" y="5225846"/>
            <a:ext cx="5430761" cy="143714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7690794" y="1835249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2064932" y="1852424"/>
            <a:ext cx="3850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Polynomial basis (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2080975" y="2404937"/>
            <a:ext cx="2688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Fourier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4040306" y="5525990"/>
            <a:ext cx="3717806" cy="472660"/>
            <a:chOff x="3878826" y="4291069"/>
            <a:chExt cx="3717806" cy="472660"/>
          </a:xfrm>
        </p:grpSpPr>
        <p:pic>
          <p:nvPicPr>
            <p:cNvPr id="346" name="Google Shape;346;p32"/>
            <p:cNvPicPr preferRelativeResize="0"/>
            <p:nvPr/>
          </p:nvPicPr>
          <p:blipFill rotWithShape="1">
            <a:blip r:embed="rId3">
              <a:alphaModFix/>
            </a:blip>
            <a:srcRect b="4376" l="0" r="0" t="11291"/>
            <a:stretch/>
          </p:blipFill>
          <p:spPr>
            <a:xfrm>
              <a:off x="5291582" y="4313903"/>
              <a:ext cx="2305050" cy="449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2"/>
            <p:cNvPicPr preferRelativeResize="0"/>
            <p:nvPr/>
          </p:nvPicPr>
          <p:blipFill rotWithShape="1">
            <a:blip r:embed="rId4">
              <a:alphaModFix/>
            </a:blip>
            <a:srcRect b="-1488" l="0" r="76068" t="8896"/>
            <a:stretch/>
          </p:blipFill>
          <p:spPr>
            <a:xfrm>
              <a:off x="3878826" y="4291069"/>
              <a:ext cx="1349477" cy="4586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" name="Google Shape;34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2962" y="3303898"/>
            <a:ext cx="19526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7623519" y="1852424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>
            <a:off x="-2" y="272002"/>
            <a:ext cx="8309813" cy="755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bases for continuous function approximation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880700" y="1331926"/>
            <a:ext cx="2576376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Fixed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6444107" y="1331925"/>
            <a:ext cx="3121811" cy="52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2.  Adjustable bases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2244407" y="1852424"/>
            <a:ext cx="2704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Polynomial basis </a:t>
            </a:r>
            <a:endParaRPr sz="2800">
              <a:solidFill>
                <a:srgbClr val="D0CE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2260449" y="2404937"/>
            <a:ext cx="3579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Fourier basis (</a:t>
            </a: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/>
          </a:blip>
          <a:srcRect b="-1488" l="0" r="0" t="8896"/>
          <a:stretch/>
        </p:blipFill>
        <p:spPr>
          <a:xfrm>
            <a:off x="3893411" y="5591253"/>
            <a:ext cx="5638800" cy="4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411" y="4766737"/>
            <a:ext cx="22955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7802994" y="1852424"/>
            <a:ext cx="4389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Feed-forward neural network basis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2445678" y="5591253"/>
            <a:ext cx="69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2521019" y="4819512"/>
            <a:ext cx="6238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