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141f321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4141f32168_0_0:notes"/>
          <p:cNvSpPr/>
          <p:nvPr>
            <p:ph idx="2" type="sldImg"/>
          </p:nvPr>
        </p:nvSpPr>
        <p:spPr>
          <a:xfrm>
            <a:off x="381395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914401" y="2130428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1828802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609601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4165605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737610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609601" y="274638"/>
            <a:ext cx="10973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609601" y="1600203"/>
            <a:ext cx="109731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609601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4165605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737610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963086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963086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0" type="dt"/>
          </p:nvPr>
        </p:nvSpPr>
        <p:spPr>
          <a:xfrm>
            <a:off x="609601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1" type="ftr"/>
          </p:nvPr>
        </p:nvSpPr>
        <p:spPr>
          <a:xfrm>
            <a:off x="4165605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737610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609601" y="274638"/>
            <a:ext cx="10973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609601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2" type="body"/>
          </p:nvPr>
        </p:nvSpPr>
        <p:spPr>
          <a:xfrm>
            <a:off x="6197607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idx="10" type="dt"/>
          </p:nvPr>
        </p:nvSpPr>
        <p:spPr>
          <a:xfrm>
            <a:off x="609601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11" type="ftr"/>
          </p:nvPr>
        </p:nvSpPr>
        <p:spPr>
          <a:xfrm>
            <a:off x="4165605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737610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609601" y="274638"/>
            <a:ext cx="10973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609601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2" type="body"/>
          </p:nvPr>
        </p:nvSpPr>
        <p:spPr>
          <a:xfrm>
            <a:off x="609601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3" type="body"/>
          </p:nvPr>
        </p:nvSpPr>
        <p:spPr>
          <a:xfrm>
            <a:off x="6193375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4" type="body"/>
          </p:nvPr>
        </p:nvSpPr>
        <p:spPr>
          <a:xfrm>
            <a:off x="6193375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10" type="dt"/>
          </p:nvPr>
        </p:nvSpPr>
        <p:spPr>
          <a:xfrm>
            <a:off x="609601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18"/>
          <p:cNvSpPr txBox="1"/>
          <p:nvPr>
            <p:ph idx="11" type="ftr"/>
          </p:nvPr>
        </p:nvSpPr>
        <p:spPr>
          <a:xfrm>
            <a:off x="4165605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737610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609601" y="274638"/>
            <a:ext cx="10973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6" name="Google Shape;126;p19"/>
          <p:cNvSpPr txBox="1"/>
          <p:nvPr>
            <p:ph idx="10" type="dt"/>
          </p:nvPr>
        </p:nvSpPr>
        <p:spPr>
          <a:xfrm>
            <a:off x="609601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11" type="ftr"/>
          </p:nvPr>
        </p:nvSpPr>
        <p:spPr>
          <a:xfrm>
            <a:off x="4165605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737610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609601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4165605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737610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609603" y="273050"/>
            <a:ext cx="40110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4766739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609603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609601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4165605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737610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2389720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2389720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2389720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609601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4165605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737610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609601" y="274638"/>
            <a:ext cx="10973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3832812" y="-1623297"/>
            <a:ext cx="4526100" cy="109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609601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4165605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8737610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7285062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1697159" y="-812709"/>
            <a:ext cx="5851500" cy="80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609601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4165605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737610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609601" y="274638"/>
            <a:ext cx="10973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609601" y="1600203"/>
            <a:ext cx="109731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609601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4165605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737610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29.png"/><Relationship Id="rId5" Type="http://schemas.openxmlformats.org/officeDocument/2006/relationships/image" Target="../media/image20.png"/><Relationship Id="rId6" Type="http://schemas.openxmlformats.org/officeDocument/2006/relationships/image" Target="../media/image5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5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4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0.png"/><Relationship Id="rId4" Type="http://schemas.openxmlformats.org/officeDocument/2006/relationships/image" Target="../media/image37.png"/><Relationship Id="rId5" Type="http://schemas.openxmlformats.org/officeDocument/2006/relationships/image" Target="../media/image3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6.png"/><Relationship Id="rId6" Type="http://schemas.openxmlformats.org/officeDocument/2006/relationships/image" Target="../media/image49.png"/><Relationship Id="rId7" Type="http://schemas.openxmlformats.org/officeDocument/2006/relationships/image" Target="../media/image4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4.png"/><Relationship Id="rId4" Type="http://schemas.openxmlformats.org/officeDocument/2006/relationships/image" Target="../media/image5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4.png"/><Relationship Id="rId4" Type="http://schemas.openxmlformats.org/officeDocument/2006/relationships/image" Target="../media/image52.png"/><Relationship Id="rId5" Type="http://schemas.openxmlformats.org/officeDocument/2006/relationships/image" Target="../media/image5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4.png"/><Relationship Id="rId4" Type="http://schemas.openxmlformats.org/officeDocument/2006/relationships/image" Target="../media/image5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10" Type="http://schemas.openxmlformats.org/officeDocument/2006/relationships/image" Target="../media/image15.png"/><Relationship Id="rId9" Type="http://schemas.openxmlformats.org/officeDocument/2006/relationships/image" Target="../media/image30.png"/><Relationship Id="rId5" Type="http://schemas.openxmlformats.org/officeDocument/2006/relationships/image" Target="../media/image23.png"/><Relationship Id="rId6" Type="http://schemas.openxmlformats.org/officeDocument/2006/relationships/image" Target="../media/image6.png"/><Relationship Id="rId7" Type="http://schemas.openxmlformats.org/officeDocument/2006/relationships/image" Target="../media/image11.png"/><Relationship Id="rId8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6.png"/><Relationship Id="rId13" Type="http://schemas.openxmlformats.org/officeDocument/2006/relationships/image" Target="../media/image28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Relationship Id="rId7" Type="http://schemas.openxmlformats.org/officeDocument/2006/relationships/image" Target="../media/image22.png"/><Relationship Id="rId8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319500" y="3892550"/>
            <a:ext cx="12026400" cy="13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</a:rPr>
              <a:t>Machine Learning Refined: Foundations, Applications, and Algorithms</a:t>
            </a:r>
            <a:br>
              <a:rPr b="1" i="0" lang="en-US" sz="2400" u="none" cap="none" strike="noStrike">
                <a:solidFill>
                  <a:schemeClr val="dk1"/>
                </a:solidFill>
              </a:rPr>
            </a:br>
            <a:r>
              <a:rPr b="1" lang="en-US" sz="2400"/>
              <a:t>Cambridge University Press (2016)</a:t>
            </a:r>
            <a:endParaRPr b="1" i="0" sz="2400" u="none" cap="none" strike="noStrike">
              <a:solidFill>
                <a:schemeClr val="dk1"/>
              </a:solidFill>
            </a:endParaRPr>
          </a:p>
        </p:txBody>
      </p:sp>
      <p:sp>
        <p:nvSpPr>
          <p:cNvPr id="164" name="Google Shape;164;p25"/>
          <p:cNvSpPr txBox="1"/>
          <p:nvPr>
            <p:ph type="ctrTitle"/>
          </p:nvPr>
        </p:nvSpPr>
        <p:spPr>
          <a:xfrm>
            <a:off x="82755" y="1766175"/>
            <a:ext cx="12026400" cy="13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4000"/>
              <a:t>Chapter 6: Automatic Feature Design for Classification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/>
          <p:nvPr/>
        </p:nvSpPr>
        <p:spPr>
          <a:xfrm>
            <a:off x="4527946" y="1946554"/>
            <a:ext cx="4231510" cy="630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Softmax cost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4"/>
          <p:cNvSpPr txBox="1"/>
          <p:nvPr/>
        </p:nvSpPr>
        <p:spPr>
          <a:xfrm>
            <a:off x="8046988" y="1931474"/>
            <a:ext cx="3698463" cy="630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Squared margin cost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4"/>
          <p:cNvSpPr txBox="1"/>
          <p:nvPr/>
        </p:nvSpPr>
        <p:spPr>
          <a:xfrm>
            <a:off x="764322" y="3311268"/>
            <a:ext cx="3139916" cy="630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classification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4"/>
          <p:cNvSpPr txBox="1"/>
          <p:nvPr/>
        </p:nvSpPr>
        <p:spPr>
          <a:xfrm>
            <a:off x="718673" y="5114512"/>
            <a:ext cx="4231510" cy="630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classification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8" name="Google Shape;318;p34"/>
          <p:cNvCxnSpPr/>
          <p:nvPr/>
        </p:nvCxnSpPr>
        <p:spPr>
          <a:xfrm>
            <a:off x="7276443" y="1622259"/>
            <a:ext cx="1137" cy="453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9" name="Google Shape;319;p34"/>
          <p:cNvCxnSpPr/>
          <p:nvPr/>
        </p:nvCxnSpPr>
        <p:spPr>
          <a:xfrm flipH="1">
            <a:off x="675099" y="2580896"/>
            <a:ext cx="10887833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0" name="Google Shape;320;p34"/>
          <p:cNvCxnSpPr/>
          <p:nvPr/>
        </p:nvCxnSpPr>
        <p:spPr>
          <a:xfrm flipH="1">
            <a:off x="666750" y="4353059"/>
            <a:ext cx="10887833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1" name="Google Shape;321;p34"/>
          <p:cNvSpPr/>
          <p:nvPr/>
        </p:nvSpPr>
        <p:spPr>
          <a:xfrm>
            <a:off x="675097" y="1622259"/>
            <a:ext cx="2837913" cy="962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2" name="Google Shape;322;p34"/>
          <p:cNvCxnSpPr/>
          <p:nvPr/>
        </p:nvCxnSpPr>
        <p:spPr>
          <a:xfrm>
            <a:off x="3513010" y="1622259"/>
            <a:ext cx="1137" cy="453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23" name="Google Shape;323;p34"/>
          <p:cNvPicPr preferRelativeResize="0"/>
          <p:nvPr/>
        </p:nvPicPr>
        <p:blipFill rotWithShape="1">
          <a:blip r:embed="rId3">
            <a:alphaModFix/>
          </a:blip>
          <a:srcRect b="0" l="27714" r="779" t="0"/>
          <a:stretch/>
        </p:blipFill>
        <p:spPr>
          <a:xfrm>
            <a:off x="7459579" y="2933463"/>
            <a:ext cx="3934325" cy="10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1400" y="2838291"/>
            <a:ext cx="3667790" cy="116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4"/>
          <p:cNvPicPr preferRelativeResize="0"/>
          <p:nvPr/>
        </p:nvPicPr>
        <p:blipFill rotWithShape="1">
          <a:blip r:embed="rId5">
            <a:alphaModFix/>
          </a:blip>
          <a:srcRect b="0" l="29097" r="0" t="0"/>
          <a:stretch/>
        </p:blipFill>
        <p:spPr>
          <a:xfrm>
            <a:off x="3576670" y="4618541"/>
            <a:ext cx="3679576" cy="1252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55066" y="4706707"/>
            <a:ext cx="394335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4"/>
          <p:cNvSpPr/>
          <p:nvPr/>
        </p:nvSpPr>
        <p:spPr>
          <a:xfrm>
            <a:off x="675097" y="1622259"/>
            <a:ext cx="10887835" cy="4533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4"/>
          <p:cNvSpPr/>
          <p:nvPr/>
        </p:nvSpPr>
        <p:spPr>
          <a:xfrm>
            <a:off x="6324846" y="3107740"/>
            <a:ext cx="364378" cy="407056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4"/>
          <p:cNvSpPr/>
          <p:nvPr/>
        </p:nvSpPr>
        <p:spPr>
          <a:xfrm>
            <a:off x="10499648" y="3155868"/>
            <a:ext cx="430783" cy="518566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4"/>
          <p:cNvSpPr/>
          <p:nvPr/>
        </p:nvSpPr>
        <p:spPr>
          <a:xfrm>
            <a:off x="6262644" y="4911576"/>
            <a:ext cx="364378" cy="407056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4"/>
          <p:cNvSpPr/>
          <p:nvPr/>
        </p:nvSpPr>
        <p:spPr>
          <a:xfrm>
            <a:off x="10473540" y="4975453"/>
            <a:ext cx="430783" cy="518566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4"/>
          <p:cNvSpPr/>
          <p:nvPr/>
        </p:nvSpPr>
        <p:spPr>
          <a:xfrm>
            <a:off x="-4" y="272002"/>
            <a:ext cx="7002383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Squared-margin cost for general classification 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4315" y="1215441"/>
            <a:ext cx="8677275" cy="40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5"/>
          <p:cNvSpPr txBox="1"/>
          <p:nvPr/>
        </p:nvSpPr>
        <p:spPr>
          <a:xfrm>
            <a:off x="4893942" y="541093"/>
            <a:ext cx="3303574" cy="474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map: Polynomial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5"/>
          <p:cNvSpPr/>
          <p:nvPr/>
        </p:nvSpPr>
        <p:spPr>
          <a:xfrm>
            <a:off x="-3" y="272002"/>
            <a:ext cx="3288636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toy dataset 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" name="Google Shape;34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82952" y="5388435"/>
            <a:ext cx="446722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2133" y="5541337"/>
            <a:ext cx="3000375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5"/>
          <p:cNvSpPr/>
          <p:nvPr/>
        </p:nvSpPr>
        <p:spPr>
          <a:xfrm>
            <a:off x="2024007" y="5418806"/>
            <a:ext cx="3141551" cy="114120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5"/>
          <p:cNvSpPr/>
          <p:nvPr/>
        </p:nvSpPr>
        <p:spPr>
          <a:xfrm>
            <a:off x="5886696" y="5418806"/>
            <a:ext cx="4563481" cy="1141204"/>
          </a:xfrm>
          <a:prstGeom prst="rect">
            <a:avLst/>
          </a:prstGeom>
          <a:solidFill>
            <a:srgbClr val="BFBFBF">
              <a:alpha val="2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5"/>
          <p:cNvSpPr/>
          <p:nvPr/>
        </p:nvSpPr>
        <p:spPr>
          <a:xfrm flipH="1" rot="9513888">
            <a:off x="5940931" y="2305239"/>
            <a:ext cx="2583792" cy="2730055"/>
          </a:xfrm>
          <a:custGeom>
            <a:rect b="b" l="l" r="r" t="t"/>
            <a:pathLst>
              <a:path extrusionOk="0" h="857956" w="1196622">
                <a:moveTo>
                  <a:pt x="1196622" y="857956"/>
                </a:moveTo>
                <a:cubicBezTo>
                  <a:pt x="1176866" y="722489"/>
                  <a:pt x="1157111" y="587023"/>
                  <a:pt x="1095022" y="553156"/>
                </a:cubicBezTo>
                <a:cubicBezTo>
                  <a:pt x="1032933" y="519289"/>
                  <a:pt x="936978" y="711200"/>
                  <a:pt x="824089" y="654756"/>
                </a:cubicBezTo>
                <a:cubicBezTo>
                  <a:pt x="711200" y="598312"/>
                  <a:pt x="555037" y="323615"/>
                  <a:pt x="417689" y="214489"/>
                </a:cubicBezTo>
                <a:cubicBezTo>
                  <a:pt x="280341" y="105363"/>
                  <a:pt x="140170" y="52681"/>
                  <a:pt x="0" y="0"/>
                </a:cubicBezTo>
              </a:path>
            </a:pathLst>
          </a:custGeom>
          <a:noFill/>
          <a:ln cap="flat" cmpd="sng" w="1587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5"/>
          <p:cNvSpPr/>
          <p:nvPr/>
        </p:nvSpPr>
        <p:spPr>
          <a:xfrm rot="-7753811">
            <a:off x="7738567" y="4897790"/>
            <a:ext cx="575084" cy="358331"/>
          </a:xfrm>
          <a:custGeom>
            <a:rect b="b" l="l" r="r" t="t"/>
            <a:pathLst>
              <a:path extrusionOk="0" h="857956" w="1196622">
                <a:moveTo>
                  <a:pt x="1196622" y="857956"/>
                </a:moveTo>
                <a:cubicBezTo>
                  <a:pt x="1176866" y="722489"/>
                  <a:pt x="1157111" y="587023"/>
                  <a:pt x="1095022" y="553156"/>
                </a:cubicBezTo>
                <a:cubicBezTo>
                  <a:pt x="1032933" y="519289"/>
                  <a:pt x="936978" y="711200"/>
                  <a:pt x="824089" y="654756"/>
                </a:cubicBezTo>
                <a:cubicBezTo>
                  <a:pt x="711200" y="598312"/>
                  <a:pt x="555037" y="323615"/>
                  <a:pt x="417689" y="214489"/>
                </a:cubicBezTo>
                <a:cubicBezTo>
                  <a:pt x="280341" y="105363"/>
                  <a:pt x="140170" y="52681"/>
                  <a:pt x="0" y="0"/>
                </a:cubicBezTo>
              </a:path>
            </a:pathLst>
          </a:custGeom>
          <a:noFill/>
          <a:ln cap="flat" cmpd="sng" w="1587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5"/>
          <p:cNvSpPr/>
          <p:nvPr/>
        </p:nvSpPr>
        <p:spPr>
          <a:xfrm flipH="1" rot="9513888">
            <a:off x="4411392" y="4508216"/>
            <a:ext cx="965102" cy="767253"/>
          </a:xfrm>
          <a:custGeom>
            <a:rect b="b" l="l" r="r" t="t"/>
            <a:pathLst>
              <a:path extrusionOk="0" h="857956" w="1196622">
                <a:moveTo>
                  <a:pt x="1196622" y="857956"/>
                </a:moveTo>
                <a:cubicBezTo>
                  <a:pt x="1176866" y="722489"/>
                  <a:pt x="1157111" y="587023"/>
                  <a:pt x="1095022" y="553156"/>
                </a:cubicBezTo>
                <a:cubicBezTo>
                  <a:pt x="1032933" y="519289"/>
                  <a:pt x="936978" y="711200"/>
                  <a:pt x="824089" y="654756"/>
                </a:cubicBezTo>
                <a:cubicBezTo>
                  <a:pt x="711200" y="598312"/>
                  <a:pt x="555037" y="323615"/>
                  <a:pt x="417689" y="214489"/>
                </a:cubicBezTo>
                <a:cubicBezTo>
                  <a:pt x="280341" y="105363"/>
                  <a:pt x="140170" y="52681"/>
                  <a:pt x="0" y="0"/>
                </a:cubicBezTo>
              </a:path>
            </a:pathLst>
          </a:cu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"/>
          <p:cNvSpPr txBox="1"/>
          <p:nvPr/>
        </p:nvSpPr>
        <p:spPr>
          <a:xfrm>
            <a:off x="4893942" y="541093"/>
            <a:ext cx="3303574" cy="474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map: Polynomial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6"/>
          <p:cNvSpPr/>
          <p:nvPr/>
        </p:nvSpPr>
        <p:spPr>
          <a:xfrm>
            <a:off x="-3" y="272002"/>
            <a:ext cx="3288636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toy dataset 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2952" y="5388435"/>
            <a:ext cx="446722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2133" y="5541337"/>
            <a:ext cx="3000375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6"/>
          <p:cNvSpPr/>
          <p:nvPr/>
        </p:nvSpPr>
        <p:spPr>
          <a:xfrm>
            <a:off x="2024007" y="5418806"/>
            <a:ext cx="3141551" cy="114120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6"/>
          <p:cNvSpPr/>
          <p:nvPr/>
        </p:nvSpPr>
        <p:spPr>
          <a:xfrm>
            <a:off x="5886696" y="5418806"/>
            <a:ext cx="4563481" cy="1141204"/>
          </a:xfrm>
          <a:prstGeom prst="rect">
            <a:avLst/>
          </a:prstGeom>
          <a:solidFill>
            <a:srgbClr val="BFBFBF">
              <a:alpha val="2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" name="Google Shape;357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5860" y="1189768"/>
            <a:ext cx="8820150" cy="406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6"/>
          <p:cNvSpPr/>
          <p:nvPr/>
        </p:nvSpPr>
        <p:spPr>
          <a:xfrm flipH="1" rot="9513888">
            <a:off x="5866012" y="2345482"/>
            <a:ext cx="2525237" cy="2712176"/>
          </a:xfrm>
          <a:custGeom>
            <a:rect b="b" l="l" r="r" t="t"/>
            <a:pathLst>
              <a:path extrusionOk="0" h="857956" w="1196622">
                <a:moveTo>
                  <a:pt x="1196622" y="857956"/>
                </a:moveTo>
                <a:cubicBezTo>
                  <a:pt x="1176866" y="722489"/>
                  <a:pt x="1157111" y="587023"/>
                  <a:pt x="1095022" y="553156"/>
                </a:cubicBezTo>
                <a:cubicBezTo>
                  <a:pt x="1032933" y="519289"/>
                  <a:pt x="936978" y="711200"/>
                  <a:pt x="824089" y="654756"/>
                </a:cubicBezTo>
                <a:cubicBezTo>
                  <a:pt x="711200" y="598312"/>
                  <a:pt x="555037" y="323615"/>
                  <a:pt x="417689" y="214489"/>
                </a:cubicBezTo>
                <a:cubicBezTo>
                  <a:pt x="280341" y="105363"/>
                  <a:pt x="140170" y="52681"/>
                  <a:pt x="0" y="0"/>
                </a:cubicBezTo>
              </a:path>
            </a:pathLst>
          </a:custGeom>
          <a:noFill/>
          <a:ln cap="flat" cmpd="sng" w="1587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6"/>
          <p:cNvSpPr/>
          <p:nvPr/>
        </p:nvSpPr>
        <p:spPr>
          <a:xfrm rot="-7753811">
            <a:off x="7615067" y="4803523"/>
            <a:ext cx="743315" cy="393996"/>
          </a:xfrm>
          <a:custGeom>
            <a:rect b="b" l="l" r="r" t="t"/>
            <a:pathLst>
              <a:path extrusionOk="0" h="857956" w="1196622">
                <a:moveTo>
                  <a:pt x="1196622" y="857956"/>
                </a:moveTo>
                <a:cubicBezTo>
                  <a:pt x="1176866" y="722489"/>
                  <a:pt x="1157111" y="587023"/>
                  <a:pt x="1095022" y="553156"/>
                </a:cubicBezTo>
                <a:cubicBezTo>
                  <a:pt x="1032933" y="519289"/>
                  <a:pt x="936978" y="711200"/>
                  <a:pt x="824089" y="654756"/>
                </a:cubicBezTo>
                <a:cubicBezTo>
                  <a:pt x="711200" y="598312"/>
                  <a:pt x="555037" y="323615"/>
                  <a:pt x="417689" y="214489"/>
                </a:cubicBezTo>
                <a:cubicBezTo>
                  <a:pt x="280341" y="105363"/>
                  <a:pt x="140170" y="52681"/>
                  <a:pt x="0" y="0"/>
                </a:cubicBezTo>
              </a:path>
            </a:pathLst>
          </a:custGeom>
          <a:noFill/>
          <a:ln cap="flat" cmpd="sng" w="1587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6"/>
          <p:cNvSpPr/>
          <p:nvPr/>
        </p:nvSpPr>
        <p:spPr>
          <a:xfrm flipH="1" rot="9513888">
            <a:off x="2976025" y="3773632"/>
            <a:ext cx="1644232" cy="1399613"/>
          </a:xfrm>
          <a:custGeom>
            <a:rect b="b" l="l" r="r" t="t"/>
            <a:pathLst>
              <a:path extrusionOk="0" h="857956" w="1196622">
                <a:moveTo>
                  <a:pt x="1196622" y="857956"/>
                </a:moveTo>
                <a:cubicBezTo>
                  <a:pt x="1176866" y="722489"/>
                  <a:pt x="1157111" y="587023"/>
                  <a:pt x="1095022" y="553156"/>
                </a:cubicBezTo>
                <a:cubicBezTo>
                  <a:pt x="1032933" y="519289"/>
                  <a:pt x="936978" y="711200"/>
                  <a:pt x="824089" y="654756"/>
                </a:cubicBezTo>
                <a:cubicBezTo>
                  <a:pt x="711200" y="598312"/>
                  <a:pt x="555037" y="323615"/>
                  <a:pt x="417689" y="214489"/>
                </a:cubicBezTo>
                <a:cubicBezTo>
                  <a:pt x="280341" y="105363"/>
                  <a:pt x="140170" y="52681"/>
                  <a:pt x="0" y="0"/>
                </a:cubicBezTo>
              </a:path>
            </a:pathLst>
          </a:cu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 txBox="1"/>
          <p:nvPr/>
        </p:nvSpPr>
        <p:spPr>
          <a:xfrm>
            <a:off x="4893942" y="541093"/>
            <a:ext cx="3303574" cy="474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map: Polynomial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-3" y="272002"/>
            <a:ext cx="3288636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toy dataset 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7" name="Google Shape;36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2952" y="5388435"/>
            <a:ext cx="446722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2133" y="5541337"/>
            <a:ext cx="3000375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7"/>
          <p:cNvSpPr/>
          <p:nvPr/>
        </p:nvSpPr>
        <p:spPr>
          <a:xfrm>
            <a:off x="2024007" y="5418806"/>
            <a:ext cx="3141551" cy="114120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7"/>
          <p:cNvSpPr/>
          <p:nvPr/>
        </p:nvSpPr>
        <p:spPr>
          <a:xfrm>
            <a:off x="5886696" y="5418806"/>
            <a:ext cx="4563481" cy="1141204"/>
          </a:xfrm>
          <a:prstGeom prst="rect">
            <a:avLst/>
          </a:prstGeom>
          <a:solidFill>
            <a:srgbClr val="BFBFBF">
              <a:alpha val="2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6621" y="1237712"/>
            <a:ext cx="8820150" cy="39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7"/>
          <p:cNvSpPr/>
          <p:nvPr/>
        </p:nvSpPr>
        <p:spPr>
          <a:xfrm flipH="1" rot="9513888">
            <a:off x="5990201" y="2565557"/>
            <a:ext cx="2312614" cy="2511736"/>
          </a:xfrm>
          <a:custGeom>
            <a:rect b="b" l="l" r="r" t="t"/>
            <a:pathLst>
              <a:path extrusionOk="0" h="857956" w="1196622">
                <a:moveTo>
                  <a:pt x="1196622" y="857956"/>
                </a:moveTo>
                <a:cubicBezTo>
                  <a:pt x="1176866" y="722489"/>
                  <a:pt x="1157111" y="587023"/>
                  <a:pt x="1095022" y="553156"/>
                </a:cubicBezTo>
                <a:cubicBezTo>
                  <a:pt x="1032933" y="519289"/>
                  <a:pt x="936978" y="711200"/>
                  <a:pt x="824089" y="654756"/>
                </a:cubicBezTo>
                <a:cubicBezTo>
                  <a:pt x="711200" y="598312"/>
                  <a:pt x="555037" y="323615"/>
                  <a:pt x="417689" y="214489"/>
                </a:cubicBezTo>
                <a:cubicBezTo>
                  <a:pt x="280341" y="105363"/>
                  <a:pt x="140170" y="52681"/>
                  <a:pt x="0" y="0"/>
                </a:cubicBezTo>
              </a:path>
            </a:pathLst>
          </a:custGeom>
          <a:noFill/>
          <a:ln cap="flat" cmpd="sng" w="1587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7"/>
          <p:cNvSpPr/>
          <p:nvPr/>
        </p:nvSpPr>
        <p:spPr>
          <a:xfrm rot="-7753811">
            <a:off x="7475624" y="4805522"/>
            <a:ext cx="881809" cy="325828"/>
          </a:xfrm>
          <a:custGeom>
            <a:rect b="b" l="l" r="r" t="t"/>
            <a:pathLst>
              <a:path extrusionOk="0" h="857956" w="1196622">
                <a:moveTo>
                  <a:pt x="1196622" y="857956"/>
                </a:moveTo>
                <a:cubicBezTo>
                  <a:pt x="1176866" y="722489"/>
                  <a:pt x="1157111" y="587023"/>
                  <a:pt x="1095022" y="553156"/>
                </a:cubicBezTo>
                <a:cubicBezTo>
                  <a:pt x="1032933" y="519289"/>
                  <a:pt x="936978" y="711200"/>
                  <a:pt x="824089" y="654756"/>
                </a:cubicBezTo>
                <a:cubicBezTo>
                  <a:pt x="711200" y="598312"/>
                  <a:pt x="555037" y="323615"/>
                  <a:pt x="417689" y="214489"/>
                </a:cubicBezTo>
                <a:cubicBezTo>
                  <a:pt x="280341" y="105363"/>
                  <a:pt x="140170" y="52681"/>
                  <a:pt x="0" y="0"/>
                </a:cubicBezTo>
              </a:path>
            </a:pathLst>
          </a:custGeom>
          <a:noFill/>
          <a:ln cap="flat" cmpd="sng" w="1587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7"/>
          <p:cNvSpPr/>
          <p:nvPr/>
        </p:nvSpPr>
        <p:spPr>
          <a:xfrm flipH="1" rot="9513888">
            <a:off x="4519266" y="4559803"/>
            <a:ext cx="419779" cy="823703"/>
          </a:xfrm>
          <a:custGeom>
            <a:rect b="b" l="l" r="r" t="t"/>
            <a:pathLst>
              <a:path extrusionOk="0" h="857956" w="1196622">
                <a:moveTo>
                  <a:pt x="1196622" y="857956"/>
                </a:moveTo>
                <a:cubicBezTo>
                  <a:pt x="1176866" y="722489"/>
                  <a:pt x="1157111" y="587023"/>
                  <a:pt x="1095022" y="553156"/>
                </a:cubicBezTo>
                <a:cubicBezTo>
                  <a:pt x="1032933" y="519289"/>
                  <a:pt x="936978" y="711200"/>
                  <a:pt x="824089" y="654756"/>
                </a:cubicBezTo>
                <a:cubicBezTo>
                  <a:pt x="711200" y="598312"/>
                  <a:pt x="555037" y="323615"/>
                  <a:pt x="417689" y="214489"/>
                </a:cubicBezTo>
                <a:cubicBezTo>
                  <a:pt x="280341" y="105363"/>
                  <a:pt x="140170" y="52681"/>
                  <a:pt x="0" y="0"/>
                </a:cubicBezTo>
              </a:path>
            </a:pathLst>
          </a:cu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7"/>
          <p:cNvSpPr/>
          <p:nvPr/>
        </p:nvSpPr>
        <p:spPr>
          <a:xfrm rot="-7488794">
            <a:off x="8778007" y="4733632"/>
            <a:ext cx="994267" cy="353497"/>
          </a:xfrm>
          <a:custGeom>
            <a:rect b="b" l="l" r="r" t="t"/>
            <a:pathLst>
              <a:path extrusionOk="0" h="857956" w="1196622">
                <a:moveTo>
                  <a:pt x="1196622" y="857956"/>
                </a:moveTo>
                <a:cubicBezTo>
                  <a:pt x="1176866" y="722489"/>
                  <a:pt x="1157111" y="587023"/>
                  <a:pt x="1095022" y="553156"/>
                </a:cubicBezTo>
                <a:cubicBezTo>
                  <a:pt x="1032933" y="519289"/>
                  <a:pt x="936978" y="711200"/>
                  <a:pt x="824089" y="654756"/>
                </a:cubicBezTo>
                <a:cubicBezTo>
                  <a:pt x="711200" y="598312"/>
                  <a:pt x="555037" y="323615"/>
                  <a:pt x="417689" y="214489"/>
                </a:cubicBezTo>
                <a:cubicBezTo>
                  <a:pt x="280341" y="105363"/>
                  <a:pt x="140170" y="52681"/>
                  <a:pt x="0" y="0"/>
                </a:cubicBezTo>
              </a:path>
            </a:pathLst>
          </a:custGeom>
          <a:noFill/>
          <a:ln cap="flat" cmpd="sng" w="1587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7"/>
          <p:cNvSpPr/>
          <p:nvPr/>
        </p:nvSpPr>
        <p:spPr>
          <a:xfrm flipH="1" rot="9513888">
            <a:off x="2216428" y="3411357"/>
            <a:ext cx="1454600" cy="1817429"/>
          </a:xfrm>
          <a:custGeom>
            <a:rect b="b" l="l" r="r" t="t"/>
            <a:pathLst>
              <a:path extrusionOk="0" h="857956" w="1196622">
                <a:moveTo>
                  <a:pt x="1196622" y="857956"/>
                </a:moveTo>
                <a:cubicBezTo>
                  <a:pt x="1176866" y="722489"/>
                  <a:pt x="1157111" y="587023"/>
                  <a:pt x="1095022" y="553156"/>
                </a:cubicBezTo>
                <a:cubicBezTo>
                  <a:pt x="1032933" y="519289"/>
                  <a:pt x="936978" y="711200"/>
                  <a:pt x="824089" y="654756"/>
                </a:cubicBezTo>
                <a:cubicBezTo>
                  <a:pt x="711200" y="598312"/>
                  <a:pt x="555037" y="323615"/>
                  <a:pt x="417689" y="214489"/>
                </a:cubicBezTo>
                <a:cubicBezTo>
                  <a:pt x="280341" y="105363"/>
                  <a:pt x="140170" y="52681"/>
                  <a:pt x="0" y="0"/>
                </a:cubicBezTo>
              </a:path>
            </a:pathLst>
          </a:cu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876" y="2513096"/>
            <a:ext cx="11553825" cy="37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8"/>
          <p:cNvSpPr/>
          <p:nvPr/>
        </p:nvSpPr>
        <p:spPr>
          <a:xfrm>
            <a:off x="-3" y="272002"/>
            <a:ext cx="3288636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toy dataset 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8"/>
          <p:cNvSpPr txBox="1"/>
          <p:nvPr/>
        </p:nvSpPr>
        <p:spPr>
          <a:xfrm>
            <a:off x="3915373" y="1533235"/>
            <a:ext cx="5838226" cy="474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map: single hidden-layer NN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8801" y="2412080"/>
            <a:ext cx="9104358" cy="3780172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9"/>
          <p:cNvSpPr/>
          <p:nvPr/>
        </p:nvSpPr>
        <p:spPr>
          <a:xfrm>
            <a:off x="-3" y="272002"/>
            <a:ext cx="3288636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toy dataset 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9"/>
          <p:cNvSpPr txBox="1"/>
          <p:nvPr/>
        </p:nvSpPr>
        <p:spPr>
          <a:xfrm>
            <a:off x="2038448" y="1772599"/>
            <a:ext cx="3303574" cy="474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map: Polynomial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39"/>
          <p:cNvSpPr txBox="1"/>
          <p:nvPr/>
        </p:nvSpPr>
        <p:spPr>
          <a:xfrm>
            <a:off x="7506048" y="1772599"/>
            <a:ext cx="3303574" cy="474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map: Fourier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40"/>
          <p:cNvPicPr preferRelativeResize="0"/>
          <p:nvPr/>
        </p:nvPicPr>
        <p:blipFill rotWithShape="1">
          <a:blip r:embed="rId3">
            <a:alphaModFix/>
          </a:blip>
          <a:srcRect b="49834" l="0" r="0" t="-7"/>
          <a:stretch/>
        </p:blipFill>
        <p:spPr>
          <a:xfrm>
            <a:off x="564983" y="2229244"/>
            <a:ext cx="11029950" cy="3488657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0"/>
          <p:cNvSpPr/>
          <p:nvPr/>
        </p:nvSpPr>
        <p:spPr>
          <a:xfrm>
            <a:off x="-3" y="272002"/>
            <a:ext cx="3288636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toy dataset 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40"/>
          <p:cNvSpPr txBox="1"/>
          <p:nvPr/>
        </p:nvSpPr>
        <p:spPr>
          <a:xfrm>
            <a:off x="3899331" y="1154043"/>
            <a:ext cx="5838226" cy="474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map: single hidden-layer NN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40"/>
          <p:cNvSpPr/>
          <p:nvPr/>
        </p:nvSpPr>
        <p:spPr>
          <a:xfrm flipH="1" rot="9513888">
            <a:off x="10464474" y="5345013"/>
            <a:ext cx="663726" cy="637043"/>
          </a:xfrm>
          <a:custGeom>
            <a:rect b="b" l="l" r="r" t="t"/>
            <a:pathLst>
              <a:path extrusionOk="0" h="857956" w="1196622">
                <a:moveTo>
                  <a:pt x="1196622" y="857956"/>
                </a:moveTo>
                <a:cubicBezTo>
                  <a:pt x="1176866" y="722489"/>
                  <a:pt x="1157111" y="587023"/>
                  <a:pt x="1095022" y="553156"/>
                </a:cubicBezTo>
                <a:cubicBezTo>
                  <a:pt x="1032933" y="519289"/>
                  <a:pt x="936978" y="711200"/>
                  <a:pt x="824089" y="654756"/>
                </a:cubicBezTo>
                <a:cubicBezTo>
                  <a:pt x="711200" y="598312"/>
                  <a:pt x="555037" y="323615"/>
                  <a:pt x="417689" y="214489"/>
                </a:cubicBezTo>
                <a:cubicBezTo>
                  <a:pt x="280341" y="105363"/>
                  <a:pt x="140170" y="52681"/>
                  <a:pt x="0" y="0"/>
                </a:cubicBezTo>
              </a:path>
            </a:pathLst>
          </a:custGeom>
          <a:noFill/>
          <a:ln cap="flat" cmpd="sng" w="158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40"/>
          <p:cNvSpPr txBox="1"/>
          <p:nvPr/>
        </p:nvSpPr>
        <p:spPr>
          <a:xfrm>
            <a:off x="8784607" y="6081304"/>
            <a:ext cx="2575748" cy="474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bad local minimum!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1"/>
          <p:cNvSpPr/>
          <p:nvPr/>
        </p:nvSpPr>
        <p:spPr>
          <a:xfrm>
            <a:off x="-3" y="272002"/>
            <a:ext cx="3288636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toy dataset 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41"/>
          <p:cNvSpPr txBox="1"/>
          <p:nvPr/>
        </p:nvSpPr>
        <p:spPr>
          <a:xfrm>
            <a:off x="3899331" y="1154043"/>
            <a:ext cx="5838226" cy="474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map: single hidden-layer NN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41"/>
          <p:cNvSpPr txBox="1"/>
          <p:nvPr/>
        </p:nvSpPr>
        <p:spPr>
          <a:xfrm>
            <a:off x="5207217" y="5839326"/>
            <a:ext cx="2575748" cy="474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bad local minimum!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8" name="Google Shape;408;p41"/>
          <p:cNvPicPr preferRelativeResize="0"/>
          <p:nvPr/>
        </p:nvPicPr>
        <p:blipFill rotWithShape="1">
          <a:blip r:embed="rId3">
            <a:alphaModFix/>
          </a:blip>
          <a:srcRect b="0" l="0" r="0" t="49827"/>
          <a:stretch/>
        </p:blipFill>
        <p:spPr>
          <a:xfrm>
            <a:off x="581025" y="1754712"/>
            <a:ext cx="11029950" cy="3488657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1"/>
          <p:cNvSpPr/>
          <p:nvPr/>
        </p:nvSpPr>
        <p:spPr>
          <a:xfrm flipH="1" rot="9513888">
            <a:off x="6742913" y="5019375"/>
            <a:ext cx="823731" cy="693415"/>
          </a:xfrm>
          <a:custGeom>
            <a:rect b="b" l="l" r="r" t="t"/>
            <a:pathLst>
              <a:path extrusionOk="0" h="857956" w="1196622">
                <a:moveTo>
                  <a:pt x="1196622" y="857956"/>
                </a:moveTo>
                <a:cubicBezTo>
                  <a:pt x="1176866" y="722489"/>
                  <a:pt x="1157111" y="587023"/>
                  <a:pt x="1095022" y="553156"/>
                </a:cubicBezTo>
                <a:cubicBezTo>
                  <a:pt x="1032933" y="519289"/>
                  <a:pt x="936978" y="711200"/>
                  <a:pt x="824089" y="654756"/>
                </a:cubicBezTo>
                <a:cubicBezTo>
                  <a:pt x="711200" y="598312"/>
                  <a:pt x="555037" y="323615"/>
                  <a:pt x="417689" y="214489"/>
                </a:cubicBezTo>
                <a:cubicBezTo>
                  <a:pt x="280341" y="105363"/>
                  <a:pt x="140170" y="52681"/>
                  <a:pt x="0" y="0"/>
                </a:cubicBezTo>
              </a:path>
            </a:pathLst>
          </a:custGeom>
          <a:noFill/>
          <a:ln cap="flat" cmpd="sng" w="158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2"/>
          <p:cNvSpPr/>
          <p:nvPr/>
        </p:nvSpPr>
        <p:spPr>
          <a:xfrm>
            <a:off x="-3" y="272002"/>
            <a:ext cx="5008731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Multiclass softmax classification 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5" name="Google Shape;415;p42"/>
          <p:cNvPicPr preferRelativeResize="0"/>
          <p:nvPr/>
        </p:nvPicPr>
        <p:blipFill rotWithShape="1">
          <a:blip r:embed="rId3">
            <a:alphaModFix/>
          </a:blip>
          <a:srcRect b="8836" l="90006" r="7530" t="0"/>
          <a:stretch/>
        </p:blipFill>
        <p:spPr>
          <a:xfrm>
            <a:off x="9391809" y="537394"/>
            <a:ext cx="245660" cy="989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1783" y="1184036"/>
            <a:ext cx="916305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2"/>
          <p:cNvSpPr txBox="1"/>
          <p:nvPr/>
        </p:nvSpPr>
        <p:spPr>
          <a:xfrm>
            <a:off x="1109661" y="1597635"/>
            <a:ext cx="3139916" cy="630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2"/>
          <p:cNvSpPr txBox="1"/>
          <p:nvPr/>
        </p:nvSpPr>
        <p:spPr>
          <a:xfrm>
            <a:off x="1015650" y="1992175"/>
            <a:ext cx="3139916" cy="630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9" name="Google Shape;419;p42"/>
          <p:cNvPicPr preferRelativeResize="0"/>
          <p:nvPr/>
        </p:nvPicPr>
        <p:blipFill rotWithShape="1">
          <a:blip r:embed="rId3">
            <a:alphaModFix/>
          </a:blip>
          <a:srcRect b="27916" l="61655" r="34907" t="25578"/>
          <a:stretch/>
        </p:blipFill>
        <p:spPr>
          <a:xfrm>
            <a:off x="11209591" y="762236"/>
            <a:ext cx="342845" cy="504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42"/>
          <p:cNvPicPr preferRelativeResize="0"/>
          <p:nvPr/>
        </p:nvPicPr>
        <p:blipFill rotWithShape="1">
          <a:blip r:embed="rId3">
            <a:alphaModFix/>
          </a:blip>
          <a:srcRect b="35719" l="32938" r="64323" t="30346"/>
          <a:stretch/>
        </p:blipFill>
        <p:spPr>
          <a:xfrm>
            <a:off x="5478850" y="2160373"/>
            <a:ext cx="272954" cy="3684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1" name="Google Shape;421;p42"/>
          <p:cNvCxnSpPr/>
          <p:nvPr/>
        </p:nvCxnSpPr>
        <p:spPr>
          <a:xfrm flipH="1" rot="10800000">
            <a:off x="8786530" y="1132639"/>
            <a:ext cx="542676" cy="843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422" name="Google Shape;422;p42"/>
          <p:cNvCxnSpPr/>
          <p:nvPr/>
        </p:nvCxnSpPr>
        <p:spPr>
          <a:xfrm flipH="1" rot="10800000">
            <a:off x="10666915" y="1267203"/>
            <a:ext cx="542676" cy="843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lg" w="lg" type="stealth"/>
          </a:ln>
        </p:spPr>
      </p:cxnSp>
      <p:grpSp>
        <p:nvGrpSpPr>
          <p:cNvPr id="423" name="Google Shape;423;p42"/>
          <p:cNvGrpSpPr/>
          <p:nvPr/>
        </p:nvGrpSpPr>
        <p:grpSpPr>
          <a:xfrm rot="5400000">
            <a:off x="5075711" y="768157"/>
            <a:ext cx="1220714" cy="1970283"/>
            <a:chOff x="5218874" y="3065076"/>
            <a:chExt cx="1220714" cy="1970283"/>
          </a:xfrm>
        </p:grpSpPr>
        <p:sp>
          <p:nvSpPr>
            <p:cNvPr id="424" name="Google Shape;424;p42"/>
            <p:cNvSpPr/>
            <p:nvPr/>
          </p:nvSpPr>
          <p:spPr>
            <a:xfrm>
              <a:off x="5359999" y="4120959"/>
              <a:ext cx="914400" cy="914400"/>
            </a:xfrm>
            <a:prstGeom prst="arc">
              <a:avLst>
                <a:gd fmla="val 16200000" name="adj1"/>
                <a:gd fmla="val 20194273" name="adj2"/>
              </a:avLst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42"/>
            <p:cNvSpPr/>
            <p:nvPr/>
          </p:nvSpPr>
          <p:spPr>
            <a:xfrm rot="6943866">
              <a:off x="5372031" y="3218233"/>
              <a:ext cx="914400" cy="914400"/>
            </a:xfrm>
            <a:prstGeom prst="arc">
              <a:avLst>
                <a:gd fmla="val 16200000" name="adj1"/>
                <a:gd fmla="val 20169914" name="adj2"/>
              </a:avLst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6" name="Google Shape;426;p42"/>
          <p:cNvSpPr/>
          <p:nvPr/>
        </p:nvSpPr>
        <p:spPr>
          <a:xfrm>
            <a:off x="1245129" y="1370747"/>
            <a:ext cx="757990" cy="802455"/>
          </a:xfrm>
          <a:prstGeom prst="mathMultiply">
            <a:avLst>
              <a:gd fmla="val 1298" name="adj1"/>
            </a:avLst>
          </a:prstGeom>
          <a:solidFill>
            <a:schemeClr val="accen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7" name="Google Shape;427;p42"/>
          <p:cNvPicPr preferRelativeResize="0"/>
          <p:nvPr/>
        </p:nvPicPr>
        <p:blipFill rotWithShape="1">
          <a:blip r:embed="rId5">
            <a:alphaModFix/>
          </a:blip>
          <a:srcRect b="50586" l="80797" r="96" t="0"/>
          <a:stretch/>
        </p:blipFill>
        <p:spPr>
          <a:xfrm>
            <a:off x="1396460" y="3366559"/>
            <a:ext cx="2853117" cy="2797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2"/>
          <p:cNvPicPr preferRelativeResize="0"/>
          <p:nvPr/>
        </p:nvPicPr>
        <p:blipFill rotWithShape="1">
          <a:blip r:embed="rId5">
            <a:alphaModFix/>
          </a:blip>
          <a:srcRect b="120" l="81053" r="-159" t="50466"/>
          <a:stretch/>
        </p:blipFill>
        <p:spPr>
          <a:xfrm>
            <a:off x="7804992" y="3357922"/>
            <a:ext cx="2861923" cy="2806542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2"/>
          <p:cNvSpPr/>
          <p:nvPr/>
        </p:nvSpPr>
        <p:spPr>
          <a:xfrm rot="7498910">
            <a:off x="3470968" y="4286981"/>
            <a:ext cx="2015773" cy="961272"/>
          </a:xfrm>
          <a:custGeom>
            <a:rect b="b" l="l" r="r" t="t"/>
            <a:pathLst>
              <a:path extrusionOk="0" h="857956" w="1196622">
                <a:moveTo>
                  <a:pt x="1196622" y="857956"/>
                </a:moveTo>
                <a:cubicBezTo>
                  <a:pt x="1176866" y="722489"/>
                  <a:pt x="1157111" y="587023"/>
                  <a:pt x="1095022" y="553156"/>
                </a:cubicBezTo>
                <a:cubicBezTo>
                  <a:pt x="1032933" y="519289"/>
                  <a:pt x="936978" y="711200"/>
                  <a:pt x="824089" y="654756"/>
                </a:cubicBezTo>
                <a:cubicBezTo>
                  <a:pt x="711200" y="598312"/>
                  <a:pt x="555037" y="323615"/>
                  <a:pt x="417689" y="214489"/>
                </a:cubicBezTo>
                <a:cubicBezTo>
                  <a:pt x="280341" y="105363"/>
                  <a:pt x="140170" y="52681"/>
                  <a:pt x="0" y="0"/>
                </a:cubicBezTo>
              </a:path>
            </a:pathLst>
          </a:custGeom>
          <a:noFill/>
          <a:ln cap="flat" cmpd="sng" w="158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42"/>
          <p:cNvSpPr txBox="1"/>
          <p:nvPr/>
        </p:nvSpPr>
        <p:spPr>
          <a:xfrm>
            <a:off x="4493525" y="3642200"/>
            <a:ext cx="3139916" cy="630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Nonlinear</a:t>
            </a:r>
            <a:b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boundaries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42"/>
          <p:cNvSpPr/>
          <p:nvPr/>
        </p:nvSpPr>
        <p:spPr>
          <a:xfrm flipH="1" rot="2295657">
            <a:off x="2883683" y="2710879"/>
            <a:ext cx="2148647" cy="2095882"/>
          </a:xfrm>
          <a:custGeom>
            <a:rect b="b" l="l" r="r" t="t"/>
            <a:pathLst>
              <a:path extrusionOk="0" h="857956" w="1196622">
                <a:moveTo>
                  <a:pt x="1196622" y="857956"/>
                </a:moveTo>
                <a:cubicBezTo>
                  <a:pt x="1176866" y="722489"/>
                  <a:pt x="1157111" y="587023"/>
                  <a:pt x="1095022" y="553156"/>
                </a:cubicBezTo>
                <a:cubicBezTo>
                  <a:pt x="1032933" y="519289"/>
                  <a:pt x="936978" y="711200"/>
                  <a:pt x="824089" y="654756"/>
                </a:cubicBezTo>
                <a:cubicBezTo>
                  <a:pt x="711200" y="598312"/>
                  <a:pt x="555037" y="323615"/>
                  <a:pt x="417689" y="214489"/>
                </a:cubicBezTo>
                <a:cubicBezTo>
                  <a:pt x="280341" y="105363"/>
                  <a:pt x="140170" y="52681"/>
                  <a:pt x="0" y="0"/>
                </a:cubicBezTo>
              </a:path>
            </a:pathLst>
          </a:custGeom>
          <a:noFill/>
          <a:ln cap="flat" cmpd="sng" w="158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42"/>
          <p:cNvSpPr/>
          <p:nvPr/>
        </p:nvSpPr>
        <p:spPr>
          <a:xfrm flipH="1" rot="-8244223">
            <a:off x="6867845" y="3870886"/>
            <a:ext cx="2145332" cy="1235501"/>
          </a:xfrm>
          <a:custGeom>
            <a:rect b="b" l="l" r="r" t="t"/>
            <a:pathLst>
              <a:path extrusionOk="0" h="857956" w="1196622">
                <a:moveTo>
                  <a:pt x="1196622" y="857956"/>
                </a:moveTo>
                <a:cubicBezTo>
                  <a:pt x="1176866" y="722489"/>
                  <a:pt x="1157111" y="587023"/>
                  <a:pt x="1095022" y="553156"/>
                </a:cubicBezTo>
                <a:cubicBezTo>
                  <a:pt x="1032933" y="519289"/>
                  <a:pt x="936978" y="711200"/>
                  <a:pt x="824089" y="654756"/>
                </a:cubicBezTo>
                <a:cubicBezTo>
                  <a:pt x="711200" y="598312"/>
                  <a:pt x="555037" y="323615"/>
                  <a:pt x="417689" y="214489"/>
                </a:cubicBezTo>
                <a:cubicBezTo>
                  <a:pt x="280341" y="105363"/>
                  <a:pt x="140170" y="52681"/>
                  <a:pt x="0" y="0"/>
                </a:cubicBezTo>
              </a:path>
            </a:pathLst>
          </a:custGeom>
          <a:noFill/>
          <a:ln cap="flat" cmpd="sng" w="158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42"/>
          <p:cNvSpPr/>
          <p:nvPr/>
        </p:nvSpPr>
        <p:spPr>
          <a:xfrm rot="-2282587">
            <a:off x="7003993" y="3065345"/>
            <a:ext cx="1570478" cy="1513681"/>
          </a:xfrm>
          <a:custGeom>
            <a:rect b="b" l="l" r="r" t="t"/>
            <a:pathLst>
              <a:path extrusionOk="0" h="857956" w="1196622">
                <a:moveTo>
                  <a:pt x="1196622" y="857956"/>
                </a:moveTo>
                <a:cubicBezTo>
                  <a:pt x="1176866" y="722489"/>
                  <a:pt x="1157111" y="587023"/>
                  <a:pt x="1095022" y="553156"/>
                </a:cubicBezTo>
                <a:cubicBezTo>
                  <a:pt x="1032933" y="519289"/>
                  <a:pt x="936978" y="711200"/>
                  <a:pt x="824089" y="654756"/>
                </a:cubicBezTo>
                <a:cubicBezTo>
                  <a:pt x="711200" y="598312"/>
                  <a:pt x="555037" y="323615"/>
                  <a:pt x="417689" y="214489"/>
                </a:cubicBezTo>
                <a:cubicBezTo>
                  <a:pt x="280341" y="105363"/>
                  <a:pt x="140170" y="52681"/>
                  <a:pt x="0" y="0"/>
                </a:cubicBezTo>
              </a:path>
            </a:pathLst>
          </a:custGeom>
          <a:noFill/>
          <a:ln cap="flat" cmpd="sng" w="158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3"/>
          <p:cNvSpPr/>
          <p:nvPr/>
        </p:nvSpPr>
        <p:spPr>
          <a:xfrm>
            <a:off x="-2" y="272002"/>
            <a:ext cx="2114551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Choice of </a:t>
            </a:r>
            <a:r>
              <a:rPr b="1"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b="1" i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3"/>
          <p:cNvSpPr txBox="1"/>
          <p:nvPr/>
        </p:nvSpPr>
        <p:spPr>
          <a:xfrm>
            <a:off x="747491" y="5472290"/>
            <a:ext cx="11327962" cy="950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realistic data, increasing </a:t>
            </a: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could </a:t>
            </a: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worsen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our approximation of the underlying function!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0" name="Google Shape;44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7109" y="1428769"/>
            <a:ext cx="7643906" cy="3561713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43"/>
          <p:cNvSpPr/>
          <p:nvPr/>
        </p:nvSpPr>
        <p:spPr>
          <a:xfrm>
            <a:off x="4267004" y="1164218"/>
            <a:ext cx="17379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Ideal dataset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3"/>
          <p:cNvSpPr/>
          <p:nvPr/>
        </p:nvSpPr>
        <p:spPr>
          <a:xfrm>
            <a:off x="8175925" y="1164217"/>
            <a:ext cx="21755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Realistic dataset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3" name="Google Shape;443;p43"/>
          <p:cNvGrpSpPr/>
          <p:nvPr/>
        </p:nvGrpSpPr>
        <p:grpSpPr>
          <a:xfrm>
            <a:off x="747560" y="1509714"/>
            <a:ext cx="3271693" cy="713712"/>
            <a:chOff x="4790364" y="755588"/>
            <a:chExt cx="2353228" cy="713712"/>
          </a:xfrm>
        </p:grpSpPr>
        <p:sp>
          <p:nvSpPr>
            <p:cNvPr id="444" name="Google Shape;444;p43"/>
            <p:cNvSpPr/>
            <p:nvPr/>
          </p:nvSpPr>
          <p:spPr>
            <a:xfrm>
              <a:off x="4790364" y="1132768"/>
              <a:ext cx="150126" cy="150125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43"/>
            <p:cNvSpPr/>
            <p:nvPr/>
          </p:nvSpPr>
          <p:spPr>
            <a:xfrm>
              <a:off x="4790364" y="837917"/>
              <a:ext cx="150126" cy="150125"/>
            </a:xfrm>
            <a:prstGeom prst="rect">
              <a:avLst/>
            </a:prstGeom>
            <a:solidFill>
              <a:srgbClr val="00FF00"/>
            </a:solidFill>
            <a:ln cap="flat" cmpd="sng" w="12700">
              <a:solidFill>
                <a:srgbClr val="00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43"/>
            <p:cNvSpPr/>
            <p:nvPr/>
          </p:nvSpPr>
          <p:spPr>
            <a:xfrm>
              <a:off x="4961703" y="755588"/>
              <a:ext cx="206729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 </a:t>
              </a: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= 5 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(polynomial)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43"/>
            <p:cNvSpPr/>
            <p:nvPr/>
          </p:nvSpPr>
          <p:spPr>
            <a:xfrm>
              <a:off x="4948055" y="1069190"/>
              <a:ext cx="21955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 </a:t>
              </a: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= 20 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(polynomial)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-2" y="272002"/>
            <a:ext cx="7534500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Classification as indicator function approximation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558716" y="1393809"/>
            <a:ext cx="10632447" cy="950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Two-class classification can be thought of as a particular instance of regression, where the output only takes on values in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 rotWithShape="1">
          <a:blip r:embed="rId3">
            <a:alphaModFix/>
          </a:blip>
          <a:srcRect b="0" l="0" r="0" t="10193"/>
          <a:stretch/>
        </p:blipFill>
        <p:spPr>
          <a:xfrm>
            <a:off x="5936284" y="1786290"/>
            <a:ext cx="1009650" cy="3763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26"/>
          <p:cNvGrpSpPr/>
          <p:nvPr/>
        </p:nvGrpSpPr>
        <p:grpSpPr>
          <a:xfrm>
            <a:off x="548543" y="2756589"/>
            <a:ext cx="10642620" cy="1034500"/>
            <a:chOff x="548543" y="2426200"/>
            <a:chExt cx="10642620" cy="1034500"/>
          </a:xfrm>
        </p:grpSpPr>
        <p:sp>
          <p:nvSpPr>
            <p:cNvPr id="173" name="Google Shape;173;p26"/>
            <p:cNvSpPr txBox="1"/>
            <p:nvPr/>
          </p:nvSpPr>
          <p:spPr>
            <a:xfrm>
              <a:off x="548543" y="2426200"/>
              <a:ext cx="10642620" cy="9504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8600" lvl="0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Char char="•"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Hence with classification the underlying data-generating function we aim to approximate is not a continuous function but an </a:t>
              </a:r>
              <a:r>
                <a:rPr b="0" i="1" lang="en-US" sz="2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indicator function </a:t>
              </a:r>
              <a:r>
                <a:rPr b="0" i="0" lang="en-US" sz="2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defined over a set     as </a:t>
              </a:r>
              <a:endParaRPr b="0" i="1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4" name="Google Shape;174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94625" y="3184475"/>
              <a:ext cx="285750" cy="2762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5" name="Google Shape;175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33900" y="3707015"/>
            <a:ext cx="3124200" cy="1000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Google Shape;176;p26"/>
          <p:cNvGrpSpPr/>
          <p:nvPr/>
        </p:nvGrpSpPr>
        <p:grpSpPr>
          <a:xfrm>
            <a:off x="548543" y="5220957"/>
            <a:ext cx="10367985" cy="950426"/>
            <a:chOff x="548543" y="4261617"/>
            <a:chExt cx="10367985" cy="950426"/>
          </a:xfrm>
        </p:grpSpPr>
        <p:sp>
          <p:nvSpPr>
            <p:cNvPr id="177" name="Google Shape;177;p26"/>
            <p:cNvSpPr txBox="1"/>
            <p:nvPr/>
          </p:nvSpPr>
          <p:spPr>
            <a:xfrm>
              <a:off x="548543" y="4261617"/>
              <a:ext cx="10367985" cy="9504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8600" lvl="0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Char char="•"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 other words,     and its complement respectively determine subsets of the input space that the ‘+1 class’  and ‘-1 class’ occupy  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8" name="Google Shape;178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48506" y="4351833"/>
              <a:ext cx="285750" cy="2762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4"/>
          <p:cNvSpPr/>
          <p:nvPr/>
        </p:nvSpPr>
        <p:spPr>
          <a:xfrm>
            <a:off x="-1" y="272002"/>
            <a:ext cx="3914276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Hold-out cross-validation</a:t>
            </a:r>
            <a:endParaRPr b="1" i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4"/>
          <p:cNvSpPr txBox="1"/>
          <p:nvPr/>
        </p:nvSpPr>
        <p:spPr>
          <a:xfrm>
            <a:off x="562072" y="2212641"/>
            <a:ext cx="10444680" cy="1045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UcPeriod" startAt="2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a range of values for </a:t>
            </a: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for each </a:t>
            </a: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that range: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4" name="Google Shape;454;p44"/>
          <p:cNvGrpSpPr/>
          <p:nvPr/>
        </p:nvGrpSpPr>
        <p:grpSpPr>
          <a:xfrm>
            <a:off x="562072" y="272002"/>
            <a:ext cx="10851541" cy="2098835"/>
            <a:chOff x="562072" y="272002"/>
            <a:chExt cx="10851541" cy="2098835"/>
          </a:xfrm>
        </p:grpSpPr>
        <p:sp>
          <p:nvSpPr>
            <p:cNvPr id="455" name="Google Shape;455;p44"/>
            <p:cNvSpPr txBox="1"/>
            <p:nvPr/>
          </p:nvSpPr>
          <p:spPr>
            <a:xfrm>
              <a:off x="562072" y="1325271"/>
              <a:ext cx="5735320" cy="1045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514350" lvl="0" marL="5143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AutoNum type="romanUcPeriod"/>
              </a:pP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Begin by splitting the data into a larger </a:t>
              </a:r>
              <a:r>
                <a:rPr i="1"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training set</a:t>
              </a: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and a smaller </a:t>
              </a:r>
              <a:r>
                <a:rPr i="1"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testing set</a:t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56" name="Google Shape;456;p44"/>
            <p:cNvPicPr preferRelativeResize="0"/>
            <p:nvPr/>
          </p:nvPicPr>
          <p:blipFill/>
          <p:spPr>
            <a:xfrm>
              <a:off x="6172470" y="373280"/>
              <a:ext cx="1714939" cy="16683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7" name="Google Shape;457;p44"/>
            <p:cNvPicPr preferRelativeResize="0"/>
            <p:nvPr/>
          </p:nvPicPr>
          <p:blipFill/>
          <p:spPr>
            <a:xfrm>
              <a:off x="8803374" y="272002"/>
              <a:ext cx="1829753" cy="17646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8" name="Google Shape;458;p44"/>
            <p:cNvPicPr preferRelativeResize="0"/>
            <p:nvPr/>
          </p:nvPicPr>
          <p:blipFill rotWithShape="1">
            <a:blip r:embed="rId3">
              <a:alphaModFix/>
            </a:blip>
            <a:srcRect b="48398" l="0" r="87239" t="15923"/>
            <a:stretch/>
          </p:blipFill>
          <p:spPr>
            <a:xfrm>
              <a:off x="10583435" y="1350497"/>
              <a:ext cx="830178" cy="3670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9" name="Google Shape;459;p44"/>
            <p:cNvPicPr preferRelativeResize="0"/>
            <p:nvPr/>
          </p:nvPicPr>
          <p:blipFill rotWithShape="1">
            <a:blip r:embed="rId3">
              <a:alphaModFix/>
            </a:blip>
            <a:srcRect b="11887" l="2781" r="87848" t="52244"/>
            <a:stretch/>
          </p:blipFill>
          <p:spPr>
            <a:xfrm>
              <a:off x="8341725" y="465470"/>
              <a:ext cx="609601" cy="368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0" name="Google Shape;460;p44"/>
            <p:cNvSpPr/>
            <p:nvPr/>
          </p:nvSpPr>
          <p:spPr>
            <a:xfrm>
              <a:off x="6422314" y="819565"/>
              <a:ext cx="1133645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entire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dateset</a:t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1" name="Google Shape;461;p44"/>
          <p:cNvGrpSpPr/>
          <p:nvPr/>
        </p:nvGrpSpPr>
        <p:grpSpPr>
          <a:xfrm>
            <a:off x="562072" y="4491692"/>
            <a:ext cx="10444680" cy="1045566"/>
            <a:chOff x="562072" y="4491692"/>
            <a:chExt cx="10444680" cy="1045566"/>
          </a:xfrm>
        </p:grpSpPr>
        <p:sp>
          <p:nvSpPr>
            <p:cNvPr id="462" name="Google Shape;462;p44"/>
            <p:cNvSpPr txBox="1"/>
            <p:nvPr/>
          </p:nvSpPr>
          <p:spPr>
            <a:xfrm>
              <a:off x="562072" y="4491692"/>
              <a:ext cx="10444680" cy="1045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514350" lvl="0" marL="5143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AutoNum type="romanUcPeriod" startAt="3"/>
              </a:pP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Choose the value of </a:t>
              </a:r>
              <a:r>
                <a:rPr i="1"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that gives the lowest testing error, and form</a:t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63" name="Google Shape;463;p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26937" y="4898156"/>
              <a:ext cx="5314950" cy="495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4" name="Google Shape;464;p44"/>
            <p:cNvSpPr/>
            <p:nvPr/>
          </p:nvSpPr>
          <p:spPr>
            <a:xfrm>
              <a:off x="7054004" y="5101623"/>
              <a:ext cx="381514" cy="201878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" name="Google Shape;465;p44"/>
          <p:cNvGrpSpPr/>
          <p:nvPr/>
        </p:nvGrpSpPr>
        <p:grpSpPr>
          <a:xfrm>
            <a:off x="562072" y="5409498"/>
            <a:ext cx="10959416" cy="1462109"/>
            <a:chOff x="562072" y="5409498"/>
            <a:chExt cx="10959416" cy="1462109"/>
          </a:xfrm>
        </p:grpSpPr>
        <p:sp>
          <p:nvSpPr>
            <p:cNvPr id="466" name="Google Shape;466;p44"/>
            <p:cNvSpPr txBox="1"/>
            <p:nvPr/>
          </p:nvSpPr>
          <p:spPr>
            <a:xfrm>
              <a:off x="562072" y="5826041"/>
              <a:ext cx="10444680" cy="1045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514350" lvl="0" marL="5143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AutoNum type="romanUcPeriod" startAt="4"/>
              </a:pP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Train the model one last time on the </a:t>
              </a:r>
              <a:r>
                <a:rPr i="1"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entire</a:t>
              </a: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dataset </a:t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67" name="Google Shape;467;p4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939963" y="5454439"/>
              <a:ext cx="4581525" cy="106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8" name="Google Shape;468;p44"/>
            <p:cNvSpPr/>
            <p:nvPr/>
          </p:nvSpPr>
          <p:spPr>
            <a:xfrm>
              <a:off x="8261686" y="5409498"/>
              <a:ext cx="463216" cy="1115250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9" name="Google Shape;469;p44"/>
          <p:cNvGrpSpPr/>
          <p:nvPr/>
        </p:nvGrpSpPr>
        <p:grpSpPr>
          <a:xfrm>
            <a:off x="1499302" y="3689649"/>
            <a:ext cx="10444680" cy="1064705"/>
            <a:chOff x="1499302" y="3689649"/>
            <a:chExt cx="10444680" cy="1064705"/>
          </a:xfrm>
        </p:grpSpPr>
        <p:sp>
          <p:nvSpPr>
            <p:cNvPr id="470" name="Google Shape;470;p44"/>
            <p:cNvSpPr txBox="1"/>
            <p:nvPr/>
          </p:nvSpPr>
          <p:spPr>
            <a:xfrm>
              <a:off x="1499302" y="3708788"/>
              <a:ext cx="10444680" cy="1045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8600" lvl="0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Noto Sans Symbols"/>
                <a:buChar char="➢"/>
              </a:pP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Calculate the testing error as </a:t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71" name="Google Shape;471;p44"/>
            <p:cNvPicPr preferRelativeResize="0"/>
            <p:nvPr/>
          </p:nvPicPr>
          <p:blipFill rotWithShape="1">
            <a:blip r:embed="rId6">
              <a:alphaModFix/>
            </a:blip>
            <a:srcRect b="0" l="27345" r="0" t="3913"/>
            <a:stretch/>
          </p:blipFill>
          <p:spPr>
            <a:xfrm>
              <a:off x="5428905" y="3689649"/>
              <a:ext cx="5577847" cy="6040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" name="Google Shape;472;p44"/>
            <p:cNvSpPr/>
            <p:nvPr/>
          </p:nvSpPr>
          <p:spPr>
            <a:xfrm>
              <a:off x="6038420" y="4053477"/>
              <a:ext cx="767787" cy="257045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3" name="Google Shape;473;p44"/>
          <p:cNvGrpSpPr/>
          <p:nvPr/>
        </p:nvGrpSpPr>
        <p:grpSpPr>
          <a:xfrm>
            <a:off x="1499302" y="2790466"/>
            <a:ext cx="10474621" cy="1164112"/>
            <a:chOff x="1499302" y="2790466"/>
            <a:chExt cx="10474621" cy="1164112"/>
          </a:xfrm>
        </p:grpSpPr>
        <p:sp>
          <p:nvSpPr>
            <p:cNvPr id="474" name="Google Shape;474;p44"/>
            <p:cNvSpPr txBox="1"/>
            <p:nvPr/>
          </p:nvSpPr>
          <p:spPr>
            <a:xfrm>
              <a:off x="1499302" y="2909012"/>
              <a:ext cx="10444680" cy="1045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8600" lvl="0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Noto Sans Symbols"/>
                <a:buChar char="➢"/>
              </a:pP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Train the model on the training set by solving  </a:t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75" name="Google Shape;475;p4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097123" y="2790466"/>
              <a:ext cx="4876800" cy="828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6" name="Google Shape;476;p44"/>
            <p:cNvSpPr/>
            <p:nvPr/>
          </p:nvSpPr>
          <p:spPr>
            <a:xfrm>
              <a:off x="8384737" y="3333050"/>
              <a:ext cx="860863" cy="279663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5"/>
          <p:cNvSpPr/>
          <p:nvPr/>
        </p:nvSpPr>
        <p:spPr>
          <a:xfrm>
            <a:off x="-2" y="272002"/>
            <a:ext cx="5951623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Hold-out cross-validation: Example</a:t>
            </a:r>
            <a:endParaRPr b="1" i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2" name="Google Shape;48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558" y="1027906"/>
            <a:ext cx="10700084" cy="5679208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5"/>
          <p:cNvSpPr/>
          <p:nvPr/>
        </p:nvSpPr>
        <p:spPr>
          <a:xfrm>
            <a:off x="722657" y="5841822"/>
            <a:ext cx="23706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Basis: Polynomial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/>
          <p:nvPr/>
        </p:nvSpPr>
        <p:spPr>
          <a:xfrm>
            <a:off x="-1" y="272002"/>
            <a:ext cx="4989096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-fold cross-validation: Example</a:t>
            </a:r>
            <a:endParaRPr b="1" i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9" name="Google Shape;489;p46"/>
          <p:cNvGrpSpPr/>
          <p:nvPr/>
        </p:nvGrpSpPr>
        <p:grpSpPr>
          <a:xfrm>
            <a:off x="5547895" y="272002"/>
            <a:ext cx="6193465" cy="6555552"/>
            <a:chOff x="4058653" y="61320"/>
            <a:chExt cx="5984206" cy="7151245"/>
          </a:xfrm>
        </p:grpSpPr>
        <p:cxnSp>
          <p:nvCxnSpPr>
            <p:cNvPr id="490" name="Google Shape;490;p46"/>
            <p:cNvCxnSpPr/>
            <p:nvPr/>
          </p:nvCxnSpPr>
          <p:spPr>
            <a:xfrm>
              <a:off x="9160042" y="5051461"/>
              <a:ext cx="0" cy="530601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stealth"/>
            </a:ln>
          </p:spPr>
        </p:cxnSp>
        <p:cxnSp>
          <p:nvCxnSpPr>
            <p:cNvPr id="491" name="Google Shape;491;p46"/>
            <p:cNvCxnSpPr/>
            <p:nvPr/>
          </p:nvCxnSpPr>
          <p:spPr>
            <a:xfrm>
              <a:off x="9160042" y="3367040"/>
              <a:ext cx="0" cy="530601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stealth"/>
            </a:ln>
          </p:spPr>
        </p:cxnSp>
        <p:cxnSp>
          <p:nvCxnSpPr>
            <p:cNvPr id="492" name="Google Shape;492;p46"/>
            <p:cNvCxnSpPr/>
            <p:nvPr/>
          </p:nvCxnSpPr>
          <p:spPr>
            <a:xfrm>
              <a:off x="9160042" y="1800659"/>
              <a:ext cx="0" cy="530601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stealth"/>
            </a:ln>
          </p:spPr>
        </p:cxnSp>
        <p:cxnSp>
          <p:nvCxnSpPr>
            <p:cNvPr id="493" name="Google Shape;493;p46"/>
            <p:cNvCxnSpPr/>
            <p:nvPr/>
          </p:nvCxnSpPr>
          <p:spPr>
            <a:xfrm>
              <a:off x="8718884" y="272002"/>
              <a:ext cx="0" cy="530601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stealth"/>
            </a:ln>
          </p:spPr>
        </p:cxnSp>
        <p:pic>
          <p:nvPicPr>
            <p:cNvPr id="494" name="Google Shape;494;p46"/>
            <p:cNvPicPr preferRelativeResize="0"/>
            <p:nvPr/>
          </p:nvPicPr>
          <p:blipFill rotWithShape="1">
            <a:blip r:embed="rId3">
              <a:alphaModFix/>
            </a:blip>
            <a:srcRect b="-117" l="0" r="0" t="52636"/>
            <a:stretch/>
          </p:blipFill>
          <p:spPr>
            <a:xfrm>
              <a:off x="4058653" y="3507968"/>
              <a:ext cx="5984206" cy="37045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5" name="Google Shape;495;p46"/>
            <p:cNvPicPr preferRelativeResize="0"/>
            <p:nvPr/>
          </p:nvPicPr>
          <p:blipFill rotWithShape="1">
            <a:blip r:embed="rId3">
              <a:alphaModFix/>
            </a:blip>
            <a:srcRect b="51285" l="0" r="0" t="26111"/>
            <a:stretch/>
          </p:blipFill>
          <p:spPr>
            <a:xfrm>
              <a:off x="4058653" y="1798809"/>
              <a:ext cx="5984206" cy="17636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6" name="Google Shape;496;p46"/>
            <p:cNvPicPr preferRelativeResize="0"/>
            <p:nvPr/>
          </p:nvPicPr>
          <p:blipFill rotWithShape="1">
            <a:blip r:embed="rId3">
              <a:alphaModFix/>
            </a:blip>
            <a:srcRect b="77067" l="0" r="0" t="0"/>
            <a:stretch/>
          </p:blipFill>
          <p:spPr>
            <a:xfrm>
              <a:off x="4058653" y="61320"/>
              <a:ext cx="5984206" cy="17893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7" name="Google Shape;497;p46"/>
          <p:cNvSpPr txBox="1"/>
          <p:nvPr/>
        </p:nvSpPr>
        <p:spPr>
          <a:xfrm>
            <a:off x="582714" y="2801897"/>
            <a:ext cx="4419599" cy="32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again, </a:t>
            </a: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-fold cross-validation produces a more robust choice of </a:t>
            </a: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would be poor hold-out choices on individual folds can be averaged out, producing a stronger model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6"/>
          <p:cNvSpPr/>
          <p:nvPr/>
        </p:nvSpPr>
        <p:spPr>
          <a:xfrm>
            <a:off x="467222" y="2650209"/>
            <a:ext cx="4650584" cy="1790700"/>
          </a:xfrm>
          <a:prstGeom prst="rect">
            <a:avLst/>
          </a:prstGeom>
          <a:solidFill>
            <a:srgbClr val="BFBFBF">
              <a:alpha val="2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7"/>
          <p:cNvSpPr/>
          <p:nvPr/>
        </p:nvSpPr>
        <p:spPr>
          <a:xfrm>
            <a:off x="-1" y="272002"/>
            <a:ext cx="4247938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cross-validation fails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47"/>
          <p:cNvSpPr/>
          <p:nvPr/>
        </p:nvSpPr>
        <p:spPr>
          <a:xfrm>
            <a:off x="712717" y="1098641"/>
            <a:ext cx="493410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large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evenly distributed samples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noise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47"/>
          <p:cNvSpPr/>
          <p:nvPr/>
        </p:nvSpPr>
        <p:spPr>
          <a:xfrm>
            <a:off x="1507959" y="2048373"/>
            <a:ext cx="9031704" cy="1015660"/>
          </a:xfrm>
          <a:prstGeom prst="leftRightArrow">
            <a:avLst>
              <a:gd fmla="val 43548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47"/>
          <p:cNvSpPr/>
          <p:nvPr/>
        </p:nvSpPr>
        <p:spPr>
          <a:xfrm>
            <a:off x="8096674" y="1098642"/>
            <a:ext cx="493410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small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samples distributed very unevenly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extreme levels of noise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47"/>
          <p:cNvSpPr/>
          <p:nvPr/>
        </p:nvSpPr>
        <p:spPr>
          <a:xfrm>
            <a:off x="4247936" y="2358336"/>
            <a:ext cx="33868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‘Quality of data’ spectrum</a:t>
            </a:r>
            <a:endParaRPr sz="2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8" name="Google Shape;508;p47"/>
          <p:cNvPicPr preferRelativeResize="0"/>
          <p:nvPr/>
        </p:nvPicPr>
        <p:blipFill rotWithShape="1">
          <a:blip r:embed="rId3">
            <a:alphaModFix/>
          </a:blip>
          <a:srcRect b="0" l="33905" r="33826" t="0"/>
          <a:stretch/>
        </p:blipFill>
        <p:spPr>
          <a:xfrm>
            <a:off x="7891493" y="3146006"/>
            <a:ext cx="3657601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149" y="3195769"/>
            <a:ext cx="3765344" cy="354993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7"/>
          <p:cNvSpPr/>
          <p:nvPr/>
        </p:nvSpPr>
        <p:spPr>
          <a:xfrm>
            <a:off x="8124101" y="1042737"/>
            <a:ext cx="1549288" cy="36896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47"/>
          <p:cNvSpPr txBox="1"/>
          <p:nvPr/>
        </p:nvSpPr>
        <p:spPr>
          <a:xfrm>
            <a:off x="4594452" y="4218300"/>
            <a:ext cx="2858717" cy="2195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sort of problem arises in applications like automated medical diagnosis where access to data is limited!     </a:t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8"/>
          <p:cNvSpPr/>
          <p:nvPr/>
        </p:nvSpPr>
        <p:spPr>
          <a:xfrm>
            <a:off x="712717" y="1098641"/>
            <a:ext cx="493410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large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evenly distributed samples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noise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48"/>
          <p:cNvSpPr/>
          <p:nvPr/>
        </p:nvSpPr>
        <p:spPr>
          <a:xfrm>
            <a:off x="1507959" y="2048373"/>
            <a:ext cx="9031704" cy="1015660"/>
          </a:xfrm>
          <a:prstGeom prst="leftRightArrow">
            <a:avLst>
              <a:gd fmla="val 43548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48"/>
          <p:cNvSpPr/>
          <p:nvPr/>
        </p:nvSpPr>
        <p:spPr>
          <a:xfrm>
            <a:off x="8096674" y="1098642"/>
            <a:ext cx="493410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small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samples distributed very unevenly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extreme levels of noise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48"/>
          <p:cNvSpPr/>
          <p:nvPr/>
        </p:nvSpPr>
        <p:spPr>
          <a:xfrm>
            <a:off x="4247936" y="2358336"/>
            <a:ext cx="33868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‘Quality of data’ spectrum</a:t>
            </a:r>
            <a:endParaRPr sz="2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0" name="Google Shape;520;p48"/>
          <p:cNvPicPr preferRelativeResize="0"/>
          <p:nvPr/>
        </p:nvPicPr>
        <p:blipFill rotWithShape="1">
          <a:blip r:embed="rId3">
            <a:alphaModFix/>
          </a:blip>
          <a:srcRect b="0" l="67731" r="0" t="0"/>
          <a:stretch/>
        </p:blipFill>
        <p:spPr>
          <a:xfrm>
            <a:off x="7891493" y="3146006"/>
            <a:ext cx="3657601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48"/>
          <p:cNvSpPr/>
          <p:nvPr/>
        </p:nvSpPr>
        <p:spPr>
          <a:xfrm>
            <a:off x="8096673" y="1348039"/>
            <a:ext cx="3934906" cy="36846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2" name="Google Shape;522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306" y="3211811"/>
            <a:ext cx="3577201" cy="35338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3" name="Google Shape;523;p48"/>
          <p:cNvGrpSpPr/>
          <p:nvPr/>
        </p:nvGrpSpPr>
        <p:grpSpPr>
          <a:xfrm>
            <a:off x="4315906" y="3308065"/>
            <a:ext cx="3415810" cy="3048895"/>
            <a:chOff x="4315906" y="3308065"/>
            <a:chExt cx="3415810" cy="3048895"/>
          </a:xfrm>
        </p:grpSpPr>
        <p:pic>
          <p:nvPicPr>
            <p:cNvPr id="524" name="Google Shape;524;p48"/>
            <p:cNvPicPr preferRelativeResize="0"/>
            <p:nvPr/>
          </p:nvPicPr>
          <p:blipFill rotWithShape="1">
            <a:blip r:embed="rId5">
              <a:alphaModFix/>
            </a:blip>
            <a:srcRect b="18361" l="22866" r="16160" t="0"/>
            <a:stretch/>
          </p:blipFill>
          <p:spPr>
            <a:xfrm>
              <a:off x="4315906" y="3308065"/>
              <a:ext cx="3415810" cy="3048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5" name="Google Shape;525;p48"/>
            <p:cNvSpPr/>
            <p:nvPr/>
          </p:nvSpPr>
          <p:spPr>
            <a:xfrm>
              <a:off x="5714778" y="4013764"/>
              <a:ext cx="773485" cy="909975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48"/>
            <p:cNvSpPr/>
            <p:nvPr/>
          </p:nvSpPr>
          <p:spPr>
            <a:xfrm>
              <a:off x="4413313" y="4297506"/>
              <a:ext cx="645946" cy="755548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48"/>
            <p:cNvSpPr/>
            <p:nvPr/>
          </p:nvSpPr>
          <p:spPr>
            <a:xfrm>
              <a:off x="6426436" y="3430288"/>
              <a:ext cx="1281425" cy="1306812"/>
            </a:xfrm>
            <a:prstGeom prst="rect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48"/>
            <p:cNvSpPr/>
            <p:nvPr/>
          </p:nvSpPr>
          <p:spPr>
            <a:xfrm>
              <a:off x="6082747" y="4762831"/>
              <a:ext cx="508883" cy="580446"/>
            </a:xfrm>
            <a:prstGeom prst="rect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48"/>
            <p:cNvSpPr/>
            <p:nvPr/>
          </p:nvSpPr>
          <p:spPr>
            <a:xfrm>
              <a:off x="5123529" y="4346845"/>
              <a:ext cx="698780" cy="716805"/>
            </a:xfrm>
            <a:prstGeom prst="rect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48"/>
            <p:cNvSpPr/>
            <p:nvPr/>
          </p:nvSpPr>
          <p:spPr>
            <a:xfrm>
              <a:off x="4802083" y="4711274"/>
              <a:ext cx="508883" cy="580446"/>
            </a:xfrm>
            <a:prstGeom prst="rect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48"/>
            <p:cNvSpPr/>
            <p:nvPr/>
          </p:nvSpPr>
          <p:spPr>
            <a:xfrm>
              <a:off x="4359769" y="4959007"/>
              <a:ext cx="331947" cy="350434"/>
            </a:xfrm>
            <a:prstGeom prst="rect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2" name="Google Shape;532;p48"/>
          <p:cNvGrpSpPr/>
          <p:nvPr/>
        </p:nvGrpSpPr>
        <p:grpSpPr>
          <a:xfrm>
            <a:off x="8937787" y="5218001"/>
            <a:ext cx="1625939" cy="927573"/>
            <a:chOff x="8937787" y="5218001"/>
            <a:chExt cx="1625939" cy="927573"/>
          </a:xfrm>
        </p:grpSpPr>
        <p:sp>
          <p:nvSpPr>
            <p:cNvPr id="533" name="Google Shape;533;p48"/>
            <p:cNvSpPr/>
            <p:nvPr/>
          </p:nvSpPr>
          <p:spPr>
            <a:xfrm>
              <a:off x="9224705" y="5776242"/>
              <a:ext cx="13390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Tony Award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48"/>
            <p:cNvSpPr/>
            <p:nvPr/>
          </p:nvSpPr>
          <p:spPr>
            <a:xfrm>
              <a:off x="8937787" y="5218001"/>
              <a:ext cx="91440" cy="91440"/>
            </a:xfrm>
            <a:prstGeom prst="ellipse">
              <a:avLst/>
            </a:prstGeom>
            <a:noFill/>
            <a:ln cap="flat" cmpd="sng" w="28575">
              <a:solidFill>
                <a:srgbClr val="2E75B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48"/>
            <p:cNvSpPr/>
            <p:nvPr/>
          </p:nvSpPr>
          <p:spPr>
            <a:xfrm flipH="1" rot="5735903">
              <a:off x="8991588" y="5331779"/>
              <a:ext cx="427659" cy="422126"/>
            </a:xfrm>
            <a:custGeom>
              <a:rect b="b" l="l" r="r" t="t"/>
              <a:pathLst>
                <a:path extrusionOk="0" h="857956" w="1196622">
                  <a:moveTo>
                    <a:pt x="1196622" y="857956"/>
                  </a:moveTo>
                  <a:cubicBezTo>
                    <a:pt x="1176866" y="722489"/>
                    <a:pt x="1157111" y="587023"/>
                    <a:pt x="1095022" y="553156"/>
                  </a:cubicBezTo>
                  <a:cubicBezTo>
                    <a:pt x="1032933" y="519289"/>
                    <a:pt x="936978" y="711200"/>
                    <a:pt x="824089" y="654756"/>
                  </a:cubicBezTo>
                  <a:cubicBezTo>
                    <a:pt x="711200" y="598312"/>
                    <a:pt x="555037" y="323615"/>
                    <a:pt x="417689" y="214489"/>
                  </a:cubicBezTo>
                  <a:cubicBezTo>
                    <a:pt x="280341" y="105363"/>
                    <a:pt x="140170" y="52681"/>
                    <a:pt x="0" y="0"/>
                  </a:cubicBezTo>
                </a:path>
              </a:pathLst>
            </a:cu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6" name="Google Shape;536;p48"/>
          <p:cNvSpPr/>
          <p:nvPr/>
        </p:nvSpPr>
        <p:spPr>
          <a:xfrm>
            <a:off x="-1" y="272002"/>
            <a:ext cx="4247938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cross-validation fails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9"/>
          <p:cNvSpPr/>
          <p:nvPr/>
        </p:nvSpPr>
        <p:spPr>
          <a:xfrm>
            <a:off x="712717" y="1098641"/>
            <a:ext cx="493410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large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evenly distributed samples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noise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49"/>
          <p:cNvSpPr/>
          <p:nvPr/>
        </p:nvSpPr>
        <p:spPr>
          <a:xfrm>
            <a:off x="1507959" y="2048373"/>
            <a:ext cx="9031704" cy="1015660"/>
          </a:xfrm>
          <a:prstGeom prst="leftRightArrow">
            <a:avLst>
              <a:gd fmla="val 43548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49"/>
          <p:cNvSpPr/>
          <p:nvPr/>
        </p:nvSpPr>
        <p:spPr>
          <a:xfrm>
            <a:off x="8096674" y="1098642"/>
            <a:ext cx="493410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small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samples distributed very unevenly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extreme levels of noise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49"/>
          <p:cNvSpPr/>
          <p:nvPr/>
        </p:nvSpPr>
        <p:spPr>
          <a:xfrm>
            <a:off x="4247936" y="2358336"/>
            <a:ext cx="33868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‘Quality of data’ spectrum</a:t>
            </a:r>
            <a:endParaRPr sz="2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5" name="Google Shape;545;p49"/>
          <p:cNvPicPr preferRelativeResize="0"/>
          <p:nvPr/>
        </p:nvPicPr>
        <p:blipFill rotWithShape="1">
          <a:blip r:embed="rId3">
            <a:alphaModFix/>
          </a:blip>
          <a:srcRect b="0" l="-62" r="67793" t="0"/>
          <a:stretch/>
        </p:blipFill>
        <p:spPr>
          <a:xfrm>
            <a:off x="7891493" y="3146006"/>
            <a:ext cx="3657601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49"/>
          <p:cNvSpPr/>
          <p:nvPr/>
        </p:nvSpPr>
        <p:spPr>
          <a:xfrm>
            <a:off x="8171004" y="1679405"/>
            <a:ext cx="2737627" cy="36896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7" name="Google Shape;547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987" y="3178090"/>
            <a:ext cx="3659667" cy="3530502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49"/>
          <p:cNvSpPr txBox="1"/>
          <p:nvPr/>
        </p:nvSpPr>
        <p:spPr>
          <a:xfrm>
            <a:off x="4615310" y="4246133"/>
            <a:ext cx="2817001" cy="2195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Noise in this case completely drowns out the structure in the data!</a:t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49"/>
          <p:cNvSpPr/>
          <p:nvPr/>
        </p:nvSpPr>
        <p:spPr>
          <a:xfrm>
            <a:off x="-1" y="272002"/>
            <a:ext cx="4247938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cross-validation fails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/>
          <p:nvPr/>
        </p:nvSpPr>
        <p:spPr>
          <a:xfrm>
            <a:off x="-2" y="272002"/>
            <a:ext cx="7534500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Classification as indicator function approximation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458068" y="5440777"/>
            <a:ext cx="6443574" cy="950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5" name="Google Shape;185;p27"/>
          <p:cNvGrpSpPr/>
          <p:nvPr/>
        </p:nvGrpSpPr>
        <p:grpSpPr>
          <a:xfrm>
            <a:off x="717452" y="1247508"/>
            <a:ext cx="10874327" cy="1724960"/>
            <a:chOff x="530241" y="5443032"/>
            <a:chExt cx="11005778" cy="1423841"/>
          </a:xfrm>
        </p:grpSpPr>
        <p:sp>
          <p:nvSpPr>
            <p:cNvPr id="186" name="Google Shape;186;p27"/>
            <p:cNvSpPr txBox="1"/>
            <p:nvPr/>
          </p:nvSpPr>
          <p:spPr>
            <a:xfrm>
              <a:off x="530241" y="5443032"/>
              <a:ext cx="11005778" cy="14238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Although     can take any arbitrary shape in general, practically speaking we are only interested in sets that have an </a:t>
              </a:r>
              <a:r>
                <a:rPr b="0" i="1" lang="en-US" sz="2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interior</a:t>
              </a:r>
              <a:r>
                <a:rPr b="0" i="0" lang="en-US" sz="2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to them, like the ones show below. This excludes degenerate cases such as the union of isolated points  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7" name="Google Shape;187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20370" y="5498562"/>
              <a:ext cx="244842" cy="2366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8" name="Google Shape;18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7877" y="2349305"/>
            <a:ext cx="9035977" cy="4325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/>
          <p:nvPr/>
        </p:nvSpPr>
        <p:spPr>
          <a:xfrm>
            <a:off x="-2" y="272002"/>
            <a:ext cx="7534500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Classification as indicator function approximation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458068" y="5440777"/>
            <a:ext cx="6443574" cy="950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458068" y="1159565"/>
            <a:ext cx="10934588" cy="950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" name="Google Shape;196;p28"/>
          <p:cNvGrpSpPr/>
          <p:nvPr/>
        </p:nvGrpSpPr>
        <p:grpSpPr>
          <a:xfrm>
            <a:off x="804530" y="1217780"/>
            <a:ext cx="10429425" cy="2206847"/>
            <a:chOff x="804530" y="1019753"/>
            <a:chExt cx="10429425" cy="2206847"/>
          </a:xfrm>
        </p:grpSpPr>
        <p:sp>
          <p:nvSpPr>
            <p:cNvPr id="197" name="Google Shape;197;p28"/>
            <p:cNvSpPr txBox="1"/>
            <p:nvPr/>
          </p:nvSpPr>
          <p:spPr>
            <a:xfrm>
              <a:off x="804530" y="1472396"/>
              <a:ext cx="6155982" cy="38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8600" lvl="0" marL="22860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Char char="•"/>
              </a:pPr>
              <a:r>
                <a:rPr b="0" i="0" lang="en-US" sz="22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Continuous</a:t>
              </a:r>
              <a:r>
                <a:rPr b="0" i="0" lang="en-US" sz="2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function approximation for </a:t>
              </a:r>
              <a:r>
                <a:rPr b="0" i="0" lang="en-US" sz="22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regression</a:t>
              </a:r>
              <a:r>
                <a:rPr b="0" i="0" lang="en-US" sz="2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8" name="Google Shape;198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290605" y="2083600"/>
              <a:ext cx="3943350" cy="114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35146" y="1019753"/>
              <a:ext cx="2924175" cy="1057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28"/>
            <p:cNvSpPr txBox="1"/>
            <p:nvPr/>
          </p:nvSpPr>
          <p:spPr>
            <a:xfrm>
              <a:off x="804530" y="2559335"/>
              <a:ext cx="6975781" cy="38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8600" lvl="0" marL="22860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Char char="•"/>
              </a:pPr>
              <a:r>
                <a:rPr b="0" i="0" lang="en-US" sz="22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Indicator</a:t>
              </a:r>
              <a:r>
                <a:rPr b="0" i="0" lang="en-US" sz="2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function approximation for </a:t>
              </a:r>
              <a:r>
                <a:rPr b="0" i="0" lang="en-US" sz="22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classification</a:t>
              </a:r>
              <a:r>
                <a:rPr b="0" i="0" lang="en-US" sz="2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" name="Google Shape;201;p28"/>
          <p:cNvGrpSpPr/>
          <p:nvPr/>
        </p:nvGrpSpPr>
        <p:grpSpPr>
          <a:xfrm>
            <a:off x="804530" y="3900362"/>
            <a:ext cx="10686885" cy="943290"/>
            <a:chOff x="804530" y="3715043"/>
            <a:chExt cx="10686885" cy="943290"/>
          </a:xfrm>
        </p:grpSpPr>
        <p:pic>
          <p:nvPicPr>
            <p:cNvPr id="202" name="Google Shape;202;p28"/>
            <p:cNvPicPr preferRelativeResize="0"/>
            <p:nvPr/>
          </p:nvPicPr>
          <p:blipFill rotWithShape="1">
            <a:blip r:embed="rId3">
              <a:alphaModFix/>
            </a:blip>
            <a:srcRect b="29713" l="81707" r="0" t="35659"/>
            <a:stretch/>
          </p:blipFill>
          <p:spPr>
            <a:xfrm>
              <a:off x="10266946" y="3988259"/>
              <a:ext cx="721345" cy="3957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" name="Google Shape;203;p28"/>
            <p:cNvSpPr txBox="1"/>
            <p:nvPr/>
          </p:nvSpPr>
          <p:spPr>
            <a:xfrm>
              <a:off x="804530" y="3715043"/>
              <a:ext cx="10686885" cy="9432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8600" lvl="0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Char char="•"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Once again (as we saw with logistic regression) we can approximate the discontinuous ‘sign’ function with the smooth ‘tanh’ resulting in the following </a:t>
              </a:r>
              <a:r>
                <a:rPr b="0" i="1" lang="en-US" sz="2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logistic approximation </a:t>
              </a:r>
              <a:r>
                <a:rPr b="0" i="0" lang="en-US" sz="2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4" name="Google Shape;204;p28"/>
          <p:cNvPicPr preferRelativeResize="0"/>
          <p:nvPr/>
        </p:nvPicPr>
        <p:blipFill rotWithShape="1">
          <a:blip r:embed="rId5">
            <a:alphaModFix/>
          </a:blip>
          <a:srcRect b="6280" l="0" r="0" t="9102"/>
          <a:stretch/>
        </p:blipFill>
        <p:spPr>
          <a:xfrm>
            <a:off x="3906062" y="4928986"/>
            <a:ext cx="4038600" cy="1023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/>
          <p:nvPr/>
        </p:nvSpPr>
        <p:spPr>
          <a:xfrm>
            <a:off x="-2" y="272002"/>
            <a:ext cx="7383441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Recovering weights in the logistic approximation 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0657" y="4060275"/>
            <a:ext cx="412432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9"/>
          <p:cNvPicPr preferRelativeResize="0"/>
          <p:nvPr/>
        </p:nvPicPr>
        <p:blipFill rotWithShape="1">
          <a:blip r:embed="rId4">
            <a:alphaModFix/>
          </a:blip>
          <a:srcRect b="6280" l="0" r="0" t="9102"/>
          <a:stretch/>
        </p:blipFill>
        <p:spPr>
          <a:xfrm>
            <a:off x="3793521" y="1088515"/>
            <a:ext cx="4038600" cy="10235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2" name="Google Shape;212;p29"/>
          <p:cNvGrpSpPr/>
          <p:nvPr/>
        </p:nvGrpSpPr>
        <p:grpSpPr>
          <a:xfrm>
            <a:off x="666375" y="2264389"/>
            <a:ext cx="10859248" cy="800503"/>
            <a:chOff x="666375" y="2425906"/>
            <a:chExt cx="10859248" cy="800503"/>
          </a:xfrm>
        </p:grpSpPr>
        <p:sp>
          <p:nvSpPr>
            <p:cNvPr id="213" name="Google Shape;213;p29"/>
            <p:cNvSpPr txBox="1"/>
            <p:nvPr/>
          </p:nvSpPr>
          <p:spPr>
            <a:xfrm>
              <a:off x="666375" y="2425906"/>
              <a:ext cx="10859248" cy="8005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Noting that ‘tanh’ is an odd function and           only takes values in                we can write the above as </a:t>
              </a:r>
              <a:endParaRPr/>
            </a:p>
          </p:txBody>
        </p:sp>
        <p:pic>
          <p:nvPicPr>
            <p:cNvPr id="214" name="Google Shape;214;p29"/>
            <p:cNvPicPr preferRelativeResize="0"/>
            <p:nvPr/>
          </p:nvPicPr>
          <p:blipFill rotWithShape="1">
            <a:blip r:embed="rId5">
              <a:alphaModFix/>
            </a:blip>
            <a:srcRect b="0" l="0" r="0" t="10193"/>
            <a:stretch/>
          </p:blipFill>
          <p:spPr>
            <a:xfrm>
              <a:off x="9048668" y="2489337"/>
              <a:ext cx="1009650" cy="3763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29"/>
            <p:cNvPicPr preferRelativeResize="0"/>
            <p:nvPr/>
          </p:nvPicPr>
          <p:blipFill rotWithShape="1">
            <a:blip r:embed="rId6">
              <a:alphaModFix/>
            </a:blip>
            <a:srcRect b="29713" l="81707" r="0" t="35659"/>
            <a:stretch/>
          </p:blipFill>
          <p:spPr>
            <a:xfrm>
              <a:off x="5718518" y="2445990"/>
              <a:ext cx="721345" cy="39578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6" name="Google Shape;216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99756" y="2689911"/>
            <a:ext cx="4226128" cy="78741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9"/>
          <p:cNvSpPr txBox="1"/>
          <p:nvPr/>
        </p:nvSpPr>
        <p:spPr>
          <a:xfrm>
            <a:off x="638239" y="3780221"/>
            <a:ext cx="10859248" cy="800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 few algebraic manipulations this can be further simplified to </a:t>
            </a:r>
            <a:endParaRPr/>
          </a:p>
        </p:txBody>
      </p:sp>
      <p:sp>
        <p:nvSpPr>
          <p:cNvPr id="218" name="Google Shape;218;p29"/>
          <p:cNvSpPr txBox="1"/>
          <p:nvPr/>
        </p:nvSpPr>
        <p:spPr>
          <a:xfrm>
            <a:off x="638239" y="5193750"/>
            <a:ext cx="10859248" cy="800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giving the following optimization problem to tune the weights </a:t>
            </a:r>
            <a:endParaRPr/>
          </a:p>
        </p:txBody>
      </p:sp>
      <p:grpSp>
        <p:nvGrpSpPr>
          <p:cNvPr id="219" name="Google Shape;219;p29"/>
          <p:cNvGrpSpPr/>
          <p:nvPr/>
        </p:nvGrpSpPr>
        <p:grpSpPr>
          <a:xfrm>
            <a:off x="2208880" y="5517423"/>
            <a:ext cx="6602483" cy="1202348"/>
            <a:chOff x="2208880" y="5517423"/>
            <a:chExt cx="6602483" cy="1202348"/>
          </a:xfrm>
        </p:grpSpPr>
        <p:pic>
          <p:nvPicPr>
            <p:cNvPr id="220" name="Google Shape;220;p29"/>
            <p:cNvPicPr preferRelativeResize="0"/>
            <p:nvPr/>
          </p:nvPicPr>
          <p:blipFill rotWithShape="1">
            <a:blip r:embed="rId8">
              <a:alphaModFix/>
            </a:blip>
            <a:srcRect b="0" l="0" r="691" t="8529"/>
            <a:stretch/>
          </p:blipFill>
          <p:spPr>
            <a:xfrm>
              <a:off x="2814275" y="5517423"/>
              <a:ext cx="5997088" cy="12023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29"/>
            <p:cNvPicPr preferRelativeResize="0"/>
            <p:nvPr/>
          </p:nvPicPr>
          <p:blipFill rotWithShape="1">
            <a:blip r:embed="rId9">
              <a:alphaModFix/>
            </a:blip>
            <a:srcRect b="30632" l="2193" r="74761" t="54365"/>
            <a:stretch/>
          </p:blipFill>
          <p:spPr>
            <a:xfrm>
              <a:off x="2208880" y="6133514"/>
              <a:ext cx="1555845" cy="25761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30"/>
          <p:cNvGrpSpPr/>
          <p:nvPr/>
        </p:nvGrpSpPr>
        <p:grpSpPr>
          <a:xfrm>
            <a:off x="5548964" y="1124608"/>
            <a:ext cx="2133600" cy="471948"/>
            <a:chOff x="2504364" y="5515897"/>
            <a:chExt cx="2133600" cy="471948"/>
          </a:xfrm>
        </p:grpSpPr>
        <p:pic>
          <p:nvPicPr>
            <p:cNvPr id="227" name="Google Shape;227;p30"/>
            <p:cNvPicPr preferRelativeResize="0"/>
            <p:nvPr/>
          </p:nvPicPr>
          <p:blipFill rotWithShape="1">
            <a:blip r:embed="rId3">
              <a:alphaModFix/>
            </a:blip>
            <a:srcRect b="5414" l="0" r="0" t="5480"/>
            <a:stretch/>
          </p:blipFill>
          <p:spPr>
            <a:xfrm>
              <a:off x="2504364" y="5538020"/>
              <a:ext cx="2133600" cy="449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Google Shape;228;p30"/>
            <p:cNvSpPr/>
            <p:nvPr/>
          </p:nvSpPr>
          <p:spPr>
            <a:xfrm>
              <a:off x="2728453" y="5515897"/>
              <a:ext cx="1423218" cy="6636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p30"/>
          <p:cNvSpPr/>
          <p:nvPr/>
        </p:nvSpPr>
        <p:spPr>
          <a:xfrm rot="5400000">
            <a:off x="8627417" y="2220548"/>
            <a:ext cx="1550485" cy="2539778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0"/>
          <p:cNvSpPr/>
          <p:nvPr/>
        </p:nvSpPr>
        <p:spPr>
          <a:xfrm>
            <a:off x="-2" y="272002"/>
            <a:ext cx="5861647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Dealing with the intractable integral! 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0"/>
          <p:cNvSpPr/>
          <p:nvPr/>
        </p:nvSpPr>
        <p:spPr>
          <a:xfrm>
            <a:off x="3573528" y="2173838"/>
            <a:ext cx="166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discretize</a:t>
            </a:r>
            <a:endParaRPr sz="2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0"/>
          <p:cNvSpPr/>
          <p:nvPr/>
        </p:nvSpPr>
        <p:spPr>
          <a:xfrm>
            <a:off x="9904194" y="4310939"/>
            <a:ext cx="7924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solve</a:t>
            </a:r>
            <a:endParaRPr sz="2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30"/>
          <p:cNvPicPr preferRelativeResize="0"/>
          <p:nvPr/>
        </p:nvPicPr>
        <p:blipFill rotWithShape="1">
          <a:blip r:embed="rId4">
            <a:alphaModFix/>
          </a:blip>
          <a:srcRect b="0" l="0" r="68172" t="0"/>
          <a:stretch/>
        </p:blipFill>
        <p:spPr>
          <a:xfrm>
            <a:off x="527242" y="1634305"/>
            <a:ext cx="2873707" cy="282753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0"/>
          <p:cNvSpPr/>
          <p:nvPr/>
        </p:nvSpPr>
        <p:spPr>
          <a:xfrm>
            <a:off x="3591784" y="2547347"/>
            <a:ext cx="1553400" cy="76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30"/>
          <p:cNvPicPr preferRelativeResize="0"/>
          <p:nvPr/>
        </p:nvPicPr>
        <p:blipFill rotWithShape="1">
          <a:blip r:embed="rId4">
            <a:alphaModFix/>
          </a:blip>
          <a:srcRect b="0" l="34615" r="33557" t="0"/>
          <a:stretch/>
        </p:blipFill>
        <p:spPr>
          <a:xfrm>
            <a:off x="5178911" y="1697115"/>
            <a:ext cx="2873707" cy="2827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0"/>
          <p:cNvPicPr preferRelativeResize="0"/>
          <p:nvPr/>
        </p:nvPicPr>
        <p:blipFill rotWithShape="1">
          <a:blip r:embed="rId4">
            <a:alphaModFix/>
          </a:blip>
          <a:srcRect b="147" l="70137" r="-50" t="-148"/>
          <a:stretch/>
        </p:blipFill>
        <p:spPr>
          <a:xfrm>
            <a:off x="2906973" y="4030461"/>
            <a:ext cx="2700916" cy="28275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7" name="Google Shape;237;p30"/>
          <p:cNvGrpSpPr/>
          <p:nvPr/>
        </p:nvGrpSpPr>
        <p:grpSpPr>
          <a:xfrm>
            <a:off x="5861646" y="4797038"/>
            <a:ext cx="6178248" cy="1294384"/>
            <a:chOff x="7036777" y="1475651"/>
            <a:chExt cx="6178248" cy="1294384"/>
          </a:xfrm>
        </p:grpSpPr>
        <p:pic>
          <p:nvPicPr>
            <p:cNvPr id="238" name="Google Shape;238;p3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943625" y="1475651"/>
              <a:ext cx="4271400" cy="115479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9" name="Google Shape;239;p30"/>
            <p:cNvGrpSpPr/>
            <p:nvPr/>
          </p:nvGrpSpPr>
          <p:grpSpPr>
            <a:xfrm>
              <a:off x="7036777" y="1567687"/>
              <a:ext cx="1881600" cy="1202348"/>
              <a:chOff x="2208880" y="5517423"/>
              <a:chExt cx="1881600" cy="1202348"/>
            </a:xfrm>
          </p:grpSpPr>
          <p:pic>
            <p:nvPicPr>
              <p:cNvPr id="240" name="Google Shape;240;p3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78867" t="8529"/>
              <a:stretch/>
            </p:blipFill>
            <p:spPr>
              <a:xfrm>
                <a:off x="2814275" y="5517423"/>
                <a:ext cx="1276205" cy="12023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1" name="Google Shape;241;p30"/>
              <p:cNvPicPr preferRelativeResize="0"/>
              <p:nvPr/>
            </p:nvPicPr>
            <p:blipFill rotWithShape="1">
              <a:blip r:embed="rId7">
                <a:alphaModFix/>
              </a:blip>
              <a:srcRect b="30632" l="2193" r="74761" t="54365"/>
              <a:stretch/>
            </p:blipFill>
            <p:spPr>
              <a:xfrm>
                <a:off x="2208880" y="6133514"/>
                <a:ext cx="1555845" cy="25761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42" name="Google Shape;242;p30"/>
          <p:cNvGrpSpPr/>
          <p:nvPr/>
        </p:nvGrpSpPr>
        <p:grpSpPr>
          <a:xfrm>
            <a:off x="1338391" y="1075760"/>
            <a:ext cx="1495992" cy="569645"/>
            <a:chOff x="824127" y="3374558"/>
            <a:chExt cx="1495992" cy="569645"/>
          </a:xfrm>
        </p:grpSpPr>
        <p:pic>
          <p:nvPicPr>
            <p:cNvPr id="243" name="Google Shape;243;p30"/>
            <p:cNvPicPr preferRelativeResize="0"/>
            <p:nvPr/>
          </p:nvPicPr>
          <p:blipFill rotWithShape="1">
            <a:blip r:embed="rId8">
              <a:alphaModFix/>
            </a:blip>
            <a:srcRect b="-1652" l="0" r="24362" t="4997"/>
            <a:stretch/>
          </p:blipFill>
          <p:spPr>
            <a:xfrm>
              <a:off x="824127" y="3374558"/>
              <a:ext cx="1495992" cy="5696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30"/>
            <p:cNvPicPr preferRelativeResize="0"/>
            <p:nvPr/>
          </p:nvPicPr>
          <p:blipFill rotWithShape="1">
            <a:blip r:embed="rId9">
              <a:alphaModFix/>
            </a:blip>
            <a:srcRect b="1623" l="3497" r="1715" t="0"/>
            <a:stretch/>
          </p:blipFill>
          <p:spPr>
            <a:xfrm>
              <a:off x="996287" y="3408246"/>
              <a:ext cx="1173708" cy="4404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5" name="Google Shape;245;p30"/>
          <p:cNvSpPr/>
          <p:nvPr/>
        </p:nvSpPr>
        <p:spPr>
          <a:xfrm rot="10800000">
            <a:off x="5354133" y="4889074"/>
            <a:ext cx="1071764" cy="76375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3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94992" y="5533607"/>
            <a:ext cx="2570837" cy="719003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0"/>
          <p:cNvSpPr/>
          <p:nvPr/>
        </p:nvSpPr>
        <p:spPr>
          <a:xfrm rot="-3634371">
            <a:off x="2380912" y="4650001"/>
            <a:ext cx="1301535" cy="1369426"/>
          </a:xfrm>
          <a:custGeom>
            <a:rect b="b" l="l" r="r" t="t"/>
            <a:pathLst>
              <a:path extrusionOk="0" h="857956" w="1196622">
                <a:moveTo>
                  <a:pt x="1196622" y="857956"/>
                </a:moveTo>
                <a:cubicBezTo>
                  <a:pt x="1176866" y="722489"/>
                  <a:pt x="1157111" y="587023"/>
                  <a:pt x="1095022" y="553156"/>
                </a:cubicBezTo>
                <a:cubicBezTo>
                  <a:pt x="1032933" y="519289"/>
                  <a:pt x="936978" y="711200"/>
                  <a:pt x="824089" y="654756"/>
                </a:cubicBezTo>
                <a:cubicBezTo>
                  <a:pt x="711200" y="598312"/>
                  <a:pt x="555037" y="323615"/>
                  <a:pt x="417689" y="214489"/>
                </a:cubicBezTo>
                <a:cubicBezTo>
                  <a:pt x="280341" y="105363"/>
                  <a:pt x="140170" y="52681"/>
                  <a:pt x="0" y="0"/>
                </a:cubicBezTo>
              </a:path>
            </a:pathLst>
          </a:custGeom>
          <a:noFill/>
          <a:ln cap="flat" cmpd="sng" w="15875">
            <a:solidFill>
              <a:srgbClr val="75707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2512" y="1027906"/>
            <a:ext cx="7545338" cy="556897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1"/>
          <p:cNvSpPr/>
          <p:nvPr/>
        </p:nvSpPr>
        <p:spPr>
          <a:xfrm>
            <a:off x="-2" y="272002"/>
            <a:ext cx="4885901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Logistic approximation in action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1"/>
          <p:cNvSpPr txBox="1"/>
          <p:nvPr/>
        </p:nvSpPr>
        <p:spPr>
          <a:xfrm>
            <a:off x="433524" y="1731194"/>
            <a:ext cx="3442442" cy="800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indicator functions</a:t>
            </a:r>
            <a:endParaRPr/>
          </a:p>
        </p:txBody>
      </p:sp>
      <p:sp>
        <p:nvSpPr>
          <p:cNvPr id="255" name="Google Shape;255;p31"/>
          <p:cNvSpPr txBox="1"/>
          <p:nvPr/>
        </p:nvSpPr>
        <p:spPr>
          <a:xfrm>
            <a:off x="433524" y="3234985"/>
            <a:ext cx="3442442" cy="800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regression-style                           continuous approximations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w/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30 polynomial features</a:t>
            </a:r>
            <a:endParaRPr/>
          </a:p>
        </p:txBody>
      </p:sp>
      <p:sp>
        <p:nvSpPr>
          <p:cNvPr id="256" name="Google Shape;256;p31"/>
          <p:cNvSpPr txBox="1"/>
          <p:nvPr/>
        </p:nvSpPr>
        <p:spPr>
          <a:xfrm>
            <a:off x="433524" y="5297808"/>
            <a:ext cx="3442442" cy="800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rPr lang="en-US" sz="20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logistic approximations</a:t>
            </a:r>
            <a:br>
              <a:rPr lang="en-US" sz="20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w/ </a:t>
            </a:r>
            <a:r>
              <a:rPr i="1" lang="en-US" sz="20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0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30 polynomial features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/>
          <p:nvPr/>
        </p:nvSpPr>
        <p:spPr>
          <a:xfrm>
            <a:off x="668886" y="1143776"/>
            <a:ext cx="33904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Ideal classification dataset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2"/>
          <p:cNvSpPr/>
          <p:nvPr/>
        </p:nvSpPr>
        <p:spPr>
          <a:xfrm>
            <a:off x="6340393" y="1143776"/>
            <a:ext cx="38280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Realistic classification dataset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2"/>
          <p:cNvSpPr/>
          <p:nvPr/>
        </p:nvSpPr>
        <p:spPr>
          <a:xfrm>
            <a:off x="-2" y="272002"/>
            <a:ext cx="4899548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Realistic classification scenario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32"/>
          <p:cNvPicPr preferRelativeResize="0"/>
          <p:nvPr/>
        </p:nvPicPr>
        <p:blipFill rotWithShape="1">
          <a:blip r:embed="rId3">
            <a:alphaModFix/>
          </a:blip>
          <a:srcRect b="0" l="0" r="51058" t="0"/>
          <a:stretch/>
        </p:blipFill>
        <p:spPr>
          <a:xfrm>
            <a:off x="428862" y="1496116"/>
            <a:ext cx="3605086" cy="3501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2"/>
          <p:cNvPicPr preferRelativeResize="0"/>
          <p:nvPr/>
        </p:nvPicPr>
        <p:blipFill rotWithShape="1">
          <a:blip r:embed="rId3">
            <a:alphaModFix/>
          </a:blip>
          <a:srcRect b="-389" l="51878" r="-820" t="390"/>
          <a:stretch/>
        </p:blipFill>
        <p:spPr>
          <a:xfrm>
            <a:off x="6079209" y="1496116"/>
            <a:ext cx="3605086" cy="3501571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2"/>
          <p:cNvSpPr/>
          <p:nvPr/>
        </p:nvSpPr>
        <p:spPr>
          <a:xfrm>
            <a:off x="3847205" y="1600163"/>
            <a:ext cx="249318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relatively large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evenly distributed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samples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is clean 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2"/>
          <p:cNvSpPr/>
          <p:nvPr/>
        </p:nvSpPr>
        <p:spPr>
          <a:xfrm>
            <a:off x="9457495" y="1586515"/>
            <a:ext cx="256618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relatively small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samples are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distributed evenly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is ‘noisy’ 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" name="Google Shape;268;p32"/>
          <p:cNvCxnSpPr/>
          <p:nvPr/>
        </p:nvCxnSpPr>
        <p:spPr>
          <a:xfrm flipH="1" rot="10800000">
            <a:off x="6660107" y="2437996"/>
            <a:ext cx="257272" cy="19602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269" name="Google Shape;269;p32"/>
          <p:cNvCxnSpPr/>
          <p:nvPr/>
        </p:nvCxnSpPr>
        <p:spPr>
          <a:xfrm flipH="1">
            <a:off x="7864779" y="3875965"/>
            <a:ext cx="225018" cy="20203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270" name="Google Shape;270;p32"/>
          <p:cNvCxnSpPr/>
          <p:nvPr/>
        </p:nvCxnSpPr>
        <p:spPr>
          <a:xfrm flipH="1" rot="10800000">
            <a:off x="8494837" y="2850712"/>
            <a:ext cx="272955" cy="9118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271" name="Google Shape;271;p32"/>
          <p:cNvCxnSpPr/>
          <p:nvPr/>
        </p:nvCxnSpPr>
        <p:spPr>
          <a:xfrm flipH="1" rot="10800000">
            <a:off x="8644962" y="3436558"/>
            <a:ext cx="120795" cy="28928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lg" w="lg" type="stealth"/>
          </a:ln>
        </p:spPr>
      </p:cxnSp>
      <p:pic>
        <p:nvPicPr>
          <p:cNvPr id="272" name="Google Shape;27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619" y="5529378"/>
            <a:ext cx="968692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2"/>
          <p:cNvSpPr txBox="1"/>
          <p:nvPr/>
        </p:nvSpPr>
        <p:spPr>
          <a:xfrm>
            <a:off x="9808932" y="3817590"/>
            <a:ext cx="2383200" cy="21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context of classification ‘noisy’  means that some data points have been assigned the wrong labels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33"/>
          <p:cNvGrpSpPr/>
          <p:nvPr/>
        </p:nvGrpSpPr>
        <p:grpSpPr>
          <a:xfrm>
            <a:off x="7599280" y="631116"/>
            <a:ext cx="4366744" cy="469005"/>
            <a:chOff x="518615" y="5395183"/>
            <a:chExt cx="4366744" cy="469005"/>
          </a:xfrm>
        </p:grpSpPr>
        <p:pic>
          <p:nvPicPr>
            <p:cNvPr id="279" name="Google Shape;279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0967" y="5423708"/>
              <a:ext cx="4264392" cy="4156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0" name="Google Shape;280;p33"/>
            <p:cNvSpPr/>
            <p:nvPr/>
          </p:nvSpPr>
          <p:spPr>
            <a:xfrm>
              <a:off x="518615" y="5395183"/>
              <a:ext cx="4366744" cy="469005"/>
            </a:xfrm>
            <a:prstGeom prst="rect">
              <a:avLst/>
            </a:prstGeom>
            <a:solidFill>
              <a:srgbClr val="BFBFBF">
                <a:alpha val="2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1" name="Google Shape;281;p33"/>
          <p:cNvGrpSpPr/>
          <p:nvPr/>
        </p:nvGrpSpPr>
        <p:grpSpPr>
          <a:xfrm>
            <a:off x="8618944" y="1151016"/>
            <a:ext cx="3347079" cy="531274"/>
            <a:chOff x="8754806" y="5355796"/>
            <a:chExt cx="3347079" cy="531274"/>
          </a:xfrm>
        </p:grpSpPr>
        <p:pic>
          <p:nvPicPr>
            <p:cNvPr id="282" name="Google Shape;282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754807" y="5355796"/>
              <a:ext cx="3324744" cy="5312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3" name="Google Shape;283;p33"/>
            <p:cNvSpPr/>
            <p:nvPr/>
          </p:nvSpPr>
          <p:spPr>
            <a:xfrm>
              <a:off x="8754806" y="5414500"/>
              <a:ext cx="3347079" cy="469005"/>
            </a:xfrm>
            <a:prstGeom prst="rect">
              <a:avLst/>
            </a:prstGeom>
            <a:solidFill>
              <a:srgbClr val="BFBFBF">
                <a:alpha val="2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4" name="Google Shape;284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33390" y="3976343"/>
            <a:ext cx="84486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43117" y="2389358"/>
            <a:ext cx="9715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3"/>
          <p:cNvSpPr/>
          <p:nvPr/>
        </p:nvSpPr>
        <p:spPr>
          <a:xfrm>
            <a:off x="10839450" y="2372404"/>
            <a:ext cx="1126574" cy="443484"/>
          </a:xfrm>
          <a:prstGeom prst="rect">
            <a:avLst/>
          </a:prstGeom>
          <a:solidFill>
            <a:srgbClr val="BFBFBF">
              <a:alpha val="2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3"/>
          <p:cNvSpPr/>
          <p:nvPr/>
        </p:nvSpPr>
        <p:spPr>
          <a:xfrm>
            <a:off x="479023" y="3188370"/>
            <a:ext cx="270054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Polynomial features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33"/>
          <p:cNvPicPr preferRelativeResize="0"/>
          <p:nvPr/>
        </p:nvPicPr>
        <p:blipFill rotWithShape="1">
          <a:blip r:embed="rId7">
            <a:alphaModFix/>
          </a:blip>
          <a:srcRect b="0" l="0" r="0" t="11101"/>
          <a:stretch/>
        </p:blipFill>
        <p:spPr>
          <a:xfrm>
            <a:off x="3567817" y="3177874"/>
            <a:ext cx="3438525" cy="482656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3"/>
          <p:cNvSpPr/>
          <p:nvPr/>
        </p:nvSpPr>
        <p:spPr>
          <a:xfrm>
            <a:off x="665670" y="4071432"/>
            <a:ext cx="21247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Fourier features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3"/>
          <p:cNvSpPr/>
          <p:nvPr/>
        </p:nvSpPr>
        <p:spPr>
          <a:xfrm>
            <a:off x="125643" y="4954494"/>
            <a:ext cx="320480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1-hidden layer NN features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69222" y="4658048"/>
            <a:ext cx="8105775" cy="790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Google Shape;292;p33"/>
          <p:cNvGrpSpPr/>
          <p:nvPr/>
        </p:nvGrpSpPr>
        <p:grpSpPr>
          <a:xfrm>
            <a:off x="1857671" y="1386425"/>
            <a:ext cx="6178248" cy="1294384"/>
            <a:chOff x="7036777" y="1475651"/>
            <a:chExt cx="6178248" cy="1294384"/>
          </a:xfrm>
        </p:grpSpPr>
        <p:pic>
          <p:nvPicPr>
            <p:cNvPr id="293" name="Google Shape;293;p3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943625" y="1475651"/>
              <a:ext cx="4271400" cy="115479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4" name="Google Shape;294;p33"/>
            <p:cNvGrpSpPr/>
            <p:nvPr/>
          </p:nvGrpSpPr>
          <p:grpSpPr>
            <a:xfrm>
              <a:off x="7036777" y="1567687"/>
              <a:ext cx="1881600" cy="1202348"/>
              <a:chOff x="2208880" y="5517423"/>
              <a:chExt cx="1881600" cy="1202348"/>
            </a:xfrm>
          </p:grpSpPr>
          <p:pic>
            <p:nvPicPr>
              <p:cNvPr id="295" name="Google Shape;295;p33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78867" t="8529"/>
              <a:stretch/>
            </p:blipFill>
            <p:spPr>
              <a:xfrm>
                <a:off x="2814275" y="5517423"/>
                <a:ext cx="1276205" cy="12023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6" name="Google Shape;296;p33"/>
              <p:cNvPicPr preferRelativeResize="0"/>
              <p:nvPr/>
            </p:nvPicPr>
            <p:blipFill rotWithShape="1">
              <a:blip r:embed="rId11">
                <a:alphaModFix/>
              </a:blip>
              <a:srcRect b="30632" l="2193" r="74761" t="54365"/>
              <a:stretch/>
            </p:blipFill>
            <p:spPr>
              <a:xfrm>
                <a:off x="2208880" y="6133514"/>
                <a:ext cx="1555845" cy="25761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97" name="Google Shape;297;p3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599967" y="1843117"/>
            <a:ext cx="33147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3"/>
          <p:cNvSpPr/>
          <p:nvPr/>
        </p:nvSpPr>
        <p:spPr>
          <a:xfrm>
            <a:off x="8618944" y="1768983"/>
            <a:ext cx="3347079" cy="469005"/>
          </a:xfrm>
          <a:prstGeom prst="rect">
            <a:avLst/>
          </a:prstGeom>
          <a:solidFill>
            <a:srgbClr val="BFBFBF">
              <a:alpha val="2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3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790419" y="1475185"/>
            <a:ext cx="4486275" cy="102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0" name="Google Shape;300;p33"/>
          <p:cNvGrpSpPr/>
          <p:nvPr/>
        </p:nvGrpSpPr>
        <p:grpSpPr>
          <a:xfrm>
            <a:off x="6152950" y="851970"/>
            <a:ext cx="4686503" cy="1742175"/>
            <a:chOff x="6152950" y="595298"/>
            <a:chExt cx="4686503" cy="1742175"/>
          </a:xfrm>
        </p:grpSpPr>
        <p:cxnSp>
          <p:nvCxnSpPr>
            <p:cNvPr id="301" name="Google Shape;301;p33"/>
            <p:cNvCxnSpPr/>
            <p:nvPr/>
          </p:nvCxnSpPr>
          <p:spPr>
            <a:xfrm flipH="1">
              <a:off x="6559837" y="600178"/>
              <a:ext cx="605687" cy="941018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2" name="Google Shape;302;p33"/>
            <p:cNvCxnSpPr/>
            <p:nvPr/>
          </p:nvCxnSpPr>
          <p:spPr>
            <a:xfrm rot="10800000">
              <a:off x="7165075" y="595298"/>
              <a:ext cx="434205" cy="2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" name="Google Shape;303;p33"/>
            <p:cNvCxnSpPr/>
            <p:nvPr/>
          </p:nvCxnSpPr>
          <p:spPr>
            <a:xfrm rot="10800000">
              <a:off x="7135997" y="1159981"/>
              <a:ext cx="1482949" cy="1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" name="Google Shape;304;p33"/>
            <p:cNvCxnSpPr/>
            <p:nvPr/>
          </p:nvCxnSpPr>
          <p:spPr>
            <a:xfrm rot="10800000">
              <a:off x="6223380" y="1867903"/>
              <a:ext cx="2395564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5" name="Google Shape;305;p33"/>
            <p:cNvCxnSpPr/>
            <p:nvPr/>
          </p:nvCxnSpPr>
          <p:spPr>
            <a:xfrm rot="10800000">
              <a:off x="6731730" y="2337473"/>
              <a:ext cx="4107723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6" name="Google Shape;306;p33"/>
            <p:cNvCxnSpPr/>
            <p:nvPr/>
          </p:nvCxnSpPr>
          <p:spPr>
            <a:xfrm rot="10800000">
              <a:off x="6373505" y="1726039"/>
              <a:ext cx="358924" cy="611434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7" name="Google Shape;307;p33"/>
            <p:cNvCxnSpPr/>
            <p:nvPr/>
          </p:nvCxnSpPr>
          <p:spPr>
            <a:xfrm flipH="1">
              <a:off x="6876687" y="1159981"/>
              <a:ext cx="259310" cy="403796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8" name="Google Shape;308;p33"/>
            <p:cNvCxnSpPr/>
            <p:nvPr/>
          </p:nvCxnSpPr>
          <p:spPr>
            <a:xfrm rot="10800000">
              <a:off x="6152950" y="1732863"/>
              <a:ext cx="70430" cy="13504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09" name="Google Shape;309;p33"/>
          <p:cNvSpPr/>
          <p:nvPr/>
        </p:nvSpPr>
        <p:spPr>
          <a:xfrm>
            <a:off x="-2" y="272002"/>
            <a:ext cx="4899548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Realistic classification scenario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