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Modeling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23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How do we determine the appropriate nonlinear feature transformations for our model, and their number B?</a:t>
            </a:r>
          </a:p>
          <a:p>
            <a:pPr>
              <a:spcBef>
                <a:spcPts val="1200"/>
              </a:spcBef>
            </a:pPr>
            <a:r>
              <a:t>In some simple instances we can determine these by </a:t>
            </a:r>
            <a:r>
              <a:rPr b="1"/>
              <a:t>visualizing the data</a:t>
            </a:r>
            <a:r>
              <a:t> and relying on our own pattern recognition abilities to determine the appropriate nonlinearities. </a:t>
            </a:r>
          </a:p>
          <a:p>
            <a:pPr>
              <a:spcBef>
                <a:spcPts val="1000"/>
              </a:spcBef>
            </a:pPr>
            <a:r>
              <a:t>This kind of practice is referred to as </a:t>
            </a:r>
            <a:r>
              <a:rPr b="1"/>
              <a:t>nonlinear feature engineering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8;p2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Example: Modeling a familiar wave using a parameterized feature transformation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33;p25" descr="Google Shape;133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9738" y="619125"/>
            <a:ext cx="5724526" cy="3905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8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dataset looks sinusoidal, so we can defensibly propose a `model` consisting of completely *parameterized* sinusoidal function or *feature transformation*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We can then take as our model a linear combination of this nonlinear feature transformation as</a:t>
            </a:r>
          </a:p>
        </p:txBody>
      </p:sp>
      <p:pic>
        <p:nvPicPr>
          <p:cNvPr id="153" name="MathEquation,#000000Google Shape;139;p26" descr="MathEquation,#000000Google Shape;139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3650" y="2132375"/>
            <a:ext cx="2916709" cy="353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athEquation,#000000Google Shape;140;p26" descr="MathEquation,#000000Google Shape;140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5879" y="3471874"/>
            <a:ext cx="3772257" cy="35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5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Tuning the model parameters by minimizing a Least Squares cost via gradient descent, produces the following fit to our original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0;p28" descr="Google Shape;150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9275" y="676275"/>
            <a:ext cx="5505450" cy="379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55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Notice, with our model completely tuned if plot the points </a:t>
            </a:r>
            <a:br/>
            <a:r>
              <a:t> </a:t>
            </a:r>
            <a:br/>
            <a:r>
              <a:t>our model fits the transformed data *linearly*.</a:t>
            </a:r>
          </a:p>
          <a:p>
            <a:pPr>
              <a:spcBef>
                <a:spcPts val="1000"/>
              </a:spcBef>
            </a:pPr>
            <a:r>
              <a:t>This finding is true in general with nonlinear regression problems.</a:t>
            </a:r>
          </a:p>
          <a:p>
            <a:pPr>
              <a:spcBef>
                <a:spcPts val="1000"/>
              </a:spcBef>
            </a:pPr>
            <a:r>
              <a:t>A properly designed feature (or set of features) provides a good nonlinear fit in the original feature space and, simultaneously, a good linear fit in the transformed feature space.</a:t>
            </a:r>
          </a:p>
        </p:txBody>
      </p:sp>
      <p:pic>
        <p:nvPicPr>
          <p:cNvPr id="161" name="MathEquation,#000000Google Shape;156;p29" descr="MathEquation,#000000Google Shape;156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199" y="1607324"/>
            <a:ext cx="4838098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1;p30" descr="Google Shape;16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69000"/>
            <a:ext cx="8839200" cy="3805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6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Example: Using an unparameterized feature transformation to model a classic physics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71;p32"/>
          <p:cNvSpPr txBox="1"/>
          <p:nvPr>
            <p:ph type="body" sz="half" idx="1"/>
          </p:nvPr>
        </p:nvSpPr>
        <p:spPr>
          <a:xfrm>
            <a:off x="311699" y="230925"/>
            <a:ext cx="8520602" cy="111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Repeatedly rolling a metal ball down a grooved    meter long piece of wood set at an incline, Galileo timed how long the ball took to get     ,     ,   ,   , and all the way down the wood ramp. </a:t>
            </a:r>
          </a:p>
        </p:txBody>
      </p:sp>
      <p:pic>
        <p:nvPicPr>
          <p:cNvPr id="168" name="Google Shape;172;p32" descr="Google Shape;172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102699"/>
            <a:ext cx="8839198" cy="1810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thEquation,#000000Google Shape;173;p32" descr="MathEquation,#000000Google Shape;173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775" y="284506"/>
            <a:ext cx="192901" cy="390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MathEquation,#000000Google Shape;174;p32" descr="MathEquation,#000000Google Shape;174;p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9274" y="595250"/>
            <a:ext cx="192901" cy="39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MathEquation,#000000Google Shape;175;p32" descr="MathEquation,#000000Google Shape;175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6699" y="595256"/>
            <a:ext cx="192901" cy="390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thEquation,#000000Google Shape;176;p32" descr="MathEquation,#000000Google Shape;176;p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5800" y="595256"/>
            <a:ext cx="192901" cy="390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athEquation,#000000Google Shape;177;p32" descr="MathEquation,#000000Google Shape;177;p3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93724" y="587053"/>
            <a:ext cx="192901" cy="407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Chapter 5 we detailed the basic linear model for regression as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</a:pPr>
            <a:r>
              <a:t>or more compactly as                               , denoting</a:t>
            </a:r>
          </a:p>
        </p:txBody>
      </p:sp>
      <p:pic>
        <p:nvPicPr>
          <p:cNvPr id="112" name="MathEquation,#000000Google Shape;65;p15" descr="MathEquation,#000000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663" y="1757375"/>
            <a:ext cx="338666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MathEquation,#000000Google Shape;66;p15" descr="MathEquation,#000000Google Shape;66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649" y="2250300"/>
            <a:ext cx="170756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MathEquation,#000000Google Shape;67;p15" descr="MathEquation,#000000Google Shape;67;p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7925" y="2919600"/>
            <a:ext cx="3268152" cy="1580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82;p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Data from a modern reenactment of these experiments (averaged over 30 trials), results in the 6 data points shown below.  </a:t>
            </a:r>
          </a:p>
          <a:p>
            <a:pPr>
              <a:spcBef>
                <a:spcPts val="1000"/>
              </a:spcBef>
            </a:pPr>
            <a:r>
              <a:t>Here the input axis is the number seconds while the output is the portion of the ramp traveled by the ball during the experiments.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87;p34" descr="Google Shape;187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988" y="647700"/>
            <a:ext cx="5534026" cy="384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92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data here certainly displays a nonlinear relationship and by viewing it - and using his physical intuition Galileo - intuited a *quadratic* relationship.</a:t>
            </a:r>
          </a:p>
          <a:p>
            <a:pPr>
              <a:spcBef>
                <a:spcPts val="1000"/>
              </a:spcBef>
            </a:pPr>
            <a:r>
              <a:t>We can write the proposed model as In our jargon that for some      ,     , and  the modeling function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we have two unparameterized feature transformations: the identity     and the quadratic term                 .</a:t>
            </a:r>
          </a:p>
        </p:txBody>
      </p:sp>
      <p:pic>
        <p:nvPicPr>
          <p:cNvPr id="180" name="MathEquation,#000000Google Shape;193;p35" descr="MathEquation,#000000Google Shape;193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5438" y="2712249"/>
            <a:ext cx="3893124" cy="29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MathEquation,#000000Google Shape;194;p35" descr="MathEquation,#000000Google Shape;194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3050" y="2046675"/>
            <a:ext cx="271401" cy="182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MathEquation,#000000Google Shape;195;p35" descr="MathEquation,#000000Google Shape;195;p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79574" y="2046675"/>
            <a:ext cx="271399" cy="182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MathEquation,#000000Google Shape;196;p35" descr="MathEquation,#000000Google Shape;196;p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8225" y="2046675"/>
            <a:ext cx="271401" cy="18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athEquation,#000000Google Shape;197;p35" descr="MathEquation,#000000Google Shape;197;p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43875" y="3214674"/>
            <a:ext cx="887336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Equation,#000000Google Shape;198;p35" descr="MathEquation,#000000Google Shape;198;p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46825" y="3536150"/>
            <a:ext cx="93640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03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The following plot shows the best nonlinear fit on the original data as well as corresponding linear fit on the feature transformed data achieved by minimizing a Least Squares cost via gradient descent.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208;p37" descr="Google Shape;208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" y="661987"/>
            <a:ext cx="8743950" cy="381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2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Using a generic dataset of P input-output pairs                     we then minimized a proper regression cost function, e.g., the Least Squares cost below in order to find optimal values for the parameters of our linear model (here, the vector     ).</a:t>
            </a:r>
          </a:p>
        </p:txBody>
      </p:sp>
      <p:pic>
        <p:nvPicPr>
          <p:cNvPr id="117" name="MathEquation,#000000Google Shape;73;p16" descr="MathEquation,#000000Google Shape;73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375" y="2936075"/>
            <a:ext cx="3347250" cy="43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Equation,#000000Google Shape;74;p16" descr="MathEquation,#000000Google Shape;74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125" y="1216774"/>
            <a:ext cx="1219739" cy="35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MathEquation,#000000Google Shape;75;p16" descr="MathEquation,#000000Google Shape;75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2449" y="2239574"/>
            <a:ext cx="246477" cy="19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80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38911" indent="-329184" defTabSz="877823">
              <a:buSzPts val="1700"/>
              <a:defRPr sz="1727"/>
            </a:pPr>
            <a:r>
              <a:t>We can move from linear to general *nonlinear* regression by swapping out the linear model                                                                with a nonlinear one, for instance a single nonlinear function f that can be parameterized or unparameterized.</a:t>
            </a:r>
          </a:p>
          <a:p>
            <a:pPr marL="0" indent="0" defTabSz="877823">
              <a:spcBef>
                <a:spcPts val="1100"/>
              </a:spcBef>
              <a:buSzTx/>
              <a:buNone/>
              <a:defRPr sz="1727"/>
            </a:pPr>
          </a:p>
          <a:p>
            <a:pPr marL="438911" indent="-329184" defTabSz="877823">
              <a:spcBef>
                <a:spcPts val="1100"/>
              </a:spcBef>
              <a:buSzPts val="1700"/>
              <a:defRPr sz="1727"/>
            </a:pPr>
            <a:r>
              <a:t>In the jargon of machine learning ‘f’ is often called a nonlinear *feature transformation*.</a:t>
            </a:r>
          </a:p>
          <a:p>
            <a:pPr marL="438911" indent="-329184" defTabSz="877823">
              <a:buSzPts val="1700"/>
              <a:defRPr sz="1727"/>
            </a:pPr>
            <a:r>
              <a:t>Here the set     represents all tunable parameters - both those potentially internal parameters of the function ‘f’ and those weights in the linear combination.  </a:t>
            </a:r>
          </a:p>
        </p:txBody>
      </p:sp>
      <p:pic>
        <p:nvPicPr>
          <p:cNvPr id="122" name="MathEquation,#000000Google Shape;81;p17" descr="MathEquation,#000000Google Shape;8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324" y="1553775"/>
            <a:ext cx="3857675" cy="28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athEquation,#000000Google Shape;82;p17" descr="MathEquation,#000000Google Shape;82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425" y="2571750"/>
            <a:ext cx="228314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athEquation,#000000Google Shape;83;p17" descr="MathEquation,#000000Google Shape;83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4550" y="3771900"/>
            <a:ext cx="218495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8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general we could create a nonlinear model that is the weighted sum of B nonlinear functions of our input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                      are nonlinear parameterized or unparameterized functions - or *feature transformations*.</a:t>
            </a:r>
          </a:p>
          <a:p>
            <a:pPr>
              <a:spcBef>
                <a:spcPts val="1000"/>
              </a:spcBef>
            </a:pPr>
            <a:r>
              <a:t>Once again        through       (along with any additional weights internal to the nonlinear functions) are represented in the weight set      and must be tuned properly.</a:t>
            </a:r>
          </a:p>
        </p:txBody>
      </p:sp>
      <p:pic>
        <p:nvPicPr>
          <p:cNvPr id="127" name="MathEquation,#000000Google Shape;89;p18" descr="MathEquation,#000000Google Shape;89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950" y="2014550"/>
            <a:ext cx="4956098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athEquation,#000000Google Shape;90;p18" descr="MathEquation,#000000Google Shape;9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474" y="2444750"/>
            <a:ext cx="134569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91;p18" descr="MathEquation,#000000Google Shape;91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3100" y="3257550"/>
            <a:ext cx="289350" cy="19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thEquation,#000000Google Shape;92;p18" descr="MathEquation,#000000Google Shape;92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18275" y="3257550"/>
            <a:ext cx="289351" cy="16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MathEquation,#000000Google Shape;93;p18" descr="MathEquation,#000000Google Shape;93;p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4374" y="3525425"/>
            <a:ext cx="218495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8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analogy to the linear case, here we too can compactly denote the generic nonlinear model by taking a 1 on top of the vector of nonlinear feature transformation as</a:t>
            </a:r>
          </a:p>
        </p:txBody>
      </p:sp>
      <p:pic>
        <p:nvPicPr>
          <p:cNvPr id="134" name="MathEquation,#000000Google Shape;99;p19" descr="MathEquation,#000000Google Shape;9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575" y="2346724"/>
            <a:ext cx="3606850" cy="156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4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With this notation we can write our generic nonlinear model compactly as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>
              <a:spcBef>
                <a:spcPts val="1200"/>
              </a:spcBef>
            </a:pPr>
            <a:r>
              <a:t>To tune the parameters of our general nonlinear model we minimize a proper regression cost function over       , e.g., the Least Squares cost</a:t>
            </a:r>
          </a:p>
        </p:txBody>
      </p:sp>
      <p:pic>
        <p:nvPicPr>
          <p:cNvPr id="137" name="MathEquation,#000000Google Shape;105;p20" descr="MathEquation,#000000Google Shape;105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3850" y="1660899"/>
            <a:ext cx="1996301" cy="364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Equation,#000000Google Shape;106;p20" descr="MathEquation,#000000Google Shape;106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9774" y="2507450"/>
            <a:ext cx="218495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athEquation,#000000Google Shape;107;p20" descr="MathEquation,#000000Google Shape;107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2749" y="3343249"/>
            <a:ext cx="3738502" cy="62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12;p21"/>
          <p:cNvSpPr txBox="1"/>
          <p:nvPr>
            <p:ph type="body" sz="quarter" idx="1"/>
          </p:nvPr>
        </p:nvSpPr>
        <p:spPr>
          <a:xfrm>
            <a:off x="311699" y="252350"/>
            <a:ext cx="8520602" cy="7119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Abstract illustration of linear versus nonlinear regression</a:t>
            </a:r>
          </a:p>
        </p:txBody>
      </p:sp>
      <p:pic>
        <p:nvPicPr>
          <p:cNvPr id="142" name="Google Shape;113;p21" descr="Google Shape;11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301712"/>
            <a:ext cx="8839198" cy="2540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8;p2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