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10.3  Nonlinear Multi-Output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6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Note here that the set       contains the linear combination weights      as well as any parameters internal to our feature transformations.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To tune the weights of our joint model we minimize an appropriate regression cost over the parameters in      , e.g., the Least Squares</a:t>
            </a:r>
          </a:p>
        </p:txBody>
      </p:sp>
      <p:pic>
        <p:nvPicPr>
          <p:cNvPr id="145" name="MathEquation,#000000Google Shape;117;p22" descr="MathEquation,#000000Google Shape;1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000" y="2935675"/>
            <a:ext cx="3285977" cy="52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MathEquation,#000000Google Shape;118;p22" descr="MathEquation,#000000Google Shape;118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0525" y="1249474"/>
            <a:ext cx="218495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athEquation,#000000Google Shape;119;p22" descr="MathEquation,#000000Google Shape;119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4425" y="1293300"/>
            <a:ext cx="218501" cy="166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MathEquation,#000000Google Shape;120;p22" descr="MathEquation,#000000Google Shape;120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8000" y="2372349"/>
            <a:ext cx="218495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5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If feature transformations used contain *no internal parameters*, e.g., if they are polynomial functions, then each of the C individual regression models can be tuned separately.</a:t>
            </a:r>
          </a:p>
          <a:p>
            <a:pPr>
              <a:spcBef>
                <a:spcPts val="1000"/>
              </a:spcBef>
            </a:pPr>
            <a:r>
              <a:t>Otherwise when employing *parameterized* features (e.g., neural networks) we must tune all of our model parameters *jointly*, that is learn all C regressions *simultaneously*.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0;p24"/>
          <p:cNvSpPr txBox="1"/>
          <p:nvPr>
            <p:ph type="body" sz="half" idx="1"/>
          </p:nvPr>
        </p:nvSpPr>
        <p:spPr>
          <a:xfrm>
            <a:off x="311699" y="3166174"/>
            <a:ext cx="8520602" cy="14028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(left) Linear multi-output regression. (middle) Nonlinear multi-output regression: the independent scheme. (right) Nonlinear multi-output regression: the feature-sharing scheme. </a:t>
            </a:r>
          </a:p>
        </p:txBody>
      </p:sp>
      <p:pic>
        <p:nvPicPr>
          <p:cNvPr id="153" name="Google Shape;131;p24" descr="Google Shape;131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709680" cy="2861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36;p2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6;p2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Tuning multiple regressions simultaneously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1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a C = 2 multi-ouptput regression dataset, the first pairs are shown in the left panel while the second pairs are shown in the right.</a:t>
            </a:r>
          </a:p>
          <a:p>
            <a:pPr>
              <a:spcBef>
                <a:spcPts val="1000"/>
              </a:spcBef>
            </a:pPr>
            <a:r>
              <a:t>Both instances appear to be </a:t>
            </a:r>
            <a:r>
              <a:rPr i="1"/>
              <a:t>sinusoidal</a:t>
            </a:r>
            <a:r>
              <a:t> in nature, with each having its own unique shape.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56;p29" descr="Google Shape;156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25" y="1547812"/>
            <a:ext cx="6486526" cy="204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1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model both regressions simultaneously we will use B = 2 parameterized sinusoidal feature transformations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Fitting this set of nonlinear features jointly to both regression problems above (using gradient descent) results in the fits shown below.</a:t>
            </a:r>
          </a:p>
        </p:txBody>
      </p:sp>
      <p:pic>
        <p:nvPicPr>
          <p:cNvPr id="164" name="MathEquation,#000000Google Shape;162;p30" descr="MathEquation,#000000Google Shape;162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4077" y="2001574"/>
            <a:ext cx="4015850" cy="72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7;p31" descr="Google Shape;167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487" y="1552575"/>
            <a:ext cx="6677026" cy="203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Modeling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Recall when dealing with linear multi-output regression, we have N dimensional input / C dimensional output pairs          , and our joint linear model for all C regressions takes the form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the weight matrix     has dimension .</a:t>
            </a:r>
          </a:p>
        </p:txBody>
      </p:sp>
      <p:pic>
        <p:nvPicPr>
          <p:cNvPr id="114" name="MathEquation,#000000Google Shape;65;p15" descr="MathEquation,#000000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7906" y="2202125"/>
            <a:ext cx="2688175" cy="369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MathEquation,#000000Google Shape;66;p15" descr="MathEquation,#000000Google Shape;66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0200" y="1589149"/>
            <a:ext cx="643039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MathEquation,#000000Google Shape;67;p15" descr="MathEquation,#000000Google Shape;67;p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8299" y="2814349"/>
            <a:ext cx="255002" cy="194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athEquation,#000000Google Shape;68;p15" descr="MathEquation,#000000Google Shape;68;p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97925" y="2784412"/>
            <a:ext cx="113519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3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tune the parameters of this joint model *one column at a time* by solving each linear regression *independently*. </a:t>
            </a:r>
          </a:p>
          <a:p>
            <a:pPr>
              <a:spcBef>
                <a:spcPts val="1000"/>
              </a:spcBef>
            </a:pPr>
            <a:r>
              <a:t>We can also tune the parameters of      *simultaneously* by minimizing an appropriate regression cost function over the entire matrix, e.g., the Least Square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However because this model is *linear* the results of either approach result in the same tuning of the parameters.</a:t>
            </a:r>
          </a:p>
        </p:txBody>
      </p:sp>
      <p:pic>
        <p:nvPicPr>
          <p:cNvPr id="120" name="MathEquation,#000000Google Shape;74;p16" descr="MathEquation,#000000Google Shape;74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249" y="2838624"/>
            <a:ext cx="3615501" cy="460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Equation,#000000Google Shape;75;p16" descr="MathEquation,#000000Google Shape;75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2062225"/>
            <a:ext cx="242600" cy="184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0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With multi-output regression the move from linear to nonlinear modeling mirrors what we have seen previously -- with one small but important wrinkle.</a:t>
            </a:r>
          </a:p>
          <a:p>
            <a:pPr>
              <a:spcBef>
                <a:spcPts val="1000"/>
              </a:spcBef>
            </a:pPr>
            <a:r>
              <a:t>With C regressions to perform we can choose to either produce C *independent* nonlinear models or one *shared* nonlinear model for all C regressions.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5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sz="1782"/>
            </a:pPr>
            <a:r>
              <a:t>The independent approach</a:t>
            </a:r>
          </a:p>
          <a:p>
            <a:pPr marL="452627" indent="-339470" defTabSz="905255">
              <a:spcBef>
                <a:spcPts val="1100"/>
              </a:spcBef>
              <a:buSzPts val="1700"/>
              <a:defRPr sz="1782"/>
            </a:pPr>
            <a:r>
              <a:t>If we choose the independent approach - forming C separate nonlinear models - each feature engineering / nonlinear regression is executed precisely as we have seen previously.</a:t>
            </a:r>
          </a:p>
          <a:p>
            <a:pPr marL="452627" indent="-339470" defTabSz="905255">
              <a:spcBef>
                <a:spcPts val="900"/>
              </a:spcBef>
              <a:buSzPts val="1700"/>
              <a:defRPr sz="1782"/>
            </a:pPr>
            <a:r>
              <a:t>That is, for the      regression problem we construct a model using (in general) </a:t>
            </a:r>
            <a:br/>
            <a:r>
              <a:t>       nonlinear feature transformations as </a:t>
            </a:r>
          </a:p>
          <a:p>
            <a:pPr marL="0" indent="452627" defTabSz="905255">
              <a:spcBef>
                <a:spcPts val="900"/>
              </a:spcBef>
              <a:buSzTx/>
              <a:buNone/>
              <a:defRPr sz="1782"/>
            </a:pPr>
          </a:p>
          <a:p>
            <a:pPr marL="452627" indent="-339470" defTabSz="905255">
              <a:spcBef>
                <a:spcPts val="900"/>
              </a:spcBef>
              <a:buSzPts val="1700"/>
              <a:defRPr sz="1782"/>
            </a:pPr>
            <a:r>
              <a:t>Here                      are nonlinear parameterized or unparameterized functions that can be chosen uniquely for the      model.</a:t>
            </a:r>
          </a:p>
        </p:txBody>
      </p:sp>
      <p:pic>
        <p:nvPicPr>
          <p:cNvPr id="126" name="MathEquation,#000000Google Shape;86;p18" descr="MathEquation,#000000Google Shape;8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724" y="3481575"/>
            <a:ext cx="6200551" cy="27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athEquation,#000000Google Shape;87;p18" descr="MathEquation,#000000Google Shape;87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4024" y="2790125"/>
            <a:ext cx="28027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athEquation,#000000Google Shape;88;p18" descr="MathEquation,#000000Google Shape;88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9324" y="4003199"/>
            <a:ext cx="1336844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89;p18" descr="MathEquation,#000000Google Shape;89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062" y="4314874"/>
            <a:ext cx="28027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thEquation,#000000Google Shape;90;p18" descr="MathEquation,#000000Google Shape;90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074" y="3117625"/>
            <a:ext cx="289047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5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feature-sharing approach</a:t>
            </a:r>
          </a:p>
          <a:p>
            <a:pPr>
              <a:spcBef>
                <a:spcPts val="1200"/>
              </a:spcBef>
            </a:pPr>
            <a:r>
              <a:t>With the feature-sharing approach to nonlinear multi-output regression we simply use </a:t>
            </a:r>
            <a:r>
              <a:rPr i="1"/>
              <a:t>the same nonlinear features</a:t>
            </a:r>
            <a:r>
              <a:t> for all C models. </a:t>
            </a:r>
          </a:p>
          <a:p>
            <a:pPr/>
            <a:r>
              <a:t>This is very often done to simplify the chores of nonlinear feature engineering.</a:t>
            </a:r>
          </a:p>
          <a:p>
            <a:pPr/>
            <a:r>
              <a:t>If we choose the same set of B nonlinear features for all C models the         of which looks like</a:t>
            </a:r>
          </a:p>
        </p:txBody>
      </p:sp>
      <p:pic>
        <p:nvPicPr>
          <p:cNvPr id="133" name="MathEquation,#000000Google Shape;96;p19" descr="MathEquation,#000000Google Shape;96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625" y="3590749"/>
            <a:ext cx="6976751" cy="322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athEquation,#000000Google Shape;97;p19" descr="MathEquation,#000000Google Shape;97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2413" y="2677174"/>
            <a:ext cx="28027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2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Employing the same compact notation for our feature transformations as introduced previously we can express each of these models more compactly as</a:t>
            </a:r>
          </a:p>
        </p:txBody>
      </p:sp>
      <p:pic>
        <p:nvPicPr>
          <p:cNvPr id="137" name="MathEquation,#000000Google Shape;103;p20" descr="MathEquation,#000000Google Shape;10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2163" y="2317750"/>
            <a:ext cx="2499675" cy="387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8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Alternatively we can formulate all C models together in one model                       by stacking the linear combination weights from our C nonlinear models into an </a:t>
            </a:r>
            <a:br/>
            <a:r>
              <a:t>                    array of the form</a:t>
            </a:r>
          </a:p>
        </p:txBody>
      </p:sp>
      <p:pic>
        <p:nvPicPr>
          <p:cNvPr id="140" name="MathEquation,#000000Google Shape;109;p21" descr="MathEquation,#000000Google Shape;109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749" y="2486849"/>
            <a:ext cx="4260484" cy="177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MathEquation,#000000Google Shape;110;p21" descr="MathEquation,#000000Google Shape;110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7425" y="1152475"/>
            <a:ext cx="1968627" cy="344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thEquation,#000000Google Shape;111;p21" descr="MathEquation,#000000Google Shape;111;p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849" y="1904550"/>
            <a:ext cx="113519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