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1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10.4 Nonlinear Two-Class Classification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oogle Shape;114;p22"/>
          <p:cNvSpPr txBox="1"/>
          <p:nvPr>
            <p:ph type="title"/>
          </p:nvPr>
        </p:nvSpPr>
        <p:spPr>
          <a:xfrm>
            <a:off x="311699" y="2150849"/>
            <a:ext cx="8520602" cy="841801"/>
          </a:xfrm>
          <a:prstGeom prst="rect">
            <a:avLst/>
          </a:prstGeom>
        </p:spPr>
        <p:txBody>
          <a:bodyPr/>
          <a:lstStyle>
            <a:lvl1pPr>
              <a:defRPr sz="2200"/>
            </a:lvl1pPr>
          </a:lstStyle>
          <a:p>
            <a:pPr/>
            <a:r>
              <a:t>Example: Finding an elliptical boundary separating two classes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119;p23"/>
          <p:cNvSpPr txBox="1"/>
          <p:nvPr>
            <p:ph type="body" idx="1"/>
          </p:nvPr>
        </p:nvSpPr>
        <p:spPr>
          <a:xfrm>
            <a:off x="311699" y="1152475"/>
            <a:ext cx="8520602" cy="3416400"/>
          </a:xfrm>
          <a:prstGeom prst="rect">
            <a:avLst/>
          </a:prstGeom>
        </p:spPr>
        <p:txBody>
          <a:bodyPr/>
          <a:lstStyle>
            <a:lvl1pPr marL="0" indent="0">
              <a:spcBef>
                <a:spcPts val="1200"/>
              </a:spcBef>
              <a:buSzTx/>
              <a:buNone/>
            </a:lvl1pPr>
          </a:lstStyle>
          <a:p>
            <a:pPr/>
            <a:r>
              <a:t>In this example we examine the following classification dataset with $N=2$ dimensional input, shown from both the  regression perspective (left panel) and the Perceptron perspective (right panel).</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0" name="Google Shape;124;p24" descr="Google Shape;124;p24"/>
          <p:cNvPicPr>
            <a:picLocks noChangeAspect="1"/>
          </p:cNvPicPr>
          <p:nvPr/>
        </p:nvPicPr>
        <p:blipFill>
          <a:blip r:embed="rId2">
            <a:extLst/>
          </a:blip>
          <a:stretch>
            <a:fillRect/>
          </a:stretch>
        </p:blipFill>
        <p:spPr>
          <a:xfrm>
            <a:off x="423862" y="461962"/>
            <a:ext cx="8296276" cy="421957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Google Shape;129;p25"/>
          <p:cNvSpPr txBox="1"/>
          <p:nvPr>
            <p:ph type="body" idx="1"/>
          </p:nvPr>
        </p:nvSpPr>
        <p:spPr>
          <a:xfrm>
            <a:off x="311699" y="1152475"/>
            <a:ext cx="8520602" cy="3416400"/>
          </a:xfrm>
          <a:prstGeom prst="rect">
            <a:avLst/>
          </a:prstGeom>
        </p:spPr>
        <p:txBody>
          <a:bodyPr/>
          <a:lstStyle/>
          <a:p>
            <a:pPr/>
            <a:r>
              <a:t>Visually examining the dataset it appears that some sort of elliptical decision boundary centered at the origin might do a fine job of classification.</a:t>
            </a:r>
          </a:p>
          <a:p>
            <a:pPr>
              <a:spcBef>
                <a:spcPts val="1000"/>
              </a:spcBef>
            </a:pPr>
            <a:r>
              <a:t>Thus we set our `model` function to the general parameterized form of such an ellipse   </a:t>
            </a:r>
          </a:p>
          <a:p>
            <a:pPr marL="0" indent="457200">
              <a:spcBef>
                <a:spcPts val="1000"/>
              </a:spcBef>
              <a:buSzTx/>
              <a:buNone/>
            </a:pPr>
          </a:p>
          <a:p>
            <a:pPr>
              <a:spcBef>
                <a:spcPts val="1000"/>
              </a:spcBef>
            </a:pPr>
            <a:r>
              <a:t>Parsing this formula, we can see that we have used two feature transformations                 ,                 , and the parameter set </a:t>
            </a:r>
          </a:p>
        </p:txBody>
      </p:sp>
      <p:pic>
        <p:nvPicPr>
          <p:cNvPr id="153" name="MathEquation,#000000Google Shape;130;p25" descr="MathEquation,#000000Google Shape;130;p25"/>
          <p:cNvPicPr>
            <a:picLocks noChangeAspect="1"/>
          </p:cNvPicPr>
          <p:nvPr/>
        </p:nvPicPr>
        <p:blipFill>
          <a:blip r:embed="rId2">
            <a:extLst/>
          </a:blip>
          <a:stretch>
            <a:fillRect/>
          </a:stretch>
        </p:blipFill>
        <p:spPr>
          <a:xfrm>
            <a:off x="2807587" y="2620274"/>
            <a:ext cx="3528826" cy="339651"/>
          </a:xfrm>
          <a:prstGeom prst="rect">
            <a:avLst/>
          </a:prstGeom>
          <a:ln w="12700">
            <a:miter lim="400000"/>
          </a:ln>
        </p:spPr>
      </p:pic>
      <p:pic>
        <p:nvPicPr>
          <p:cNvPr id="154" name="MathEquation,#000000Google Shape;131;p25" descr="MathEquation,#000000Google Shape;131;p25"/>
          <p:cNvPicPr>
            <a:picLocks noChangeAspect="1"/>
          </p:cNvPicPr>
          <p:nvPr/>
        </p:nvPicPr>
        <p:blipFill>
          <a:blip r:embed="rId3">
            <a:extLst/>
          </a:blip>
          <a:stretch>
            <a:fillRect/>
          </a:stretch>
        </p:blipFill>
        <p:spPr>
          <a:xfrm>
            <a:off x="2575149" y="3554350"/>
            <a:ext cx="899117" cy="254001"/>
          </a:xfrm>
          <a:prstGeom prst="rect">
            <a:avLst/>
          </a:prstGeom>
          <a:ln w="12700">
            <a:miter lim="400000"/>
          </a:ln>
        </p:spPr>
      </p:pic>
      <p:pic>
        <p:nvPicPr>
          <p:cNvPr id="155" name="MathEquation,#000000Google Shape;132;p25" descr="MathEquation,#000000Google Shape;132;p25"/>
          <p:cNvPicPr>
            <a:picLocks noChangeAspect="1"/>
          </p:cNvPicPr>
          <p:nvPr/>
        </p:nvPicPr>
        <p:blipFill>
          <a:blip r:embed="rId4">
            <a:extLst/>
          </a:blip>
          <a:stretch>
            <a:fillRect/>
          </a:stretch>
        </p:blipFill>
        <p:spPr>
          <a:xfrm>
            <a:off x="3694624" y="3554350"/>
            <a:ext cx="899117" cy="254001"/>
          </a:xfrm>
          <a:prstGeom prst="rect">
            <a:avLst/>
          </a:prstGeom>
          <a:ln w="12700">
            <a:miter lim="400000"/>
          </a:ln>
        </p:spPr>
      </p:pic>
      <p:pic>
        <p:nvPicPr>
          <p:cNvPr id="156" name="MathEquation,#000000Google Shape;133;p25" descr="MathEquation,#000000Google Shape;133;p25"/>
          <p:cNvPicPr>
            <a:picLocks noChangeAspect="1"/>
          </p:cNvPicPr>
          <p:nvPr/>
        </p:nvPicPr>
        <p:blipFill>
          <a:blip r:embed="rId5">
            <a:extLst/>
          </a:blip>
          <a:stretch>
            <a:fillRect/>
          </a:stretch>
        </p:blipFill>
        <p:spPr>
          <a:xfrm>
            <a:off x="7096575" y="3554350"/>
            <a:ext cx="1652033" cy="2540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138;p26"/>
          <p:cNvSpPr txBox="1"/>
          <p:nvPr>
            <p:ph type="body" idx="1"/>
          </p:nvPr>
        </p:nvSpPr>
        <p:spPr>
          <a:xfrm>
            <a:off x="311699" y="1152475"/>
            <a:ext cx="8520602" cy="3416400"/>
          </a:xfrm>
          <a:prstGeom prst="rect">
            <a:avLst/>
          </a:prstGeom>
        </p:spPr>
        <p:txBody>
          <a:bodyPr/>
          <a:lstStyle>
            <a:lvl1pPr marL="0" indent="0">
              <a:spcBef>
                <a:spcPts val="1200"/>
              </a:spcBef>
              <a:buSzTx/>
              <a:buNone/>
            </a:lvl1pPr>
          </a:lstStyle>
          <a:p>
            <a:pPr/>
            <a:r>
              <a:t>With our weights tuned - by minimizing the Softmax cost via gradient descent - we can plot the data in its original space (left panels) along with the nonlinear decision boundary provided by the trained predictor, and in the transformed feature space (right panels) where the corresponding decision boundary is linear.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Google Shape;143;p27" descr="Google Shape;143;p27"/>
          <p:cNvPicPr>
            <a:picLocks noChangeAspect="1"/>
          </p:cNvPicPr>
          <p:nvPr/>
        </p:nvPicPr>
        <p:blipFill>
          <a:blip r:embed="rId2">
            <a:extLst/>
          </a:blip>
          <a:stretch>
            <a:fillRect/>
          </a:stretch>
        </p:blipFill>
        <p:spPr>
          <a:xfrm>
            <a:off x="1772562" y="152400"/>
            <a:ext cx="5598881" cy="483870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title"/>
          </p:nvPr>
        </p:nvSpPr>
        <p:spPr>
          <a:xfrm>
            <a:off x="311699" y="2150849"/>
            <a:ext cx="8520602" cy="841801"/>
          </a:xfrm>
          <a:prstGeom prst="rect">
            <a:avLst/>
          </a:prstGeom>
        </p:spPr>
        <p:txBody>
          <a:bodyPr/>
          <a:lstStyle>
            <a:lvl1pPr>
              <a:defRPr sz="2500"/>
            </a:lvl1pPr>
          </a:lstStyle>
          <a:p>
            <a:pPr/>
            <a:r>
              <a:t>Modeling principles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body" idx="1"/>
          </p:nvPr>
        </p:nvSpPr>
        <p:spPr>
          <a:xfrm>
            <a:off x="311699" y="1152475"/>
            <a:ext cx="8520602" cy="3416400"/>
          </a:xfrm>
          <a:prstGeom prst="rect">
            <a:avLst/>
          </a:prstGeom>
        </p:spPr>
        <p:txBody>
          <a:bodyPr/>
          <a:lstStyle/>
          <a:p>
            <a:pPr/>
            <a:r>
              <a:t>Linear two-class classification uses the linear model </a:t>
            </a:r>
          </a:p>
          <a:p>
            <a:pPr marL="0" indent="457200">
              <a:spcBef>
                <a:spcPts val="1000"/>
              </a:spcBef>
              <a:buSzTx/>
              <a:buNone/>
            </a:pPr>
          </a:p>
          <a:p>
            <a:pPr>
              <a:spcBef>
                <a:spcPts val="1000"/>
              </a:spcBef>
            </a:pPr>
            <a:r>
              <a:t>The linear decision boundary  - employing by default label values                        then lies precisely where </a:t>
            </a:r>
          </a:p>
          <a:p>
            <a:pPr>
              <a:spcBef>
                <a:spcPts val="1000"/>
              </a:spcBef>
            </a:pPr>
            <a:r>
              <a:t>And, label predictions are made as</a:t>
            </a:r>
          </a:p>
        </p:txBody>
      </p:sp>
      <p:pic>
        <p:nvPicPr>
          <p:cNvPr id="114" name="MathEquation,#000000Google Shape;65;p15" descr="MathEquation,#000000Google Shape;65;p15"/>
          <p:cNvPicPr>
            <a:picLocks noChangeAspect="1"/>
          </p:cNvPicPr>
          <p:nvPr/>
        </p:nvPicPr>
        <p:blipFill>
          <a:blip r:embed="rId2">
            <a:extLst/>
          </a:blip>
          <a:stretch>
            <a:fillRect/>
          </a:stretch>
        </p:blipFill>
        <p:spPr>
          <a:xfrm>
            <a:off x="3144863" y="1589149"/>
            <a:ext cx="2854277" cy="424577"/>
          </a:xfrm>
          <a:prstGeom prst="rect">
            <a:avLst/>
          </a:prstGeom>
          <a:ln w="12700">
            <a:miter lim="400000"/>
          </a:ln>
        </p:spPr>
      </p:pic>
      <p:pic>
        <p:nvPicPr>
          <p:cNvPr id="115" name="MathEquation,#000000Google Shape;66;p15" descr="MathEquation,#000000Google Shape;66;p15"/>
          <p:cNvPicPr>
            <a:picLocks noChangeAspect="1"/>
          </p:cNvPicPr>
          <p:nvPr/>
        </p:nvPicPr>
        <p:blipFill>
          <a:blip r:embed="rId3">
            <a:extLst/>
          </a:blip>
          <a:stretch>
            <a:fillRect/>
          </a:stretch>
        </p:blipFill>
        <p:spPr>
          <a:xfrm>
            <a:off x="7084424" y="2207824"/>
            <a:ext cx="1364751" cy="266126"/>
          </a:xfrm>
          <a:prstGeom prst="rect">
            <a:avLst/>
          </a:prstGeom>
          <a:ln w="12700">
            <a:miter lim="400000"/>
          </a:ln>
        </p:spPr>
      </p:pic>
      <p:pic>
        <p:nvPicPr>
          <p:cNvPr id="116" name="MathEquation,#000000Google Shape;67;p15" descr="MathEquation,#000000Google Shape;67;p15"/>
          <p:cNvPicPr>
            <a:picLocks noChangeAspect="1"/>
          </p:cNvPicPr>
          <p:nvPr/>
        </p:nvPicPr>
        <p:blipFill>
          <a:blip r:embed="rId4">
            <a:extLst/>
          </a:blip>
          <a:stretch>
            <a:fillRect/>
          </a:stretch>
        </p:blipFill>
        <p:spPr>
          <a:xfrm>
            <a:off x="3481549" y="2414049"/>
            <a:ext cx="985627" cy="315401"/>
          </a:xfrm>
          <a:prstGeom prst="rect">
            <a:avLst/>
          </a:prstGeom>
          <a:ln w="12700">
            <a:miter lim="400000"/>
          </a:ln>
        </p:spPr>
      </p:pic>
      <p:pic>
        <p:nvPicPr>
          <p:cNvPr id="117" name="MathEquation,#000000Google Shape;68;p15" descr="MathEquation,#000000Google Shape;68;p15"/>
          <p:cNvPicPr>
            <a:picLocks noChangeAspect="1"/>
          </p:cNvPicPr>
          <p:nvPr/>
        </p:nvPicPr>
        <p:blipFill>
          <a:blip r:embed="rId5">
            <a:extLst/>
          </a:blip>
          <a:stretch>
            <a:fillRect/>
          </a:stretch>
        </p:blipFill>
        <p:spPr>
          <a:xfrm>
            <a:off x="3889474" y="3323849"/>
            <a:ext cx="2109684" cy="42457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73;p16"/>
          <p:cNvSpPr txBox="1"/>
          <p:nvPr>
            <p:ph type="body" idx="1"/>
          </p:nvPr>
        </p:nvSpPr>
        <p:spPr>
          <a:xfrm>
            <a:off x="311699" y="1152475"/>
            <a:ext cx="8520602" cy="3416400"/>
          </a:xfrm>
          <a:prstGeom prst="rect">
            <a:avLst/>
          </a:prstGeom>
        </p:spPr>
        <p:txBody>
          <a:bodyPr/>
          <a:lstStyle/>
          <a:p>
            <a:pPr/>
            <a:r>
              <a:t>To tune the set of weights properly for a given dataset we must minimize a proper two-class classification cost function, e.g., the Softmax/Cross-Entropy cost given by</a:t>
            </a:r>
          </a:p>
        </p:txBody>
      </p:sp>
      <p:pic>
        <p:nvPicPr>
          <p:cNvPr id="120" name="MathEquation,#000000Google Shape;74;p16" descr="MathEquation,#000000Google Shape;74;p16"/>
          <p:cNvPicPr>
            <a:picLocks noChangeAspect="1"/>
          </p:cNvPicPr>
          <p:nvPr/>
        </p:nvPicPr>
        <p:blipFill>
          <a:blip r:embed="rId2">
            <a:extLst/>
          </a:blip>
          <a:stretch>
            <a:fillRect/>
          </a:stretch>
        </p:blipFill>
        <p:spPr>
          <a:xfrm>
            <a:off x="2835424" y="2337312"/>
            <a:ext cx="3473152" cy="46887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Google Shape;79;p17"/>
          <p:cNvSpPr txBox="1"/>
          <p:nvPr>
            <p:ph type="body" idx="1"/>
          </p:nvPr>
        </p:nvSpPr>
        <p:spPr>
          <a:xfrm>
            <a:off x="311699" y="1128225"/>
            <a:ext cx="8520602" cy="3416401"/>
          </a:xfrm>
          <a:prstGeom prst="rect">
            <a:avLst/>
          </a:prstGeom>
        </p:spPr>
        <p:txBody>
          <a:bodyPr/>
          <a:lstStyle/>
          <a:p>
            <a:pPr/>
            <a:r>
              <a:t>While we previously employed a </a:t>
            </a:r>
            <a:r>
              <a:rPr i="1"/>
              <a:t>linear</a:t>
            </a:r>
            <a:r>
              <a:t> model in deriving linear two-class classification schemes in Chapter 6, we could have just as well use any *nonlinear* model of the general form </a:t>
            </a:r>
          </a:p>
          <a:p>
            <a:pPr marL="0" indent="457200">
              <a:spcBef>
                <a:spcPts val="1000"/>
              </a:spcBef>
              <a:buSzTx/>
              <a:buNone/>
            </a:pPr>
          </a:p>
          <a:p>
            <a:pPr>
              <a:spcBef>
                <a:spcPts val="1000"/>
              </a:spcBef>
            </a:pPr>
            <a:r>
              <a:t>Here                          are nonlinear parameterized or unparameterized functions - or *feature transformations*</a:t>
            </a:r>
          </a:p>
          <a:p>
            <a:pPr>
              <a:spcBef>
                <a:spcPts val="1000"/>
              </a:spcBef>
            </a:pPr>
            <a:r>
              <a:t>Once again,         through      (along with any additional weights internal to the nonlinear functions) are represented in the weight set     and must be tuned properly.</a:t>
            </a:r>
          </a:p>
        </p:txBody>
      </p:sp>
      <p:pic>
        <p:nvPicPr>
          <p:cNvPr id="123" name="MathEquation,#000000Google Shape;80;p17" descr="MathEquation,#000000Google Shape;80;p17"/>
          <p:cNvPicPr>
            <a:picLocks noChangeAspect="1"/>
          </p:cNvPicPr>
          <p:nvPr/>
        </p:nvPicPr>
        <p:blipFill>
          <a:blip r:embed="rId2">
            <a:extLst/>
          </a:blip>
          <a:stretch>
            <a:fillRect/>
          </a:stretch>
        </p:blipFill>
        <p:spPr>
          <a:xfrm>
            <a:off x="1494925" y="2256350"/>
            <a:ext cx="6154150" cy="315401"/>
          </a:xfrm>
          <a:prstGeom prst="rect">
            <a:avLst/>
          </a:prstGeom>
          <a:ln w="12700">
            <a:miter lim="400000"/>
          </a:ln>
        </p:spPr>
      </p:pic>
      <p:pic>
        <p:nvPicPr>
          <p:cNvPr id="124" name="MathEquation,#000000Google Shape;81;p17" descr="MathEquation,#000000Google Shape;81;p17"/>
          <p:cNvPicPr>
            <a:picLocks noChangeAspect="1"/>
          </p:cNvPicPr>
          <p:nvPr/>
        </p:nvPicPr>
        <p:blipFill>
          <a:blip r:embed="rId3">
            <a:extLst/>
          </a:blip>
          <a:stretch>
            <a:fillRect/>
          </a:stretch>
        </p:blipFill>
        <p:spPr>
          <a:xfrm>
            <a:off x="1494925" y="2765824"/>
            <a:ext cx="1345696" cy="254001"/>
          </a:xfrm>
          <a:prstGeom prst="rect">
            <a:avLst/>
          </a:prstGeom>
          <a:ln w="12700">
            <a:miter lim="400000"/>
          </a:ln>
        </p:spPr>
      </p:pic>
      <p:pic>
        <p:nvPicPr>
          <p:cNvPr id="125" name="MathEquation,#000000Google Shape;82;p17" descr="MathEquation,#000000Google Shape;82;p17"/>
          <p:cNvPicPr>
            <a:picLocks noChangeAspect="1"/>
          </p:cNvPicPr>
          <p:nvPr/>
        </p:nvPicPr>
        <p:blipFill>
          <a:blip r:embed="rId4">
            <a:extLst/>
          </a:blip>
          <a:stretch>
            <a:fillRect/>
          </a:stretch>
        </p:blipFill>
        <p:spPr>
          <a:xfrm>
            <a:off x="2244225" y="3527013"/>
            <a:ext cx="315401" cy="211712"/>
          </a:xfrm>
          <a:prstGeom prst="rect">
            <a:avLst/>
          </a:prstGeom>
          <a:ln w="12700">
            <a:miter lim="400000"/>
          </a:ln>
        </p:spPr>
      </p:pic>
      <p:pic>
        <p:nvPicPr>
          <p:cNvPr id="126" name="MathEquation,#000000Google Shape;83;p17" descr="MathEquation,#000000Google Shape;83;p17"/>
          <p:cNvPicPr>
            <a:picLocks noChangeAspect="1"/>
          </p:cNvPicPr>
          <p:nvPr/>
        </p:nvPicPr>
        <p:blipFill>
          <a:blip r:embed="rId5">
            <a:extLst/>
          </a:blip>
          <a:stretch>
            <a:fillRect/>
          </a:stretch>
        </p:blipFill>
        <p:spPr>
          <a:xfrm>
            <a:off x="3469425" y="3541388"/>
            <a:ext cx="315401" cy="182926"/>
          </a:xfrm>
          <a:prstGeom prst="rect">
            <a:avLst/>
          </a:prstGeom>
          <a:ln w="12700">
            <a:miter lim="400000"/>
          </a:ln>
        </p:spPr>
      </p:pic>
      <p:pic>
        <p:nvPicPr>
          <p:cNvPr id="127" name="MathEquation,#000000Google Shape;84;p17" descr="MathEquation,#000000Google Shape;84;p17"/>
          <p:cNvPicPr>
            <a:picLocks noChangeAspect="1"/>
          </p:cNvPicPr>
          <p:nvPr/>
        </p:nvPicPr>
        <p:blipFill>
          <a:blip r:embed="rId6">
            <a:extLst/>
          </a:blip>
          <a:stretch>
            <a:fillRect/>
          </a:stretch>
        </p:blipFill>
        <p:spPr>
          <a:xfrm>
            <a:off x="6308049" y="3821224"/>
            <a:ext cx="218495" cy="2540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89;p18"/>
          <p:cNvSpPr txBox="1"/>
          <p:nvPr>
            <p:ph type="body" idx="1"/>
          </p:nvPr>
        </p:nvSpPr>
        <p:spPr>
          <a:xfrm>
            <a:off x="311699" y="1152475"/>
            <a:ext cx="8520602" cy="3416400"/>
          </a:xfrm>
          <a:prstGeom prst="rect">
            <a:avLst/>
          </a:prstGeom>
        </p:spPr>
        <p:txBody>
          <a:bodyPr/>
          <a:lstStyle/>
          <a:p>
            <a:pPr/>
            <a:r>
              <a:t>We can express this nonlinear model - using the same compact notation introduced previously - as </a:t>
            </a:r>
          </a:p>
          <a:p>
            <a:pPr marL="0" indent="457200">
              <a:spcBef>
                <a:spcPts val="1000"/>
              </a:spcBef>
              <a:buSzTx/>
              <a:buNone/>
            </a:pPr>
          </a:p>
          <a:p>
            <a:pPr>
              <a:spcBef>
                <a:spcPts val="1000"/>
              </a:spcBef>
            </a:pPr>
            <a:r>
              <a:t>In complete analogy to the linear case, here our decision boundary consists of all inputs      where</a:t>
            </a:r>
          </a:p>
          <a:p>
            <a:pPr>
              <a:spcBef>
                <a:spcPts val="1000"/>
              </a:spcBef>
            </a:pPr>
            <a:r>
              <a:t>And, likewise predictions are made as</a:t>
            </a:r>
          </a:p>
        </p:txBody>
      </p:sp>
      <p:pic>
        <p:nvPicPr>
          <p:cNvPr id="130" name="MathEquation,#000000Google Shape;90;p18" descr="MathEquation,#000000Google Shape;90;p18"/>
          <p:cNvPicPr>
            <a:picLocks noChangeAspect="1"/>
          </p:cNvPicPr>
          <p:nvPr/>
        </p:nvPicPr>
        <p:blipFill>
          <a:blip r:embed="rId2">
            <a:extLst/>
          </a:blip>
          <a:stretch>
            <a:fillRect/>
          </a:stretch>
        </p:blipFill>
        <p:spPr>
          <a:xfrm>
            <a:off x="3574874" y="1831750"/>
            <a:ext cx="1994251" cy="363951"/>
          </a:xfrm>
          <a:prstGeom prst="rect">
            <a:avLst/>
          </a:prstGeom>
          <a:ln w="12700">
            <a:miter lim="400000"/>
          </a:ln>
        </p:spPr>
      </p:pic>
      <p:pic>
        <p:nvPicPr>
          <p:cNvPr id="131" name="MathEquation,#000000Google Shape;91;p18" descr="MathEquation,#000000Google Shape;91;p18"/>
          <p:cNvPicPr>
            <a:picLocks noChangeAspect="1"/>
          </p:cNvPicPr>
          <p:nvPr/>
        </p:nvPicPr>
        <p:blipFill>
          <a:blip r:embed="rId3">
            <a:extLst/>
          </a:blip>
          <a:stretch>
            <a:fillRect/>
          </a:stretch>
        </p:blipFill>
        <p:spPr>
          <a:xfrm>
            <a:off x="3789038" y="3796974"/>
            <a:ext cx="1565927" cy="454125"/>
          </a:xfrm>
          <a:prstGeom prst="rect">
            <a:avLst/>
          </a:prstGeom>
          <a:ln w="12700">
            <a:miter lim="400000"/>
          </a:ln>
        </p:spPr>
      </p:pic>
      <p:grpSp>
        <p:nvGrpSpPr>
          <p:cNvPr id="134" name="Group"/>
          <p:cNvGrpSpPr/>
          <p:nvPr/>
        </p:nvGrpSpPr>
        <p:grpSpPr>
          <a:xfrm>
            <a:off x="3065981" y="2666000"/>
            <a:ext cx="943996" cy="363951"/>
            <a:chOff x="0" y="0"/>
            <a:chExt cx="943994" cy="363949"/>
          </a:xfrm>
        </p:grpSpPr>
        <p:pic>
          <p:nvPicPr>
            <p:cNvPr id="132" name="MathEquation,#000000Google Shape;90;p18" descr="MathEquation,#000000Google Shape;90;p18"/>
            <p:cNvPicPr>
              <a:picLocks noChangeAspect="1"/>
            </p:cNvPicPr>
            <p:nvPr/>
          </p:nvPicPr>
          <p:blipFill>
            <a:blip r:embed="rId2">
              <a:extLst/>
            </a:blip>
            <a:srcRect l="75101" t="0" r="0" b="0"/>
            <a:stretch>
              <a:fillRect/>
            </a:stretch>
          </p:blipFill>
          <p:spPr>
            <a:xfrm>
              <a:off x="0" y="0"/>
              <a:ext cx="496543" cy="363950"/>
            </a:xfrm>
            <a:prstGeom prst="rect">
              <a:avLst/>
            </a:prstGeom>
            <a:ln w="12700" cap="flat">
              <a:noFill/>
              <a:miter lim="400000"/>
            </a:ln>
            <a:effectLst/>
          </p:spPr>
        </p:pic>
        <p:pic>
          <p:nvPicPr>
            <p:cNvPr id="133" name="MathEquation,#000000Google Shape;67;p15" descr="MathEquation,#000000Google Shape;67;p15"/>
            <p:cNvPicPr>
              <a:picLocks noChangeAspect="1"/>
            </p:cNvPicPr>
            <p:nvPr/>
          </p:nvPicPr>
          <p:blipFill>
            <a:blip r:embed="rId4">
              <a:extLst/>
            </a:blip>
            <a:srcRect l="59896" t="0" r="0" b="0"/>
            <a:stretch>
              <a:fillRect/>
            </a:stretch>
          </p:blipFill>
          <p:spPr>
            <a:xfrm>
              <a:off x="548719" y="36909"/>
              <a:ext cx="395276" cy="315401"/>
            </a:xfrm>
            <a:prstGeom prst="rect">
              <a:avLst/>
            </a:prstGeom>
            <a:ln w="12700" cap="flat">
              <a:noFill/>
              <a:miter lim="400000"/>
            </a:ln>
            <a:effectLst/>
          </p:spPr>
        </p:pic>
      </p:grpSp>
      <p:pic>
        <p:nvPicPr>
          <p:cNvPr id="135" name="MathEquation,#000000Google Shape;65;p15" descr="MathEquation,#000000Google Shape;65;p15"/>
          <p:cNvPicPr>
            <a:picLocks noChangeAspect="1"/>
          </p:cNvPicPr>
          <p:nvPr/>
        </p:nvPicPr>
        <p:blipFill>
          <a:blip r:embed="rId5">
            <a:extLst/>
          </a:blip>
          <a:srcRect l="33025" t="0" r="58423" b="0"/>
          <a:stretch>
            <a:fillRect/>
          </a:stretch>
        </p:blipFill>
        <p:spPr>
          <a:xfrm>
            <a:off x="2106290" y="2666007"/>
            <a:ext cx="209130" cy="36378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Google Shape;96;p19"/>
          <p:cNvSpPr txBox="1"/>
          <p:nvPr>
            <p:ph type="body" idx="1"/>
          </p:nvPr>
        </p:nvSpPr>
        <p:spPr>
          <a:xfrm>
            <a:off x="311699" y="1152475"/>
            <a:ext cx="8520602" cy="3416400"/>
          </a:xfrm>
          <a:prstGeom prst="rect">
            <a:avLst/>
          </a:prstGeom>
        </p:spPr>
        <p:txBody>
          <a:bodyPr/>
          <a:lstStyle/>
          <a:p>
            <a:pPr/>
            <a:r>
              <a:t>Likewise, to properly tune the parameters of       we must minimize a proper cost function with respect to it, e.g., the Softmax cost</a:t>
            </a:r>
          </a:p>
        </p:txBody>
      </p:sp>
      <p:pic>
        <p:nvPicPr>
          <p:cNvPr id="138" name="MathEquation,#000000Google Shape;97;p19" descr="MathEquation,#000000Google Shape;97;p19"/>
          <p:cNvPicPr>
            <a:picLocks noChangeAspect="1"/>
          </p:cNvPicPr>
          <p:nvPr/>
        </p:nvPicPr>
        <p:blipFill>
          <a:blip r:embed="rId2">
            <a:extLst/>
          </a:blip>
          <a:stretch>
            <a:fillRect/>
          </a:stretch>
        </p:blipFill>
        <p:spPr>
          <a:xfrm>
            <a:off x="5446774" y="1261625"/>
            <a:ext cx="218495" cy="254000"/>
          </a:xfrm>
          <a:prstGeom prst="rect">
            <a:avLst/>
          </a:prstGeom>
          <a:ln w="12700">
            <a:miter lim="400000"/>
          </a:ln>
        </p:spPr>
      </p:pic>
      <p:pic>
        <p:nvPicPr>
          <p:cNvPr id="139" name="MathEquation,#000000Google Shape;98;p19" descr="MathEquation,#000000Google Shape;98;p19"/>
          <p:cNvPicPr>
            <a:picLocks noChangeAspect="1"/>
          </p:cNvPicPr>
          <p:nvPr/>
        </p:nvPicPr>
        <p:blipFill>
          <a:blip r:embed="rId3">
            <a:extLst/>
          </a:blip>
          <a:stretch>
            <a:fillRect/>
          </a:stretch>
        </p:blipFill>
        <p:spPr>
          <a:xfrm>
            <a:off x="2933487" y="2469025"/>
            <a:ext cx="3277025" cy="4424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103;p20"/>
          <p:cNvSpPr txBox="1"/>
          <p:nvPr>
            <p:ph type="body" sz="half" idx="1"/>
          </p:nvPr>
        </p:nvSpPr>
        <p:spPr>
          <a:xfrm>
            <a:off x="263174" y="473149"/>
            <a:ext cx="8520602" cy="1116001"/>
          </a:xfrm>
          <a:prstGeom prst="rect">
            <a:avLst/>
          </a:prstGeom>
        </p:spPr>
        <p:txBody>
          <a:bodyPr/>
          <a:lstStyle/>
          <a:p>
            <a:pPr/>
            <a:r>
              <a:t>Abstract illustration of linear versus nonlinear two-class classification</a:t>
            </a:r>
          </a:p>
        </p:txBody>
      </p:sp>
      <p:pic>
        <p:nvPicPr>
          <p:cNvPr id="142" name="Google Shape;104;p20" descr="Google Shape;104;p20"/>
          <p:cNvPicPr>
            <a:picLocks noChangeAspect="1"/>
          </p:cNvPicPr>
          <p:nvPr/>
        </p:nvPicPr>
        <p:blipFill>
          <a:blip r:embed="rId2">
            <a:extLst/>
          </a:blip>
          <a:stretch>
            <a:fillRect/>
          </a:stretch>
        </p:blipFill>
        <p:spPr>
          <a:xfrm>
            <a:off x="152400" y="1741550"/>
            <a:ext cx="8839200" cy="235613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Google Shape;109;p21"/>
          <p:cNvSpPr txBox="1"/>
          <p:nvPr>
            <p:ph type="title"/>
          </p:nvPr>
        </p:nvSpPr>
        <p:spPr>
          <a:xfrm>
            <a:off x="311699" y="2150849"/>
            <a:ext cx="8520602" cy="841801"/>
          </a:xfrm>
          <a:prstGeom prst="rect">
            <a:avLst/>
          </a:prstGeom>
        </p:spPr>
        <p:txBody>
          <a:bodyPr/>
          <a:lstStyle>
            <a:lvl1pPr>
              <a:defRPr sz="2500"/>
            </a:lvl1pPr>
          </a:lstStyle>
          <a:p>
            <a:pPr/>
            <a:r>
              <a:t>Feature engineering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