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10.5 Nonlinear Multi-Class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25;p23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Feature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30;p2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Example:  Nonlinear One-versus-All multi-class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5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In this example we perform One-versus-All multi-class classification on the dataset shown below, which consists of C=3 classes that appear to be separable by elliptical boundaries.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40;p26" descr="Google Shape;140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587" y="1195387"/>
            <a:ext cx="7362826" cy="275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45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It looks like the classes of this dataset can be cleanly separated via elliptical boundaries</a:t>
            </a:r>
          </a:p>
          <a:p>
            <a:pPr>
              <a:spcBef>
                <a:spcPts val="1000"/>
              </a:spcBef>
            </a:pPr>
            <a:r>
              <a:t>To capture this behavior we will use a full degree-2 polynomial expansion of the input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We solve each of the C two class problems (via minimizing the Softmax cost) using gradient descent, and plot each resulting two-class classifier, as well as the combined results determined by the fusion rule.</a:t>
            </a:r>
          </a:p>
        </p:txBody>
      </p:sp>
      <p:pic>
        <p:nvPicPr>
          <p:cNvPr id="157" name="MathEquation,#000000Google Shape;146;p27" descr="MathEquation,#000000Google Shape;146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763" y="2694063"/>
            <a:ext cx="6199524" cy="333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1;p28" descr="Google Shape;151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174" y="152400"/>
            <a:ext cx="7123643" cy="483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56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Below we repeat the same experiment on the same dataset, as well as the same set of polynomial feature transformations, but now use the Multi-class Softmax cost function to perform classification simultaneously.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1;p30" descr="Google Shape;161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963" y="1200150"/>
            <a:ext cx="2886076" cy="274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Modeling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With mulit-class classification we have N input/output pairs             where by default our label values lie in the set .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The joint linear model for all C classifiers takes the form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</a:pPr>
            <a:r>
              <a:t>Here the weight matrix       has dimension </a:t>
            </a:r>
          </a:p>
        </p:txBody>
      </p:sp>
      <p:pic>
        <p:nvPicPr>
          <p:cNvPr id="114" name="MathEquation,#000000Google Shape;65;p15" descr="MathEquation,#000000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899" y="2353374"/>
            <a:ext cx="2382177" cy="327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MathEquation,#000000Google Shape;66;p15" descr="MathEquation,#000000Google Shape;66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9574" y="2983025"/>
            <a:ext cx="113519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MathEquation,#000000Google Shape;67;p15" descr="MathEquation,#000000Google Shape;67;p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7975" y="3008450"/>
            <a:ext cx="266877" cy="20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athEquation,#000000Google Shape;68;p15" descr="MathEquation,#000000Google Shape;68;p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80850" y="1261625"/>
            <a:ext cx="71549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MathEquation,#000000Google Shape;69;p15" descr="MathEquation,#000000Google Shape;69;p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24500" y="1601275"/>
            <a:ext cx="197281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4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Notice that this is precisely the same linear model used with multi-output regression. 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We can safely wager that the *nonlinear* extension of multi-class classification takes a similar form to that discussed for multi-output regression.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With the parameters of the matrix        fixed we make predictions based on the *fusion rule*, denoting         as the       column of </a:t>
            </a:r>
          </a:p>
        </p:txBody>
      </p:sp>
      <p:pic>
        <p:nvPicPr>
          <p:cNvPr id="121" name="MathEquation,#000000Google Shape;75;p16" descr="MathEquation,#000000Google Shape;75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6999" y="3663524"/>
            <a:ext cx="2302051" cy="618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athEquation,#000000Google Shape;76;p16" descr="MathEquation,#000000Google Shape;76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3999" y="2862875"/>
            <a:ext cx="255001" cy="194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MathEquation,#000000Google Shape;77;p16" descr="MathEquation,#000000Google Shape;77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57124" y="3154024"/>
            <a:ext cx="400789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MathEquation,#000000Google Shape;78;p16" descr="MathEquation,#000000Google Shape;78;p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81363" y="3154024"/>
            <a:ext cx="28027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MathEquation,#000000Google Shape;79;p16" descr="MathEquation,#000000Google Shape;7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9625" y="3174337"/>
            <a:ext cx="280275" cy="213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4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can tune the parameters of the joint model *one column at a time* by solving a sequence of C two-class subproblems *independently*: this is the One-versus-All approach. </a:t>
            </a:r>
          </a:p>
          <a:p>
            <a:pPr>
              <a:spcBef>
                <a:spcPts val="1000"/>
              </a:spcBef>
            </a:pPr>
            <a:r>
              <a:t>We can also tune the parameters of        *simultaneously* by minimizing an appropriate multi-class cost function over the entire matrix at once using e.g., the Multiclass Softmax/Cross-Entropy cost</a:t>
            </a:r>
          </a:p>
        </p:txBody>
      </p:sp>
      <p:pic>
        <p:nvPicPr>
          <p:cNvPr id="128" name="MathEquation,#000000Google Shape;85;p17" descr="MathEquation,#000000Google Shape;85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7825" y="3554324"/>
            <a:ext cx="4668350" cy="46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Equation,#000000Google Shape;86;p17" descr="MathEquation,#000000Google Shape;86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0524" y="2386025"/>
            <a:ext cx="243977" cy="185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1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Similar to the linear case, in general we have two main avenues for moving to nonlinear multi-class classification. We can either:</a:t>
            </a:r>
          </a:p>
          <a:p>
            <a:pPr>
              <a:spcBef>
                <a:spcPts val="1200"/>
              </a:spcBef>
            </a:pPr>
            <a:r>
              <a:t>employ a One-versus-All approach and use precisely the framework for nonlinear two-class classification introduced previously with each of our C two-class subproblems</a:t>
            </a:r>
          </a:p>
          <a:p>
            <a:pPr>
              <a:spcBef>
                <a:spcPts val="1000"/>
              </a:spcBef>
            </a:pPr>
            <a:r>
              <a:t>or, introduce nonlinearity *jointly* across all C classifiers and tune all parameters simultaneously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01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If we choose a *single set of features* for all C of our models we can express the  of which compactly as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the notation     is used to compactly denote our B feature transformations</a:t>
            </a:r>
          </a:p>
          <a:p>
            <a:pPr>
              <a:spcBef>
                <a:spcPts val="1000"/>
              </a:spcBef>
            </a:pPr>
            <a:r>
              <a:t>       as the linear combination weights and       denotes the entire set of parameters (including any parameters internal to the feature transformations)</a:t>
            </a:r>
          </a:p>
        </p:txBody>
      </p:sp>
      <p:pic>
        <p:nvPicPr>
          <p:cNvPr id="134" name="MathEquation,#000000Google Shape;102;p20" descr="MathEquation,#000000Google Shape;102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3087" y="1880299"/>
            <a:ext cx="2577826" cy="41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MathEquation,#000000Google Shape;103;p20" descr="MathEquation,#000000Google Shape;103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599" y="2444750"/>
            <a:ext cx="167243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athEquation,#000000Google Shape;104;p20" descr="MathEquation,#000000Google Shape;104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2100" y="1261625"/>
            <a:ext cx="28027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athEquation,#000000Google Shape;105;p20" descr="MathEquation,#000000Google Shape;105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6199" y="3238949"/>
            <a:ext cx="293644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athEquation,#000000Google Shape;106;p20" descr="MathEquation,#000000Google Shape;106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59499" y="3238949"/>
            <a:ext cx="293643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1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Once each model has been tuned properly we predict the label of an input point      employing the fusion rule across all C of these nonlinear models - mirroring our approach in the linear setting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To properly tune the parameters we must minimize an appropriate cost, e.g., the Multiclass Softmax</a:t>
            </a:r>
          </a:p>
        </p:txBody>
      </p:sp>
      <p:pic>
        <p:nvPicPr>
          <p:cNvPr id="141" name="MathEquation,#000000Google Shape;112;p21" descr="MathEquation,#000000Google Shape;11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1938" y="2232049"/>
            <a:ext cx="1860127" cy="558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athEquation,#000000Google Shape;113;p21" descr="MathEquation,#000000Google Shape;113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99" y="3772699"/>
            <a:ext cx="5511602" cy="558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thEquation,#000000Google Shape;114;p21" descr="MathEquation,#000000Google Shape;114;p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9974" y="1613399"/>
            <a:ext cx="177475" cy="19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19;p22"/>
          <p:cNvSpPr txBox="1"/>
          <p:nvPr>
            <p:ph type="body" sz="quarter" idx="1"/>
          </p:nvPr>
        </p:nvSpPr>
        <p:spPr>
          <a:xfrm>
            <a:off x="311699" y="3493699"/>
            <a:ext cx="8520602" cy="1075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</a:lvl1pPr>
          </a:lstStyle>
          <a:p>
            <a:pPr/>
            <a:r>
              <a:t>(left) Linear multi-class classification. (middle) Nonlinear multi-class classification: independent scheme. (right) Nonlinear multi-class classification: feature-sharing scheme.</a:t>
            </a:r>
          </a:p>
        </p:txBody>
      </p:sp>
      <p:pic>
        <p:nvPicPr>
          <p:cNvPr id="146" name="Google Shape;120;p22" descr="Google Shape;120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74" y="176649"/>
            <a:ext cx="8474049" cy="3188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