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 11.1 Introduction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Chapter 10 we saw how supervised and unsupervised learners alike can be extended to perform nonlinear learning via the use of nonlinear functions (or feature transformations) that we engineered ourselves by visually examining data.</a:t>
            </a:r>
          </a:p>
          <a:p>
            <a:pPr>
              <a:spcBef>
                <a:spcPts val="1000"/>
              </a:spcBef>
            </a:pPr>
            <a:r>
              <a:t>Here we detail the fundamental tools and principles of *feature learning* (or *automatic feature engineering*) that allow us to automate this task and *learn* proper features from the data itself.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marL="0" indent="0" defTabSz="832104">
              <a:buSzTx/>
              <a:buNone/>
              <a:defRPr sz="1638"/>
            </a:pPr>
            <a:r>
              <a:t>More specifically, expressing a general nonlinear model for regression and two-class classification as a weighted sum of B nonlinear functions of our input as</a:t>
            </a:r>
          </a:p>
          <a:p>
            <a:pPr marL="0" indent="0" defTabSz="832104">
              <a:spcBef>
                <a:spcPts val="1000"/>
              </a:spcBef>
              <a:buSzTx/>
              <a:buNone/>
              <a:defRPr sz="1638"/>
            </a:pPr>
          </a:p>
          <a:p>
            <a:pPr marL="0" indent="0" defTabSz="832104">
              <a:spcBef>
                <a:spcPts val="1000"/>
              </a:spcBef>
              <a:buSzTx/>
              <a:buNone/>
              <a:defRPr sz="1638"/>
            </a:pPr>
          </a:p>
          <a:p>
            <a:pPr marL="0" indent="0" defTabSz="832104">
              <a:spcBef>
                <a:spcPts val="1000"/>
              </a:spcBef>
              <a:buSzTx/>
              <a:buNone/>
              <a:defRPr sz="1638"/>
            </a:pPr>
            <a:r>
              <a:t>we will discuss how to:</a:t>
            </a:r>
          </a:p>
          <a:p>
            <a:pPr marL="416052" indent="-312039" defTabSz="832104">
              <a:spcBef>
                <a:spcPts val="1000"/>
              </a:spcBef>
              <a:buSzPts val="1600"/>
              <a:defRPr sz="1638"/>
            </a:pPr>
            <a:r>
              <a:t>choose the form of the nonlinear transformations      through </a:t>
            </a:r>
          </a:p>
          <a:p>
            <a:pPr marL="416052" indent="-312039" defTabSz="832104">
              <a:spcBef>
                <a:spcPts val="900"/>
              </a:spcBef>
              <a:buSzPts val="1600"/>
              <a:defRPr sz="1638"/>
            </a:pPr>
            <a:r>
              <a:t>the number B of them employed</a:t>
            </a:r>
          </a:p>
          <a:p>
            <a:pPr marL="416052" indent="-312039" defTabSz="832104">
              <a:spcBef>
                <a:spcPts val="900"/>
              </a:spcBef>
              <a:buSzPts val="1600"/>
              <a:defRPr sz="1638"/>
            </a:pPr>
            <a:r>
              <a:t>and, how the parameters in      (including       through       ) are tuned, *automatically* and for *any dataset*</a:t>
            </a:r>
          </a:p>
        </p:txBody>
      </p:sp>
      <p:pic>
        <p:nvPicPr>
          <p:cNvPr id="114" name="MathEquation,#000000Google Shape;65;p15" descr="MathEquation,#000000Google Shape;65;p15"/>
          <p:cNvPicPr>
            <a:picLocks noChangeAspect="1"/>
          </p:cNvPicPr>
          <p:nvPr/>
        </p:nvPicPr>
        <p:blipFill>
          <a:blip r:embed="rId2">
            <a:extLst/>
          </a:blip>
          <a:srcRect l="0" t="0" r="0" b="0"/>
          <a:stretch>
            <a:fillRect/>
          </a:stretch>
        </p:blipFill>
        <p:spPr>
          <a:xfrm>
            <a:off x="2741574" y="2001599"/>
            <a:ext cx="3197451" cy="691451"/>
          </a:xfrm>
          <a:prstGeom prst="rect">
            <a:avLst/>
          </a:prstGeom>
          <a:ln w="12700">
            <a:miter lim="400000"/>
          </a:ln>
        </p:spPr>
      </p:pic>
      <p:pic>
        <p:nvPicPr>
          <p:cNvPr id="115" name="MathEquation,#000000Google Shape;66;p15" descr="MathEquation,#000000Google Shape;66;p15"/>
          <p:cNvPicPr>
            <a:picLocks noChangeAspect="1"/>
          </p:cNvPicPr>
          <p:nvPr/>
        </p:nvPicPr>
        <p:blipFill>
          <a:blip r:embed="rId3">
            <a:extLst/>
          </a:blip>
          <a:stretch>
            <a:fillRect/>
          </a:stretch>
        </p:blipFill>
        <p:spPr>
          <a:xfrm>
            <a:off x="5389900" y="3173750"/>
            <a:ext cx="220871" cy="254001"/>
          </a:xfrm>
          <a:prstGeom prst="rect">
            <a:avLst/>
          </a:prstGeom>
          <a:ln w="12700">
            <a:miter lim="400000"/>
          </a:ln>
        </p:spPr>
      </p:pic>
      <p:pic>
        <p:nvPicPr>
          <p:cNvPr id="116" name="MathEquation,#000000Google Shape;67;p15" descr="MathEquation,#000000Google Shape;67;p15"/>
          <p:cNvPicPr>
            <a:picLocks noChangeAspect="1"/>
          </p:cNvPicPr>
          <p:nvPr/>
        </p:nvPicPr>
        <p:blipFill>
          <a:blip r:embed="rId4">
            <a:extLst/>
          </a:blip>
          <a:stretch>
            <a:fillRect/>
          </a:stretch>
        </p:blipFill>
        <p:spPr>
          <a:xfrm>
            <a:off x="6440150" y="3173750"/>
            <a:ext cx="263897" cy="254001"/>
          </a:xfrm>
          <a:prstGeom prst="rect">
            <a:avLst/>
          </a:prstGeom>
          <a:ln w="12700">
            <a:miter lim="400000"/>
          </a:ln>
        </p:spPr>
      </p:pic>
      <p:pic>
        <p:nvPicPr>
          <p:cNvPr id="117" name="MathEquation,#000000Google Shape;68;p15" descr="MathEquation,#000000Google Shape;68;p15"/>
          <p:cNvPicPr>
            <a:picLocks noChangeAspect="1"/>
          </p:cNvPicPr>
          <p:nvPr/>
        </p:nvPicPr>
        <p:blipFill>
          <a:blip r:embed="rId5">
            <a:extLst/>
          </a:blip>
          <a:stretch>
            <a:fillRect/>
          </a:stretch>
        </p:blipFill>
        <p:spPr>
          <a:xfrm>
            <a:off x="3407824" y="3969275"/>
            <a:ext cx="218495" cy="254000"/>
          </a:xfrm>
          <a:prstGeom prst="rect">
            <a:avLst/>
          </a:prstGeom>
          <a:ln w="12700">
            <a:miter lim="400000"/>
          </a:ln>
        </p:spPr>
      </p:pic>
      <p:pic>
        <p:nvPicPr>
          <p:cNvPr id="118" name="MathEquation,#000000Google Shape;69;p15" descr="MathEquation,#000000Google Shape;69;p15"/>
          <p:cNvPicPr>
            <a:picLocks noChangeAspect="1"/>
          </p:cNvPicPr>
          <p:nvPr/>
        </p:nvPicPr>
        <p:blipFill>
          <a:blip r:embed="rId6">
            <a:extLst/>
          </a:blip>
          <a:stretch>
            <a:fillRect/>
          </a:stretch>
        </p:blipFill>
        <p:spPr>
          <a:xfrm>
            <a:off x="4640074" y="3994674"/>
            <a:ext cx="322202" cy="216287"/>
          </a:xfrm>
          <a:prstGeom prst="rect">
            <a:avLst/>
          </a:prstGeom>
          <a:ln w="12700">
            <a:miter lim="400000"/>
          </a:ln>
        </p:spPr>
      </p:pic>
      <p:pic>
        <p:nvPicPr>
          <p:cNvPr id="119" name="MathEquation,#000000Google Shape;70;p15" descr="MathEquation,#000000Google Shape;70;p15"/>
          <p:cNvPicPr>
            <a:picLocks noChangeAspect="1"/>
          </p:cNvPicPr>
          <p:nvPr/>
        </p:nvPicPr>
        <p:blipFill>
          <a:blip r:embed="rId7">
            <a:extLst/>
          </a:blip>
          <a:stretch>
            <a:fillRect/>
          </a:stretch>
        </p:blipFill>
        <p:spPr>
          <a:xfrm>
            <a:off x="5741149" y="3999254"/>
            <a:ext cx="378377" cy="21944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5;p16"/>
          <p:cNvSpPr txBox="1"/>
          <p:nvPr>
            <p:ph type="title"/>
          </p:nvPr>
        </p:nvSpPr>
        <p:spPr>
          <a:xfrm>
            <a:off x="311699" y="2150849"/>
            <a:ext cx="8520602" cy="841801"/>
          </a:xfrm>
          <a:prstGeom prst="rect">
            <a:avLst/>
          </a:prstGeom>
        </p:spPr>
        <p:txBody>
          <a:bodyPr/>
          <a:lstStyle>
            <a:lvl1pPr>
              <a:defRPr sz="2500"/>
            </a:lvl1pPr>
          </a:lstStyle>
          <a:p>
            <a:pPr/>
            <a:r>
              <a:t>The complexity dial metaphor of feature learning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0;p17"/>
          <p:cNvSpPr txBox="1"/>
          <p:nvPr>
            <p:ph type="body" sz="half" idx="1"/>
          </p:nvPr>
        </p:nvSpPr>
        <p:spPr>
          <a:xfrm>
            <a:off x="238924" y="327575"/>
            <a:ext cx="8520602" cy="1104000"/>
          </a:xfrm>
          <a:prstGeom prst="rect">
            <a:avLst/>
          </a:prstGeom>
        </p:spPr>
        <p:txBody>
          <a:bodyPr/>
          <a:lstStyle>
            <a:lvl1pPr marL="0" indent="0">
              <a:spcBef>
                <a:spcPts val="1200"/>
              </a:spcBef>
              <a:buSzTx/>
              <a:buNone/>
            </a:lvl1pPr>
          </a:lstStyle>
          <a:p>
            <a:pPr/>
            <a:r>
              <a:t>We can think about feature learning metaphorically as 1) the *construction* of and 2) the *automatic setting* of a *complexity dial*, like the one shown below for a simple nonlinear regression dataset.</a:t>
            </a:r>
          </a:p>
        </p:txBody>
      </p:sp>
      <p:pic>
        <p:nvPicPr>
          <p:cNvPr id="124" name="Google Shape;81;p17" descr="Google Shape;81;p17"/>
          <p:cNvPicPr>
            <a:picLocks noChangeAspect="1"/>
          </p:cNvPicPr>
          <p:nvPr/>
        </p:nvPicPr>
        <p:blipFill>
          <a:blip r:embed="rId2">
            <a:extLst/>
          </a:blip>
          <a:stretch>
            <a:fillRect/>
          </a:stretch>
        </p:blipFill>
        <p:spPr>
          <a:xfrm>
            <a:off x="1232713" y="1431575"/>
            <a:ext cx="6678567" cy="340712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86;p18"/>
          <p:cNvSpPr txBox="1"/>
          <p:nvPr>
            <p:ph type="body" sz="half" idx="1"/>
          </p:nvPr>
        </p:nvSpPr>
        <p:spPr>
          <a:xfrm>
            <a:off x="178249" y="169874"/>
            <a:ext cx="8520602" cy="1298102"/>
          </a:xfrm>
          <a:prstGeom prst="rect">
            <a:avLst/>
          </a:prstGeom>
        </p:spPr>
        <p:txBody>
          <a:bodyPr/>
          <a:lstStyle>
            <a:lvl1pPr marL="0" indent="0" defTabSz="886968">
              <a:spcBef>
                <a:spcPts val="1100"/>
              </a:spcBef>
              <a:buSzTx/>
              <a:buNone/>
              <a:defRPr sz="1746"/>
            </a:lvl1pPr>
          </a:lstStyle>
          <a:p>
            <a:pPr/>
            <a:r>
              <a:t>This 'complexity dial' conceptualization visually depicts the challenge of feature learning at a high level as a dial that must be built and automatically tuned to determine the appropriate amount of model complexity needed to represent the data. </a:t>
            </a:r>
          </a:p>
        </p:txBody>
      </p:sp>
      <p:pic>
        <p:nvPicPr>
          <p:cNvPr id="127" name="Google Shape;87;p18" descr="Google Shape;87;p18"/>
          <p:cNvPicPr>
            <a:picLocks noChangeAspect="1"/>
          </p:cNvPicPr>
          <p:nvPr/>
        </p:nvPicPr>
        <p:blipFill>
          <a:blip r:embed="rId2">
            <a:extLst/>
          </a:blip>
          <a:stretch>
            <a:fillRect/>
          </a:stretch>
        </p:blipFill>
        <p:spPr>
          <a:xfrm>
            <a:off x="1232713" y="1431575"/>
            <a:ext cx="6678567" cy="340712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2;p19"/>
          <p:cNvSpPr txBox="1"/>
          <p:nvPr>
            <p:ph type="body" sz="quarter" idx="1"/>
          </p:nvPr>
        </p:nvSpPr>
        <p:spPr>
          <a:xfrm>
            <a:off x="311699" y="2511125"/>
            <a:ext cx="8520602" cy="1026601"/>
          </a:xfrm>
          <a:prstGeom prst="rect">
            <a:avLst/>
          </a:prstGeom>
        </p:spPr>
        <p:txBody>
          <a:bodyPr/>
          <a:lstStyle/>
          <a:p>
            <a:pPr marL="292607" indent="-219455" defTabSz="585215">
              <a:buSzPts val="1100"/>
              <a:defRPr sz="1152"/>
            </a:pPr>
            <a:r>
              <a:t>Setting this complexity dial all the way to the left corresponds to choosing a simple form for the nonlinear model that results in a representation of low complexity (e.g., a linear model)</a:t>
            </a:r>
          </a:p>
          <a:p>
            <a:pPr marL="292607" indent="-219455" defTabSz="585215">
              <a:spcBef>
                <a:spcPts val="600"/>
              </a:spcBef>
              <a:buSzPts val="1100"/>
              <a:defRPr sz="1152"/>
            </a:pPr>
            <a:r>
              <a:t>If turned too far to the right the resulting model will be too complex (or too 'wiggly') with respect to the training data. </a:t>
            </a:r>
          </a:p>
          <a:p>
            <a:pPr marL="292607" indent="-219455" defTabSz="585215">
              <a:spcBef>
                <a:spcPts val="600"/>
              </a:spcBef>
              <a:buSzPts val="1100"/>
              <a:defRPr sz="1152"/>
            </a:pPr>
            <a:r>
              <a:t>When set 'just right' the resulting model represents the data - as the underlying phenomenon generating it - very well.</a:t>
            </a:r>
          </a:p>
        </p:txBody>
      </p:sp>
      <p:pic>
        <p:nvPicPr>
          <p:cNvPr id="130" name="Google Shape;93;p19" descr="Google Shape;93;p19"/>
          <p:cNvPicPr>
            <a:picLocks noChangeAspect="1"/>
          </p:cNvPicPr>
          <p:nvPr/>
        </p:nvPicPr>
        <p:blipFill>
          <a:blip r:embed="rId2">
            <a:extLst/>
          </a:blip>
          <a:stretch>
            <a:fillRect/>
          </a:stretch>
        </p:blipFill>
        <p:spPr>
          <a:xfrm>
            <a:off x="2331536" y="97049"/>
            <a:ext cx="4480924" cy="228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