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23.png"/><Relationship Id="rId4"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 Id="rId3" Type="http://schemas.openxmlformats.org/officeDocument/2006/relationships/image" Target="../media/image1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7.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0.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5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11.2 Universal approximators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Figure_11_5.png" descr="Figure_11_5.png"/>
          <p:cNvPicPr>
            <a:picLocks noChangeAspect="1"/>
          </p:cNvPicPr>
          <p:nvPr/>
        </p:nvPicPr>
        <p:blipFill>
          <a:blip r:embed="rId2">
            <a:extLst/>
          </a:blip>
          <a:stretch>
            <a:fillRect/>
          </a:stretch>
        </p:blipFill>
        <p:spPr>
          <a:xfrm>
            <a:off x="596833" y="585733"/>
            <a:ext cx="7950334" cy="3180134"/>
          </a:xfrm>
          <a:prstGeom prst="rect">
            <a:avLst/>
          </a:prstGeom>
          <a:ln w="12700">
            <a:miter lim="400000"/>
          </a:ln>
        </p:spPr>
      </p:pic>
      <p:sp>
        <p:nvSpPr>
          <p:cNvPr id="145" name="A particular linear combination of three vectors (top) and three functions (bottom)"/>
          <p:cNvSpPr txBox="1"/>
          <p:nvPr/>
        </p:nvSpPr>
        <p:spPr>
          <a:xfrm>
            <a:off x="486903" y="4155472"/>
            <a:ext cx="8170194"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a:r>
              <a:t>A particular linear combination of three vectors (top) and three functions (bottom)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Capacity of spanning sets"/>
          <p:cNvSpPr txBox="1"/>
          <p:nvPr>
            <p:ph type="title" idx="4294967295"/>
          </p:nvPr>
        </p:nvSpPr>
        <p:spPr>
          <a:xfrm>
            <a:off x="311699" y="2150850"/>
            <a:ext cx="8520602" cy="841800"/>
          </a:xfrm>
          <a:prstGeom prst="rect">
            <a:avLst/>
          </a:prstGeom>
        </p:spPr>
        <p:txBody>
          <a:bodyPr anchor="ctr"/>
          <a:lstStyle>
            <a:lvl1pPr algn="ctr">
              <a:defRPr sz="2500"/>
            </a:lvl1pPr>
          </a:lstStyle>
          <a:p>
            <a:pPr/>
            <a:r>
              <a:t>Capacity of spanning sets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15;p22"/>
          <p:cNvSpPr txBox="1"/>
          <p:nvPr>
            <p:ph type="body" idx="1"/>
          </p:nvPr>
        </p:nvSpPr>
        <p:spPr>
          <a:xfrm>
            <a:off x="311699" y="1152475"/>
            <a:ext cx="8520602" cy="3416400"/>
          </a:xfrm>
          <a:prstGeom prst="rect">
            <a:avLst/>
          </a:prstGeom>
        </p:spPr>
        <p:txBody>
          <a:bodyPr/>
          <a:lstStyle/>
          <a:p>
            <a:pPr marL="0" indent="0">
              <a:buSzTx/>
              <a:buNone/>
            </a:pPr>
            <a:r>
              <a:t>Vector approximation problem</a:t>
            </a:r>
          </a:p>
          <a:p>
            <a:pPr>
              <a:spcBef>
                <a:spcPts val="1200"/>
              </a:spcBef>
            </a:pPr>
            <a:r>
              <a:t>Computing the vector     in                                                   , for a *given* set of weights       through       , is a trivial affair.</a:t>
            </a:r>
          </a:p>
          <a:p>
            <a:pPr>
              <a:spcBef>
                <a:spcPts val="1000"/>
              </a:spcBef>
            </a:pPr>
            <a:r>
              <a:t>The inverse problem, i.e., finding the weights given     , is slightly more challenging.</a:t>
            </a:r>
          </a:p>
          <a:p>
            <a:pPr>
              <a:spcBef>
                <a:spcPts val="1000"/>
              </a:spcBef>
            </a:pPr>
            <a:r>
              <a:t>Stated algebraically, we want to find the weights        through       such that the following holds as well as possible. </a:t>
            </a:r>
          </a:p>
        </p:txBody>
      </p:sp>
      <p:pic>
        <p:nvPicPr>
          <p:cNvPr id="150" name="MathEquation,#000000Google Shape;116;p22" descr="MathEquation,#000000Google Shape;116;p22"/>
          <p:cNvPicPr>
            <a:picLocks noChangeAspect="1"/>
          </p:cNvPicPr>
          <p:nvPr/>
        </p:nvPicPr>
        <p:blipFill>
          <a:blip r:embed="rId2">
            <a:extLst/>
          </a:blip>
          <a:stretch>
            <a:fillRect/>
          </a:stretch>
        </p:blipFill>
        <p:spPr>
          <a:xfrm>
            <a:off x="2890780" y="4246847"/>
            <a:ext cx="3362440" cy="277401"/>
          </a:xfrm>
          <a:prstGeom prst="rect">
            <a:avLst/>
          </a:prstGeom>
          <a:ln w="12700">
            <a:miter lim="400000"/>
          </a:ln>
        </p:spPr>
      </p:pic>
      <p:pic>
        <p:nvPicPr>
          <p:cNvPr id="151" name="MathEquation,#000000Google Shape;117;p22" descr="MathEquation,#000000Google Shape;117;p22"/>
          <p:cNvPicPr>
            <a:picLocks noChangeAspect="1"/>
          </p:cNvPicPr>
          <p:nvPr/>
        </p:nvPicPr>
        <p:blipFill>
          <a:blip r:embed="rId3">
            <a:extLst/>
          </a:blip>
          <a:stretch>
            <a:fillRect/>
          </a:stretch>
        </p:blipFill>
        <p:spPr>
          <a:xfrm>
            <a:off x="3122750" y="1746849"/>
            <a:ext cx="164727" cy="229176"/>
          </a:xfrm>
          <a:prstGeom prst="rect">
            <a:avLst/>
          </a:prstGeom>
          <a:ln w="12700">
            <a:miter lim="400000"/>
          </a:ln>
        </p:spPr>
      </p:pic>
      <p:pic>
        <p:nvPicPr>
          <p:cNvPr id="152" name="MathEquation,#000000Google Shape;118;p22" descr="MathEquation,#000000Google Shape;118;p22"/>
          <p:cNvPicPr>
            <a:picLocks noChangeAspect="1"/>
          </p:cNvPicPr>
          <p:nvPr/>
        </p:nvPicPr>
        <p:blipFill>
          <a:blip r:embed="rId2">
            <a:extLst/>
          </a:blip>
          <a:stretch>
            <a:fillRect/>
          </a:stretch>
        </p:blipFill>
        <p:spPr>
          <a:xfrm>
            <a:off x="3663524" y="1734437"/>
            <a:ext cx="3078789" cy="254001"/>
          </a:xfrm>
          <a:prstGeom prst="rect">
            <a:avLst/>
          </a:prstGeom>
          <a:ln w="12700">
            <a:miter lim="400000"/>
          </a:ln>
        </p:spPr>
      </p:pic>
      <p:pic>
        <p:nvPicPr>
          <p:cNvPr id="153" name="MathEquation,#000000Google Shape;119;p22" descr="MathEquation,#000000Google Shape;119;p22"/>
          <p:cNvPicPr>
            <a:picLocks noChangeAspect="1"/>
          </p:cNvPicPr>
          <p:nvPr/>
        </p:nvPicPr>
        <p:blipFill>
          <a:blip r:embed="rId4">
            <a:extLst/>
          </a:blip>
          <a:stretch>
            <a:fillRect/>
          </a:stretch>
        </p:blipFill>
        <p:spPr>
          <a:xfrm>
            <a:off x="1977300" y="2086499"/>
            <a:ext cx="267477" cy="179551"/>
          </a:xfrm>
          <a:prstGeom prst="rect">
            <a:avLst/>
          </a:prstGeom>
          <a:ln w="12700">
            <a:miter lim="400000"/>
          </a:ln>
        </p:spPr>
      </p:pic>
      <p:pic>
        <p:nvPicPr>
          <p:cNvPr id="154" name="MathEquation,#000000Google Shape;120;p22" descr="MathEquation,#000000Google Shape;120;p22"/>
          <p:cNvPicPr>
            <a:picLocks noChangeAspect="1"/>
          </p:cNvPicPr>
          <p:nvPr/>
        </p:nvPicPr>
        <p:blipFill>
          <a:blip r:embed="rId5">
            <a:extLst/>
          </a:blip>
          <a:stretch>
            <a:fillRect/>
          </a:stretch>
        </p:blipFill>
        <p:spPr>
          <a:xfrm>
            <a:off x="3214700" y="2086499"/>
            <a:ext cx="309565" cy="179550"/>
          </a:xfrm>
          <a:prstGeom prst="rect">
            <a:avLst/>
          </a:prstGeom>
          <a:ln w="12700">
            <a:miter lim="400000"/>
          </a:ln>
        </p:spPr>
      </p:pic>
      <p:pic>
        <p:nvPicPr>
          <p:cNvPr id="155" name="MathEquation,#000000Google Shape;121;p22" descr="MathEquation,#000000Google Shape;121;p22"/>
          <p:cNvPicPr>
            <a:picLocks noChangeAspect="1"/>
          </p:cNvPicPr>
          <p:nvPr/>
        </p:nvPicPr>
        <p:blipFill>
          <a:blip r:embed="rId3">
            <a:extLst/>
          </a:blip>
          <a:stretch>
            <a:fillRect/>
          </a:stretch>
        </p:blipFill>
        <p:spPr>
          <a:xfrm>
            <a:off x="6089699" y="2511100"/>
            <a:ext cx="164726" cy="229168"/>
          </a:xfrm>
          <a:prstGeom prst="rect">
            <a:avLst/>
          </a:prstGeom>
          <a:ln w="12700">
            <a:miter lim="400000"/>
          </a:ln>
        </p:spPr>
      </p:pic>
      <p:pic>
        <p:nvPicPr>
          <p:cNvPr id="156" name="MathEquation,#000000Google Shape;122;p22" descr="MathEquation,#000000Google Shape;122;p22"/>
          <p:cNvPicPr>
            <a:picLocks noChangeAspect="1"/>
          </p:cNvPicPr>
          <p:nvPr/>
        </p:nvPicPr>
        <p:blipFill>
          <a:blip r:embed="rId4">
            <a:extLst/>
          </a:blip>
          <a:stretch>
            <a:fillRect/>
          </a:stretch>
        </p:blipFill>
        <p:spPr>
          <a:xfrm>
            <a:off x="5780125" y="3275374"/>
            <a:ext cx="309575" cy="207803"/>
          </a:xfrm>
          <a:prstGeom prst="rect">
            <a:avLst/>
          </a:prstGeom>
          <a:ln w="12700">
            <a:miter lim="400000"/>
          </a:ln>
        </p:spPr>
      </p:pic>
      <p:pic>
        <p:nvPicPr>
          <p:cNvPr id="157" name="MathEquation,#000000Google Shape;123;p22" descr="MathEquation,#000000Google Shape;123;p22"/>
          <p:cNvPicPr>
            <a:picLocks noChangeAspect="1"/>
          </p:cNvPicPr>
          <p:nvPr/>
        </p:nvPicPr>
        <p:blipFill>
          <a:blip r:embed="rId5">
            <a:extLst/>
          </a:blip>
          <a:stretch>
            <a:fillRect/>
          </a:stretch>
        </p:blipFill>
        <p:spPr>
          <a:xfrm>
            <a:off x="7060175" y="3289499"/>
            <a:ext cx="309577" cy="17955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28;p23"/>
          <p:cNvSpPr txBox="1"/>
          <p:nvPr>
            <p:ph type="body" idx="1"/>
          </p:nvPr>
        </p:nvSpPr>
        <p:spPr>
          <a:xfrm>
            <a:off x="311699" y="1152475"/>
            <a:ext cx="8520602" cy="3416400"/>
          </a:xfrm>
          <a:prstGeom prst="rect">
            <a:avLst/>
          </a:prstGeom>
        </p:spPr>
        <p:txBody>
          <a:bodyPr/>
          <a:lstStyle/>
          <a:p>
            <a:pPr marL="0" indent="0">
              <a:buSzTx/>
              <a:buNone/>
            </a:pPr>
            <a:r>
              <a:t>How well the *vector approximation*                                                     holds depends on three crucial and interrelated factors:</a:t>
            </a:r>
          </a:p>
          <a:p>
            <a:pPr marL="0" indent="0">
              <a:spcBef>
                <a:spcPts val="1200"/>
              </a:spcBef>
              <a:buSzTx/>
              <a:buNone/>
            </a:pPr>
            <a:r>
              <a:t>1. The diversity (i.e., linear independence) of the spanning vectors</a:t>
            </a:r>
          </a:p>
          <a:p>
            <a:pPr marL="0" indent="0">
              <a:spcBef>
                <a:spcPts val="1200"/>
              </a:spcBef>
              <a:buSzTx/>
              <a:buNone/>
            </a:pPr>
            <a:r>
              <a:t>2. The number B of them used (in general the larger we make B the better)</a:t>
            </a:r>
          </a:p>
          <a:p>
            <a:pPr marL="0" indent="0">
              <a:spcBef>
                <a:spcPts val="1200"/>
              </a:spcBef>
              <a:buSzTx/>
              <a:buNone/>
            </a:pPr>
            <a:r>
              <a:t>3. How well we tune the weights       through       via minimization of an appropriate cost</a:t>
            </a:r>
          </a:p>
        </p:txBody>
      </p:sp>
      <p:pic>
        <p:nvPicPr>
          <p:cNvPr id="160" name="MathEquation,#000000Google Shape;129;p23" descr="MathEquation,#000000Google Shape;129;p23"/>
          <p:cNvPicPr>
            <a:picLocks noChangeAspect="1"/>
          </p:cNvPicPr>
          <p:nvPr/>
        </p:nvPicPr>
        <p:blipFill>
          <a:blip r:embed="rId2">
            <a:extLst/>
          </a:blip>
          <a:stretch>
            <a:fillRect/>
          </a:stretch>
        </p:blipFill>
        <p:spPr>
          <a:xfrm>
            <a:off x="4185149" y="1291825"/>
            <a:ext cx="3154051" cy="260201"/>
          </a:xfrm>
          <a:prstGeom prst="rect">
            <a:avLst/>
          </a:prstGeom>
          <a:ln w="12700">
            <a:miter lim="400000"/>
          </a:ln>
        </p:spPr>
      </p:pic>
      <p:pic>
        <p:nvPicPr>
          <p:cNvPr id="161" name="MathEquation,#000000Google Shape;130;p23" descr="MathEquation,#000000Google Shape;130;p23"/>
          <p:cNvPicPr>
            <a:picLocks noChangeAspect="1"/>
          </p:cNvPicPr>
          <p:nvPr/>
        </p:nvPicPr>
        <p:blipFill>
          <a:blip r:embed="rId3">
            <a:extLst/>
          </a:blip>
          <a:stretch>
            <a:fillRect/>
          </a:stretch>
        </p:blipFill>
        <p:spPr>
          <a:xfrm>
            <a:off x="3736325" y="3008475"/>
            <a:ext cx="307227" cy="206226"/>
          </a:xfrm>
          <a:prstGeom prst="rect">
            <a:avLst/>
          </a:prstGeom>
          <a:ln w="12700">
            <a:miter lim="400000"/>
          </a:ln>
        </p:spPr>
      </p:pic>
      <p:pic>
        <p:nvPicPr>
          <p:cNvPr id="162" name="MathEquation,#000000Google Shape;131;p23" descr="MathEquation,#000000Google Shape;131;p23"/>
          <p:cNvPicPr>
            <a:picLocks noChangeAspect="1"/>
          </p:cNvPicPr>
          <p:nvPr/>
        </p:nvPicPr>
        <p:blipFill>
          <a:blip r:embed="rId4">
            <a:extLst/>
          </a:blip>
          <a:stretch>
            <a:fillRect/>
          </a:stretch>
        </p:blipFill>
        <p:spPr>
          <a:xfrm>
            <a:off x="4913050" y="3008475"/>
            <a:ext cx="355557" cy="20622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36;p24"/>
          <p:cNvSpPr txBox="1"/>
          <p:nvPr>
            <p:ph type="body" idx="1"/>
          </p:nvPr>
        </p:nvSpPr>
        <p:spPr>
          <a:xfrm>
            <a:off x="311699" y="1152475"/>
            <a:ext cx="8520602" cy="3416400"/>
          </a:xfrm>
          <a:prstGeom prst="rect">
            <a:avLst/>
          </a:prstGeom>
        </p:spPr>
        <p:txBody>
          <a:bodyPr/>
          <a:lstStyle/>
          <a:p>
            <a:pPr/>
            <a:r>
              <a:t>Factors (1) and (2) determine a spanning set's *rank* or *capacity*, that is a measure for the range of vectors       we can possibly represent with such a spanning set. </a:t>
            </a:r>
          </a:p>
          <a:p>
            <a:pPr>
              <a:spcBef>
                <a:spcPts val="1000"/>
              </a:spcBef>
            </a:pPr>
            <a:r>
              <a:t>A spanning set with a *low capacity*, that is one consisting of a non-diverse and/or a small number of spanning vectors can approximate only a tiny fraction of those present in the entire vector space.</a:t>
            </a:r>
          </a:p>
          <a:p>
            <a:pPr>
              <a:spcBef>
                <a:spcPts val="1000"/>
              </a:spcBef>
            </a:pPr>
            <a:r>
              <a:t>A spanning set with a *high capacity* can represent a broader swath of the space.</a:t>
            </a:r>
          </a:p>
        </p:txBody>
      </p:sp>
      <p:pic>
        <p:nvPicPr>
          <p:cNvPr id="165" name="MathEquation,#000000Google Shape;137;p24" descr="MathEquation,#000000Google Shape;137;p24"/>
          <p:cNvPicPr>
            <a:picLocks noChangeAspect="1"/>
          </p:cNvPicPr>
          <p:nvPr/>
        </p:nvPicPr>
        <p:blipFill>
          <a:blip r:embed="rId2">
            <a:extLst/>
          </a:blip>
          <a:stretch>
            <a:fillRect/>
          </a:stretch>
        </p:blipFill>
        <p:spPr>
          <a:xfrm>
            <a:off x="4270075" y="1577024"/>
            <a:ext cx="181975" cy="25317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42;p25"/>
          <p:cNvSpPr txBox="1"/>
          <p:nvPr>
            <p:ph type="body" idx="1"/>
          </p:nvPr>
        </p:nvSpPr>
        <p:spPr>
          <a:xfrm>
            <a:off x="311699" y="1152475"/>
            <a:ext cx="8520602" cy="3416400"/>
          </a:xfrm>
          <a:prstGeom prst="rect">
            <a:avLst/>
          </a:prstGeom>
        </p:spPr>
        <p:txBody>
          <a:bodyPr/>
          <a:lstStyle/>
          <a:p>
            <a:pPr marL="0" indent="0">
              <a:buSzTx/>
              <a:buNone/>
            </a:pPr>
            <a:r>
              <a:t>Function approximation problem</a:t>
            </a:r>
          </a:p>
          <a:p>
            <a:pPr marL="0" indent="0">
              <a:spcBef>
                <a:spcPts val="1200"/>
              </a:spcBef>
              <a:buSzTx/>
              <a:buNone/>
            </a:pPr>
            <a:r>
              <a:t>We can try to find the weights       through       , for a given         , such that the following holds as well as possible.</a:t>
            </a:r>
          </a:p>
        </p:txBody>
      </p:sp>
      <p:pic>
        <p:nvPicPr>
          <p:cNvPr id="168" name="MathEquation,#000000Google Shape;143;p25" descr="MathEquation,#000000Google Shape;143;p25"/>
          <p:cNvPicPr>
            <a:picLocks noChangeAspect="1"/>
          </p:cNvPicPr>
          <p:nvPr/>
        </p:nvPicPr>
        <p:blipFill>
          <a:blip r:embed="rId2">
            <a:extLst/>
          </a:blip>
          <a:stretch>
            <a:fillRect/>
          </a:stretch>
        </p:blipFill>
        <p:spPr>
          <a:xfrm>
            <a:off x="1451538" y="2692949"/>
            <a:ext cx="6240927" cy="335451"/>
          </a:xfrm>
          <a:prstGeom prst="rect">
            <a:avLst/>
          </a:prstGeom>
          <a:ln w="12700">
            <a:miter lim="400000"/>
          </a:ln>
        </p:spPr>
      </p:pic>
      <p:pic>
        <p:nvPicPr>
          <p:cNvPr id="169" name="MathEquation,#000000Google Shape;144;p25" descr="MathEquation,#000000Google Shape;144;p25"/>
          <p:cNvPicPr>
            <a:picLocks noChangeAspect="1"/>
          </p:cNvPicPr>
          <p:nvPr/>
        </p:nvPicPr>
        <p:blipFill>
          <a:blip r:embed="rId3">
            <a:extLst/>
          </a:blip>
          <a:stretch>
            <a:fillRect/>
          </a:stretch>
        </p:blipFill>
        <p:spPr>
          <a:xfrm>
            <a:off x="3457299" y="1758974"/>
            <a:ext cx="315427" cy="211725"/>
          </a:xfrm>
          <a:prstGeom prst="rect">
            <a:avLst/>
          </a:prstGeom>
          <a:ln w="12700">
            <a:miter lim="400000"/>
          </a:ln>
        </p:spPr>
      </p:pic>
      <p:pic>
        <p:nvPicPr>
          <p:cNvPr id="170" name="MathEquation,#000000Google Shape;145;p25" descr="MathEquation,#000000Google Shape;145;p25"/>
          <p:cNvPicPr>
            <a:picLocks noChangeAspect="1"/>
          </p:cNvPicPr>
          <p:nvPr/>
        </p:nvPicPr>
        <p:blipFill>
          <a:blip r:embed="rId4">
            <a:extLst/>
          </a:blip>
          <a:stretch>
            <a:fillRect/>
          </a:stretch>
        </p:blipFill>
        <p:spPr>
          <a:xfrm>
            <a:off x="4694649" y="1773363"/>
            <a:ext cx="315425" cy="182950"/>
          </a:xfrm>
          <a:prstGeom prst="rect">
            <a:avLst/>
          </a:prstGeom>
          <a:ln w="12700">
            <a:miter lim="400000"/>
          </a:ln>
        </p:spPr>
      </p:pic>
      <p:pic>
        <p:nvPicPr>
          <p:cNvPr id="171" name="MathEquation,#000000Google Shape;146;p25" descr="MathEquation,#000000Google Shape;146;p25"/>
          <p:cNvPicPr>
            <a:picLocks noChangeAspect="1"/>
          </p:cNvPicPr>
          <p:nvPr/>
        </p:nvPicPr>
        <p:blipFill>
          <a:blip r:embed="rId5">
            <a:extLst/>
          </a:blip>
          <a:stretch>
            <a:fillRect/>
          </a:stretch>
        </p:blipFill>
        <p:spPr>
          <a:xfrm>
            <a:off x="6356599" y="1737837"/>
            <a:ext cx="432341" cy="254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51;p26"/>
          <p:cNvSpPr txBox="1"/>
          <p:nvPr>
            <p:ph type="body" idx="1"/>
          </p:nvPr>
        </p:nvSpPr>
        <p:spPr>
          <a:xfrm>
            <a:off x="311699" y="1152475"/>
            <a:ext cx="8520602" cy="3416400"/>
          </a:xfrm>
          <a:prstGeom prst="rect">
            <a:avLst/>
          </a:prstGeom>
        </p:spPr>
        <p:txBody>
          <a:bodyPr/>
          <a:lstStyle/>
          <a:p>
            <a:pPr marL="0" indent="0">
              <a:buSzTx/>
              <a:buNone/>
            </a:pPr>
            <a:r>
              <a:t>As with the vector case, how well this *function approximation* holds depends on three crucial and interrelated factors:</a:t>
            </a:r>
          </a:p>
          <a:p>
            <a:pPr marL="0" indent="0">
              <a:spcBef>
                <a:spcPts val="1200"/>
              </a:spcBef>
              <a:buSzTx/>
              <a:buNone/>
            </a:pPr>
            <a:r>
              <a:t>1. The diversity of the spanning functions</a:t>
            </a:r>
          </a:p>
          <a:p>
            <a:pPr marL="0" indent="0">
              <a:spcBef>
                <a:spcPts val="1200"/>
              </a:spcBef>
              <a:buSzTx/>
              <a:buNone/>
            </a:pPr>
            <a:r>
              <a:t>2. The number B of them functions used</a:t>
            </a:r>
          </a:p>
          <a:p>
            <a:pPr marL="0" indent="0">
              <a:spcBef>
                <a:spcPts val="1200"/>
              </a:spcBef>
              <a:buSzTx/>
              <a:buNone/>
            </a:pPr>
            <a:r>
              <a:t>3. How well we tune the weights        through          (as well as any parameters internal to our nonlinear functions) via minimization of an appropriate cost.</a:t>
            </a:r>
          </a:p>
        </p:txBody>
      </p:sp>
      <p:pic>
        <p:nvPicPr>
          <p:cNvPr id="174" name="MathEquation,#000000Google Shape;152;p26" descr="MathEquation,#000000Google Shape;152;p26"/>
          <p:cNvPicPr>
            <a:picLocks noChangeAspect="1"/>
          </p:cNvPicPr>
          <p:nvPr/>
        </p:nvPicPr>
        <p:blipFill>
          <a:blip r:embed="rId2">
            <a:extLst/>
          </a:blip>
          <a:stretch>
            <a:fillRect/>
          </a:stretch>
        </p:blipFill>
        <p:spPr>
          <a:xfrm>
            <a:off x="3772699" y="3008475"/>
            <a:ext cx="327527" cy="219851"/>
          </a:xfrm>
          <a:prstGeom prst="rect">
            <a:avLst/>
          </a:prstGeom>
          <a:ln w="12700">
            <a:miter lim="400000"/>
          </a:ln>
        </p:spPr>
      </p:pic>
      <p:pic>
        <p:nvPicPr>
          <p:cNvPr id="175" name="MathEquation,#000000Google Shape;153;p26" descr="MathEquation,#000000Google Shape;153;p26"/>
          <p:cNvPicPr>
            <a:picLocks noChangeAspect="1"/>
          </p:cNvPicPr>
          <p:nvPr/>
        </p:nvPicPr>
        <p:blipFill>
          <a:blip r:embed="rId3">
            <a:extLst/>
          </a:blip>
          <a:stretch>
            <a:fillRect/>
          </a:stretch>
        </p:blipFill>
        <p:spPr>
          <a:xfrm>
            <a:off x="5107125" y="3008473"/>
            <a:ext cx="379081" cy="21985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58;p27"/>
          <p:cNvSpPr txBox="1"/>
          <p:nvPr>
            <p:ph type="body" idx="1"/>
          </p:nvPr>
        </p:nvSpPr>
        <p:spPr>
          <a:xfrm>
            <a:off x="311699" y="1152475"/>
            <a:ext cx="8520602" cy="3416400"/>
          </a:xfrm>
          <a:prstGeom prst="rect">
            <a:avLst/>
          </a:prstGeom>
        </p:spPr>
        <p:txBody>
          <a:bodyPr/>
          <a:lstStyle/>
          <a:p>
            <a:pPr/>
            <a:r>
              <a:t>In analogy to the vector case, factors (1) and (2) determine the *capacity* of a spanning set of functions.</a:t>
            </a:r>
          </a:p>
          <a:p>
            <a:pPr>
              <a:spcBef>
                <a:spcPts val="1000"/>
              </a:spcBef>
            </a:pPr>
            <a:r>
              <a:t>A *low capacity* spanning set that uses a non-diverse and/or small array of nonlinear functions is only capable of representing a small range of nonlinear functions. </a:t>
            </a:r>
          </a:p>
          <a:p>
            <a:pPr>
              <a:spcBef>
                <a:spcPts val="1000"/>
              </a:spcBef>
            </a:pPr>
            <a:r>
              <a:t>A spanning set with a *high capacity* can represent a wider swath of functions.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63;p28"/>
          <p:cNvSpPr txBox="1"/>
          <p:nvPr>
            <p:ph type="title"/>
          </p:nvPr>
        </p:nvSpPr>
        <p:spPr>
          <a:xfrm>
            <a:off x="311699" y="2150849"/>
            <a:ext cx="8520602" cy="841801"/>
          </a:xfrm>
          <a:prstGeom prst="rect">
            <a:avLst/>
          </a:prstGeom>
        </p:spPr>
        <p:txBody>
          <a:bodyPr/>
          <a:lstStyle>
            <a:lvl1pPr>
              <a:defRPr sz="2500"/>
            </a:lvl1pPr>
          </a:lstStyle>
          <a:p>
            <a:pPr/>
            <a:r>
              <a:t>Universal approximation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68;p29"/>
          <p:cNvSpPr txBox="1"/>
          <p:nvPr>
            <p:ph type="body" idx="1"/>
          </p:nvPr>
        </p:nvSpPr>
        <p:spPr>
          <a:xfrm>
            <a:off x="311699" y="1152475"/>
            <a:ext cx="8520602" cy="3416400"/>
          </a:xfrm>
          <a:prstGeom prst="rect">
            <a:avLst/>
          </a:prstGeom>
        </p:spPr>
        <p:txBody>
          <a:bodyPr/>
          <a:lstStyle/>
          <a:p>
            <a:pPr/>
            <a:r>
              <a:t>Consider the vector approximation problem  </a:t>
            </a:r>
          </a:p>
          <a:p>
            <a:pPr marL="0" indent="457200">
              <a:spcBef>
                <a:spcPts val="1000"/>
              </a:spcBef>
              <a:buSzTx/>
              <a:buNone/>
            </a:pPr>
          </a:p>
          <a:p>
            <a:pPr>
              <a:spcBef>
                <a:spcPts val="1000"/>
              </a:spcBef>
            </a:pPr>
            <a:r>
              <a:t>If              and at least N of the vectors are linearly independent, then our spanning set has maximal capacity and we can therefore approximate *every* N dimensional vector        to *any* given precision.</a:t>
            </a:r>
          </a:p>
          <a:p>
            <a:pPr>
              <a:spcBef>
                <a:spcPts val="1000"/>
              </a:spcBef>
            </a:pPr>
            <a:r>
              <a:t>Such a set of spanning vectors can approximate (or in this case perfectly represent) every vector *universally*.</a:t>
            </a:r>
          </a:p>
        </p:txBody>
      </p:sp>
      <p:pic>
        <p:nvPicPr>
          <p:cNvPr id="182" name="MathEquation,#000000Google Shape;169;p29" descr="MathEquation,#000000Google Shape;169;p29"/>
          <p:cNvPicPr>
            <a:picLocks noChangeAspect="1"/>
          </p:cNvPicPr>
          <p:nvPr/>
        </p:nvPicPr>
        <p:blipFill>
          <a:blip r:embed="rId2">
            <a:extLst/>
          </a:blip>
          <a:stretch>
            <a:fillRect/>
          </a:stretch>
        </p:blipFill>
        <p:spPr>
          <a:xfrm>
            <a:off x="2660337" y="1746824"/>
            <a:ext cx="3823325" cy="315426"/>
          </a:xfrm>
          <a:prstGeom prst="rect">
            <a:avLst/>
          </a:prstGeom>
          <a:ln w="12700">
            <a:miter lim="400000"/>
          </a:ln>
        </p:spPr>
      </p:pic>
      <p:pic>
        <p:nvPicPr>
          <p:cNvPr id="183" name="MathEquation,#000000Google Shape;170;p29" descr="MathEquation,#000000Google Shape;170;p29"/>
          <p:cNvPicPr>
            <a:picLocks noChangeAspect="1"/>
          </p:cNvPicPr>
          <p:nvPr/>
        </p:nvPicPr>
        <p:blipFill>
          <a:blip r:embed="rId3">
            <a:extLst/>
          </a:blip>
          <a:stretch>
            <a:fillRect/>
          </a:stretch>
        </p:blipFill>
        <p:spPr>
          <a:xfrm>
            <a:off x="1079649" y="2122900"/>
            <a:ext cx="738911" cy="254001"/>
          </a:xfrm>
          <a:prstGeom prst="rect">
            <a:avLst/>
          </a:prstGeom>
          <a:ln w="12700">
            <a:miter lim="400000"/>
          </a:ln>
        </p:spPr>
      </p:pic>
      <p:pic>
        <p:nvPicPr>
          <p:cNvPr id="184" name="MathEquation,#000000Google Shape;171;p29" descr="MathEquation,#000000Google Shape;171;p29"/>
          <p:cNvPicPr>
            <a:picLocks noChangeAspect="1"/>
          </p:cNvPicPr>
          <p:nvPr/>
        </p:nvPicPr>
        <p:blipFill>
          <a:blip r:embed="rId4">
            <a:extLst/>
          </a:blip>
          <a:stretch>
            <a:fillRect/>
          </a:stretch>
        </p:blipFill>
        <p:spPr>
          <a:xfrm>
            <a:off x="3165945" y="2780025"/>
            <a:ext cx="182571" cy="2540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title"/>
          </p:nvPr>
        </p:nvSpPr>
        <p:spPr>
          <a:xfrm>
            <a:off x="311699" y="2150849"/>
            <a:ext cx="8520602" cy="841801"/>
          </a:xfrm>
          <a:prstGeom prst="rect">
            <a:avLst/>
          </a:prstGeom>
        </p:spPr>
        <p:txBody>
          <a:bodyPr/>
          <a:lstStyle>
            <a:lvl1pPr>
              <a:defRPr sz="2500"/>
            </a:lvl1pPr>
          </a:lstStyle>
          <a:p>
            <a:pPr/>
            <a:r>
              <a:t>Perfect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76;p30"/>
          <p:cNvSpPr txBox="1"/>
          <p:nvPr>
            <p:ph type="body" idx="1"/>
          </p:nvPr>
        </p:nvSpPr>
        <p:spPr>
          <a:xfrm>
            <a:off x="311699" y="1152475"/>
            <a:ext cx="8520602" cy="3416400"/>
          </a:xfrm>
          <a:prstGeom prst="rect">
            <a:avLst/>
          </a:prstGeom>
        </p:spPr>
        <p:txBody>
          <a:bodyPr/>
          <a:lstStyle/>
          <a:p>
            <a:pPr/>
            <a:r>
              <a:t>Now consider the function approximation problem </a:t>
            </a:r>
          </a:p>
          <a:p>
            <a:pPr marL="0" indent="0">
              <a:spcBef>
                <a:spcPts val="1200"/>
              </a:spcBef>
              <a:buSzTx/>
              <a:buNone/>
            </a:pPr>
          </a:p>
          <a:p>
            <a:pPr>
              <a:spcBef>
                <a:spcPts val="1200"/>
              </a:spcBef>
            </a:pPr>
            <a:r>
              <a:t>If we choose the right kind of spanning functions, then our spanning set has maximal capacity and we can therefore approximate *every* function         to *any* given precision. </a:t>
            </a:r>
          </a:p>
          <a:p>
            <a:pPr>
              <a:spcBef>
                <a:spcPts val="1000"/>
              </a:spcBef>
            </a:pPr>
            <a:r>
              <a:t>Such a set of spanning functions, of which there are infinitely many varieties, can approximate every function *universally*, and is thus often referred to as a *universal approximator*. </a:t>
            </a:r>
          </a:p>
        </p:txBody>
      </p:sp>
      <p:pic>
        <p:nvPicPr>
          <p:cNvPr id="187" name="MathEquation,#000000Google Shape;177;p30" descr="MathEquation,#000000Google Shape;177;p30"/>
          <p:cNvPicPr>
            <a:picLocks noChangeAspect="1"/>
          </p:cNvPicPr>
          <p:nvPr/>
        </p:nvPicPr>
        <p:blipFill>
          <a:blip r:embed="rId2">
            <a:extLst/>
          </a:blip>
          <a:stretch>
            <a:fillRect/>
          </a:stretch>
        </p:blipFill>
        <p:spPr>
          <a:xfrm>
            <a:off x="1382899" y="1657823"/>
            <a:ext cx="6319077" cy="339651"/>
          </a:xfrm>
          <a:prstGeom prst="rect">
            <a:avLst/>
          </a:prstGeom>
          <a:ln w="12700">
            <a:miter lim="400000"/>
          </a:ln>
        </p:spPr>
      </p:pic>
      <p:pic>
        <p:nvPicPr>
          <p:cNvPr id="188" name="MathEquation,#000000Google Shape;178;p30" descr="MathEquation,#000000Google Shape;178;p30"/>
          <p:cNvPicPr>
            <a:picLocks noChangeAspect="1"/>
          </p:cNvPicPr>
          <p:nvPr/>
        </p:nvPicPr>
        <p:blipFill>
          <a:blip r:embed="rId3">
            <a:extLst/>
          </a:blip>
          <a:stretch>
            <a:fillRect/>
          </a:stretch>
        </p:blipFill>
        <p:spPr>
          <a:xfrm>
            <a:off x="7885075" y="2498974"/>
            <a:ext cx="432341" cy="2540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83;p31"/>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Note: one difference between the vector and the function regime of universal approximation is that with the latter we may need infinitely many spanning functions to be able to approximate a given function to an arbitrary precision (whereas with the former it is always sufficient to set B greater than or equal to N).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88;p32"/>
          <p:cNvSpPr txBox="1"/>
          <p:nvPr>
            <p:ph type="title"/>
          </p:nvPr>
        </p:nvSpPr>
        <p:spPr>
          <a:xfrm>
            <a:off x="311699" y="2150849"/>
            <a:ext cx="8520602" cy="841801"/>
          </a:xfrm>
          <a:prstGeom prst="rect">
            <a:avLst/>
          </a:prstGeom>
        </p:spPr>
        <p:txBody>
          <a:bodyPr/>
          <a:lstStyle>
            <a:lvl1pPr>
              <a:defRPr sz="2500"/>
            </a:lvl1pPr>
          </a:lstStyle>
          <a:p>
            <a:pPr/>
            <a:r>
              <a:t>Popular universal approximators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93;p33"/>
          <p:cNvSpPr txBox="1"/>
          <p:nvPr>
            <p:ph type="body" idx="1"/>
          </p:nvPr>
        </p:nvSpPr>
        <p:spPr>
          <a:xfrm>
            <a:off x="311699" y="1152475"/>
            <a:ext cx="8520602" cy="3416400"/>
          </a:xfrm>
          <a:prstGeom prst="rect">
            <a:avLst/>
          </a:prstGeom>
        </p:spPr>
        <p:txBody>
          <a:bodyPr/>
          <a:lstStyle/>
          <a:p>
            <a:pPr/>
            <a:r>
              <a:t>In theory there are infinitely many universal approximators.</a:t>
            </a:r>
          </a:p>
          <a:p>
            <a:pPr>
              <a:spcBef>
                <a:spcPts val="1000"/>
              </a:spcBef>
            </a:pPr>
            <a:r>
              <a:t>However for the purposes of organization, convention, as well as a variety of technical matters universal approximators used in machine learning are often lumped into three main categories referred to as *fixed-shape approximators*, *neural networks*, and *trees*. </a:t>
            </a:r>
          </a:p>
          <a:p>
            <a:pPr>
              <a:spcBef>
                <a:spcPts val="1000"/>
              </a:spcBef>
            </a:pPr>
            <a:r>
              <a:t>Each of these popular families has its own unique practical strengths and weaknesses as a universal approximator, a wide range of technical details to explore, and conventions of usage, which we explore in Chapters 12-14.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98;p34"/>
          <p:cNvSpPr txBox="1"/>
          <p:nvPr>
            <p:ph type="title"/>
          </p:nvPr>
        </p:nvSpPr>
        <p:spPr>
          <a:xfrm>
            <a:off x="311699" y="2150849"/>
            <a:ext cx="8520602" cy="841801"/>
          </a:xfrm>
          <a:prstGeom prst="rect">
            <a:avLst/>
          </a:prstGeom>
        </p:spPr>
        <p:txBody>
          <a:bodyPr/>
          <a:lstStyle>
            <a:lvl1pPr>
              <a:defRPr sz="2200"/>
            </a:lvl1pPr>
          </a:lstStyle>
          <a:p>
            <a:pPr/>
            <a:r>
              <a:t>Example: The fixed-shape family of universal approximators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203;p35"/>
          <p:cNvSpPr txBox="1"/>
          <p:nvPr>
            <p:ph type="body" idx="1"/>
          </p:nvPr>
        </p:nvSpPr>
        <p:spPr>
          <a:xfrm>
            <a:off x="311699" y="1152475"/>
            <a:ext cx="8520602" cy="3416400"/>
          </a:xfrm>
          <a:prstGeom prst="rect">
            <a:avLst/>
          </a:prstGeom>
        </p:spPr>
        <p:txBody>
          <a:bodyPr/>
          <a:lstStyle/>
          <a:p>
            <a:pPr/>
            <a:r>
              <a:t>The family of *fixed-shape* functions consists of groups of nonlinear functions with no internal parameters, giving each a "fixed" shape. </a:t>
            </a:r>
          </a:p>
          <a:p>
            <a:pPr>
              <a:spcBef>
                <a:spcPts val="1000"/>
              </a:spcBef>
            </a:pPr>
            <a:r>
              <a:t>Polynomials are a popular sub-family:  </a:t>
            </a:r>
          </a:p>
          <a:p>
            <a:pPr marL="0" indent="457200">
              <a:spcBef>
                <a:spcPts val="1000"/>
              </a:spcBef>
              <a:buSzTx/>
              <a:buNone/>
            </a:pPr>
          </a:p>
          <a:p>
            <a:pPr>
              <a:spcBef>
                <a:spcPts val="1000"/>
              </a:spcBef>
            </a:pPr>
            <a:r>
              <a:t>A combination of the first D units from this sub-family is often referred to as a *degree D* polynomial.</a:t>
            </a:r>
          </a:p>
          <a:p>
            <a:pPr>
              <a:spcBef>
                <a:spcPts val="1000"/>
              </a:spcBef>
            </a:pPr>
            <a:r>
              <a:t>Polynomials are *naturally ordered* by their degree.</a:t>
            </a:r>
          </a:p>
        </p:txBody>
      </p:sp>
      <p:pic>
        <p:nvPicPr>
          <p:cNvPr id="199" name="MathEquation,#000000Google Shape;204;p35" descr="MathEquation,#000000Google Shape;204;p35"/>
          <p:cNvPicPr>
            <a:picLocks noChangeAspect="1"/>
          </p:cNvPicPr>
          <p:nvPr/>
        </p:nvPicPr>
        <p:blipFill>
          <a:blip r:embed="rId2">
            <a:extLst/>
          </a:blip>
          <a:stretch>
            <a:fillRect/>
          </a:stretch>
        </p:blipFill>
        <p:spPr>
          <a:xfrm>
            <a:off x="1758974" y="2365524"/>
            <a:ext cx="5331602" cy="33322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Screen Shot 2021-02-23 at 8.07.03 PM.png" descr="Screen Shot 2021-02-23 at 8.07.03 PM.png"/>
          <p:cNvPicPr>
            <a:picLocks noChangeAspect="1"/>
          </p:cNvPicPr>
          <p:nvPr/>
        </p:nvPicPr>
        <p:blipFill>
          <a:blip r:embed="rId2">
            <a:extLst/>
          </a:blip>
          <a:stretch>
            <a:fillRect/>
          </a:stretch>
        </p:blipFill>
        <p:spPr>
          <a:xfrm>
            <a:off x="0" y="1154430"/>
            <a:ext cx="9144000" cy="283464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209;p36"/>
          <p:cNvSpPr txBox="1"/>
          <p:nvPr>
            <p:ph type="body" idx="1"/>
          </p:nvPr>
        </p:nvSpPr>
        <p:spPr>
          <a:xfrm>
            <a:off x="311699" y="1152475"/>
            <a:ext cx="8520602" cy="3416400"/>
          </a:xfrm>
          <a:prstGeom prst="rect">
            <a:avLst/>
          </a:prstGeom>
        </p:spPr>
        <p:txBody>
          <a:bodyPr/>
          <a:lstStyle/>
          <a:p>
            <a:pPr marL="0" indent="0">
              <a:buSzTx/>
              <a:buNone/>
            </a:pPr>
            <a:r>
              <a:t>With two inputs        and       , a general degree D polynomial unit takes the analogous form below where p and q are non-negative integers and </a:t>
            </a:r>
          </a:p>
          <a:p>
            <a:pPr marL="0" indent="0">
              <a:spcBef>
                <a:spcPts val="1200"/>
              </a:spcBef>
              <a:buSzTx/>
              <a:buNone/>
            </a:pPr>
          </a:p>
          <a:p>
            <a:pPr marL="0" indent="0">
              <a:spcBef>
                <a:spcPts val="1200"/>
              </a:spcBef>
              <a:buSzTx/>
              <a:buNone/>
            </a:pPr>
            <a:r>
              <a:t>Classically, a degree D polynomial is a linear combination of all such units. This definition directly generalizes to             dimensional input.</a:t>
            </a:r>
          </a:p>
        </p:txBody>
      </p:sp>
      <p:pic>
        <p:nvPicPr>
          <p:cNvPr id="204" name="MathEquation,#000000Google Shape;210;p36" descr="MathEquation,#000000Google Shape;210;p36"/>
          <p:cNvPicPr>
            <a:picLocks noChangeAspect="1"/>
          </p:cNvPicPr>
          <p:nvPr/>
        </p:nvPicPr>
        <p:blipFill>
          <a:blip r:embed="rId2">
            <a:extLst/>
          </a:blip>
          <a:stretch>
            <a:fillRect/>
          </a:stretch>
        </p:blipFill>
        <p:spPr>
          <a:xfrm>
            <a:off x="3532213" y="2013749"/>
            <a:ext cx="2079577" cy="363926"/>
          </a:xfrm>
          <a:prstGeom prst="rect">
            <a:avLst/>
          </a:prstGeom>
          <a:ln w="12700">
            <a:miter lim="400000"/>
          </a:ln>
        </p:spPr>
      </p:pic>
      <p:pic>
        <p:nvPicPr>
          <p:cNvPr id="205" name="MathEquation,#000000Google Shape;211;p36" descr="MathEquation,#000000Google Shape;211;p36"/>
          <p:cNvPicPr>
            <a:picLocks noChangeAspect="1"/>
          </p:cNvPicPr>
          <p:nvPr/>
        </p:nvPicPr>
        <p:blipFill>
          <a:blip r:embed="rId3">
            <a:extLst/>
          </a:blip>
          <a:stretch>
            <a:fillRect/>
          </a:stretch>
        </p:blipFill>
        <p:spPr>
          <a:xfrm>
            <a:off x="2080249" y="1261600"/>
            <a:ext cx="332027" cy="254001"/>
          </a:xfrm>
          <a:prstGeom prst="rect">
            <a:avLst/>
          </a:prstGeom>
          <a:ln w="12700">
            <a:miter lim="400000"/>
          </a:ln>
        </p:spPr>
      </p:pic>
      <p:pic>
        <p:nvPicPr>
          <p:cNvPr id="206" name="MathEquation,#000000Google Shape;212;p36" descr="MathEquation,#000000Google Shape;212;p36"/>
          <p:cNvPicPr>
            <a:picLocks noChangeAspect="1"/>
          </p:cNvPicPr>
          <p:nvPr/>
        </p:nvPicPr>
        <p:blipFill>
          <a:blip r:embed="rId4">
            <a:extLst/>
          </a:blip>
          <a:stretch>
            <a:fillRect/>
          </a:stretch>
        </p:blipFill>
        <p:spPr>
          <a:xfrm>
            <a:off x="2941524" y="1261600"/>
            <a:ext cx="332027" cy="254001"/>
          </a:xfrm>
          <a:prstGeom prst="rect">
            <a:avLst/>
          </a:prstGeom>
          <a:ln w="12700">
            <a:miter lim="400000"/>
          </a:ln>
        </p:spPr>
      </p:pic>
      <p:pic>
        <p:nvPicPr>
          <p:cNvPr id="207" name="MathEquation,#000000Google Shape;213;p36" descr="MathEquation,#000000Google Shape;213;p36"/>
          <p:cNvPicPr>
            <a:picLocks noChangeAspect="1"/>
          </p:cNvPicPr>
          <p:nvPr/>
        </p:nvPicPr>
        <p:blipFill>
          <a:blip r:embed="rId5">
            <a:extLst/>
          </a:blip>
          <a:stretch>
            <a:fillRect/>
          </a:stretch>
        </p:blipFill>
        <p:spPr>
          <a:xfrm>
            <a:off x="7375575" y="1589149"/>
            <a:ext cx="1026263" cy="254001"/>
          </a:xfrm>
          <a:prstGeom prst="rect">
            <a:avLst/>
          </a:prstGeom>
          <a:ln w="12700">
            <a:miter lim="400000"/>
          </a:ln>
        </p:spPr>
      </p:pic>
      <p:pic>
        <p:nvPicPr>
          <p:cNvPr id="208" name="MathEquation,#000000Google Shape;214;p36" descr="MathEquation,#000000Google Shape;214;p36"/>
          <p:cNvPicPr>
            <a:picLocks noChangeAspect="1"/>
          </p:cNvPicPr>
          <p:nvPr/>
        </p:nvPicPr>
        <p:blipFill>
          <a:blip r:embed="rId6">
            <a:extLst/>
          </a:blip>
          <a:stretch>
            <a:fillRect/>
          </a:stretch>
        </p:blipFill>
        <p:spPr>
          <a:xfrm>
            <a:off x="3679572" y="2814349"/>
            <a:ext cx="671756" cy="22336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Screen Shot 2021-02-23 at 8.07.56 PM.png" descr="Screen Shot 2021-02-23 at 8.07.56 PM.png"/>
          <p:cNvPicPr>
            <a:picLocks noChangeAspect="1"/>
          </p:cNvPicPr>
          <p:nvPr/>
        </p:nvPicPr>
        <p:blipFill>
          <a:blip r:embed="rId2">
            <a:extLst/>
          </a:blip>
          <a:stretch>
            <a:fillRect/>
          </a:stretch>
        </p:blipFill>
        <p:spPr>
          <a:xfrm>
            <a:off x="0" y="993254"/>
            <a:ext cx="9144000" cy="315699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19;p37"/>
          <p:cNvSpPr txBox="1"/>
          <p:nvPr>
            <p:ph type="title"/>
          </p:nvPr>
        </p:nvSpPr>
        <p:spPr>
          <a:xfrm>
            <a:off x="311699" y="2150849"/>
            <a:ext cx="8520602" cy="841801"/>
          </a:xfrm>
          <a:prstGeom prst="rect">
            <a:avLst/>
          </a:prstGeom>
        </p:spPr>
        <p:txBody>
          <a:bodyPr/>
          <a:lstStyle>
            <a:lvl1pPr>
              <a:defRPr sz="2200"/>
            </a:lvl1pPr>
          </a:lstStyle>
          <a:p>
            <a:pPr/>
            <a:r>
              <a:t>Example: The neural network family of universal approximators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marL="0" indent="0">
              <a:buSzTx/>
              <a:buNone/>
            </a:pPr>
            <a:r>
              <a:t>A *perfect* dataset for regression or two-class classification has two important (albeit, unrealistic) characteristics:</a:t>
            </a:r>
          </a:p>
          <a:p>
            <a:pPr>
              <a:spcBef>
                <a:spcPts val="1200"/>
              </a:spcBef>
            </a:pPr>
            <a:r>
              <a:t>It is completely noiseless</a:t>
            </a:r>
          </a:p>
          <a:p>
            <a:pPr>
              <a:spcBef>
                <a:spcPts val="1000"/>
              </a:spcBef>
            </a:pPr>
            <a:r>
              <a:t>It is infinitely large</a:t>
            </a:r>
          </a:p>
          <a:p>
            <a:pPr marL="0" indent="0">
              <a:spcBef>
                <a:spcPts val="1000"/>
              </a:spcBef>
              <a:buSzTx/>
              <a:buNone/>
            </a:pPr>
            <a:r>
              <a:t>When we have unfettered access to perfect data, perfect features can be *learned* automatically by combining elements from a set of basic feature transformations, known as *universal approximators*, the most popular of which include *fixed-shape approximators*, *neural networks*, and *trees*.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24;p38"/>
          <p:cNvSpPr txBox="1"/>
          <p:nvPr>
            <p:ph type="body" idx="1"/>
          </p:nvPr>
        </p:nvSpPr>
        <p:spPr>
          <a:xfrm>
            <a:off x="311699" y="1152475"/>
            <a:ext cx="8520602" cy="3416400"/>
          </a:xfrm>
          <a:prstGeom prst="rect">
            <a:avLst/>
          </a:prstGeom>
        </p:spPr>
        <p:txBody>
          <a:bodyPr/>
          <a:lstStyle/>
          <a:p>
            <a:pPr marL="0" indent="0">
              <a:buSzTx/>
              <a:buNone/>
            </a:pPr>
            <a:r>
              <a:t>The neural networks family consists of *parameterized* functions, allowing them to take on a variety of different shapes (unlike the fixed-shape family). </a:t>
            </a:r>
          </a:p>
          <a:p>
            <a:pPr marL="0" indent="0">
              <a:spcBef>
                <a:spcPts val="1200"/>
              </a:spcBef>
              <a:buSzTx/>
              <a:buNone/>
            </a:pPr>
            <a:r>
              <a:t>The simplest kind of neural networks universal approximator is a parameterized elementary function  </a:t>
            </a:r>
          </a:p>
          <a:p>
            <a:pPr marL="0" indent="0">
              <a:spcBef>
                <a:spcPts val="1200"/>
              </a:spcBef>
              <a:buSzTx/>
              <a:buNone/>
            </a:pPr>
          </a:p>
          <a:p>
            <a:pPr marL="0" indent="0">
              <a:spcBef>
                <a:spcPts val="1200"/>
              </a:spcBef>
              <a:buSzTx/>
              <a:buNone/>
            </a:pPr>
            <a:r>
              <a:t>Notice the internal parameters          and          of a generic neural network function</a:t>
            </a:r>
            <a:br/>
            <a:r>
              <a:t>                                          allow it to take on a variety of shapes, as illustrated below (where these parameters are set randomly).</a:t>
            </a:r>
          </a:p>
        </p:txBody>
      </p:sp>
      <p:pic>
        <p:nvPicPr>
          <p:cNvPr id="215" name="MathEquation,#000000Google Shape;225;p38" descr="MathEquation,#000000Google Shape;225;p38"/>
          <p:cNvPicPr>
            <a:picLocks noChangeAspect="1"/>
          </p:cNvPicPr>
          <p:nvPr/>
        </p:nvPicPr>
        <p:blipFill>
          <a:blip r:embed="rId2">
            <a:extLst/>
          </a:blip>
          <a:stretch>
            <a:fillRect/>
          </a:stretch>
        </p:blipFill>
        <p:spPr>
          <a:xfrm>
            <a:off x="1660500" y="2715099"/>
            <a:ext cx="5823000" cy="291152"/>
          </a:xfrm>
          <a:prstGeom prst="rect">
            <a:avLst/>
          </a:prstGeom>
          <a:ln w="12700">
            <a:miter lim="400000"/>
          </a:ln>
        </p:spPr>
      </p:pic>
      <p:pic>
        <p:nvPicPr>
          <p:cNvPr id="216" name="MathEquation,#000000Google Shape;226;p38" descr="MathEquation,#000000Google Shape;226;p38"/>
          <p:cNvPicPr>
            <a:picLocks noChangeAspect="1"/>
          </p:cNvPicPr>
          <p:nvPr/>
        </p:nvPicPr>
        <p:blipFill>
          <a:blip r:embed="rId3">
            <a:extLst/>
          </a:blip>
          <a:stretch>
            <a:fillRect/>
          </a:stretch>
        </p:blipFill>
        <p:spPr>
          <a:xfrm>
            <a:off x="4584700" y="3273650"/>
            <a:ext cx="469285" cy="254001"/>
          </a:xfrm>
          <a:prstGeom prst="rect">
            <a:avLst/>
          </a:prstGeom>
          <a:ln w="12700">
            <a:miter lim="400000"/>
          </a:ln>
        </p:spPr>
      </p:pic>
      <p:pic>
        <p:nvPicPr>
          <p:cNvPr id="217" name="MathEquation,#000000Google Shape;227;p38" descr="MathEquation,#000000Google Shape;227;p38"/>
          <p:cNvPicPr>
            <a:picLocks noChangeAspect="1"/>
          </p:cNvPicPr>
          <p:nvPr/>
        </p:nvPicPr>
        <p:blipFill>
          <a:blip r:embed="rId4">
            <a:extLst/>
          </a:blip>
          <a:stretch>
            <a:fillRect/>
          </a:stretch>
        </p:blipFill>
        <p:spPr>
          <a:xfrm>
            <a:off x="3542800" y="3273650"/>
            <a:ext cx="469285" cy="254001"/>
          </a:xfrm>
          <a:prstGeom prst="rect">
            <a:avLst/>
          </a:prstGeom>
          <a:ln w="12700">
            <a:miter lim="400000"/>
          </a:ln>
        </p:spPr>
      </p:pic>
      <p:pic>
        <p:nvPicPr>
          <p:cNvPr id="218" name="MathEquation,#000000Google Shape;228;p38" descr="MathEquation,#000000Google Shape;228;p38"/>
          <p:cNvPicPr>
            <a:picLocks noChangeAspect="1"/>
          </p:cNvPicPr>
          <p:nvPr/>
        </p:nvPicPr>
        <p:blipFill>
          <a:blip r:embed="rId5">
            <a:extLst/>
          </a:blip>
          <a:stretch>
            <a:fillRect/>
          </a:stretch>
        </p:blipFill>
        <p:spPr>
          <a:xfrm>
            <a:off x="485224" y="3527650"/>
            <a:ext cx="2504526" cy="29115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Screen Shot 2021-02-23 at 8.08.25 PM.png" descr="Screen Shot 2021-02-23 at 8.08.25 PM.png"/>
          <p:cNvPicPr>
            <a:picLocks noChangeAspect="1"/>
          </p:cNvPicPr>
          <p:nvPr/>
        </p:nvPicPr>
        <p:blipFill>
          <a:blip r:embed="rId2">
            <a:extLst/>
          </a:blip>
          <a:stretch>
            <a:fillRect/>
          </a:stretch>
        </p:blipFill>
        <p:spPr>
          <a:xfrm>
            <a:off x="0" y="1205756"/>
            <a:ext cx="9144000" cy="273198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233;p39"/>
          <p:cNvSpPr txBox="1"/>
          <p:nvPr>
            <p:ph type="body" idx="1"/>
          </p:nvPr>
        </p:nvSpPr>
        <p:spPr>
          <a:xfrm>
            <a:off x="311699" y="1152475"/>
            <a:ext cx="8520602" cy="3416400"/>
          </a:xfrm>
          <a:prstGeom prst="rect">
            <a:avLst/>
          </a:prstGeom>
        </p:spPr>
        <p:txBody>
          <a:bodyPr/>
          <a:lstStyle/>
          <a:p>
            <a:pPr marL="0" indent="0">
              <a:buSzTx/>
              <a:buNone/>
            </a:pPr>
            <a:r>
              <a:t>To construct neural network features taking in higher dimensional input we take a linear combination of the input and pass the result through the nonlinear function. </a:t>
            </a:r>
          </a:p>
          <a:p>
            <a:pPr marL="0" indent="0">
              <a:spcBef>
                <a:spcPts val="1200"/>
              </a:spcBef>
              <a:buSzTx/>
              <a:buNone/>
            </a:pPr>
          </a:p>
          <a:p>
            <a:pPr marL="0" indent="0">
              <a:spcBef>
                <a:spcPts val="1200"/>
              </a:spcBef>
              <a:buSzTx/>
              <a:buNone/>
            </a:pPr>
            <a:r>
              <a:t>As with the lower dimensional example, each function above can take on a variety of different shapes, as illustrated below (again with randomly-set parameters). </a:t>
            </a:r>
          </a:p>
        </p:txBody>
      </p:sp>
      <p:pic>
        <p:nvPicPr>
          <p:cNvPr id="223" name="MathEquation,#000000Google Shape;234;p39" descr="MathEquation,#000000Google Shape;234;p39"/>
          <p:cNvPicPr>
            <a:picLocks noChangeAspect="1"/>
          </p:cNvPicPr>
          <p:nvPr/>
        </p:nvPicPr>
        <p:blipFill>
          <a:blip r:embed="rId2">
            <a:extLst/>
          </a:blip>
          <a:stretch>
            <a:fillRect/>
          </a:stretch>
        </p:blipFill>
        <p:spPr>
          <a:xfrm>
            <a:off x="2145750" y="2001599"/>
            <a:ext cx="4852504" cy="339676"/>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Screen Shot 2021-02-23 at 8.10.41 PM.png" descr="Screen Shot 2021-02-23 at 8.10.41 PM.png"/>
          <p:cNvPicPr>
            <a:picLocks noChangeAspect="1"/>
          </p:cNvPicPr>
          <p:nvPr/>
        </p:nvPicPr>
        <p:blipFill>
          <a:blip r:embed="rId2">
            <a:extLst/>
          </a:blip>
          <a:stretch>
            <a:fillRect/>
          </a:stretch>
        </p:blipFill>
        <p:spPr>
          <a:xfrm>
            <a:off x="44450" y="977900"/>
            <a:ext cx="9055100" cy="31877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244;p41"/>
          <p:cNvSpPr txBox="1"/>
          <p:nvPr>
            <p:ph type="title"/>
          </p:nvPr>
        </p:nvSpPr>
        <p:spPr>
          <a:xfrm>
            <a:off x="311699" y="2150849"/>
            <a:ext cx="8520602" cy="841801"/>
          </a:xfrm>
          <a:prstGeom prst="rect">
            <a:avLst/>
          </a:prstGeom>
        </p:spPr>
        <p:txBody>
          <a:bodyPr/>
          <a:lstStyle>
            <a:lvl1pPr>
              <a:defRPr sz="2500"/>
            </a:lvl1pPr>
          </a:lstStyle>
          <a:p>
            <a:pPr/>
            <a:r>
              <a:t> Example: The trees family of universal approximators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49;p42"/>
          <p:cNvSpPr txBox="1"/>
          <p:nvPr>
            <p:ph type="body" idx="1"/>
          </p:nvPr>
        </p:nvSpPr>
        <p:spPr>
          <a:xfrm>
            <a:off x="311699" y="1152475"/>
            <a:ext cx="8520602" cy="3416400"/>
          </a:xfrm>
          <a:prstGeom prst="rect">
            <a:avLst/>
          </a:prstGeom>
        </p:spPr>
        <p:txBody>
          <a:bodyPr/>
          <a:lstStyle/>
          <a:p>
            <a:pPr marL="448055" indent="-336042" defTabSz="896111">
              <a:buSzPts val="1700"/>
              <a:defRPr sz="1764"/>
            </a:pPr>
            <a:r>
              <a:t>The simplest sort of tree unit consists of discrete step functions or, as they are more commonly referred to, *stumps* whose break lies along a single dimension of the input space. </a:t>
            </a:r>
          </a:p>
          <a:p>
            <a:pPr marL="448055" indent="-336042" defTabSz="896111">
              <a:spcBef>
                <a:spcPts val="900"/>
              </a:spcBef>
              <a:buSzPts val="1700"/>
              <a:defRPr sz="1764"/>
            </a:pPr>
            <a:r>
              <a:t>A stump with one dimensional input      can be written as follows where      is called a *split point* at which the stump changes values, and        and       are values taken by the two sides of the stump respectively, which we refer to as *leaves* of the stump.</a:t>
            </a:r>
          </a:p>
          <a:p>
            <a:pPr marL="0" indent="0" defTabSz="896111">
              <a:spcBef>
                <a:spcPts val="900"/>
              </a:spcBef>
              <a:buSzTx/>
              <a:buNone/>
              <a:defRPr sz="1764"/>
            </a:pPr>
          </a:p>
          <a:p>
            <a:pPr marL="448055" indent="-336042" defTabSz="896111">
              <a:spcBef>
                <a:spcPts val="1100"/>
              </a:spcBef>
              <a:buSzPts val="1700"/>
              <a:defRPr sz="1764"/>
            </a:pPr>
            <a:r>
              <a:t>A tree-based universal approximator is a set of such stumps (see figure below). </a:t>
            </a:r>
          </a:p>
        </p:txBody>
      </p:sp>
      <p:pic>
        <p:nvPicPr>
          <p:cNvPr id="230" name="MathEquation,#000000Google Shape;250;p42" descr="MathEquation,#000000Google Shape;250;p42"/>
          <p:cNvPicPr>
            <a:picLocks noChangeAspect="1"/>
          </p:cNvPicPr>
          <p:nvPr/>
        </p:nvPicPr>
        <p:blipFill>
          <a:blip r:embed="rId2">
            <a:extLst/>
          </a:blip>
          <a:stretch>
            <a:fillRect/>
          </a:stretch>
        </p:blipFill>
        <p:spPr>
          <a:xfrm>
            <a:off x="4572000" y="3314004"/>
            <a:ext cx="2614524" cy="715726"/>
          </a:xfrm>
          <a:prstGeom prst="rect">
            <a:avLst/>
          </a:prstGeom>
          <a:ln w="12700">
            <a:miter lim="400000"/>
          </a:ln>
        </p:spPr>
      </p:pic>
      <p:pic>
        <p:nvPicPr>
          <p:cNvPr id="231" name="MathEquation,#000000Google Shape;251;p42" descr="MathEquation,#000000Google Shape;251;p42"/>
          <p:cNvPicPr>
            <a:picLocks noChangeAspect="1"/>
          </p:cNvPicPr>
          <p:nvPr/>
        </p:nvPicPr>
        <p:blipFill>
          <a:blip r:embed="rId3">
            <a:extLst/>
          </a:blip>
          <a:stretch>
            <a:fillRect/>
          </a:stretch>
        </p:blipFill>
        <p:spPr>
          <a:xfrm>
            <a:off x="4471256" y="2322200"/>
            <a:ext cx="206227" cy="239476"/>
          </a:xfrm>
          <a:prstGeom prst="rect">
            <a:avLst/>
          </a:prstGeom>
          <a:ln w="12700">
            <a:miter lim="400000"/>
          </a:ln>
        </p:spPr>
      </p:pic>
      <p:pic>
        <p:nvPicPr>
          <p:cNvPr id="232" name="MathEquation,#000000Google Shape;252;p42" descr="MathEquation,#000000Google Shape;252;p42"/>
          <p:cNvPicPr>
            <a:picLocks noChangeAspect="1"/>
          </p:cNvPicPr>
          <p:nvPr/>
        </p:nvPicPr>
        <p:blipFill>
          <a:blip r:embed="rId4">
            <a:extLst/>
          </a:blip>
          <a:stretch>
            <a:fillRect/>
          </a:stretch>
        </p:blipFill>
        <p:spPr>
          <a:xfrm>
            <a:off x="7952309" y="2314938"/>
            <a:ext cx="179347" cy="254000"/>
          </a:xfrm>
          <a:prstGeom prst="rect">
            <a:avLst/>
          </a:prstGeom>
          <a:ln w="12700">
            <a:miter lim="400000"/>
          </a:ln>
        </p:spPr>
      </p:pic>
      <p:pic>
        <p:nvPicPr>
          <p:cNvPr id="233" name="MathEquation,#000000Google Shape;253;p42" descr="MathEquation,#000000Google Shape;253;p42"/>
          <p:cNvPicPr>
            <a:picLocks noChangeAspect="1"/>
          </p:cNvPicPr>
          <p:nvPr/>
        </p:nvPicPr>
        <p:blipFill>
          <a:blip r:embed="rId5">
            <a:extLst/>
          </a:blip>
          <a:stretch>
            <a:fillRect/>
          </a:stretch>
        </p:blipFill>
        <p:spPr>
          <a:xfrm>
            <a:off x="7003855" y="2622325"/>
            <a:ext cx="304193" cy="254001"/>
          </a:xfrm>
          <a:prstGeom prst="rect">
            <a:avLst/>
          </a:prstGeom>
          <a:ln w="12700">
            <a:miter lim="400000"/>
          </a:ln>
        </p:spPr>
      </p:pic>
      <p:pic>
        <p:nvPicPr>
          <p:cNvPr id="234" name="MathEquation,#000000Google Shape;254;p42" descr="MathEquation,#000000Google Shape;254;p42"/>
          <p:cNvPicPr>
            <a:picLocks noChangeAspect="1"/>
          </p:cNvPicPr>
          <p:nvPr/>
        </p:nvPicPr>
        <p:blipFill>
          <a:blip r:embed="rId6">
            <a:extLst/>
          </a:blip>
          <a:stretch>
            <a:fillRect/>
          </a:stretch>
        </p:blipFill>
        <p:spPr>
          <a:xfrm>
            <a:off x="7827459" y="2632399"/>
            <a:ext cx="304193" cy="2540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Screen Shot 2021-02-23 at 8.13.43 PM.png" descr="Screen Shot 2021-02-23 at 8.13.43 PM.png"/>
          <p:cNvPicPr>
            <a:picLocks noChangeAspect="1"/>
          </p:cNvPicPr>
          <p:nvPr/>
        </p:nvPicPr>
        <p:blipFill>
          <a:blip r:embed="rId2">
            <a:extLst/>
          </a:blip>
          <a:stretch>
            <a:fillRect/>
          </a:stretch>
        </p:blipFill>
        <p:spPr>
          <a:xfrm>
            <a:off x="0" y="1222305"/>
            <a:ext cx="9144000" cy="269889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Higher dimensional stumps follow this one dimensional pattern.…"/>
          <p:cNvSpPr txBox="1"/>
          <p:nvPr>
            <p:ph type="body" idx="4294967295"/>
          </p:nvPr>
        </p:nvSpPr>
        <p:spPr>
          <a:xfrm>
            <a:off x="311699" y="1337043"/>
            <a:ext cx="8520602" cy="3416401"/>
          </a:xfrm>
          <a:prstGeom prst="rect">
            <a:avLst/>
          </a:prstGeom>
        </p:spPr>
        <p:txBody>
          <a:bodyPr/>
          <a:lstStyle/>
          <a:p>
            <a:pPr/>
            <a:r>
              <a:t>Higher dimensional stumps follow this one dimensional pattern.</a:t>
            </a:r>
            <a:br/>
          </a:p>
          <a:p>
            <a:pPr/>
            <a:r>
              <a:t>Each side of the split is then assigned a single level value.</a:t>
            </a:r>
          </a:p>
          <a:p>
            <a:pPr>
              <a:spcBef>
                <a:spcPts val="1200"/>
              </a:spcBef>
            </a:pPr>
            <a:r>
              <a:t>Figure below shows four instances of a single stump defined in two dimensions.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Screen Shot 2021-02-23 at 8.13.50 PM.png" descr="Screen Shot 2021-02-23 at 8.13.50 PM.png"/>
          <p:cNvPicPr>
            <a:picLocks noChangeAspect="1"/>
          </p:cNvPicPr>
          <p:nvPr/>
        </p:nvPicPr>
        <p:blipFill>
          <a:blip r:embed="rId2">
            <a:extLst/>
          </a:blip>
          <a:stretch>
            <a:fillRect/>
          </a:stretch>
        </p:blipFill>
        <p:spPr>
          <a:xfrm>
            <a:off x="0" y="980566"/>
            <a:ext cx="9144000" cy="3182368"/>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264;p44"/>
          <p:cNvSpPr txBox="1"/>
          <p:nvPr>
            <p:ph type="title"/>
          </p:nvPr>
        </p:nvSpPr>
        <p:spPr>
          <a:xfrm>
            <a:off x="311699" y="2150849"/>
            <a:ext cx="8520602" cy="841801"/>
          </a:xfrm>
          <a:prstGeom prst="rect">
            <a:avLst/>
          </a:prstGeom>
        </p:spPr>
        <p:txBody>
          <a:bodyPr/>
          <a:lstStyle>
            <a:lvl1pPr>
              <a:defRPr sz="2500"/>
            </a:lvl1pPr>
          </a:lstStyle>
          <a:p>
            <a:pPr/>
            <a:r>
              <a:t>The capacity and optimization dials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sz="half" idx="1"/>
          </p:nvPr>
        </p:nvSpPr>
        <p:spPr>
          <a:xfrm>
            <a:off x="311699" y="3141900"/>
            <a:ext cx="8520602" cy="1426801"/>
          </a:xfrm>
          <a:prstGeom prst="rect">
            <a:avLst/>
          </a:prstGeom>
        </p:spPr>
        <p:txBody>
          <a:bodyPr/>
          <a:lstStyle>
            <a:lvl1pPr marL="0" indent="0">
              <a:spcBef>
                <a:spcPts val="1200"/>
              </a:spcBef>
              <a:buSzTx/>
              <a:buNone/>
            </a:lvl1pPr>
          </a:lstStyle>
          <a:p>
            <a:pPr/>
            <a:r>
              <a:t>(top left) A realistic linear regression dataset. (top middle) The noiseless version. (top right) The perfect version of the same data. (bottom left) A realistic nonlinear regression dataset. (bottom middle) The noiseless version. (bottom right) The perfect version, that is noiseless and infinitely large. </a:t>
            </a:r>
          </a:p>
        </p:txBody>
      </p:sp>
      <p:pic>
        <p:nvPicPr>
          <p:cNvPr id="116" name="Google Shape;70;p16" descr="Google Shape;70;p16"/>
          <p:cNvPicPr>
            <a:picLocks noChangeAspect="1"/>
          </p:cNvPicPr>
          <p:nvPr/>
        </p:nvPicPr>
        <p:blipFill>
          <a:blip r:embed="rId2">
            <a:extLst/>
          </a:blip>
          <a:stretch>
            <a:fillRect/>
          </a:stretch>
        </p:blipFill>
        <p:spPr>
          <a:xfrm>
            <a:off x="1619999" y="110700"/>
            <a:ext cx="5904000" cy="2982675"/>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269;p45"/>
          <p:cNvSpPr txBox="1"/>
          <p:nvPr>
            <p:ph type="body" idx="1"/>
          </p:nvPr>
        </p:nvSpPr>
        <p:spPr>
          <a:xfrm>
            <a:off x="311699" y="1152475"/>
            <a:ext cx="8520602" cy="3416400"/>
          </a:xfrm>
          <a:prstGeom prst="rect">
            <a:avLst/>
          </a:prstGeom>
        </p:spPr>
        <p:txBody>
          <a:bodyPr/>
          <a:lstStyle/>
          <a:p>
            <a:pPr marL="0" indent="0">
              <a:buSzTx/>
              <a:buNone/>
            </a:pPr>
          </a:p>
          <a:p>
            <a:pPr marL="0" indent="0">
              <a:spcBef>
                <a:spcPts val="1200"/>
              </a:spcBef>
              <a:buSzTx/>
              <a:buNone/>
            </a:pPr>
          </a:p>
          <a:p>
            <a:pPr marL="0" indent="0">
              <a:spcBef>
                <a:spcPts val="1200"/>
              </a:spcBef>
              <a:buSzTx/>
              <a:buNone/>
            </a:pPr>
            <a:r>
              <a:t>With any of the major universal approximators (i.e., fixed-shape, neural networks, or trees) we can attain universal approximation to any given precision, provided that the generic nonlinear model above:</a:t>
            </a:r>
          </a:p>
          <a:p>
            <a:pPr marL="0" indent="0">
              <a:spcBef>
                <a:spcPts val="1200"/>
              </a:spcBef>
              <a:buSzTx/>
              <a:buNone/>
            </a:pPr>
            <a:r>
              <a:t>1. has sufficiently large *capacity* (e.g., by making B large enough)</a:t>
            </a:r>
          </a:p>
          <a:p>
            <a:pPr marL="0" indent="0">
              <a:spcBef>
                <a:spcPts val="1200"/>
              </a:spcBef>
              <a:buSzTx/>
              <a:buNone/>
            </a:pPr>
            <a:r>
              <a:t>2. and that its parameters are tuned sufficiently well through *optimization* of an associated cost function</a:t>
            </a:r>
          </a:p>
        </p:txBody>
      </p:sp>
      <p:pic>
        <p:nvPicPr>
          <p:cNvPr id="245" name="MathEquation,#000000Google Shape;270;p45" descr="MathEquation,#000000Google Shape;270;p45"/>
          <p:cNvPicPr>
            <a:picLocks noChangeAspect="1"/>
          </p:cNvPicPr>
          <p:nvPr/>
        </p:nvPicPr>
        <p:blipFill>
          <a:blip r:embed="rId2">
            <a:extLst/>
          </a:blip>
          <a:stretch>
            <a:fillRect/>
          </a:stretch>
        </p:blipFill>
        <p:spPr>
          <a:xfrm>
            <a:off x="1494925" y="1492075"/>
            <a:ext cx="6154150" cy="3154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275;p46"/>
          <p:cNvSpPr txBox="1"/>
          <p:nvPr>
            <p:ph type="body" idx="1"/>
          </p:nvPr>
        </p:nvSpPr>
        <p:spPr>
          <a:xfrm>
            <a:off x="311699" y="487568"/>
            <a:ext cx="8520602" cy="3416401"/>
          </a:xfrm>
          <a:prstGeom prst="rect">
            <a:avLst/>
          </a:prstGeom>
        </p:spPr>
        <p:txBody>
          <a:bodyPr/>
          <a:lstStyle/>
          <a:p>
            <a:pPr/>
            <a:r>
              <a:t>The *capacity dial* visually summarizes the amount of capacity we allow into a given model.</a:t>
            </a:r>
          </a:p>
          <a:p>
            <a:pPr>
              <a:spcBef>
                <a:spcPts val="1000"/>
              </a:spcBef>
            </a:pPr>
            <a:r>
              <a:t>When set all the way to the left we admit as little capacity as possible, i.e., we employ a *linear* model.</a:t>
            </a:r>
          </a:p>
          <a:p>
            <a:pPr>
              <a:spcBef>
                <a:spcPts val="1000"/>
              </a:spcBef>
            </a:pPr>
            <a:r>
              <a:t>As we move the capacity dial from left to right (clockwise) we adjust the model, adding more and more capacity. </a:t>
            </a:r>
          </a:p>
        </p:txBody>
      </p:sp>
      <p:pic>
        <p:nvPicPr>
          <p:cNvPr id="248" name="Figure_11_15_capacity.png" descr="Figure_11_15_capacity.png"/>
          <p:cNvPicPr>
            <a:picLocks noChangeAspect="1"/>
          </p:cNvPicPr>
          <p:nvPr/>
        </p:nvPicPr>
        <p:blipFill>
          <a:blip r:embed="rId2">
            <a:extLst/>
          </a:blip>
          <a:srcRect l="0" t="10150" r="0" b="10150"/>
          <a:stretch>
            <a:fillRect/>
          </a:stretch>
        </p:blipFill>
        <p:spPr>
          <a:xfrm>
            <a:off x="5371619" y="2875068"/>
            <a:ext cx="2901612" cy="174093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280;p47"/>
          <p:cNvSpPr txBox="1"/>
          <p:nvPr>
            <p:ph type="body" idx="1"/>
          </p:nvPr>
        </p:nvSpPr>
        <p:spPr>
          <a:xfrm>
            <a:off x="311699" y="507717"/>
            <a:ext cx="8520602" cy="3416401"/>
          </a:xfrm>
          <a:prstGeom prst="rect">
            <a:avLst/>
          </a:prstGeom>
        </p:spPr>
        <p:txBody>
          <a:bodyPr/>
          <a:lstStyle/>
          <a:p>
            <a:pPr/>
            <a:r>
              <a:t>The *optimization dial* visually summarizes how well we minimize the cost function of a given model whose capacity is already set. </a:t>
            </a:r>
          </a:p>
          <a:p>
            <a:pPr>
              <a:spcBef>
                <a:spcPts val="1000"/>
              </a:spcBef>
            </a:pPr>
            <a:r>
              <a:t>The setting all the way to the left denotes the initial point of whatever local optimization technique we use. </a:t>
            </a:r>
          </a:p>
          <a:p>
            <a:pPr>
              <a:spcBef>
                <a:spcPts val="1000"/>
              </a:spcBef>
            </a:pPr>
            <a:r>
              <a:t>As we turn the optimization dial from left to right we move further and further along the particular optimization run, with the final step being represented visually as the dial set all the way to the right.</a:t>
            </a:r>
          </a:p>
        </p:txBody>
      </p:sp>
      <p:pic>
        <p:nvPicPr>
          <p:cNvPr id="251" name="Figure_11_15_optimization.png" descr="Figure_11_15_optimization.png"/>
          <p:cNvPicPr>
            <a:picLocks noChangeAspect="1"/>
          </p:cNvPicPr>
          <p:nvPr/>
        </p:nvPicPr>
        <p:blipFill>
          <a:blip r:embed="rId2">
            <a:extLst/>
          </a:blip>
          <a:srcRect l="0" t="10231" r="0" b="10231"/>
          <a:stretch>
            <a:fillRect/>
          </a:stretch>
        </p:blipFill>
        <p:spPr>
          <a:xfrm>
            <a:off x="5828341" y="3028408"/>
            <a:ext cx="2717567" cy="169786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285;p48"/>
          <p:cNvSpPr txBox="1"/>
          <p:nvPr>
            <p:ph type="title"/>
          </p:nvPr>
        </p:nvSpPr>
        <p:spPr>
          <a:xfrm>
            <a:off x="311699" y="2150849"/>
            <a:ext cx="8520602" cy="841801"/>
          </a:xfrm>
          <a:prstGeom prst="rect">
            <a:avLst/>
          </a:prstGeom>
        </p:spPr>
        <p:txBody>
          <a:bodyPr/>
          <a:lstStyle>
            <a:lvl1pPr>
              <a:defRPr sz="2500"/>
            </a:lvl1pPr>
          </a:lstStyle>
          <a:p>
            <a:pPr/>
            <a:r>
              <a:t> Example: Linear regression and the two dials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290;p49"/>
          <p:cNvSpPr txBox="1"/>
          <p:nvPr>
            <p:ph type="body" idx="1"/>
          </p:nvPr>
        </p:nvSpPr>
        <p:spPr>
          <a:xfrm>
            <a:off x="311699" y="863550"/>
            <a:ext cx="8520602" cy="3416400"/>
          </a:xfrm>
          <a:prstGeom prst="rect">
            <a:avLst/>
          </a:prstGeom>
        </p:spPr>
        <p:txBody>
          <a:bodyPr/>
          <a:lstStyle>
            <a:lvl1pPr marL="0" indent="0">
              <a:spcBef>
                <a:spcPts val="1200"/>
              </a:spcBef>
              <a:buSzTx/>
              <a:buNone/>
            </a:lvl1pPr>
          </a:lstStyle>
          <a:p>
            <a:pPr/>
            <a:r>
              <a:t>With linear regression we set the capacity dial all the way to the *left* and the optimization dial all the way to the *right* in order to find the best possible set of parameters for a low capacity linear model (drawn in blue) that fits the given regression data.</a:t>
            </a:r>
          </a:p>
        </p:txBody>
      </p:sp>
      <p:pic>
        <p:nvPicPr>
          <p:cNvPr id="256" name="Figure_11_15_top.png" descr="Figure_11_15_top.png"/>
          <p:cNvPicPr>
            <a:picLocks noChangeAspect="1"/>
          </p:cNvPicPr>
          <p:nvPr/>
        </p:nvPicPr>
        <p:blipFill>
          <a:blip r:embed="rId2">
            <a:extLst/>
          </a:blip>
          <a:stretch>
            <a:fillRect/>
          </a:stretch>
        </p:blipFill>
        <p:spPr>
          <a:xfrm>
            <a:off x="468272" y="2728554"/>
            <a:ext cx="8207456" cy="1783930"/>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oogle Shape;295;p50"/>
          <p:cNvSpPr txBox="1"/>
          <p:nvPr>
            <p:ph type="title"/>
          </p:nvPr>
        </p:nvSpPr>
        <p:spPr>
          <a:xfrm>
            <a:off x="311699" y="2150849"/>
            <a:ext cx="8520602" cy="841801"/>
          </a:xfrm>
          <a:prstGeom prst="rect">
            <a:avLst/>
          </a:prstGeom>
        </p:spPr>
        <p:txBody>
          <a:bodyPr/>
          <a:lstStyle>
            <a:lvl1pPr>
              <a:defRPr sz="2200"/>
            </a:lvl1pPr>
          </a:lstStyle>
          <a:p>
            <a:pPr/>
            <a:r>
              <a:t> Example: Universal function approximation and the two dials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With universal approximation of a continuous function (drawn in black) we set both dials to the *right*, admitting infinite capacity into the model and tuning its parameters by optimizing to completion."/>
          <p:cNvSpPr txBox="1"/>
          <p:nvPr>
            <p:ph type="body" idx="4294967295"/>
          </p:nvPr>
        </p:nvSpPr>
        <p:spPr>
          <a:xfrm>
            <a:off x="311699" y="863550"/>
            <a:ext cx="8520602" cy="3416400"/>
          </a:xfrm>
          <a:prstGeom prst="rect">
            <a:avLst/>
          </a:prstGeom>
        </p:spPr>
        <p:txBody>
          <a:bodyPr/>
          <a:lstStyle>
            <a:lvl1pPr marL="0" indent="0">
              <a:spcBef>
                <a:spcPts val="1200"/>
              </a:spcBef>
              <a:buSzTx/>
              <a:buNone/>
            </a:lvl1pPr>
          </a:lstStyle>
          <a:p>
            <a:pPr/>
            <a:r>
              <a:t>With universal approximation of a continuous function (drawn in black) we set both dials to the *right*, admitting infinite capacity into the model and tuning its parameters by optimizing to completion.</a:t>
            </a:r>
          </a:p>
        </p:txBody>
      </p:sp>
      <p:pic>
        <p:nvPicPr>
          <p:cNvPr id="261" name="Figure_11_15_bottom.png" descr="Figure_11_15_bottom.png"/>
          <p:cNvPicPr>
            <a:picLocks noChangeAspect="1"/>
          </p:cNvPicPr>
          <p:nvPr/>
        </p:nvPicPr>
        <p:blipFill>
          <a:blip r:embed="rId2">
            <a:extLst/>
          </a:blip>
          <a:stretch>
            <a:fillRect/>
          </a:stretch>
        </p:blipFill>
        <p:spPr>
          <a:xfrm>
            <a:off x="694165" y="2295584"/>
            <a:ext cx="7755670" cy="171840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Google Shape;295;p50"/>
          <p:cNvSpPr txBox="1"/>
          <p:nvPr>
            <p:ph type="title"/>
          </p:nvPr>
        </p:nvSpPr>
        <p:spPr>
          <a:xfrm>
            <a:off x="311699" y="2150849"/>
            <a:ext cx="8520602" cy="841801"/>
          </a:xfrm>
          <a:prstGeom prst="rect">
            <a:avLst/>
          </a:prstGeom>
        </p:spPr>
        <p:txBody>
          <a:bodyPr/>
          <a:lstStyle>
            <a:lvl1pPr>
              <a:defRPr sz="2200"/>
            </a:lvl1pPr>
          </a:lstStyle>
          <a:p>
            <a:pPr/>
            <a:r>
              <a:t> Example: Universal approximation of near-perfect regression data</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300;p51"/>
          <p:cNvSpPr txBox="1"/>
          <p:nvPr>
            <p:ph type="body" idx="1"/>
          </p:nvPr>
        </p:nvSpPr>
        <p:spPr>
          <a:xfrm>
            <a:off x="311699" y="1152475"/>
            <a:ext cx="8520602" cy="3416400"/>
          </a:xfrm>
          <a:prstGeom prst="rect">
            <a:avLst/>
          </a:prstGeom>
        </p:spPr>
        <p:txBody>
          <a:bodyPr/>
          <a:lstStyle/>
          <a:p>
            <a:pPr marL="0" indent="0">
              <a:buSzTx/>
              <a:buNone/>
            </a:pPr>
            <a:r>
              <a:t>In the animation below we illustrate universal approximation of a near-perfect regression dataset consisting of (P = 10,000) evenly sampled points from an underlying sinusoidal function, using</a:t>
            </a:r>
          </a:p>
          <a:p>
            <a:pPr>
              <a:spcBef>
                <a:spcPts val="1200"/>
              </a:spcBef>
            </a:pPr>
            <a:r>
              <a:t>polynomial (left)</a:t>
            </a:r>
          </a:p>
          <a:p>
            <a:pPr>
              <a:spcBef>
                <a:spcPts val="1000"/>
              </a:spcBef>
            </a:pPr>
            <a:r>
              <a:t>neural network (middle)</a:t>
            </a:r>
          </a:p>
          <a:p>
            <a:pPr>
              <a:spcBef>
                <a:spcPts val="1000"/>
              </a:spcBef>
            </a:pPr>
            <a:r>
              <a:t>tree units (right)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animation_1.mp4" descr="animation_1.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0" y="742950"/>
            <a:ext cx="9144000" cy="365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4000" fill="hold"/>
                                        <p:tgtEl>
                                          <p:spTgt spid="26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67"/>
                </p:tgtEl>
              </p:cMediaNode>
            </p:video>
            <p:seq concurrent="1" prevAc="none" nextAc="seek">
              <p:cTn id="8" evtFilter="cancelBubble" nodeType="interactiveSeq" restart="whenNotActive" fill="hold">
                <p:stCondLst>
                  <p:cond delay="0" evt="onClick">
                    <p:tgtEl>
                      <p:spTgt spid="26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67"/>
                                        </p:tgtEl>
                                      </p:cBhvr>
                                    </p:cmd>
                                  </p:childTnLst>
                                </p:cTn>
                              </p:par>
                            </p:childTnLst>
                          </p:cTn>
                        </p:par>
                      </p:childTnLst>
                    </p:cTn>
                  </p:par>
                </p:childTnLst>
              </p:cTn>
              <p:nextCondLst>
                <p:cond delay="0" evt="onClick">
                  <p:tgtEl>
                    <p:spTgt spid="26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5;p17"/>
          <p:cNvSpPr txBox="1"/>
          <p:nvPr>
            <p:ph type="body" sz="quarter" idx="1"/>
          </p:nvPr>
        </p:nvSpPr>
        <p:spPr>
          <a:xfrm>
            <a:off x="311699" y="3372399"/>
            <a:ext cx="8520602" cy="1087201"/>
          </a:xfrm>
          <a:prstGeom prst="rect">
            <a:avLst/>
          </a:prstGeom>
        </p:spPr>
        <p:txBody>
          <a:bodyPr/>
          <a:lstStyle>
            <a:lvl1pPr marL="0" indent="0" defTabSz="749808">
              <a:spcBef>
                <a:spcPts val="900"/>
              </a:spcBef>
              <a:buSzTx/>
              <a:buNone/>
              <a:defRPr sz="1476"/>
            </a:lvl1pPr>
          </a:lstStyle>
          <a:p>
            <a:pPr/>
            <a:r>
              <a:t>(top left) A realistic linear two-class classification dataset. (top middle) The noiseless version. (top right) The perfect version of the same data. (bottom left) A realistic nonlinear two-class classification dataset. (bottom middle) The noiseless version. (bottom right) The perfect version, that is noiseless and infinitely large. </a:t>
            </a:r>
          </a:p>
        </p:txBody>
      </p:sp>
      <p:pic>
        <p:nvPicPr>
          <p:cNvPr id="119" name="Google Shape;76;p17" descr="Google Shape;76;p17"/>
          <p:cNvPicPr>
            <a:picLocks noChangeAspect="1"/>
          </p:cNvPicPr>
          <p:nvPr/>
        </p:nvPicPr>
        <p:blipFill>
          <a:blip r:embed="rId2">
            <a:extLst/>
          </a:blip>
          <a:stretch>
            <a:fillRect/>
          </a:stretch>
        </p:blipFill>
        <p:spPr>
          <a:xfrm>
            <a:off x="945113" y="164549"/>
            <a:ext cx="7253773" cy="3067601"/>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310;p53"/>
          <p:cNvSpPr txBox="1"/>
          <p:nvPr>
            <p:ph type="body" idx="1"/>
          </p:nvPr>
        </p:nvSpPr>
        <p:spPr>
          <a:xfrm>
            <a:off x="311699" y="971136"/>
            <a:ext cx="8520602" cy="3416401"/>
          </a:xfrm>
          <a:prstGeom prst="rect">
            <a:avLst/>
          </a:prstGeom>
        </p:spPr>
        <p:txBody>
          <a:bodyPr/>
          <a:lstStyle/>
          <a:p>
            <a:pPr/>
            <a:r>
              <a:t>Note that it takes far fewer units of both the polynomial and neural networks approximators to represent the data well as compared to the discrete stumps.</a:t>
            </a:r>
          </a:p>
          <a:p>
            <a:pPr>
              <a:spcBef>
                <a:spcPts val="1000"/>
              </a:spcBef>
            </a:pPr>
            <a:r>
              <a:t>This is because members of the former more closely resemble the smooth sinusoidal function that generated the data in the first place.</a:t>
            </a:r>
          </a:p>
          <a:p>
            <a:pPr>
              <a:spcBef>
                <a:spcPts val="1000"/>
              </a:spcBef>
            </a:pPr>
            <a:r>
              <a:t>This sort of phenomenon is true in general: while any type of universal approximator can be used to approximate a perfect (or near-perfect) dataset as closely as desired, some universal approximators require fewer units to do so than the others depending on the shape of the underlying function that generated the dataset.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1;p18"/>
          <p:cNvSpPr txBox="1"/>
          <p:nvPr>
            <p:ph type="body" idx="1"/>
          </p:nvPr>
        </p:nvSpPr>
        <p:spPr>
          <a:xfrm>
            <a:off x="311699" y="1152475"/>
            <a:ext cx="8520602" cy="3416400"/>
          </a:xfrm>
          <a:prstGeom prst="rect">
            <a:avLst/>
          </a:prstGeom>
        </p:spPr>
        <p:txBody>
          <a:bodyPr/>
          <a:lstStyle/>
          <a:p>
            <a:pPr/>
            <a:r>
              <a:t>A perfect regression or two-class classification dataset is a continuous (or piece-wise continuous) function with unknown equation.</a:t>
            </a:r>
          </a:p>
          <a:p>
            <a:pPr>
              <a:spcBef>
                <a:spcPts val="1000"/>
              </a:spcBef>
            </a:pPr>
            <a:r>
              <a:t>Because of this we will refer to our perfect data using the function notation      , meaning that the data pair defined at input       can be written as either               or likewise                  </a:t>
            </a:r>
          </a:p>
          <a:p>
            <a:pPr>
              <a:spcBef>
                <a:spcPts val="1000"/>
              </a:spcBef>
            </a:pPr>
            <a:r>
              <a:t>It is important to bear in mind that the function notation         does not imply that we have knowledge of a closed form *formula* relating the input/output pairs of a perfect dataset, we do not!</a:t>
            </a:r>
          </a:p>
        </p:txBody>
      </p:sp>
      <p:pic>
        <p:nvPicPr>
          <p:cNvPr id="122" name="MathEquation,#000000Google Shape;82;p18" descr="MathEquation,#000000Google Shape;82;p18"/>
          <p:cNvPicPr>
            <a:picLocks noChangeAspect="1"/>
          </p:cNvPicPr>
          <p:nvPr/>
        </p:nvPicPr>
        <p:blipFill>
          <a:blip r:embed="rId2">
            <a:extLst/>
          </a:blip>
          <a:stretch>
            <a:fillRect/>
          </a:stretch>
        </p:blipFill>
        <p:spPr>
          <a:xfrm>
            <a:off x="1681650" y="2304700"/>
            <a:ext cx="384665" cy="225991"/>
          </a:xfrm>
          <a:prstGeom prst="rect">
            <a:avLst/>
          </a:prstGeom>
          <a:ln w="12700">
            <a:miter lim="400000"/>
          </a:ln>
        </p:spPr>
      </p:pic>
      <p:pic>
        <p:nvPicPr>
          <p:cNvPr id="123" name="MathEquation,#000000Google Shape;83;p18" descr="MathEquation,#000000Google Shape;83;p18"/>
          <p:cNvPicPr>
            <a:picLocks noChangeAspect="1"/>
          </p:cNvPicPr>
          <p:nvPr/>
        </p:nvPicPr>
        <p:blipFill>
          <a:blip r:embed="rId3">
            <a:extLst/>
          </a:blip>
          <a:stretch>
            <a:fillRect/>
          </a:stretch>
        </p:blipFill>
        <p:spPr>
          <a:xfrm>
            <a:off x="6616849" y="2326850"/>
            <a:ext cx="177477" cy="194100"/>
          </a:xfrm>
          <a:prstGeom prst="rect">
            <a:avLst/>
          </a:prstGeom>
          <a:ln w="12700">
            <a:miter lim="400000"/>
          </a:ln>
        </p:spPr>
      </p:pic>
      <p:pic>
        <p:nvPicPr>
          <p:cNvPr id="124" name="MathEquation,#000000Google Shape;84;p18" descr="MathEquation,#000000Google Shape;84;p18"/>
          <p:cNvPicPr>
            <a:picLocks noChangeAspect="1"/>
          </p:cNvPicPr>
          <p:nvPr/>
        </p:nvPicPr>
        <p:blipFill>
          <a:blip r:embed="rId4">
            <a:extLst/>
          </a:blip>
          <a:stretch>
            <a:fillRect/>
          </a:stretch>
        </p:blipFill>
        <p:spPr>
          <a:xfrm>
            <a:off x="1475450" y="2606675"/>
            <a:ext cx="819355" cy="254001"/>
          </a:xfrm>
          <a:prstGeom prst="rect">
            <a:avLst/>
          </a:prstGeom>
          <a:ln w="12700">
            <a:miter lim="400000"/>
          </a:ln>
        </p:spPr>
      </p:pic>
      <p:pic>
        <p:nvPicPr>
          <p:cNvPr id="125" name="MathEquation,#000000Google Shape;85;p18" descr="MathEquation,#000000Google Shape;85;p18"/>
          <p:cNvPicPr>
            <a:picLocks noChangeAspect="1"/>
          </p:cNvPicPr>
          <p:nvPr/>
        </p:nvPicPr>
        <p:blipFill>
          <a:blip r:embed="rId5">
            <a:extLst/>
          </a:blip>
          <a:stretch>
            <a:fillRect/>
          </a:stretch>
        </p:blipFill>
        <p:spPr>
          <a:xfrm>
            <a:off x="3512899" y="2605850"/>
            <a:ext cx="490823" cy="254001"/>
          </a:xfrm>
          <a:prstGeom prst="rect">
            <a:avLst/>
          </a:prstGeom>
          <a:ln w="12700">
            <a:miter lim="400000"/>
          </a:ln>
        </p:spPr>
      </p:pic>
      <p:pic>
        <p:nvPicPr>
          <p:cNvPr id="126" name="MathEquation,#000000Google Shape;86;p18" descr="MathEquation,#000000Google Shape;86;p18"/>
          <p:cNvPicPr>
            <a:picLocks noChangeAspect="1"/>
          </p:cNvPicPr>
          <p:nvPr/>
        </p:nvPicPr>
        <p:blipFill>
          <a:blip r:embed="rId2">
            <a:extLst/>
          </a:blip>
          <a:stretch>
            <a:fillRect/>
          </a:stretch>
        </p:blipFill>
        <p:spPr>
          <a:xfrm>
            <a:off x="6441499" y="3042024"/>
            <a:ext cx="432341" cy="254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91;p19"/>
          <p:cNvSpPr txBox="1"/>
          <p:nvPr>
            <p:ph type="title"/>
          </p:nvPr>
        </p:nvSpPr>
        <p:spPr>
          <a:xfrm>
            <a:off x="311699" y="2150849"/>
            <a:ext cx="8520602" cy="841801"/>
          </a:xfrm>
          <a:prstGeom prst="rect">
            <a:avLst/>
          </a:prstGeom>
        </p:spPr>
        <p:txBody>
          <a:bodyPr/>
          <a:lstStyle>
            <a:lvl1pPr>
              <a:defRPr sz="2500"/>
            </a:lvl1pPr>
          </a:lstStyle>
          <a:p>
            <a:pPr/>
            <a:r>
              <a:t>The spanning set analogy for universal approximation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96;p20"/>
          <p:cNvSpPr txBox="1"/>
          <p:nvPr>
            <p:ph type="body" idx="1"/>
          </p:nvPr>
        </p:nvSpPr>
        <p:spPr>
          <a:xfrm>
            <a:off x="311699" y="1152475"/>
            <a:ext cx="8520602" cy="3416400"/>
          </a:xfrm>
          <a:prstGeom prst="rect">
            <a:avLst/>
          </a:prstGeom>
        </p:spPr>
        <p:txBody>
          <a:bodyPr/>
          <a:lstStyle/>
          <a:p>
            <a:pPr/>
          </a:p>
          <a:p>
            <a:pPr>
              <a:spcBef>
                <a:spcPts val="1000"/>
              </a:spcBef>
            </a:pPr>
            <a:r>
              <a:t>Assume we have a set of B vectors                        , each having dimension N.</a:t>
            </a:r>
          </a:p>
          <a:p>
            <a:pPr>
              <a:spcBef>
                <a:spcPts val="1000"/>
              </a:spcBef>
            </a:pPr>
            <a:r>
              <a:t>We call this a *spanning* set of vectors.</a:t>
            </a:r>
          </a:p>
          <a:p>
            <a:pPr>
              <a:spcBef>
                <a:spcPts val="1000"/>
              </a:spcBef>
            </a:pPr>
            <a:r>
              <a:t>Given a particular set of weights       through      , the linear combination below defines a new N dimensional vector   </a:t>
            </a:r>
          </a:p>
        </p:txBody>
      </p:sp>
      <p:pic>
        <p:nvPicPr>
          <p:cNvPr id="131" name="MathEquation,#000000Google Shape;97;p20" descr="MathEquation,#000000Google Shape;97;p20"/>
          <p:cNvPicPr>
            <a:picLocks noChangeAspect="1"/>
          </p:cNvPicPr>
          <p:nvPr/>
        </p:nvPicPr>
        <p:blipFill>
          <a:blip r:embed="rId2">
            <a:extLst/>
          </a:blip>
          <a:stretch>
            <a:fillRect/>
          </a:stretch>
        </p:blipFill>
        <p:spPr>
          <a:xfrm>
            <a:off x="2912748" y="3610187"/>
            <a:ext cx="3318504" cy="273785"/>
          </a:xfrm>
          <a:prstGeom prst="rect">
            <a:avLst/>
          </a:prstGeom>
          <a:ln w="12700">
            <a:miter lim="400000"/>
          </a:ln>
        </p:spPr>
      </p:pic>
      <p:pic>
        <p:nvPicPr>
          <p:cNvPr id="132" name="MathEquation,#000000Google Shape;98;p20" descr="MathEquation,#000000Google Shape;98;p20"/>
          <p:cNvPicPr>
            <a:picLocks noChangeAspect="1"/>
          </p:cNvPicPr>
          <p:nvPr/>
        </p:nvPicPr>
        <p:blipFill>
          <a:blip r:embed="rId3">
            <a:extLst/>
          </a:blip>
          <a:stretch>
            <a:fillRect/>
          </a:stretch>
        </p:blipFill>
        <p:spPr>
          <a:xfrm>
            <a:off x="4500550" y="1698325"/>
            <a:ext cx="1430987" cy="254001"/>
          </a:xfrm>
          <a:prstGeom prst="rect">
            <a:avLst/>
          </a:prstGeom>
          <a:ln w="12700">
            <a:miter lim="400000"/>
          </a:ln>
        </p:spPr>
      </p:pic>
      <p:pic>
        <p:nvPicPr>
          <p:cNvPr id="133" name="MathEquation,#000000Google Shape;99;p20" descr="MathEquation,#000000Google Shape;99;p20"/>
          <p:cNvPicPr>
            <a:picLocks noChangeAspect="1"/>
          </p:cNvPicPr>
          <p:nvPr/>
        </p:nvPicPr>
        <p:blipFill>
          <a:blip r:embed="rId4">
            <a:extLst/>
          </a:blip>
          <a:stretch>
            <a:fillRect/>
          </a:stretch>
        </p:blipFill>
        <p:spPr>
          <a:xfrm>
            <a:off x="4211399" y="2620274"/>
            <a:ext cx="289151" cy="194101"/>
          </a:xfrm>
          <a:prstGeom prst="rect">
            <a:avLst/>
          </a:prstGeom>
          <a:ln w="12700">
            <a:miter lim="400000"/>
          </a:ln>
        </p:spPr>
      </p:pic>
      <p:pic>
        <p:nvPicPr>
          <p:cNvPr id="134" name="MathEquation,#000000Google Shape;100;p20" descr="MathEquation,#000000Google Shape;100;p20"/>
          <p:cNvPicPr>
            <a:picLocks noChangeAspect="1"/>
          </p:cNvPicPr>
          <p:nvPr/>
        </p:nvPicPr>
        <p:blipFill>
          <a:blip r:embed="rId5">
            <a:extLst/>
          </a:blip>
          <a:stretch>
            <a:fillRect/>
          </a:stretch>
        </p:blipFill>
        <p:spPr>
          <a:xfrm>
            <a:off x="5398249" y="2633473"/>
            <a:ext cx="289151" cy="167701"/>
          </a:xfrm>
          <a:prstGeom prst="rect">
            <a:avLst/>
          </a:prstGeom>
          <a:ln w="12700">
            <a:miter lim="400000"/>
          </a:ln>
        </p:spPr>
      </p:pic>
      <p:pic>
        <p:nvPicPr>
          <p:cNvPr id="135" name="MathEquation,#000000Google Shape;101;p20" descr="MathEquation,#000000Google Shape;101;p20"/>
          <p:cNvPicPr>
            <a:picLocks noChangeAspect="1"/>
          </p:cNvPicPr>
          <p:nvPr/>
        </p:nvPicPr>
        <p:blipFill>
          <a:blip r:embed="rId6">
            <a:extLst/>
          </a:blip>
          <a:stretch>
            <a:fillRect/>
          </a:stretch>
        </p:blipFill>
        <p:spPr>
          <a:xfrm>
            <a:off x="4572000" y="2911400"/>
            <a:ext cx="182570" cy="254001"/>
          </a:xfrm>
          <a:prstGeom prst="rect">
            <a:avLst/>
          </a:prstGeom>
          <a:ln w="12700">
            <a:miter lim="400000"/>
          </a:ln>
        </p:spPr>
      </p:pic>
      <p:sp>
        <p:nvSpPr>
          <p:cNvPr id="136" name="Linear combinations of vectors"/>
          <p:cNvSpPr txBox="1"/>
          <p:nvPr/>
        </p:nvSpPr>
        <p:spPr>
          <a:xfrm>
            <a:off x="558894" y="1072029"/>
            <a:ext cx="3176601"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115000"/>
              </a:lnSpc>
              <a:defRPr sz="1800">
                <a:solidFill>
                  <a:schemeClr val="accent2">
                    <a:lumOff val="21764"/>
                  </a:schemeClr>
                </a:solidFill>
              </a:defRPr>
            </a:lvl1pPr>
          </a:lstStyle>
          <a:p>
            <a:pPr/>
            <a:r>
              <a:t>Linear combinations of vectors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06;p21"/>
          <p:cNvSpPr txBox="1"/>
          <p:nvPr>
            <p:ph type="body" idx="1"/>
          </p:nvPr>
        </p:nvSpPr>
        <p:spPr>
          <a:xfrm>
            <a:off x="311699" y="1142400"/>
            <a:ext cx="8520602" cy="3416401"/>
          </a:xfrm>
          <a:prstGeom prst="rect">
            <a:avLst/>
          </a:prstGeom>
        </p:spPr>
        <p:txBody>
          <a:bodyPr/>
          <a:lstStyle/>
          <a:p>
            <a:pPr marL="0" indent="0">
              <a:buSzTx/>
              <a:buNone/>
            </a:pPr>
            <a:r>
              <a:t>Linear combinations of functions</a:t>
            </a:r>
          </a:p>
          <a:p>
            <a:pPr marL="0" indent="0">
              <a:spcBef>
                <a:spcPts val="1200"/>
              </a:spcBef>
              <a:buSzTx/>
              <a:buNone/>
            </a:pPr>
            <a:r>
              <a:t>Similarly, given a spanning set of B nonlinear functions                                          </a:t>
            </a:r>
            <a:br/>
            <a:r>
              <a:t> (where the input is     ) is N dimensional and output is scalar) and a corresponding set of weights, the linear combination below defines a new function </a:t>
            </a:r>
          </a:p>
        </p:txBody>
      </p:sp>
      <p:pic>
        <p:nvPicPr>
          <p:cNvPr id="139" name="MathEquation,#000000Google Shape;107;p21" descr="MathEquation,#000000Google Shape;107;p21"/>
          <p:cNvPicPr>
            <a:picLocks noChangeAspect="1"/>
          </p:cNvPicPr>
          <p:nvPr/>
        </p:nvPicPr>
        <p:blipFill>
          <a:blip r:embed="rId2">
            <a:extLst/>
          </a:blip>
          <a:stretch>
            <a:fillRect/>
          </a:stretch>
        </p:blipFill>
        <p:spPr>
          <a:xfrm>
            <a:off x="6016924" y="1722575"/>
            <a:ext cx="2572153" cy="254001"/>
          </a:xfrm>
          <a:prstGeom prst="rect">
            <a:avLst/>
          </a:prstGeom>
          <a:ln w="12700">
            <a:miter lim="400000"/>
          </a:ln>
        </p:spPr>
      </p:pic>
      <p:pic>
        <p:nvPicPr>
          <p:cNvPr id="140" name="MathEquation,#000000Google Shape;108;p21" descr="MathEquation,#000000Google Shape;108;p21"/>
          <p:cNvPicPr>
            <a:picLocks noChangeAspect="1"/>
          </p:cNvPicPr>
          <p:nvPr/>
        </p:nvPicPr>
        <p:blipFill>
          <a:blip r:embed="rId3">
            <a:extLst/>
          </a:blip>
          <a:stretch>
            <a:fillRect/>
          </a:stretch>
        </p:blipFill>
        <p:spPr>
          <a:xfrm>
            <a:off x="2425600" y="2061674"/>
            <a:ext cx="169851" cy="185777"/>
          </a:xfrm>
          <a:prstGeom prst="rect">
            <a:avLst/>
          </a:prstGeom>
          <a:ln w="12700">
            <a:miter lim="400000"/>
          </a:ln>
        </p:spPr>
      </p:pic>
      <p:pic>
        <p:nvPicPr>
          <p:cNvPr id="141" name="MathEquation,#000000Google Shape;109;p21" descr="MathEquation,#000000Google Shape;109;p21"/>
          <p:cNvPicPr>
            <a:picLocks noChangeAspect="1"/>
          </p:cNvPicPr>
          <p:nvPr/>
        </p:nvPicPr>
        <p:blipFill>
          <a:blip r:embed="rId4">
            <a:extLst/>
          </a:blip>
          <a:stretch>
            <a:fillRect/>
          </a:stretch>
        </p:blipFill>
        <p:spPr>
          <a:xfrm>
            <a:off x="7242124" y="2377650"/>
            <a:ext cx="432341" cy="254001"/>
          </a:xfrm>
          <a:prstGeom prst="rect">
            <a:avLst/>
          </a:prstGeom>
          <a:ln w="12700">
            <a:miter lim="400000"/>
          </a:ln>
        </p:spPr>
      </p:pic>
      <p:pic>
        <p:nvPicPr>
          <p:cNvPr id="142" name="MathEquation,#000000Google Shape;110;p21" descr="MathEquation,#000000Google Shape;110;p21"/>
          <p:cNvPicPr>
            <a:picLocks noChangeAspect="1"/>
          </p:cNvPicPr>
          <p:nvPr/>
        </p:nvPicPr>
        <p:blipFill>
          <a:blip r:embed="rId5">
            <a:extLst/>
          </a:blip>
          <a:stretch>
            <a:fillRect/>
          </a:stretch>
        </p:blipFill>
        <p:spPr>
          <a:xfrm>
            <a:off x="2787726" y="3122986"/>
            <a:ext cx="3568548" cy="69140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