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media1.mp4" ContentType="video/unknown"/>
  <Override PartName="/ppt/media/media2.mp4" ContentType="video/unknown"/>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drive.google.com/file/d/1V65a9enJZh5opWaHNMq9j1kgUzLkgVkO/view" TargetMode="External"/><Relationship Id="rId3"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drive.google.com/file/d/17jHGIKPZXv0JinTpqK7aJ1Ad_AFbfGCH/view" TargetMode="External"/><Relationship Id="rId3" Type="http://schemas.openxmlformats.org/officeDocument/2006/relationships/image" Target="../media/image2.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video" Target="../media/media2.mp4"/><Relationship Id="rId3" Type="http://schemas.microsoft.com/office/2007/relationships/media" Target="../media/media2.mp4"/><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11.3 Universal Approximation of Real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oogle Shape;100;p22"/>
          <p:cNvSpPr txBox="1"/>
          <p:nvPr>
            <p:ph type="body" idx="1"/>
          </p:nvPr>
        </p:nvSpPr>
        <p:spPr>
          <a:xfrm>
            <a:off x="311699" y="1152475"/>
            <a:ext cx="8520602" cy="3416400"/>
          </a:xfrm>
          <a:prstGeom prst="rect">
            <a:avLst/>
          </a:prstGeom>
        </p:spPr>
        <p:txBody>
          <a:bodyPr/>
          <a:lstStyle/>
          <a:p>
            <a:pPr marL="0" indent="0" defTabSz="859536">
              <a:buSzTx/>
              <a:buNone/>
              <a:defRPr sz="1692"/>
            </a:pPr>
            <a:r>
              <a:t>Notice how:</a:t>
            </a:r>
          </a:p>
          <a:p>
            <a:pPr marL="429768" indent="-322325" defTabSz="859536">
              <a:spcBef>
                <a:spcPts val="1100"/>
              </a:spcBef>
              <a:buSzPts val="1600"/>
              <a:defRPr sz="1692"/>
            </a:pPr>
            <a:r>
              <a:t>in adding more polynomial units we turn up the capacity of our model and, optimizing each model to completion, the resulting tuned models achieve lower and lower training error. </a:t>
            </a:r>
          </a:p>
          <a:p>
            <a:pPr marL="429768" indent="-322325" defTabSz="859536">
              <a:spcBef>
                <a:spcPts val="900"/>
              </a:spcBef>
              <a:buSzPts val="1600"/>
              <a:defRPr sz="1692"/>
            </a:pPr>
            <a:r>
              <a:t>the resulting fit provided by each fully tuned model (after a certain point) becomes far too complex and starts to get *worse* in terms of how it represents the general regression phenomenon.</a:t>
            </a:r>
          </a:p>
          <a:p>
            <a:pPr marL="429768" indent="-322325" defTabSz="859536">
              <a:spcBef>
                <a:spcPts val="900"/>
              </a:spcBef>
              <a:buSzPts val="1600"/>
              <a:defRPr sz="1692"/>
            </a:pPr>
            <a:r>
              <a:t>as a measurement tool the training error only tells us how well a tuned model fits the *training data*, but fails to tell us when our tuned model becomes too complex.</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oogle Shape;105;p23"/>
          <p:cNvSpPr txBox="1"/>
          <p:nvPr>
            <p:ph type="title"/>
          </p:nvPr>
        </p:nvSpPr>
        <p:spPr>
          <a:xfrm>
            <a:off x="311699" y="2150849"/>
            <a:ext cx="8520602" cy="841801"/>
          </a:xfrm>
          <a:prstGeom prst="rect">
            <a:avLst/>
          </a:prstGeom>
        </p:spPr>
        <p:txBody>
          <a:bodyPr/>
          <a:lstStyle>
            <a:lvl1pPr>
              <a:defRPr sz="2200"/>
            </a:lvl1pPr>
          </a:lstStyle>
          <a:p>
            <a:pPr/>
            <a:r>
              <a:t> Example: Universal approximation of real classification data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110;p24"/>
          <p:cNvSpPr txBox="1"/>
          <p:nvPr>
            <p:ph type="body" sz="quarter" idx="1"/>
          </p:nvPr>
        </p:nvSpPr>
        <p:spPr>
          <a:xfrm>
            <a:off x="263174" y="230525"/>
            <a:ext cx="8520602" cy="873300"/>
          </a:xfrm>
          <a:prstGeom prst="rect">
            <a:avLst/>
          </a:prstGeom>
        </p:spPr>
        <p:txBody>
          <a:bodyPr/>
          <a:lstStyle>
            <a:lvl1pPr marL="0" indent="0">
              <a:spcBef>
                <a:spcPts val="1200"/>
              </a:spcBef>
              <a:buSzTx/>
              <a:buNone/>
            </a:lvl1pPr>
          </a:lstStyle>
          <a:p>
            <a:pPr/>
            <a:r>
              <a:t>(left panel) A near-perfect classification dataset. (right panel) A real dataset formed from a noisy subset of these points.</a:t>
            </a:r>
          </a:p>
        </p:txBody>
      </p:sp>
      <p:pic>
        <p:nvPicPr>
          <p:cNvPr id="133" name="Google Shape;111;p24" descr="Google Shape;111;p24"/>
          <p:cNvPicPr>
            <a:picLocks noChangeAspect="1"/>
          </p:cNvPicPr>
          <p:nvPr/>
        </p:nvPicPr>
        <p:blipFill>
          <a:blip r:embed="rId2">
            <a:extLst/>
          </a:blip>
          <a:stretch>
            <a:fillRect/>
          </a:stretch>
        </p:blipFill>
        <p:spPr>
          <a:xfrm>
            <a:off x="674024" y="1049999"/>
            <a:ext cx="7587028" cy="373487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116;p25"/>
          <p:cNvSpPr txBox="1"/>
          <p:nvPr>
            <p:ph type="body" idx="1"/>
          </p:nvPr>
        </p:nvSpPr>
        <p:spPr>
          <a:xfrm>
            <a:off x="311699" y="1152475"/>
            <a:ext cx="8520602" cy="3416400"/>
          </a:xfrm>
          <a:prstGeom prst="rect">
            <a:avLst/>
          </a:prstGeom>
        </p:spPr>
        <p:txBody>
          <a:bodyPr/>
          <a:lstStyle>
            <a:lvl1pPr marL="0" indent="0">
              <a:spcBef>
                <a:spcPts val="1200"/>
              </a:spcBef>
              <a:buSzTx/>
              <a:buNone/>
            </a:lvl1pPr>
          </a:lstStyle>
          <a:p>
            <a:pPr/>
            <a:r>
              <a:t>In the following animation we show the nonlinear decision boundaries provided by fully tuned models employing polynomial, neural network, and stump units.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7" name="animation_4.mp4Google Shape;121;p26" descr="animation_4.mp4Google Shape;121;p26">
            <a:hlinkClick r:id="rId2" invalidUrl="" action="" tgtFrame="" tooltip="" history="1" highlightClick="0" endSnd="0"/>
          </p:cNvPr>
          <p:cNvPicPr>
            <a:picLocks noChangeAspect="1"/>
          </p:cNvPicPr>
          <p:nvPr/>
        </p:nvPicPr>
        <p:blipFill>
          <a:blip r:embed="rId3">
            <a:extLst/>
          </a:blip>
          <a:stretch>
            <a:fillRect/>
          </a:stretch>
        </p:blipFill>
        <p:spPr>
          <a:xfrm>
            <a:off x="1485900" y="1200150"/>
            <a:ext cx="6172200" cy="27432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37"/>
                                        </p:tgtEl>
                                        <p:attrNameLst>
                                          <p:attrName>style.visibility</p:attrName>
                                        </p:attrNameLst>
                                      </p:cBhvr>
                                      <p:to>
                                        <p:strVal val="visible"/>
                                      </p:to>
                                    </p:set>
                                    <p:animEffect filter="fade" transition="in">
                                      <p:cBhvr>
                                        <p:cTn id="7"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7"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ogle Shape;126;p27"/>
          <p:cNvSpPr txBox="1"/>
          <p:nvPr>
            <p:ph type="body" idx="1"/>
          </p:nvPr>
        </p:nvSpPr>
        <p:spPr>
          <a:xfrm>
            <a:off x="311699" y="1152475"/>
            <a:ext cx="8520602" cy="3416400"/>
          </a:xfrm>
          <a:prstGeom prst="rect">
            <a:avLst/>
          </a:prstGeom>
        </p:spPr>
        <p:txBody>
          <a:bodyPr/>
          <a:lstStyle/>
          <a:p>
            <a:pPr marL="0" indent="0">
              <a:buSzTx/>
              <a:buNone/>
            </a:pPr>
            <a:r>
              <a:t>Notice how:</a:t>
            </a:r>
          </a:p>
          <a:p>
            <a:pPr>
              <a:spcBef>
                <a:spcPts val="1200"/>
              </a:spcBef>
            </a:pPr>
            <a:r>
              <a:t>at the start all three tuned models are not complex enough and thus *underfit* the data, providing a classification that in all instances simply classifies the entire space as belonging to the blue class.</a:t>
            </a:r>
          </a:p>
          <a:p>
            <a:pPr>
              <a:spcBef>
                <a:spcPts val="1000"/>
              </a:spcBef>
            </a:pPr>
            <a:r>
              <a:t>each model improves as more units are added, with B = 5 polynomial units, B = 3 neural network units, and B = 5 stump units providing reasonable approximations to the desired circular decision boundary.</a:t>
            </a:r>
          </a:p>
          <a:p>
            <a:pPr>
              <a:spcBef>
                <a:spcPts val="1000"/>
              </a:spcBef>
            </a:pPr>
            <a:r>
              <a:t>soon after we reach these numbers of units each tuned model becomes too complex and *overfits* the training data.</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131;p28"/>
          <p:cNvSpPr txBox="1"/>
          <p:nvPr>
            <p:ph type="body" idx="1"/>
          </p:nvPr>
        </p:nvSpPr>
        <p:spPr>
          <a:xfrm>
            <a:off x="311699" y="1152475"/>
            <a:ext cx="8520602" cy="3416400"/>
          </a:xfrm>
          <a:prstGeom prst="rect">
            <a:avLst/>
          </a:prstGeom>
        </p:spPr>
        <p:txBody>
          <a:bodyPr/>
          <a:lstStyle>
            <a:lvl1pPr marL="0" indent="0">
              <a:spcBef>
                <a:spcPts val="1200"/>
              </a:spcBef>
              <a:buSzTx/>
              <a:buNone/>
            </a:lvl1pPr>
          </a:lstStyle>
          <a:p>
            <a:pPr/>
            <a:r>
              <a:t>In the following animation we plot several neural network-based models along with the corresponding two-class Softmax cost value each attains.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3" name="animation_5.mp4Google Shape;136;p29" descr="animation_5.mp4Google Shape;136;p29">
            <a:hlinkClick r:id="rId2" invalidUrl="" action="" tgtFrame="" tooltip="" history="1" highlightClick="0" endSnd="0"/>
          </p:cNvPr>
          <p:cNvPicPr>
            <a:picLocks noChangeAspect="1"/>
          </p:cNvPicPr>
          <p:nvPr/>
        </p:nvPicPr>
        <p:blipFill>
          <a:blip r:embed="rId3">
            <a:extLst/>
          </a:blip>
          <a:stretch>
            <a:fillRect/>
          </a:stretch>
        </p:blipFill>
        <p:spPr>
          <a:xfrm>
            <a:off x="1485900" y="1200150"/>
            <a:ext cx="6172200" cy="27432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43"/>
                                        </p:tgtEl>
                                        <p:attrNameLst>
                                          <p:attrName>style.visibility</p:attrName>
                                        </p:attrNameLst>
                                      </p:cBhvr>
                                      <p:to>
                                        <p:strVal val="visible"/>
                                      </p:to>
                                    </p:set>
                                    <p:animEffect filter="fade" transition="in">
                                      <p:cBhvr>
                                        <p:cTn id="7"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3"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141;p30"/>
          <p:cNvSpPr txBox="1"/>
          <p:nvPr>
            <p:ph type="body" idx="1"/>
          </p:nvPr>
        </p:nvSpPr>
        <p:spPr>
          <a:xfrm>
            <a:off x="311699" y="1152475"/>
            <a:ext cx="8520602" cy="3416400"/>
          </a:xfrm>
          <a:prstGeom prst="rect">
            <a:avLst/>
          </a:prstGeom>
        </p:spPr>
        <p:txBody>
          <a:bodyPr/>
          <a:lstStyle/>
          <a:p>
            <a:pPr marL="0" indent="0">
              <a:buSzTx/>
              <a:buNone/>
            </a:pPr>
            <a:r>
              <a:t>Notice how: </a:t>
            </a:r>
          </a:p>
          <a:p>
            <a:pPr>
              <a:spcBef>
                <a:spcPts val="1200"/>
              </a:spcBef>
            </a:pPr>
            <a:r>
              <a:t>increasing model capacity by adding more units always *decreases* the cost function value (just as with perfect or near-perfect data).</a:t>
            </a:r>
          </a:p>
          <a:p>
            <a:pPr>
              <a:spcBef>
                <a:spcPts val="1000"/>
              </a:spcBef>
            </a:pPr>
            <a:r>
              <a:t>the resulting classification, after a certain point, actually gets *worse* in terms of how it (the learned decision boundary) represents the general classification phenomenon.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146;p31"/>
          <p:cNvSpPr txBox="1"/>
          <p:nvPr>
            <p:ph type="title"/>
          </p:nvPr>
        </p:nvSpPr>
        <p:spPr>
          <a:xfrm>
            <a:off x="311699" y="2150849"/>
            <a:ext cx="8520602" cy="841801"/>
          </a:xfrm>
          <a:prstGeom prst="rect">
            <a:avLst/>
          </a:prstGeom>
        </p:spPr>
        <p:txBody>
          <a:bodyPr/>
          <a:lstStyle>
            <a:lvl1pPr>
              <a:defRPr sz="2500"/>
            </a:lvl1pPr>
          </a:lstStyle>
          <a:p>
            <a:pPr/>
            <a:r>
              <a:t>The capacity and optimization dials, revisited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title"/>
          </p:nvPr>
        </p:nvSpPr>
        <p:spPr>
          <a:xfrm>
            <a:off x="311699" y="2150849"/>
            <a:ext cx="8520602" cy="841801"/>
          </a:xfrm>
          <a:prstGeom prst="rect">
            <a:avLst/>
          </a:prstGeom>
        </p:spPr>
        <p:txBody>
          <a:bodyPr/>
          <a:lstStyle>
            <a:lvl1pPr>
              <a:defRPr sz="2500"/>
            </a:lvl1pPr>
          </a:lstStyle>
          <a:p>
            <a:pPr/>
            <a:r>
              <a:t>Prototypical examples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151;p32"/>
          <p:cNvSpPr txBox="1"/>
          <p:nvPr>
            <p:ph type="body" idx="1"/>
          </p:nvPr>
        </p:nvSpPr>
        <p:spPr>
          <a:xfrm>
            <a:off x="311699" y="1152475"/>
            <a:ext cx="8520602" cy="3416400"/>
          </a:xfrm>
          <a:prstGeom prst="rect">
            <a:avLst/>
          </a:prstGeom>
        </p:spPr>
        <p:txBody>
          <a:bodyPr/>
          <a:lstStyle/>
          <a:p>
            <a:pPr/>
            <a:r>
              <a:t>When dealing with perfect data the best setting of capacity/optimization dials is when both dials are set all the way to the right.</a:t>
            </a:r>
          </a:p>
          <a:p>
            <a:pPr>
              <a:spcBef>
                <a:spcPts val="1000"/>
              </a:spcBef>
            </a:pPr>
            <a:r>
              <a:t>This means employing a model with maximum possible capacity and minimizing its corresponding cost to completion.</a:t>
            </a:r>
          </a:p>
          <a:p>
            <a:pPr>
              <a:spcBef>
                <a:spcPts val="1000"/>
              </a:spcBef>
            </a:pPr>
            <a:r>
              <a:t>The prototypical examples we just saw illustrate how with real data we cannot simply set our capacity and optimization dials all the way to the right.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56;p33"/>
          <p:cNvSpPr txBox="1"/>
          <p:nvPr>
            <p:ph type="body" sz="quarter" idx="1"/>
          </p:nvPr>
        </p:nvSpPr>
        <p:spPr>
          <a:xfrm>
            <a:off x="311699" y="448875"/>
            <a:ext cx="8520602" cy="958201"/>
          </a:xfrm>
          <a:prstGeom prst="rect">
            <a:avLst/>
          </a:prstGeom>
        </p:spPr>
        <p:txBody>
          <a:bodyPr/>
          <a:lstStyle>
            <a:lvl1pPr marL="0" indent="0">
              <a:spcBef>
                <a:spcPts val="1200"/>
              </a:spcBef>
              <a:buSzTx/>
              <a:buNone/>
            </a:lvl1pPr>
          </a:lstStyle>
          <a:p>
            <a:pPr/>
            <a:r>
              <a:t>Setting the optimization dial all the way to the right, with real data (unlike perfect data) we cannot simply set our capacity dial all the way to the right as well! </a:t>
            </a:r>
          </a:p>
        </p:txBody>
      </p:sp>
      <p:pic>
        <p:nvPicPr>
          <p:cNvPr id="152" name="Google Shape;157;p33" descr="Google Shape;157;p33"/>
          <p:cNvPicPr>
            <a:picLocks noChangeAspect="1"/>
          </p:cNvPicPr>
          <p:nvPr/>
        </p:nvPicPr>
        <p:blipFill>
          <a:blip r:embed="rId2">
            <a:extLst/>
          </a:blip>
          <a:stretch>
            <a:fillRect/>
          </a:stretch>
        </p:blipFill>
        <p:spPr>
          <a:xfrm>
            <a:off x="1692812" y="1316850"/>
            <a:ext cx="5758383" cy="3431626"/>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162;p34"/>
          <p:cNvSpPr txBox="1"/>
          <p:nvPr>
            <p:ph type="body" sz="half" idx="1"/>
          </p:nvPr>
        </p:nvSpPr>
        <p:spPr>
          <a:xfrm>
            <a:off x="311699" y="424625"/>
            <a:ext cx="8520602" cy="1116001"/>
          </a:xfrm>
          <a:prstGeom prst="rect">
            <a:avLst/>
          </a:prstGeom>
        </p:spPr>
        <p:txBody>
          <a:bodyPr/>
          <a:lstStyle>
            <a:lvl1pPr marL="0" indent="0">
              <a:spcBef>
                <a:spcPts val="1200"/>
              </a:spcBef>
              <a:buSzTx/>
              <a:buNone/>
            </a:lvl1pPr>
          </a:lstStyle>
          <a:p>
            <a:pPr/>
            <a:r>
              <a:t>Setting the capacity dial all the way to the right, with real data (unlike perfect data) we cannot simply set our optimization dial all the way to the right as well!</a:t>
            </a:r>
          </a:p>
        </p:txBody>
      </p:sp>
      <p:pic>
        <p:nvPicPr>
          <p:cNvPr id="155" name="Google Shape;163;p34" descr="Google Shape;163;p34"/>
          <p:cNvPicPr>
            <a:picLocks noChangeAspect="1"/>
          </p:cNvPicPr>
          <p:nvPr/>
        </p:nvPicPr>
        <p:blipFill>
          <a:blip r:embed="rId2">
            <a:extLst/>
          </a:blip>
          <a:stretch>
            <a:fillRect/>
          </a:stretch>
        </p:blipFill>
        <p:spPr>
          <a:xfrm>
            <a:off x="1783050" y="1353375"/>
            <a:ext cx="5577900" cy="329807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oogle Shape;168;p35"/>
          <p:cNvSpPr txBox="1"/>
          <p:nvPr>
            <p:ph type="title"/>
          </p:nvPr>
        </p:nvSpPr>
        <p:spPr>
          <a:xfrm>
            <a:off x="311699" y="2150849"/>
            <a:ext cx="8520602" cy="841801"/>
          </a:xfrm>
          <a:prstGeom prst="rect">
            <a:avLst/>
          </a:prstGeom>
        </p:spPr>
        <p:txBody>
          <a:bodyPr/>
          <a:lstStyle>
            <a:lvl1pPr>
              <a:defRPr sz="2500"/>
            </a:lvl1pPr>
          </a:lstStyle>
          <a:p>
            <a:pPr/>
            <a:r>
              <a:t>Motivating a new measurement tool</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173;p36"/>
          <p:cNvSpPr txBox="1"/>
          <p:nvPr>
            <p:ph type="body" idx="1"/>
          </p:nvPr>
        </p:nvSpPr>
        <p:spPr>
          <a:xfrm>
            <a:off x="311699" y="1152475"/>
            <a:ext cx="8520602" cy="3416400"/>
          </a:xfrm>
          <a:prstGeom prst="rect">
            <a:avLst/>
          </a:prstGeom>
        </p:spPr>
        <p:txBody>
          <a:bodyPr/>
          <a:lstStyle>
            <a:lvl1pPr marL="0" indent="0">
              <a:spcBef>
                <a:spcPts val="1200"/>
              </a:spcBef>
              <a:buSzTx/>
              <a:buNone/>
            </a:lvl1pPr>
          </a:lstStyle>
          <a:p>
            <a:pPr/>
            <a:r>
              <a:t>How we set our capacity and optimization dials in order to achieve a final tuned model that has *just the right amount of complexity* for a given dataset is the main challenge we face when employing universal approximator-based models with real data.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78;p37"/>
          <p:cNvSpPr txBox="1"/>
          <p:nvPr>
            <p:ph type="body" sz="quarter" idx="1"/>
          </p:nvPr>
        </p:nvSpPr>
        <p:spPr>
          <a:xfrm>
            <a:off x="311699" y="230525"/>
            <a:ext cx="8520602" cy="933900"/>
          </a:xfrm>
          <a:prstGeom prst="rect">
            <a:avLst/>
          </a:prstGeom>
        </p:spPr>
        <p:txBody>
          <a:bodyPr/>
          <a:lstStyle>
            <a:lvl1pPr marL="0" indent="0">
              <a:spcBef>
                <a:spcPts val="1200"/>
              </a:spcBef>
              <a:buSzTx/>
              <a:buNone/>
            </a:lvl1pPr>
          </a:lstStyle>
          <a:p>
            <a:pPr/>
            <a:r>
              <a:t>What do both the underfitting and overfitting patterns have in common, that the "just right" model does not?</a:t>
            </a:r>
          </a:p>
        </p:txBody>
      </p:sp>
      <p:pic>
        <p:nvPicPr>
          <p:cNvPr id="162" name="Google Shape;179;p37" descr="Google Shape;179;p37"/>
          <p:cNvPicPr>
            <a:picLocks noChangeAspect="1"/>
          </p:cNvPicPr>
          <p:nvPr/>
        </p:nvPicPr>
        <p:blipFill>
          <a:blip r:embed="rId2">
            <a:extLst/>
          </a:blip>
          <a:stretch>
            <a:fillRect/>
          </a:stretch>
        </p:blipFill>
        <p:spPr>
          <a:xfrm>
            <a:off x="1255300" y="1043124"/>
            <a:ext cx="6633389" cy="4100378"/>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184;p38"/>
          <p:cNvSpPr txBox="1"/>
          <p:nvPr>
            <p:ph type="body" idx="1"/>
          </p:nvPr>
        </p:nvSpPr>
        <p:spPr>
          <a:xfrm>
            <a:off x="311699" y="1152475"/>
            <a:ext cx="8520602" cy="3416400"/>
          </a:xfrm>
          <a:prstGeom prst="rect">
            <a:avLst/>
          </a:prstGeom>
        </p:spPr>
        <p:txBody>
          <a:bodyPr/>
          <a:lstStyle/>
          <a:p>
            <a:pPr marL="0" indent="0">
              <a:buSzTx/>
              <a:buNone/>
            </a:pPr>
            <a:r>
              <a:t>Observation</a:t>
            </a:r>
          </a:p>
          <a:p>
            <a:pPr marL="0" indent="0">
              <a:spcBef>
                <a:spcPts val="1200"/>
              </a:spcBef>
              <a:buSzTx/>
              <a:buNone/>
            </a:pPr>
            <a:r>
              <a:t>While the underfitting and overfitting models differ in how well they represent data *we already have*, they will both fail to adequately represent *new data* generated via the same process by which the current data was made.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189;p39"/>
          <p:cNvSpPr txBox="1"/>
          <p:nvPr>
            <p:ph type="body" idx="1"/>
          </p:nvPr>
        </p:nvSpPr>
        <p:spPr>
          <a:xfrm>
            <a:off x="311699" y="1152475"/>
            <a:ext cx="8520602" cy="3416400"/>
          </a:xfrm>
          <a:prstGeom prst="rect">
            <a:avLst/>
          </a:prstGeom>
        </p:spPr>
        <p:txBody>
          <a:bodyPr/>
          <a:lstStyle/>
          <a:p>
            <a:pPr marL="0" indent="0">
              <a:buSzTx/>
              <a:buNone/>
            </a:pPr>
            <a:r>
              <a:t> Question</a:t>
            </a:r>
          </a:p>
          <a:p>
            <a:pPr marL="0" indent="0">
              <a:spcBef>
                <a:spcPts val="1200"/>
              </a:spcBef>
              <a:buSzTx/>
              <a:buNone/>
            </a:pPr>
          </a:p>
          <a:p>
            <a:pPr marL="0" indent="0">
              <a:spcBef>
                <a:spcPts val="1200"/>
              </a:spcBef>
              <a:buSzTx/>
              <a:buNone/>
            </a:pPr>
            <a:r>
              <a:t>But how do we quantify something we will receive in the future?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Google Shape;194;p40"/>
          <p:cNvSpPr txBox="1"/>
          <p:nvPr>
            <p:ph type="title"/>
          </p:nvPr>
        </p:nvSpPr>
        <p:spPr>
          <a:xfrm>
            <a:off x="311699" y="2150849"/>
            <a:ext cx="8520602" cy="841801"/>
          </a:xfrm>
          <a:prstGeom prst="rect">
            <a:avLst/>
          </a:prstGeom>
        </p:spPr>
        <p:txBody>
          <a:bodyPr/>
          <a:lstStyle>
            <a:lvl1pPr>
              <a:defRPr sz="2500"/>
            </a:lvl1pPr>
          </a:lstStyle>
          <a:p>
            <a:pPr/>
            <a:r>
              <a:t>The validation error</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199;p41"/>
          <p:cNvSpPr txBox="1"/>
          <p:nvPr>
            <p:ph type="body" idx="1"/>
          </p:nvPr>
        </p:nvSpPr>
        <p:spPr>
          <a:xfrm>
            <a:off x="311699" y="1152475"/>
            <a:ext cx="8520602" cy="3416400"/>
          </a:xfrm>
          <a:prstGeom prst="rect">
            <a:avLst/>
          </a:prstGeom>
        </p:spPr>
        <p:txBody>
          <a:bodyPr/>
          <a:lstStyle>
            <a:lvl1pPr marL="0" indent="0">
              <a:spcBef>
                <a:spcPts val="1200"/>
              </a:spcBef>
              <a:buSzTx/>
              <a:buNone/>
            </a:lvl1pPr>
          </a:lstStyle>
          <a:p>
            <a:pPr/>
            <a:r>
              <a:t>To simulate the data we receive in the future, we simply remove a random portion of our data and treat it as "new data we might receive in the future." We train our selection of models on only the portion of data that remains, and *validate* the performance of each model on this randomly removed chunk of "new" data.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title"/>
          </p:nvPr>
        </p:nvSpPr>
        <p:spPr>
          <a:xfrm>
            <a:off x="311699" y="2150849"/>
            <a:ext cx="8520602" cy="841801"/>
          </a:xfrm>
          <a:prstGeom prst="rect">
            <a:avLst/>
          </a:prstGeom>
        </p:spPr>
        <p:txBody>
          <a:bodyPr/>
          <a:lstStyle>
            <a:lvl1pPr>
              <a:defRPr sz="2500"/>
            </a:lvl1pPr>
          </a:lstStyle>
          <a:p>
            <a:pPr/>
            <a:r>
              <a:t>Example: Universal approximation of real regression data</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Google Shape;204;p42"/>
          <p:cNvSpPr txBox="1"/>
          <p:nvPr>
            <p:ph type="body" sz="half" idx="1"/>
          </p:nvPr>
        </p:nvSpPr>
        <p:spPr>
          <a:xfrm>
            <a:off x="311699" y="242649"/>
            <a:ext cx="8520602" cy="1164602"/>
          </a:xfrm>
          <a:prstGeom prst="rect">
            <a:avLst/>
          </a:prstGeom>
        </p:spPr>
        <p:txBody>
          <a:bodyPr/>
          <a:lstStyle/>
          <a:p>
            <a:pPr marL="402336" indent="-301752" defTabSz="804672">
              <a:buSzPts val="1500"/>
              <a:defRPr sz="1584"/>
            </a:pPr>
            <a:r>
              <a:t>The random portion of the data we remove to validate our model(s) is commonly called the *validation data* </a:t>
            </a:r>
          </a:p>
          <a:p>
            <a:pPr marL="402336" indent="-301752" defTabSz="804672">
              <a:spcBef>
                <a:spcPts val="800"/>
              </a:spcBef>
              <a:buSzPts val="1500"/>
              <a:defRPr sz="1584"/>
            </a:pPr>
            <a:r>
              <a:t>The remaining portion we use to train models is likewise referred to as the *training data*</a:t>
            </a:r>
          </a:p>
        </p:txBody>
      </p:sp>
      <p:pic>
        <p:nvPicPr>
          <p:cNvPr id="173" name="Google Shape;205;p42" descr="Google Shape;205;p42"/>
          <p:cNvPicPr>
            <a:picLocks noChangeAspect="1"/>
          </p:cNvPicPr>
          <p:nvPr/>
        </p:nvPicPr>
        <p:blipFill>
          <a:blip r:embed="rId2">
            <a:extLst/>
          </a:blip>
          <a:stretch>
            <a:fillRect/>
          </a:stretch>
        </p:blipFill>
        <p:spPr>
          <a:xfrm>
            <a:off x="152400" y="2166174"/>
            <a:ext cx="8839200" cy="186652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210;p43"/>
          <p:cNvSpPr txBox="1"/>
          <p:nvPr>
            <p:ph type="body" idx="1"/>
          </p:nvPr>
        </p:nvSpPr>
        <p:spPr>
          <a:xfrm>
            <a:off x="311699" y="1152475"/>
            <a:ext cx="8520602" cy="3416400"/>
          </a:xfrm>
          <a:prstGeom prst="rect">
            <a:avLst/>
          </a:prstGeom>
        </p:spPr>
        <p:txBody>
          <a:bodyPr/>
          <a:lstStyle/>
          <a:p>
            <a:pPr/>
            <a:r>
              <a:t>There is no precise rule for what portion of a given dataset should be saved for validation. </a:t>
            </a:r>
          </a:p>
          <a:p>
            <a:pPr>
              <a:spcBef>
                <a:spcPts val="1000"/>
              </a:spcBef>
            </a:pPr>
            <a:r>
              <a:t>In practice, typically between        to      of the data is assigned to the validation set.</a:t>
            </a:r>
          </a:p>
          <a:p>
            <a:pPr>
              <a:spcBef>
                <a:spcPts val="1000"/>
              </a:spcBef>
            </a:pPr>
            <a:r>
              <a:t>Generally speaking, the larger and/or more representative (of the true phenomenon from which the data is sampled) a dataset is the larger the portion of the original data may be assigned to the validation set (e.g.,      ).</a:t>
            </a:r>
          </a:p>
        </p:txBody>
      </p:sp>
      <p:pic>
        <p:nvPicPr>
          <p:cNvPr id="176" name="MathEquation,#000000Google Shape;211;p43" descr="MathEquation,#000000Google Shape;211;p43"/>
          <p:cNvPicPr>
            <a:picLocks noChangeAspect="1"/>
          </p:cNvPicPr>
          <p:nvPr/>
        </p:nvPicPr>
        <p:blipFill>
          <a:blip r:embed="rId2">
            <a:extLst/>
          </a:blip>
          <a:stretch>
            <a:fillRect/>
          </a:stretch>
        </p:blipFill>
        <p:spPr>
          <a:xfrm>
            <a:off x="3906125" y="1928799"/>
            <a:ext cx="311701" cy="421970"/>
          </a:xfrm>
          <a:prstGeom prst="rect">
            <a:avLst/>
          </a:prstGeom>
          <a:ln w="12700">
            <a:miter lim="400000"/>
          </a:ln>
        </p:spPr>
      </p:pic>
      <p:pic>
        <p:nvPicPr>
          <p:cNvPr id="177" name="MathEquation,#000000Google Shape;212;p43" descr="MathEquation,#000000Google Shape;212;p43"/>
          <p:cNvPicPr>
            <a:picLocks noChangeAspect="1"/>
          </p:cNvPicPr>
          <p:nvPr/>
        </p:nvPicPr>
        <p:blipFill>
          <a:blip r:embed="rId3">
            <a:extLst/>
          </a:blip>
          <a:stretch>
            <a:fillRect/>
          </a:stretch>
        </p:blipFill>
        <p:spPr>
          <a:xfrm>
            <a:off x="4572000" y="1928799"/>
            <a:ext cx="208393" cy="421975"/>
          </a:xfrm>
          <a:prstGeom prst="rect">
            <a:avLst/>
          </a:prstGeom>
          <a:ln w="12700">
            <a:miter lim="400000"/>
          </a:ln>
        </p:spPr>
      </p:pic>
      <p:pic>
        <p:nvPicPr>
          <p:cNvPr id="178" name="MathEquation,#000000Google Shape;213;p43" descr="MathEquation,#000000Google Shape;213;p43"/>
          <p:cNvPicPr>
            <a:picLocks noChangeAspect="1"/>
          </p:cNvPicPr>
          <p:nvPr/>
        </p:nvPicPr>
        <p:blipFill>
          <a:blip r:embed="rId3">
            <a:extLst/>
          </a:blip>
          <a:stretch>
            <a:fillRect/>
          </a:stretch>
        </p:blipFill>
        <p:spPr>
          <a:xfrm>
            <a:off x="7999749" y="3367075"/>
            <a:ext cx="208393" cy="42197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body" sz="quarter" idx="1"/>
          </p:nvPr>
        </p:nvSpPr>
        <p:spPr>
          <a:xfrm>
            <a:off x="311699" y="412475"/>
            <a:ext cx="8520602" cy="1006801"/>
          </a:xfrm>
          <a:prstGeom prst="rect">
            <a:avLst/>
          </a:prstGeom>
        </p:spPr>
        <p:txBody>
          <a:bodyPr/>
          <a:lstStyle>
            <a:lvl1pPr marL="0" indent="0" defTabSz="841247">
              <a:spcBef>
                <a:spcPts val="1100"/>
              </a:spcBef>
              <a:buSzTx/>
              <a:buNone/>
              <a:defRPr sz="1656"/>
            </a:lvl1pPr>
          </a:lstStyle>
          <a:p>
            <a:pPr/>
            <a:r>
              <a:t>(left panel) A *near-perfect* sinusoidal dataset. (right panel) A *real* regression dataset formed by adding random noise to the output of a small subset of the dataset on the right.</a:t>
            </a:r>
          </a:p>
        </p:txBody>
      </p:sp>
      <p:pic>
        <p:nvPicPr>
          <p:cNvPr id="116" name="Google Shape;70;p16" descr="Google Shape;70;p16"/>
          <p:cNvPicPr>
            <a:picLocks noChangeAspect="1"/>
          </p:cNvPicPr>
          <p:nvPr/>
        </p:nvPicPr>
        <p:blipFill>
          <a:blip r:embed="rId2">
            <a:extLst/>
          </a:blip>
          <a:stretch>
            <a:fillRect/>
          </a:stretch>
        </p:blipFill>
        <p:spPr>
          <a:xfrm>
            <a:off x="651625" y="1523149"/>
            <a:ext cx="7840759" cy="341942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75;p17"/>
          <p:cNvSpPr txBox="1"/>
          <p:nvPr>
            <p:ph type="body" idx="1"/>
          </p:nvPr>
        </p:nvSpPr>
        <p:spPr>
          <a:xfrm>
            <a:off x="311699" y="1152475"/>
            <a:ext cx="8520602" cy="3416400"/>
          </a:xfrm>
          <a:prstGeom prst="rect">
            <a:avLst/>
          </a:prstGeom>
        </p:spPr>
        <p:txBody>
          <a:bodyPr/>
          <a:lstStyle>
            <a:lvl1pPr marL="0" indent="0">
              <a:spcBef>
                <a:spcPts val="1200"/>
              </a:spcBef>
              <a:buSzTx/>
              <a:buNone/>
            </a:lvl1pPr>
          </a:lstStyle>
          <a:p>
            <a:pPr/>
            <a:r>
              <a:t>In the following animation we illustrate the fully tuned nonlinear fit of a model employing 1 through 20 polynomial, neural network, and stump units.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0" name="animation_2.mp4" descr="animation_2.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0" y="742950"/>
            <a:ext cx="9144000" cy="3657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0000" fill="hold"/>
                                        <p:tgtEl>
                                          <p:spTgt spid="120"/>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20"/>
                </p:tgtEl>
              </p:cMediaNode>
            </p:video>
            <p:seq concurrent="1" prevAc="none" nextAc="seek">
              <p:cTn id="8" evtFilter="cancelBubble" nodeType="interactiveSeq" restart="whenNotActive" fill="hold">
                <p:stCondLst>
                  <p:cond delay="0" evt="onClick">
                    <p:tgtEl>
                      <p:spTgt spid="120"/>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120"/>
                                        </p:tgtEl>
                                      </p:cBhvr>
                                    </p:cmd>
                                  </p:childTnLst>
                                </p:cTn>
                              </p:par>
                            </p:childTnLst>
                          </p:cTn>
                        </p:par>
                      </p:childTnLst>
                    </p:cTn>
                  </p:par>
                </p:childTnLst>
              </p:cTn>
              <p:nextCondLst>
                <p:cond delay="0" evt="onClick">
                  <p:tgtEl>
                    <p:spTgt spid="120"/>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Google Shape;85;p19"/>
          <p:cNvSpPr txBox="1"/>
          <p:nvPr>
            <p:ph type="body" idx="1"/>
          </p:nvPr>
        </p:nvSpPr>
        <p:spPr>
          <a:xfrm>
            <a:off x="311699" y="1152475"/>
            <a:ext cx="8520602" cy="3416400"/>
          </a:xfrm>
          <a:prstGeom prst="rect">
            <a:avLst/>
          </a:prstGeom>
        </p:spPr>
        <p:txBody>
          <a:bodyPr/>
          <a:lstStyle/>
          <a:p>
            <a:pPr marL="0" indent="0">
              <a:buSzTx/>
              <a:buNone/>
            </a:pPr>
            <a:r>
              <a:t>Notice how:</a:t>
            </a:r>
          </a:p>
          <a:p>
            <a:pPr>
              <a:spcBef>
                <a:spcPts val="1000"/>
              </a:spcBef>
            </a:pPr>
            <a:r>
              <a:t>with each of the universal approximators, all three models *underfit* the data when using only B = 1 unit in each case.</a:t>
            </a:r>
          </a:p>
          <a:p>
            <a:pPr>
              <a:spcBef>
                <a:spcPts val="1000"/>
              </a:spcBef>
            </a:pPr>
            <a:r>
              <a:t>each model improves as we increase B, but only up to a certain point after which each *tuned* model becomes far too complex and overfits the data.</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Google Shape;90;p20"/>
          <p:cNvSpPr txBox="1"/>
          <p:nvPr>
            <p:ph type="body" idx="1"/>
          </p:nvPr>
        </p:nvSpPr>
        <p:spPr>
          <a:xfrm>
            <a:off x="311699" y="1152475"/>
            <a:ext cx="8520602" cy="3416400"/>
          </a:xfrm>
          <a:prstGeom prst="rect">
            <a:avLst/>
          </a:prstGeom>
        </p:spPr>
        <p:txBody>
          <a:bodyPr/>
          <a:lstStyle>
            <a:lvl1pPr marL="0" indent="0">
              <a:spcBef>
                <a:spcPts val="1200"/>
              </a:spcBef>
              <a:buSzTx/>
              <a:buNone/>
            </a:lvl1pPr>
          </a:lstStyle>
          <a:p>
            <a:pPr/>
            <a:r>
              <a:t>The following animation shows several polynomial-based models along with the corresponding Least Squares cost value each attains, i.e., the model's *training error*.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animation_3.mp4" descr="animation_3.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457200" y="742950"/>
            <a:ext cx="8229600" cy="3657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21000" fill="hold"/>
                                        <p:tgtEl>
                                          <p:spTgt spid="126"/>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26"/>
                </p:tgtEl>
              </p:cMediaNode>
            </p:video>
            <p:seq concurrent="1" prevAc="none" nextAc="seek">
              <p:cTn id="8" evtFilter="cancelBubble" nodeType="interactiveSeq" restart="whenNotActive" fill="hold">
                <p:stCondLst>
                  <p:cond delay="0" evt="onClick">
                    <p:tgtEl>
                      <p:spTgt spid="126"/>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126"/>
                                        </p:tgtEl>
                                      </p:cBhvr>
                                    </p:cmd>
                                  </p:childTnLst>
                                </p:cTn>
                              </p:par>
                            </p:childTnLst>
                          </p:cTn>
                        </p:par>
                      </p:childTnLst>
                    </p:cTn>
                  </p:par>
                </p:childTnLst>
              </p:cTn>
              <p:nextCondLst>
                <p:cond delay="0" evt="onClick">
                  <p:tgtEl>
                    <p:spTgt spid="126"/>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