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media1.mp4" ContentType="video/unknown"/>
  <Override PartName="/ppt/media/media2.mp4" ContentType="video/unknown"/>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4"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8.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2.png"/><Relationship Id="rId3"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3.png"/><Relationship Id="rId3" Type="http://schemas.openxmlformats.org/officeDocument/2006/relationships/image" Target="../media/image9.png"/><Relationship Id="rId4" Type="http://schemas.openxmlformats.org/officeDocument/2006/relationships/image" Target="../media/image34.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5.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6.png"/><Relationship Id="rId3" Type="http://schemas.openxmlformats.org/officeDocument/2006/relationships/image" Target="../media/image37.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video" Target="../media/media1.mp4"/><Relationship Id="rId3" Type="http://schemas.microsoft.com/office/2007/relationships/media" Target="../media/media1.mp4"/><Relationship Id="rId4" Type="http://schemas.openxmlformats.org/officeDocument/2006/relationships/image" Target="../media/image38.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image" Target="../media/image9.png"/><Relationship Id="rId5" Type="http://schemas.openxmlformats.org/officeDocument/2006/relationships/image" Target="../media/image41.png"/><Relationship Id="rId6" Type="http://schemas.openxmlformats.org/officeDocument/2006/relationships/image" Target="../media/image4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3.png"/><Relationship Id="rId3" Type="http://schemas.openxmlformats.org/officeDocument/2006/relationships/image" Target="../media/image44.png"/><Relationship Id="rId4" Type="http://schemas.openxmlformats.org/officeDocument/2006/relationships/image" Target="../media/image41.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5.png"/><Relationship Id="rId3" Type="http://schemas.openxmlformats.org/officeDocument/2006/relationships/image" Target="../media/image46.png"/><Relationship Id="rId4" Type="http://schemas.openxmlformats.org/officeDocument/2006/relationships/image" Target="../media/image9.png"/><Relationship Id="rId5" Type="http://schemas.openxmlformats.org/officeDocument/2006/relationships/image" Target="../media/image47.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video" Target="../media/media2.mp4"/><Relationship Id="rId3" Type="http://schemas.microsoft.com/office/2007/relationships/media" Target="../media/media2.mp4"/><Relationship Id="rId4" Type="http://schemas.openxmlformats.org/officeDocument/2006/relationships/image" Target="../media/image48.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Google Shape;54;p13"/>
          <p:cNvSpPr txBox="1"/>
          <p:nvPr>
            <p:ph type="ctrTitle"/>
          </p:nvPr>
        </p:nvSpPr>
        <p:spPr>
          <a:xfrm>
            <a:off x="311707" y="744575"/>
            <a:ext cx="8520602" cy="2052599"/>
          </a:xfrm>
          <a:prstGeom prst="rect">
            <a:avLst/>
          </a:prstGeom>
        </p:spPr>
        <p:txBody>
          <a:bodyPr/>
          <a:lstStyle>
            <a:lvl1pPr>
              <a:defRPr sz="2500"/>
            </a:lvl1pPr>
          </a:lstStyle>
          <a:p>
            <a:pPr/>
            <a:r>
              <a:t>11.5 Efficient Cross-Validation via Boosting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Google Shape;112;p22"/>
          <p:cNvSpPr txBox="1"/>
          <p:nvPr>
            <p:ph type="body" idx="1"/>
          </p:nvPr>
        </p:nvSpPr>
        <p:spPr>
          <a:xfrm>
            <a:off x="311699" y="1152475"/>
            <a:ext cx="8520602" cy="3416400"/>
          </a:xfrm>
          <a:prstGeom prst="rect">
            <a:avLst/>
          </a:prstGeom>
        </p:spPr>
        <p:txBody>
          <a:bodyPr/>
          <a:lstStyle/>
          <a:p>
            <a:pPr/>
            <a:r>
              <a:t>The process of boosting is performed in a total of M rounds.</a:t>
            </a:r>
          </a:p>
          <a:p>
            <a:pPr>
              <a:spcBef>
                <a:spcPts val="1000"/>
              </a:spcBef>
            </a:pPr>
            <a:r>
              <a:t>At each round we determine which unit, when added to the running model, best lowers its training error.</a:t>
            </a:r>
          </a:p>
          <a:p>
            <a:pPr>
              <a:spcBef>
                <a:spcPts val="1000"/>
              </a:spcBef>
            </a:pPr>
            <a:r>
              <a:t>We then measure the corresponding validation error provided by this update, and in the end after all rounds of boosting are complete, use the lowest validation error measurement found to decide which round provided the best overall model.</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Google Shape;117;p23"/>
          <p:cNvSpPr txBox="1"/>
          <p:nvPr>
            <p:ph type="body" idx="1"/>
          </p:nvPr>
        </p:nvSpPr>
        <p:spPr>
          <a:xfrm>
            <a:off x="311699" y="1152475"/>
            <a:ext cx="8520602" cy="3416400"/>
          </a:xfrm>
          <a:prstGeom prst="rect">
            <a:avLst/>
          </a:prstGeom>
        </p:spPr>
        <p:txBody>
          <a:bodyPr/>
          <a:lstStyle/>
          <a:p>
            <a:pPr/>
            <a:r>
              <a:t>For the sake of simplicity, we only discuss nonlinear regression on the training dataset                  employing the Least Squares cost.</a:t>
            </a:r>
          </a:p>
          <a:p>
            <a:pPr>
              <a:spcBef>
                <a:spcPts val="1000"/>
              </a:spcBef>
            </a:pPr>
            <a:r>
              <a:t>However, the principles of boosting we will see remain *exactly* the same for other learning tasks (e.g., two-class and multi-class classification) and their associated costs.</a:t>
            </a:r>
          </a:p>
        </p:txBody>
      </p:sp>
      <p:pic>
        <p:nvPicPr>
          <p:cNvPr id="143" name="MathEquation,#000000Google Shape;118;p23" descr="MathEquation,#000000Google Shape;118;p23"/>
          <p:cNvPicPr>
            <a:picLocks noChangeAspect="1"/>
          </p:cNvPicPr>
          <p:nvPr/>
        </p:nvPicPr>
        <p:blipFill>
          <a:blip r:embed="rId2">
            <a:extLst/>
          </a:blip>
          <a:stretch>
            <a:fillRect/>
          </a:stretch>
        </p:blipFill>
        <p:spPr>
          <a:xfrm>
            <a:off x="1746849" y="1589149"/>
            <a:ext cx="899117" cy="2540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Google Shape;123;p24"/>
          <p:cNvSpPr txBox="1"/>
          <p:nvPr>
            <p:ph type="title"/>
          </p:nvPr>
        </p:nvSpPr>
        <p:spPr>
          <a:xfrm>
            <a:off x="311699" y="2150849"/>
            <a:ext cx="8520602" cy="841801"/>
          </a:xfrm>
          <a:prstGeom prst="rect">
            <a:avLst/>
          </a:prstGeom>
        </p:spPr>
        <p:txBody>
          <a:bodyPr/>
          <a:lstStyle>
            <a:lvl1pPr>
              <a:defRPr sz="2500"/>
            </a:lvl1pPr>
          </a:lstStyle>
          <a:p>
            <a:pPr/>
            <a:r>
              <a:t> Round 0 of boosting</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Google Shape;128;p25"/>
          <p:cNvSpPr txBox="1"/>
          <p:nvPr>
            <p:ph type="body" idx="1"/>
          </p:nvPr>
        </p:nvSpPr>
        <p:spPr>
          <a:xfrm>
            <a:off x="311699" y="1152475"/>
            <a:ext cx="8520602" cy="3416400"/>
          </a:xfrm>
          <a:prstGeom prst="rect">
            <a:avLst/>
          </a:prstGeom>
        </p:spPr>
        <p:txBody>
          <a:bodyPr/>
          <a:lstStyle/>
          <a:p>
            <a:pPr/>
            <a:r>
              <a:t>Round 0 starts with the model </a:t>
            </a:r>
          </a:p>
          <a:p>
            <a:pPr marL="0" indent="457200">
              <a:spcBef>
                <a:spcPts val="1000"/>
              </a:spcBef>
              <a:buSzTx/>
              <a:buNone/>
            </a:pPr>
          </a:p>
          <a:p>
            <a:pPr marL="0" indent="457200">
              <a:spcBef>
                <a:spcPts val="1000"/>
              </a:spcBef>
              <a:buSzTx/>
              <a:buNone/>
            </a:pPr>
            <a:r>
              <a:t>whose weight set                  contains a</a:t>
            </a:r>
          </a:p>
          <a:p>
            <a:pPr>
              <a:spcBef>
                <a:spcPts val="1000"/>
              </a:spcBef>
            </a:pPr>
            <a:r>
              <a:t>single bias weight, whose optimal value         is found by by minimizing the Least Squares cost</a:t>
            </a:r>
          </a:p>
          <a:p>
            <a:pPr marL="0" indent="457200">
              <a:spcBef>
                <a:spcPts val="1000"/>
              </a:spcBef>
              <a:buSzTx/>
              <a:buNone/>
            </a:pPr>
          </a:p>
          <a:p>
            <a:pPr>
              <a:spcBef>
                <a:spcPts val="1000"/>
              </a:spcBef>
            </a:pPr>
            <a:r>
              <a:t>We fix the bias weight at the value of        forever more throughout the process.</a:t>
            </a:r>
          </a:p>
        </p:txBody>
      </p:sp>
      <p:pic>
        <p:nvPicPr>
          <p:cNvPr id="148" name="MathEquation,#000000Google Shape;129;p25" descr="MathEquation,#000000Google Shape;129;p25"/>
          <p:cNvPicPr>
            <a:picLocks noChangeAspect="1"/>
          </p:cNvPicPr>
          <p:nvPr/>
        </p:nvPicPr>
        <p:blipFill>
          <a:blip r:embed="rId2">
            <a:extLst/>
          </a:blip>
          <a:stretch>
            <a:fillRect/>
          </a:stretch>
        </p:blipFill>
        <p:spPr>
          <a:xfrm>
            <a:off x="3434812" y="1601275"/>
            <a:ext cx="2274377" cy="363901"/>
          </a:xfrm>
          <a:prstGeom prst="rect">
            <a:avLst/>
          </a:prstGeom>
          <a:ln w="12700">
            <a:miter lim="400000"/>
          </a:ln>
        </p:spPr>
      </p:pic>
      <p:pic>
        <p:nvPicPr>
          <p:cNvPr id="149" name="MathEquation,#000000Google Shape;130;p25" descr="MathEquation,#000000Google Shape;130;p25"/>
          <p:cNvPicPr>
            <a:picLocks noChangeAspect="1"/>
          </p:cNvPicPr>
          <p:nvPr/>
        </p:nvPicPr>
        <p:blipFill>
          <a:blip r:embed="rId3">
            <a:extLst/>
          </a:blip>
          <a:stretch>
            <a:fillRect/>
          </a:stretch>
        </p:blipFill>
        <p:spPr>
          <a:xfrm>
            <a:off x="2018313" y="3214725"/>
            <a:ext cx="5107374" cy="363901"/>
          </a:xfrm>
          <a:prstGeom prst="rect">
            <a:avLst/>
          </a:prstGeom>
          <a:ln w="12700">
            <a:miter lim="400000"/>
          </a:ln>
        </p:spPr>
      </p:pic>
      <p:pic>
        <p:nvPicPr>
          <p:cNvPr id="150" name="MathEquation,#000000Google Shape;131;p25" descr="MathEquation,#000000Google Shape;131;p25"/>
          <p:cNvPicPr>
            <a:picLocks noChangeAspect="1"/>
          </p:cNvPicPr>
          <p:nvPr/>
        </p:nvPicPr>
        <p:blipFill>
          <a:blip r:embed="rId4">
            <a:extLst/>
          </a:blip>
          <a:stretch>
            <a:fillRect/>
          </a:stretch>
        </p:blipFill>
        <p:spPr>
          <a:xfrm>
            <a:off x="2729450" y="2135049"/>
            <a:ext cx="949533" cy="254001"/>
          </a:xfrm>
          <a:prstGeom prst="rect">
            <a:avLst/>
          </a:prstGeom>
          <a:ln w="12700">
            <a:miter lim="400000"/>
          </a:ln>
        </p:spPr>
      </p:pic>
      <p:pic>
        <p:nvPicPr>
          <p:cNvPr id="151" name="MathEquation,#000000Google Shape;132;p25" descr="MathEquation,#000000Google Shape;132;p25"/>
          <p:cNvPicPr>
            <a:picLocks noChangeAspect="1"/>
          </p:cNvPicPr>
          <p:nvPr/>
        </p:nvPicPr>
        <p:blipFill>
          <a:blip r:embed="rId5">
            <a:extLst/>
          </a:blip>
          <a:stretch>
            <a:fillRect/>
          </a:stretch>
        </p:blipFill>
        <p:spPr>
          <a:xfrm>
            <a:off x="4961549" y="2584250"/>
            <a:ext cx="246603" cy="254001"/>
          </a:xfrm>
          <a:prstGeom prst="rect">
            <a:avLst/>
          </a:prstGeom>
          <a:ln w="12700">
            <a:miter lim="400000"/>
          </a:ln>
        </p:spPr>
      </p:pic>
      <p:pic>
        <p:nvPicPr>
          <p:cNvPr id="152" name="MathEquation,#000000Google Shape;133;p25" descr="MathEquation,#000000Google Shape;133;p25"/>
          <p:cNvPicPr>
            <a:picLocks noChangeAspect="1"/>
          </p:cNvPicPr>
          <p:nvPr/>
        </p:nvPicPr>
        <p:blipFill>
          <a:blip r:embed="rId5">
            <a:extLst/>
          </a:blip>
          <a:stretch>
            <a:fillRect/>
          </a:stretch>
        </p:blipFill>
        <p:spPr>
          <a:xfrm>
            <a:off x="4714950" y="3784825"/>
            <a:ext cx="246603" cy="25400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Google Shape;138;p26"/>
          <p:cNvSpPr txBox="1"/>
          <p:nvPr>
            <p:ph type="title"/>
          </p:nvPr>
        </p:nvSpPr>
        <p:spPr>
          <a:xfrm>
            <a:off x="311699" y="2150849"/>
            <a:ext cx="8520602" cy="841801"/>
          </a:xfrm>
          <a:prstGeom prst="rect">
            <a:avLst/>
          </a:prstGeom>
        </p:spPr>
        <p:txBody>
          <a:bodyPr/>
          <a:lstStyle>
            <a:lvl1pPr>
              <a:defRPr sz="2500"/>
            </a:lvl1pPr>
          </a:lstStyle>
          <a:p>
            <a:pPr/>
            <a:r>
              <a:t>Round 1 of boosting</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Google Shape;143;p27"/>
          <p:cNvSpPr txBox="1"/>
          <p:nvPr>
            <p:ph type="body" idx="1"/>
          </p:nvPr>
        </p:nvSpPr>
        <p:spPr>
          <a:xfrm>
            <a:off x="311699" y="1152475"/>
            <a:ext cx="8520602" cy="3416400"/>
          </a:xfrm>
          <a:prstGeom prst="rect">
            <a:avLst/>
          </a:prstGeom>
        </p:spPr>
        <p:txBody>
          <a:bodyPr/>
          <a:lstStyle/>
          <a:p>
            <a:pPr/>
            <a:r>
              <a:t>Having tuned the only parameter of              we now *boost* its complexity by adding the weighted unit		      to it:</a:t>
            </a:r>
          </a:p>
          <a:p>
            <a:pPr marL="0" indent="457200">
              <a:spcBef>
                <a:spcPts val="1000"/>
              </a:spcBef>
              <a:buSzTx/>
              <a:buNone/>
            </a:pPr>
          </a:p>
          <a:p>
            <a:pPr>
              <a:spcBef>
                <a:spcPts val="1000"/>
              </a:spcBef>
            </a:pPr>
            <a:r>
              <a:t>To determine which unit in our set      best lowers the training error, we press</a:t>
            </a:r>
            <a:br/>
            <a:r>
              <a:t>          against the data by minimizing the following cost for every unit </a:t>
            </a:r>
          </a:p>
        </p:txBody>
      </p:sp>
      <p:pic>
        <p:nvPicPr>
          <p:cNvPr id="157" name="MathEquation,#000000Google Shape;144;p27" descr="MathEquation,#000000Google Shape;144;p27"/>
          <p:cNvPicPr>
            <a:picLocks noChangeAspect="1"/>
          </p:cNvPicPr>
          <p:nvPr/>
        </p:nvPicPr>
        <p:blipFill>
          <a:blip r:embed="rId2">
            <a:extLst/>
          </a:blip>
          <a:stretch>
            <a:fillRect/>
          </a:stretch>
        </p:blipFill>
        <p:spPr>
          <a:xfrm>
            <a:off x="2233416" y="1947374"/>
            <a:ext cx="4677174" cy="333251"/>
          </a:xfrm>
          <a:prstGeom prst="rect">
            <a:avLst/>
          </a:prstGeom>
          <a:ln w="12700">
            <a:miter lim="400000"/>
          </a:ln>
        </p:spPr>
      </p:pic>
      <p:pic>
        <p:nvPicPr>
          <p:cNvPr id="158" name="MathEquation,#000000Google Shape;145;p27" descr="MathEquation,#000000Google Shape;145;p27"/>
          <p:cNvPicPr>
            <a:picLocks noChangeAspect="1"/>
          </p:cNvPicPr>
          <p:nvPr/>
        </p:nvPicPr>
        <p:blipFill>
          <a:blip r:embed="rId3">
            <a:extLst/>
          </a:blip>
          <a:stretch>
            <a:fillRect/>
          </a:stretch>
        </p:blipFill>
        <p:spPr>
          <a:xfrm>
            <a:off x="2347901" y="3433050"/>
            <a:ext cx="4448177" cy="800676"/>
          </a:xfrm>
          <a:prstGeom prst="rect">
            <a:avLst/>
          </a:prstGeom>
          <a:ln w="12700">
            <a:miter lim="400000"/>
          </a:ln>
        </p:spPr>
      </p:pic>
      <p:pic>
        <p:nvPicPr>
          <p:cNvPr id="159" name="MathEquation,#000000Google Shape;146;p27" descr="MathEquation,#000000Google Shape;146;p27"/>
          <p:cNvPicPr>
            <a:picLocks noChangeAspect="1"/>
          </p:cNvPicPr>
          <p:nvPr/>
        </p:nvPicPr>
        <p:blipFill>
          <a:blip r:embed="rId4">
            <a:extLst/>
          </a:blip>
          <a:stretch>
            <a:fillRect/>
          </a:stretch>
        </p:blipFill>
        <p:spPr>
          <a:xfrm>
            <a:off x="3467149" y="1589124"/>
            <a:ext cx="872106" cy="254001"/>
          </a:xfrm>
          <a:prstGeom prst="rect">
            <a:avLst/>
          </a:prstGeom>
          <a:ln w="12700">
            <a:miter lim="400000"/>
          </a:ln>
        </p:spPr>
      </p:pic>
      <p:pic>
        <p:nvPicPr>
          <p:cNvPr id="160" name="MathEquation,#000000Google Shape;147;p27" descr="MathEquation,#000000Google Shape;147;p27"/>
          <p:cNvPicPr>
            <a:picLocks noChangeAspect="1"/>
          </p:cNvPicPr>
          <p:nvPr/>
        </p:nvPicPr>
        <p:blipFill>
          <a:blip r:embed="rId5">
            <a:extLst/>
          </a:blip>
          <a:stretch>
            <a:fillRect/>
          </a:stretch>
        </p:blipFill>
        <p:spPr>
          <a:xfrm>
            <a:off x="4339249" y="2444750"/>
            <a:ext cx="232761" cy="254000"/>
          </a:xfrm>
          <a:prstGeom prst="rect">
            <a:avLst/>
          </a:prstGeom>
          <a:ln w="12700">
            <a:miter lim="400000"/>
          </a:ln>
        </p:spPr>
      </p:pic>
      <p:pic>
        <p:nvPicPr>
          <p:cNvPr id="161" name="MathEquation,#000000Google Shape;148;p27" descr="MathEquation,#000000Google Shape;148;p27"/>
          <p:cNvPicPr>
            <a:picLocks noChangeAspect="1"/>
          </p:cNvPicPr>
          <p:nvPr/>
        </p:nvPicPr>
        <p:blipFill>
          <a:blip r:embed="rId6">
            <a:extLst/>
          </a:blip>
          <a:stretch>
            <a:fillRect/>
          </a:stretch>
        </p:blipFill>
        <p:spPr>
          <a:xfrm>
            <a:off x="885575" y="2733675"/>
            <a:ext cx="587285" cy="254000"/>
          </a:xfrm>
          <a:prstGeom prst="rect">
            <a:avLst/>
          </a:prstGeom>
          <a:ln w="12700">
            <a:miter lim="400000"/>
          </a:ln>
        </p:spPr>
      </p:pic>
      <p:pic>
        <p:nvPicPr>
          <p:cNvPr id="162" name="MathEquation,#000000Google Shape;149;p27" descr="MathEquation,#000000Google Shape;149;p27"/>
          <p:cNvPicPr>
            <a:picLocks noChangeAspect="1"/>
          </p:cNvPicPr>
          <p:nvPr/>
        </p:nvPicPr>
        <p:blipFill>
          <a:blip r:embed="rId7">
            <a:extLst/>
          </a:blip>
          <a:stretch>
            <a:fillRect/>
          </a:stretch>
        </p:blipFill>
        <p:spPr>
          <a:xfrm>
            <a:off x="7897200" y="2790100"/>
            <a:ext cx="730937" cy="254001"/>
          </a:xfrm>
          <a:prstGeom prst="rect">
            <a:avLst/>
          </a:prstGeom>
          <a:ln w="12700">
            <a:miter lim="400000"/>
          </a:ln>
        </p:spPr>
      </p:pic>
      <p:pic>
        <p:nvPicPr>
          <p:cNvPr id="163" name="MathEquation,#000000Google Shape;150;p27" descr="MathEquation,#000000Google Shape;150;p27"/>
          <p:cNvPicPr>
            <a:picLocks noChangeAspect="1"/>
          </p:cNvPicPr>
          <p:nvPr/>
        </p:nvPicPr>
        <p:blipFill>
          <a:blip r:embed="rId8">
            <a:extLst/>
          </a:blip>
          <a:stretch>
            <a:fillRect/>
          </a:stretch>
        </p:blipFill>
        <p:spPr>
          <a:xfrm>
            <a:off x="4634000" y="1261625"/>
            <a:ext cx="561327" cy="2540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Google Shape;155;p28"/>
          <p:cNvSpPr txBox="1"/>
          <p:nvPr>
            <p:ph type="title"/>
          </p:nvPr>
        </p:nvSpPr>
        <p:spPr>
          <a:xfrm>
            <a:off x="311699" y="2150849"/>
            <a:ext cx="8520602" cy="841801"/>
          </a:xfrm>
          <a:prstGeom prst="rect">
            <a:avLst/>
          </a:prstGeom>
        </p:spPr>
        <p:txBody>
          <a:bodyPr/>
          <a:lstStyle>
            <a:lvl1pPr>
              <a:defRPr sz="2500"/>
            </a:lvl1pPr>
          </a:lstStyle>
          <a:p>
            <a:pPr/>
            <a:r>
              <a:t>Round            of boosting</a:t>
            </a:r>
          </a:p>
        </p:txBody>
      </p:sp>
      <p:pic>
        <p:nvPicPr>
          <p:cNvPr id="166" name="MathEquation,#000000Google Shape;156;p28" descr="MathEquation,#000000Google Shape;156;p28"/>
          <p:cNvPicPr>
            <a:picLocks noChangeAspect="1"/>
          </p:cNvPicPr>
          <p:nvPr/>
        </p:nvPicPr>
        <p:blipFill>
          <a:blip r:embed="rId2">
            <a:extLst/>
          </a:blip>
          <a:stretch>
            <a:fillRect/>
          </a:stretch>
        </p:blipFill>
        <p:spPr>
          <a:xfrm>
            <a:off x="3894025" y="2444750"/>
            <a:ext cx="761049" cy="254000"/>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Google Shape;161;p29"/>
          <p:cNvSpPr txBox="1"/>
          <p:nvPr>
            <p:ph type="body" idx="1"/>
          </p:nvPr>
        </p:nvSpPr>
        <p:spPr>
          <a:xfrm>
            <a:off x="311699" y="1152475"/>
            <a:ext cx="8520602" cy="3416400"/>
          </a:xfrm>
          <a:prstGeom prst="rect">
            <a:avLst/>
          </a:prstGeom>
        </p:spPr>
        <p:txBody>
          <a:bodyPr/>
          <a:lstStyle>
            <a:lvl1pPr marL="0" indent="0">
              <a:buSzTx/>
              <a:buNone/>
            </a:lvl1pPr>
          </a:lstStyle>
          <a:p>
            <a:pPr/>
            <a:r>
              <a:t>We begin with                consisting of a bias term and              units of the form</a:t>
            </a:r>
          </a:p>
        </p:txBody>
      </p:sp>
      <p:pic>
        <p:nvPicPr>
          <p:cNvPr id="169" name="MathEquation,#000000Google Shape;162;p29" descr="MathEquation,#000000Google Shape;162;p29"/>
          <p:cNvPicPr>
            <a:picLocks noChangeAspect="1"/>
          </p:cNvPicPr>
          <p:nvPr/>
        </p:nvPicPr>
        <p:blipFill>
          <a:blip r:embed="rId2">
            <a:extLst/>
          </a:blip>
          <a:stretch>
            <a:fillRect/>
          </a:stretch>
        </p:blipFill>
        <p:spPr>
          <a:xfrm>
            <a:off x="800625" y="2219974"/>
            <a:ext cx="7679877" cy="422394"/>
          </a:xfrm>
          <a:prstGeom prst="rect">
            <a:avLst/>
          </a:prstGeom>
          <a:ln w="12700">
            <a:miter lim="400000"/>
          </a:ln>
        </p:spPr>
      </p:pic>
      <p:pic>
        <p:nvPicPr>
          <p:cNvPr id="170" name="MathEquation,#000000Google Shape;163;p29" descr="MathEquation,#000000Google Shape;163;p29"/>
          <p:cNvPicPr>
            <a:picLocks noChangeAspect="1"/>
          </p:cNvPicPr>
          <p:nvPr/>
        </p:nvPicPr>
        <p:blipFill>
          <a:blip r:embed="rId3">
            <a:extLst/>
          </a:blip>
          <a:stretch>
            <a:fillRect/>
          </a:stretch>
        </p:blipFill>
        <p:spPr>
          <a:xfrm>
            <a:off x="2025849" y="1261600"/>
            <a:ext cx="784551" cy="254001"/>
          </a:xfrm>
          <a:prstGeom prst="rect">
            <a:avLst/>
          </a:prstGeom>
          <a:ln w="12700">
            <a:miter lim="400000"/>
          </a:ln>
        </p:spPr>
      </p:pic>
      <p:pic>
        <p:nvPicPr>
          <p:cNvPr id="171" name="MathEquation,#000000Google Shape;164;p29" descr="MathEquation,#000000Google Shape;164;p29"/>
          <p:cNvPicPr>
            <a:picLocks noChangeAspect="1"/>
          </p:cNvPicPr>
          <p:nvPr/>
        </p:nvPicPr>
        <p:blipFill>
          <a:blip r:embed="rId4">
            <a:extLst/>
          </a:blip>
          <a:stretch>
            <a:fillRect/>
          </a:stretch>
        </p:blipFill>
        <p:spPr>
          <a:xfrm>
            <a:off x="5834950" y="1261600"/>
            <a:ext cx="684177" cy="25400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Google Shape;169;p30"/>
          <p:cNvSpPr txBox="1"/>
          <p:nvPr>
            <p:ph type="body" idx="1"/>
          </p:nvPr>
        </p:nvSpPr>
        <p:spPr>
          <a:xfrm>
            <a:off x="311699" y="1152475"/>
            <a:ext cx="8520602" cy="3416400"/>
          </a:xfrm>
          <a:prstGeom prst="rect">
            <a:avLst/>
          </a:prstGeom>
        </p:spPr>
        <p:txBody>
          <a:bodyPr/>
          <a:lstStyle/>
          <a:p>
            <a:pPr/>
            <a:r>
              <a:t>We then seek out the best weighted unit                  to add to our running model</a:t>
            </a:r>
          </a:p>
          <a:p>
            <a:pPr marL="0" indent="457200">
              <a:spcBef>
                <a:spcPts val="1000"/>
              </a:spcBef>
              <a:buSzTx/>
              <a:buNone/>
            </a:pPr>
          </a:p>
          <a:p>
            <a:pPr>
              <a:spcBef>
                <a:spcPts val="1000"/>
              </a:spcBef>
            </a:pPr>
            <a:r>
              <a:t>by minimizing the following cost</a:t>
            </a:r>
          </a:p>
        </p:txBody>
      </p:sp>
      <p:pic>
        <p:nvPicPr>
          <p:cNvPr id="174" name="MathEquation,#000000Google Shape;170;p30" descr="MathEquation,#000000Google Shape;170;p30"/>
          <p:cNvPicPr>
            <a:picLocks noChangeAspect="1"/>
          </p:cNvPicPr>
          <p:nvPr/>
        </p:nvPicPr>
        <p:blipFill>
          <a:blip r:embed="rId2">
            <a:extLst/>
          </a:blip>
          <a:stretch>
            <a:fillRect/>
          </a:stretch>
        </p:blipFill>
        <p:spPr>
          <a:xfrm>
            <a:off x="1752125" y="1819624"/>
            <a:ext cx="5518447" cy="351801"/>
          </a:xfrm>
          <a:prstGeom prst="rect">
            <a:avLst/>
          </a:prstGeom>
          <a:ln w="12700">
            <a:miter lim="400000"/>
          </a:ln>
        </p:spPr>
      </p:pic>
      <p:pic>
        <p:nvPicPr>
          <p:cNvPr id="175" name="MathEquation,#000000Google Shape;171;p30" descr="MathEquation,#000000Google Shape;171;p30"/>
          <p:cNvPicPr>
            <a:picLocks noChangeAspect="1"/>
          </p:cNvPicPr>
          <p:nvPr/>
        </p:nvPicPr>
        <p:blipFill>
          <a:blip r:embed="rId3">
            <a:extLst/>
          </a:blip>
          <a:stretch>
            <a:fillRect/>
          </a:stretch>
        </p:blipFill>
        <p:spPr>
          <a:xfrm>
            <a:off x="1337049" y="3275350"/>
            <a:ext cx="6469902" cy="800651"/>
          </a:xfrm>
          <a:prstGeom prst="rect">
            <a:avLst/>
          </a:prstGeom>
          <a:ln w="12700">
            <a:miter lim="400000"/>
          </a:ln>
        </p:spPr>
      </p:pic>
      <p:pic>
        <p:nvPicPr>
          <p:cNvPr id="176" name="MathEquation,#000000Google Shape;172;p30" descr="MathEquation,#000000Google Shape;172;p30"/>
          <p:cNvPicPr>
            <a:picLocks noChangeAspect="1"/>
          </p:cNvPicPr>
          <p:nvPr/>
        </p:nvPicPr>
        <p:blipFill>
          <a:blip r:embed="rId4">
            <a:extLst/>
          </a:blip>
          <a:stretch>
            <a:fillRect/>
          </a:stretch>
        </p:blipFill>
        <p:spPr>
          <a:xfrm>
            <a:off x="5010074" y="1261600"/>
            <a:ext cx="967621" cy="254001"/>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Google Shape;177;p31"/>
          <p:cNvSpPr txBox="1"/>
          <p:nvPr>
            <p:ph type="body" idx="1"/>
          </p:nvPr>
        </p:nvSpPr>
        <p:spPr>
          <a:xfrm>
            <a:off x="311699" y="1152475"/>
            <a:ext cx="8520602" cy="3416400"/>
          </a:xfrm>
          <a:prstGeom prst="rect">
            <a:avLst/>
          </a:prstGeom>
        </p:spPr>
        <p:txBody>
          <a:bodyPr/>
          <a:lstStyle/>
          <a:p>
            <a:pPr/>
            <a:r>
              <a:t>Note again the form of the following cost function which we have to minimize over          and        : </a:t>
            </a:r>
          </a:p>
          <a:p>
            <a:pPr marL="0" indent="457200">
              <a:spcBef>
                <a:spcPts val="1000"/>
              </a:spcBef>
              <a:buSzTx/>
              <a:buNone/>
            </a:pPr>
          </a:p>
          <a:p>
            <a:pPr>
              <a:spcBef>
                <a:spcPts val="1000"/>
              </a:spcBef>
            </a:pPr>
            <a:r>
              <a:t>If we use fixed-shape or tree-based approximators, this entails solving M (or M-m+1, if we decide to check only those units not used in previous rounds) such optimization problems and choosing the one with smallest training error.</a:t>
            </a:r>
          </a:p>
          <a:p>
            <a:pPr>
              <a:spcBef>
                <a:spcPts val="1000"/>
              </a:spcBef>
            </a:pPr>
            <a:r>
              <a:t>If we use neural networks, since each unit takes the same form, we need only solve one such optimization problem.</a:t>
            </a:r>
          </a:p>
        </p:txBody>
      </p:sp>
      <p:pic>
        <p:nvPicPr>
          <p:cNvPr id="179" name="MathEquation,#000000Google Shape;178;p31" descr="MathEquation,#000000Google Shape;178;p31"/>
          <p:cNvPicPr>
            <a:picLocks noChangeAspect="1"/>
          </p:cNvPicPr>
          <p:nvPr/>
        </p:nvPicPr>
        <p:blipFill>
          <a:blip r:embed="rId2">
            <a:extLst/>
          </a:blip>
          <a:stretch>
            <a:fillRect/>
          </a:stretch>
        </p:blipFill>
        <p:spPr>
          <a:xfrm>
            <a:off x="1371575" y="1953074"/>
            <a:ext cx="6400850" cy="376051"/>
          </a:xfrm>
          <a:prstGeom prst="rect">
            <a:avLst/>
          </a:prstGeom>
          <a:ln w="12700">
            <a:miter lim="400000"/>
          </a:ln>
        </p:spPr>
      </p:pic>
      <p:pic>
        <p:nvPicPr>
          <p:cNvPr id="180" name="MathEquation,#000000Google Shape;179;p31" descr="MathEquation,#000000Google Shape;179;p31"/>
          <p:cNvPicPr>
            <a:picLocks noChangeAspect="1"/>
          </p:cNvPicPr>
          <p:nvPr/>
        </p:nvPicPr>
        <p:blipFill>
          <a:blip r:embed="rId3">
            <a:extLst/>
          </a:blip>
          <a:stretch>
            <a:fillRect/>
          </a:stretch>
        </p:blipFill>
        <p:spPr>
          <a:xfrm>
            <a:off x="1371575" y="1576999"/>
            <a:ext cx="464988" cy="254001"/>
          </a:xfrm>
          <a:prstGeom prst="rect">
            <a:avLst/>
          </a:prstGeom>
          <a:ln w="12700">
            <a:miter lim="400000"/>
          </a:ln>
        </p:spPr>
      </p:pic>
      <p:pic>
        <p:nvPicPr>
          <p:cNvPr id="181" name="MathEquation,#000000Google Shape;180;p31" descr="MathEquation,#000000Google Shape;180;p31"/>
          <p:cNvPicPr>
            <a:picLocks noChangeAspect="1"/>
          </p:cNvPicPr>
          <p:nvPr/>
        </p:nvPicPr>
        <p:blipFill>
          <a:blip r:embed="rId4">
            <a:extLst/>
          </a:blip>
          <a:stretch>
            <a:fillRect/>
          </a:stretch>
        </p:blipFill>
        <p:spPr>
          <a:xfrm>
            <a:off x="2438300" y="1576999"/>
            <a:ext cx="317501" cy="2540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Google Shape;59;p14"/>
          <p:cNvSpPr txBox="1"/>
          <p:nvPr>
            <p:ph type="title"/>
          </p:nvPr>
        </p:nvSpPr>
        <p:spPr>
          <a:xfrm>
            <a:off x="311699" y="2150849"/>
            <a:ext cx="8520602" cy="841801"/>
          </a:xfrm>
          <a:prstGeom prst="rect">
            <a:avLst/>
          </a:prstGeom>
        </p:spPr>
        <p:txBody>
          <a:bodyPr/>
          <a:lstStyle>
            <a:lvl1pPr>
              <a:defRPr sz="2500"/>
            </a:lvl1pPr>
          </a:lstStyle>
          <a:p>
            <a:pPr/>
            <a:r>
              <a:t>The big picture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Google Shape;185;p32"/>
          <p:cNvSpPr txBox="1"/>
          <p:nvPr>
            <p:ph type="title"/>
          </p:nvPr>
        </p:nvSpPr>
        <p:spPr>
          <a:xfrm>
            <a:off x="311699" y="2150849"/>
            <a:ext cx="8520602" cy="841801"/>
          </a:xfrm>
          <a:prstGeom prst="rect">
            <a:avLst/>
          </a:prstGeom>
        </p:spPr>
        <p:txBody>
          <a:bodyPr/>
          <a:lstStyle>
            <a:lvl1pPr>
              <a:defRPr sz="2500"/>
            </a:lvl1pPr>
          </a:lstStyle>
          <a:p>
            <a:pPr/>
            <a:r>
              <a:t>Early stopping</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190;p33"/>
          <p:cNvSpPr txBox="1"/>
          <p:nvPr>
            <p:ph type="body" idx="1"/>
          </p:nvPr>
        </p:nvSpPr>
        <p:spPr>
          <a:xfrm>
            <a:off x="311699" y="1152475"/>
            <a:ext cx="8520602" cy="3416400"/>
          </a:xfrm>
          <a:prstGeom prst="rect">
            <a:avLst/>
          </a:prstGeom>
        </p:spPr>
        <p:txBody>
          <a:bodyPr/>
          <a:lstStyle/>
          <a:p>
            <a:pPr/>
            <a:r>
              <a:t>Once boosting is complete we select from our set of models the one that provides the lowest validation error.</a:t>
            </a:r>
          </a:p>
          <a:p>
            <a:pPr>
              <a:spcBef>
                <a:spcPts val="1000"/>
              </a:spcBef>
            </a:pPr>
            <a:r>
              <a:t>Alternatively, instead of running all rounds of boosting and deciding on an optimal model after the fact, we can attempt to *halt* the procedure when the validation error first starts to increase.</a:t>
            </a:r>
          </a:p>
          <a:p>
            <a:pPr>
              <a:spcBef>
                <a:spcPts val="1000"/>
              </a:spcBef>
            </a:pPr>
            <a:r>
              <a:t>This concept, referred to as *early stopping*, leads to a more computationally efficient implementation of boosting.</a:t>
            </a:r>
          </a:p>
          <a:p>
            <a:pPr>
              <a:spcBef>
                <a:spcPts val="1000"/>
              </a:spcBef>
            </a:pPr>
            <a:r>
              <a:t>However, one needs to be careful in deciding when the validation error has really reached its minimum as it can oscillate up and down multiple times.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Google Shape;195;p34"/>
          <p:cNvSpPr txBox="1"/>
          <p:nvPr>
            <p:ph type="title"/>
          </p:nvPr>
        </p:nvSpPr>
        <p:spPr>
          <a:xfrm>
            <a:off x="311699" y="2150849"/>
            <a:ext cx="8520602" cy="841801"/>
          </a:xfrm>
          <a:prstGeom prst="rect">
            <a:avLst/>
          </a:prstGeom>
        </p:spPr>
        <p:txBody>
          <a:bodyPr/>
          <a:lstStyle>
            <a:lvl1pPr>
              <a:defRPr sz="2500"/>
            </a:lvl1pPr>
          </a:lstStyle>
          <a:p>
            <a:pPr/>
            <a:r>
              <a:t>An inexpensive but effective enhancement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Google Shape;200;p35"/>
          <p:cNvSpPr txBox="1"/>
          <p:nvPr>
            <p:ph type="body" idx="1"/>
          </p:nvPr>
        </p:nvSpPr>
        <p:spPr>
          <a:xfrm>
            <a:off x="311699" y="1152475"/>
            <a:ext cx="8520602" cy="3416400"/>
          </a:xfrm>
          <a:prstGeom prst="rect">
            <a:avLst/>
          </a:prstGeom>
        </p:spPr>
        <p:txBody>
          <a:bodyPr/>
          <a:lstStyle/>
          <a:p>
            <a:pPr marL="0" indent="0">
              <a:buSzTx/>
              <a:buNone/>
            </a:pPr>
            <a:r>
              <a:t>At the        round of boosting we can add an additional bias weight           as</a:t>
            </a:r>
          </a:p>
          <a:p>
            <a:pPr marL="0" indent="0">
              <a:spcBef>
                <a:spcPts val="1200"/>
              </a:spcBef>
              <a:buSzTx/>
              <a:buNone/>
            </a:pPr>
          </a:p>
          <a:p>
            <a:pPr marL="0" indent="0">
              <a:spcBef>
                <a:spcPts val="1200"/>
              </a:spcBef>
              <a:buSzTx/>
              <a:buNone/>
            </a:pPr>
            <a:r>
              <a:t>This simple adjustment results in greater flexibility and generally better overall performance by allowing units to be adjusted 'vertically' at each round.</a:t>
            </a:r>
          </a:p>
        </p:txBody>
      </p:sp>
      <p:pic>
        <p:nvPicPr>
          <p:cNvPr id="190" name="MathEquation,#000000Google Shape;201;p35" descr="MathEquation,#000000Google Shape;201;p35"/>
          <p:cNvPicPr>
            <a:picLocks noChangeAspect="1"/>
          </p:cNvPicPr>
          <p:nvPr/>
        </p:nvPicPr>
        <p:blipFill>
          <a:blip r:embed="rId2">
            <a:extLst/>
          </a:blip>
          <a:stretch>
            <a:fillRect/>
          </a:stretch>
        </p:blipFill>
        <p:spPr>
          <a:xfrm>
            <a:off x="905788" y="1674049"/>
            <a:ext cx="7332437" cy="412451"/>
          </a:xfrm>
          <a:prstGeom prst="rect">
            <a:avLst/>
          </a:prstGeom>
          <a:ln w="12700">
            <a:miter lim="400000"/>
          </a:ln>
        </p:spPr>
      </p:pic>
      <p:pic>
        <p:nvPicPr>
          <p:cNvPr id="191" name="MathEquation,#000000Google Shape;202;p35" descr="MathEquation,#000000Google Shape;202;p35"/>
          <p:cNvPicPr>
            <a:picLocks noChangeAspect="1"/>
          </p:cNvPicPr>
          <p:nvPr/>
        </p:nvPicPr>
        <p:blipFill>
          <a:blip r:embed="rId3">
            <a:extLst/>
          </a:blip>
          <a:stretch>
            <a:fillRect/>
          </a:stretch>
        </p:blipFill>
        <p:spPr>
          <a:xfrm>
            <a:off x="1067524" y="1249474"/>
            <a:ext cx="384121" cy="254000"/>
          </a:xfrm>
          <a:prstGeom prst="rect">
            <a:avLst/>
          </a:prstGeom>
          <a:ln w="12700">
            <a:miter lim="400000"/>
          </a:ln>
        </p:spPr>
      </p:pic>
      <p:pic>
        <p:nvPicPr>
          <p:cNvPr id="192" name="MathEquation,#000000Google Shape;203;p35" descr="MathEquation,#000000Google Shape;203;p35"/>
          <p:cNvPicPr>
            <a:picLocks noChangeAspect="1"/>
          </p:cNvPicPr>
          <p:nvPr/>
        </p:nvPicPr>
        <p:blipFill>
          <a:blip r:embed="rId4">
            <a:extLst/>
          </a:blip>
          <a:stretch>
            <a:fillRect/>
          </a:stretch>
        </p:blipFill>
        <p:spPr>
          <a:xfrm>
            <a:off x="7145100" y="1322250"/>
            <a:ext cx="558243" cy="254001"/>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Google Shape;208;p36"/>
          <p:cNvSpPr txBox="1"/>
          <p:nvPr>
            <p:ph type="body" idx="1"/>
          </p:nvPr>
        </p:nvSpPr>
        <p:spPr>
          <a:xfrm>
            <a:off x="311699" y="1152475"/>
            <a:ext cx="8520602" cy="3416400"/>
          </a:xfrm>
          <a:prstGeom prst="rect">
            <a:avLst/>
          </a:prstGeom>
        </p:spPr>
        <p:txBody>
          <a:bodyPr/>
          <a:lstStyle/>
          <a:p>
            <a:pPr/>
            <a:r>
              <a:t>Note that once tuning is done, the optimal bias weight          can be absorbed into the bias weights from previous rounds.</a:t>
            </a:r>
          </a:p>
          <a:p>
            <a:pPr>
              <a:spcBef>
                <a:spcPts val="1000"/>
              </a:spcBef>
            </a:pPr>
            <a:r>
              <a:t>This enhancement is particularly useful when using fixed-shape or neural network units for boosting, and is redundant when using tree-based approximators.</a:t>
            </a:r>
          </a:p>
        </p:txBody>
      </p:sp>
      <p:pic>
        <p:nvPicPr>
          <p:cNvPr id="195" name="MathEquation,#000000Google Shape;209;p36" descr="MathEquation,#000000Google Shape;209;p36"/>
          <p:cNvPicPr>
            <a:picLocks noChangeAspect="1"/>
          </p:cNvPicPr>
          <p:nvPr/>
        </p:nvPicPr>
        <p:blipFill>
          <a:blip r:embed="rId2">
            <a:extLst/>
          </a:blip>
          <a:stretch>
            <a:fillRect/>
          </a:stretch>
        </p:blipFill>
        <p:spPr>
          <a:xfrm>
            <a:off x="6417224" y="1216549"/>
            <a:ext cx="448851" cy="299051"/>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Google Shape;214;p37"/>
          <p:cNvSpPr txBox="1"/>
          <p:nvPr>
            <p:ph type="title"/>
          </p:nvPr>
        </p:nvSpPr>
        <p:spPr>
          <a:xfrm>
            <a:off x="311699" y="2150849"/>
            <a:ext cx="8520602" cy="841801"/>
          </a:xfrm>
          <a:prstGeom prst="rect">
            <a:avLst/>
          </a:prstGeom>
        </p:spPr>
        <p:txBody>
          <a:bodyPr/>
          <a:lstStyle/>
          <a:p>
            <a:pPr algn="l" defTabSz="585215">
              <a:defRPr sz="2048"/>
            </a:pPr>
            <a:endParaRPr sz="1600"/>
          </a:p>
          <a:p>
            <a:pPr defTabSz="585215">
              <a:defRPr sz="1408"/>
            </a:pPr>
            <a:r>
              <a:t>Example: Boosting regression using stump units</a:t>
            </a:r>
            <a:endParaRPr sz="1600"/>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Google Shape;219;p38"/>
          <p:cNvSpPr txBox="1"/>
          <p:nvPr>
            <p:ph type="body" idx="1"/>
          </p:nvPr>
        </p:nvSpPr>
        <p:spPr>
          <a:xfrm>
            <a:off x="311699" y="1152475"/>
            <a:ext cx="8520602" cy="3416400"/>
          </a:xfrm>
          <a:prstGeom prst="rect">
            <a:avLst/>
          </a:prstGeom>
        </p:spPr>
        <p:txBody>
          <a:bodyPr/>
          <a:lstStyle/>
          <a:p>
            <a:pPr/>
            <a:r>
              <a:t>In the following animation we illustrate the result of M = 100 rounds of boosting using a set of B = 20 stumps (many of the stumps are used multiple times) on a toy regression dataset.</a:t>
            </a:r>
          </a:p>
          <a:p>
            <a:pPr>
              <a:spcBef>
                <a:spcPts val="1000"/>
              </a:spcBef>
            </a:pPr>
            <a:r>
              <a:t>Data is split into      training (blue) and      validation (yellow).</a:t>
            </a:r>
          </a:p>
        </p:txBody>
      </p:sp>
      <p:pic>
        <p:nvPicPr>
          <p:cNvPr id="200" name="MathEquation,#000000Google Shape;220;p38" descr="MathEquation,#000000Google Shape;220;p38"/>
          <p:cNvPicPr>
            <a:picLocks noChangeAspect="1"/>
          </p:cNvPicPr>
          <p:nvPr/>
        </p:nvPicPr>
        <p:blipFill>
          <a:blip r:embed="rId2">
            <a:extLst/>
          </a:blip>
          <a:stretch>
            <a:fillRect/>
          </a:stretch>
        </p:blipFill>
        <p:spPr>
          <a:xfrm>
            <a:off x="2568325" y="2317750"/>
            <a:ext cx="185401" cy="375428"/>
          </a:xfrm>
          <a:prstGeom prst="rect">
            <a:avLst/>
          </a:prstGeom>
          <a:ln w="12700">
            <a:miter lim="400000"/>
          </a:ln>
        </p:spPr>
      </p:pic>
      <p:pic>
        <p:nvPicPr>
          <p:cNvPr id="201" name="MathEquation,#000000Google Shape;221;p38" descr="MathEquation,#000000Google Shape;221;p38"/>
          <p:cNvPicPr>
            <a:picLocks noChangeAspect="1"/>
          </p:cNvPicPr>
          <p:nvPr/>
        </p:nvPicPr>
        <p:blipFill>
          <a:blip r:embed="rId3">
            <a:extLst/>
          </a:blip>
          <a:stretch>
            <a:fillRect/>
          </a:stretch>
        </p:blipFill>
        <p:spPr>
          <a:xfrm>
            <a:off x="4815949" y="2317731"/>
            <a:ext cx="185401" cy="375455"/>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3" name="animation_8.mp4" descr="animation_8.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457200" y="742950"/>
            <a:ext cx="8229600" cy="36576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10200" fill="hold"/>
                                        <p:tgtEl>
                                          <p:spTgt spid="203"/>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203"/>
                </p:tgtEl>
              </p:cMediaNode>
            </p:video>
            <p:seq concurrent="1" prevAc="none" nextAc="seek">
              <p:cTn id="8" evtFilter="cancelBubble" nodeType="interactiveSeq" restart="whenNotActive" fill="hold">
                <p:stCondLst>
                  <p:cond delay="0" evt="onClick">
                    <p:tgtEl>
                      <p:spTgt spid="203"/>
                    </p:tgtEl>
                  </p:cond>
                </p:stCondLst>
                <p:endSync delay="0" evt="end">
                  <p:rtn val="all"/>
                </p:endSync>
                <p:childTnLst>
                  <p:par>
                    <p:cTn id="9" fill="hold">
                      <p:stCondLst>
                        <p:cond delay="0"/>
                      </p:stCondLst>
                      <p:childTnLst>
                        <p:par>
                          <p:cTn id="10" fill="hold">
                            <p:stCondLst>
                              <p:cond delay="0"/>
                            </p:stCondLst>
                            <p:childTnLst>
                              <p:par>
                                <p:cTn id="11" presetClass="mediacall" nodeType="clickEffect" presetSubtype="0" presetID="2" fill="hold">
                                  <p:stCondLst>
                                    <p:cond delay="0"/>
                                  </p:stCondLst>
                                  <p:childTnLst>
                                    <p:cmd type="call" cmd="togglePause">
                                      <p:cBhvr>
                                        <p:cTn id="12" dur="1" fill="hold"/>
                                        <p:tgtEl>
                                          <p:spTgt spid="203"/>
                                        </p:tgtEl>
                                      </p:cBhvr>
                                    </p:cmd>
                                  </p:childTnLst>
                                </p:cTn>
                              </p:par>
                            </p:childTnLst>
                          </p:cTn>
                        </p:par>
                      </p:childTnLst>
                    </p:cTn>
                  </p:par>
                </p:childTnLst>
              </p:cTn>
              <p:nextCondLst>
                <p:cond delay="0" evt="onClick">
                  <p:tgtEl>
                    <p:spTgt spid="203"/>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Google Shape;231;p40"/>
          <p:cNvSpPr txBox="1"/>
          <p:nvPr>
            <p:ph type="title"/>
          </p:nvPr>
        </p:nvSpPr>
        <p:spPr>
          <a:xfrm>
            <a:off x="311699" y="2150849"/>
            <a:ext cx="8520602" cy="841801"/>
          </a:xfrm>
          <a:prstGeom prst="rect">
            <a:avLst/>
          </a:prstGeom>
        </p:spPr>
        <p:txBody>
          <a:bodyPr/>
          <a:lstStyle>
            <a:lvl1pPr>
              <a:defRPr sz="2500"/>
            </a:lvl1pPr>
          </a:lstStyle>
          <a:p>
            <a:pPr/>
            <a:r>
              <a:t>The residual perspective with regression</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Google Shape;236;p41"/>
          <p:cNvSpPr txBox="1"/>
          <p:nvPr>
            <p:ph type="body" idx="1"/>
          </p:nvPr>
        </p:nvSpPr>
        <p:spPr>
          <a:xfrm>
            <a:off x="311699" y="1152475"/>
            <a:ext cx="8520602" cy="3416400"/>
          </a:xfrm>
          <a:prstGeom prst="rect">
            <a:avLst/>
          </a:prstGeom>
        </p:spPr>
        <p:txBody>
          <a:bodyPr/>
          <a:lstStyle/>
          <a:p>
            <a:pPr marL="0" indent="0">
              <a:buSzTx/>
              <a:buNone/>
            </a:pPr>
            <a:r>
              <a:t>Consider the following Least Squares cost function where we have inserted a boosted model at the       round of its development</a:t>
            </a:r>
          </a:p>
          <a:p>
            <a:pPr marL="0" indent="0">
              <a:spcBef>
                <a:spcPts val="1200"/>
              </a:spcBef>
              <a:buSzTx/>
              <a:buNone/>
            </a:pPr>
          </a:p>
          <a:p>
            <a:pPr marL="0" indent="0">
              <a:spcBef>
                <a:spcPts val="1200"/>
              </a:spcBef>
              <a:buSzTx/>
              <a:buNone/>
            </a:pPr>
            <a:r>
              <a:t>We can write our boosted model recursively as</a:t>
            </a:r>
          </a:p>
          <a:p>
            <a:pPr marL="0" indent="0">
              <a:spcBef>
                <a:spcPts val="1200"/>
              </a:spcBef>
              <a:buSzTx/>
              <a:buNone/>
            </a:pPr>
          </a:p>
          <a:p>
            <a:pPr marL="0" indent="0">
              <a:spcBef>
                <a:spcPts val="1200"/>
              </a:spcBef>
              <a:buSzTx/>
              <a:buNone/>
            </a:pPr>
            <a:r>
              <a:t>where all of the parameters of the             model (i.e.,               ) are already tuned.</a:t>
            </a:r>
          </a:p>
        </p:txBody>
      </p:sp>
      <p:pic>
        <p:nvPicPr>
          <p:cNvPr id="208" name="MathEquation,#000000Google Shape;237;p41" descr="MathEquation,#000000Google Shape;237;p41"/>
          <p:cNvPicPr>
            <a:picLocks noChangeAspect="1"/>
          </p:cNvPicPr>
          <p:nvPr/>
        </p:nvPicPr>
        <p:blipFill>
          <a:blip r:embed="rId2">
            <a:extLst/>
          </a:blip>
          <a:stretch>
            <a:fillRect/>
          </a:stretch>
        </p:blipFill>
        <p:spPr>
          <a:xfrm>
            <a:off x="2285800" y="1917799"/>
            <a:ext cx="4572400" cy="405801"/>
          </a:xfrm>
          <a:prstGeom prst="rect">
            <a:avLst/>
          </a:prstGeom>
          <a:ln w="12700">
            <a:miter lim="400000"/>
          </a:ln>
        </p:spPr>
      </p:pic>
      <p:pic>
        <p:nvPicPr>
          <p:cNvPr id="209" name="MathEquation,#000000Google Shape;238;p41" descr="MathEquation,#000000Google Shape;238;p41"/>
          <p:cNvPicPr>
            <a:picLocks noChangeAspect="1"/>
          </p:cNvPicPr>
          <p:nvPr/>
        </p:nvPicPr>
        <p:blipFill>
          <a:blip r:embed="rId3">
            <a:extLst/>
          </a:blip>
          <a:stretch>
            <a:fillRect/>
          </a:stretch>
        </p:blipFill>
        <p:spPr>
          <a:xfrm>
            <a:off x="1700149" y="2875025"/>
            <a:ext cx="5743678" cy="351801"/>
          </a:xfrm>
          <a:prstGeom prst="rect">
            <a:avLst/>
          </a:prstGeom>
          <a:ln w="12700">
            <a:miter lim="400000"/>
          </a:ln>
        </p:spPr>
      </p:pic>
      <p:pic>
        <p:nvPicPr>
          <p:cNvPr id="210" name="MathEquation,#000000Google Shape;239;p41" descr="MathEquation,#000000Google Shape;239;p41"/>
          <p:cNvPicPr>
            <a:picLocks noChangeAspect="1"/>
          </p:cNvPicPr>
          <p:nvPr/>
        </p:nvPicPr>
        <p:blipFill>
          <a:blip r:embed="rId4">
            <a:extLst/>
          </a:blip>
          <a:stretch>
            <a:fillRect/>
          </a:stretch>
        </p:blipFill>
        <p:spPr>
          <a:xfrm>
            <a:off x="2596025" y="1552724"/>
            <a:ext cx="384121" cy="254000"/>
          </a:xfrm>
          <a:prstGeom prst="rect">
            <a:avLst/>
          </a:prstGeom>
          <a:ln w="12700">
            <a:miter lim="400000"/>
          </a:ln>
        </p:spPr>
      </p:pic>
      <p:pic>
        <p:nvPicPr>
          <p:cNvPr id="211" name="MathEquation,#000000Google Shape;240;p41" descr="MathEquation,#000000Google Shape;240;p41"/>
          <p:cNvPicPr>
            <a:picLocks noChangeAspect="1"/>
          </p:cNvPicPr>
          <p:nvPr/>
        </p:nvPicPr>
        <p:blipFill>
          <a:blip r:embed="rId5">
            <a:extLst/>
          </a:blip>
          <a:stretch>
            <a:fillRect/>
          </a:stretch>
        </p:blipFill>
        <p:spPr>
          <a:xfrm>
            <a:off x="3843675" y="3445174"/>
            <a:ext cx="728317" cy="254001"/>
          </a:xfrm>
          <a:prstGeom prst="rect">
            <a:avLst/>
          </a:prstGeom>
          <a:ln w="12700">
            <a:miter lim="400000"/>
          </a:ln>
        </p:spPr>
      </p:pic>
      <p:pic>
        <p:nvPicPr>
          <p:cNvPr id="212" name="MathEquation,#000000Google Shape;241;p41" descr="MathEquation,#000000Google Shape;241;p41"/>
          <p:cNvPicPr>
            <a:picLocks noChangeAspect="1"/>
          </p:cNvPicPr>
          <p:nvPr/>
        </p:nvPicPr>
        <p:blipFill>
          <a:blip r:embed="rId6">
            <a:extLst/>
          </a:blip>
          <a:stretch>
            <a:fillRect/>
          </a:stretch>
        </p:blipFill>
        <p:spPr>
          <a:xfrm>
            <a:off x="5859224" y="3445174"/>
            <a:ext cx="784557" cy="2540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Google Shape;64;p15"/>
          <p:cNvSpPr txBox="1"/>
          <p:nvPr>
            <p:ph type="body" idx="1"/>
          </p:nvPr>
        </p:nvSpPr>
        <p:spPr>
          <a:xfrm>
            <a:off x="311699" y="1152475"/>
            <a:ext cx="8520602" cy="3416400"/>
          </a:xfrm>
          <a:prstGeom prst="rect">
            <a:avLst/>
          </a:prstGeom>
        </p:spPr>
        <p:txBody>
          <a:bodyPr/>
          <a:lstStyle>
            <a:lvl1pPr marL="0" indent="0">
              <a:spcBef>
                <a:spcPts val="1200"/>
              </a:spcBef>
              <a:buSzTx/>
              <a:buNone/>
            </a:lvl1pPr>
          </a:lstStyle>
          <a:p>
            <a:pPr/>
            <a:r>
              <a:t>The basic principle behind boosting based cross-validation is to progressively build a high capacity model one unit at-a-time, using units from a single type of universal approximator.</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Google Shape;246;p42"/>
          <p:cNvSpPr txBox="1"/>
          <p:nvPr>
            <p:ph type="body" idx="1"/>
          </p:nvPr>
        </p:nvSpPr>
        <p:spPr>
          <a:xfrm>
            <a:off x="311699" y="1152475"/>
            <a:ext cx="8520602" cy="3416400"/>
          </a:xfrm>
          <a:prstGeom prst="rect">
            <a:avLst/>
          </a:prstGeom>
        </p:spPr>
        <p:txBody>
          <a:bodyPr/>
          <a:lstStyle/>
          <a:p>
            <a:pPr/>
            <a:r>
              <a:t>Combining the equations of the previous page we can re-write the Least Squares cost as</a:t>
            </a:r>
          </a:p>
          <a:p>
            <a:pPr>
              <a:spcBef>
                <a:spcPts val="1000"/>
              </a:spcBef>
            </a:pPr>
            <a:r>
              <a:t>By minimizing this cost we look to tune the parameters of a single additional unit so that for all p we have</a:t>
            </a:r>
          </a:p>
          <a:p>
            <a:pPr marL="0" indent="457200">
              <a:spcBef>
                <a:spcPts val="1000"/>
              </a:spcBef>
              <a:buSzTx/>
              <a:buNone/>
            </a:pPr>
          </a:p>
          <a:p>
            <a:pPr>
              <a:spcBef>
                <a:spcPts val="1000"/>
              </a:spcBef>
            </a:pPr>
            <a:r>
              <a:t>The RHS is the difference between our original output and the contribution of the              model, is often called the *residual*: it is what is left to represent after subtracting off what was learned by the              model.</a:t>
            </a:r>
          </a:p>
        </p:txBody>
      </p:sp>
      <p:pic>
        <p:nvPicPr>
          <p:cNvPr id="215" name="MathEquation,#000000Google Shape;247;p42" descr="MathEquation,#000000Google Shape;247;p42"/>
          <p:cNvPicPr>
            <a:picLocks noChangeAspect="1"/>
          </p:cNvPicPr>
          <p:nvPr/>
        </p:nvPicPr>
        <p:blipFill>
          <a:blip r:embed="rId2">
            <a:extLst/>
          </a:blip>
          <a:stretch>
            <a:fillRect/>
          </a:stretch>
        </p:blipFill>
        <p:spPr>
          <a:xfrm>
            <a:off x="2620299" y="1577024"/>
            <a:ext cx="5750752" cy="388176"/>
          </a:xfrm>
          <a:prstGeom prst="rect">
            <a:avLst/>
          </a:prstGeom>
          <a:ln w="12700">
            <a:miter lim="400000"/>
          </a:ln>
        </p:spPr>
      </p:pic>
      <p:pic>
        <p:nvPicPr>
          <p:cNvPr id="216" name="MathEquation,#000000Google Shape;248;p42" descr="MathEquation,#000000Google Shape;248;p42"/>
          <p:cNvPicPr>
            <a:picLocks noChangeAspect="1"/>
          </p:cNvPicPr>
          <p:nvPr/>
        </p:nvPicPr>
        <p:blipFill>
          <a:blip r:embed="rId3">
            <a:extLst/>
          </a:blip>
          <a:stretch>
            <a:fillRect/>
          </a:stretch>
        </p:blipFill>
        <p:spPr>
          <a:xfrm>
            <a:off x="2555513" y="2666588"/>
            <a:ext cx="4032971" cy="388176"/>
          </a:xfrm>
          <a:prstGeom prst="rect">
            <a:avLst/>
          </a:prstGeom>
          <a:ln w="12700">
            <a:miter lim="400000"/>
          </a:ln>
        </p:spPr>
      </p:pic>
      <p:pic>
        <p:nvPicPr>
          <p:cNvPr id="217" name="MathEquation,#000000Google Shape;249;p42" descr="MathEquation,#000000Google Shape;249;p42"/>
          <p:cNvPicPr>
            <a:picLocks noChangeAspect="1"/>
          </p:cNvPicPr>
          <p:nvPr/>
        </p:nvPicPr>
        <p:blipFill>
          <a:blip r:embed="rId4">
            <a:extLst/>
          </a:blip>
          <a:stretch>
            <a:fillRect/>
          </a:stretch>
        </p:blipFill>
        <p:spPr>
          <a:xfrm>
            <a:off x="1261625" y="3517949"/>
            <a:ext cx="728317" cy="254001"/>
          </a:xfrm>
          <a:prstGeom prst="rect">
            <a:avLst/>
          </a:prstGeom>
          <a:ln w="12700">
            <a:miter lim="400000"/>
          </a:ln>
        </p:spPr>
      </p:pic>
      <p:pic>
        <p:nvPicPr>
          <p:cNvPr id="218" name="MathEquation,#000000Google Shape;250;p42" descr="MathEquation,#000000Google Shape;250;p42"/>
          <p:cNvPicPr>
            <a:picLocks noChangeAspect="1"/>
          </p:cNvPicPr>
          <p:nvPr/>
        </p:nvPicPr>
        <p:blipFill>
          <a:blip r:embed="rId4">
            <a:extLst/>
          </a:blip>
          <a:stretch>
            <a:fillRect/>
          </a:stretch>
        </p:blipFill>
        <p:spPr>
          <a:xfrm>
            <a:off x="5428600" y="3881899"/>
            <a:ext cx="728317" cy="254001"/>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Google Shape;255;p43"/>
          <p:cNvSpPr txBox="1"/>
          <p:nvPr>
            <p:ph type="title"/>
          </p:nvPr>
        </p:nvSpPr>
        <p:spPr>
          <a:xfrm>
            <a:off x="311699" y="2150849"/>
            <a:ext cx="8520602" cy="841801"/>
          </a:xfrm>
          <a:prstGeom prst="rect">
            <a:avLst/>
          </a:prstGeom>
        </p:spPr>
        <p:txBody>
          <a:bodyPr/>
          <a:lstStyle>
            <a:lvl1pPr>
              <a:defRPr sz="2200"/>
            </a:lvl1pPr>
          </a:lstStyle>
          <a:p>
            <a:pPr/>
            <a:r>
              <a:t> Boosting regression and the 'fitting to the residual' perspective</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Google Shape;260;p44"/>
          <p:cNvSpPr txBox="1"/>
          <p:nvPr>
            <p:ph type="body" idx="1"/>
          </p:nvPr>
        </p:nvSpPr>
        <p:spPr>
          <a:xfrm>
            <a:off x="311699" y="1152475"/>
            <a:ext cx="8520602" cy="3416400"/>
          </a:xfrm>
          <a:prstGeom prst="rect">
            <a:avLst/>
          </a:prstGeom>
        </p:spPr>
        <p:txBody>
          <a:bodyPr/>
          <a:lstStyle/>
          <a:p>
            <a:pPr marL="0" indent="0">
              <a:buSzTx/>
              <a:buNone/>
            </a:pPr>
            <a:r>
              <a:t>In the animation below we illustrate the process of boosting M = 5000 single-layer </a:t>
            </a:r>
            <a:br/>
            <a:r>
              <a:t>          units to a toy regression dataset.</a:t>
            </a:r>
          </a:p>
          <a:p>
            <a:pPr>
              <a:spcBef>
                <a:spcPts val="1200"/>
              </a:spcBef>
              <a:defRPr b="1"/>
            </a:pPr>
            <a:r>
              <a:t>left panel</a:t>
            </a:r>
            <a:r>
              <a:rPr b="0"/>
              <a:t> shows the dataset along with the fit provided by             at the    step of boosting for select values of m.</a:t>
            </a:r>
            <a:endParaRPr b="0"/>
          </a:p>
          <a:p>
            <a:pPr>
              <a:spcBef>
                <a:spcPts val="1000"/>
              </a:spcBef>
              <a:defRPr b="1"/>
            </a:pPr>
            <a:r>
              <a:t>right panel</a:t>
            </a:r>
            <a:r>
              <a:rPr b="0"/>
              <a:t> shows the </a:t>
            </a:r>
            <a:r>
              <a:rPr b="0" i="1"/>
              <a:t>residual</a:t>
            </a:r>
            <a:r>
              <a:rPr b="0"/>
              <a:t> at the same step, as well as the fit provided by the corresponding         unit       .</a:t>
            </a:r>
          </a:p>
        </p:txBody>
      </p:sp>
      <p:pic>
        <p:nvPicPr>
          <p:cNvPr id="223" name="MathEquation,#000000Google Shape;261;p44" descr="MathEquation,#000000Google Shape;261;p44"/>
          <p:cNvPicPr>
            <a:picLocks noChangeAspect="1"/>
          </p:cNvPicPr>
          <p:nvPr/>
        </p:nvPicPr>
        <p:blipFill>
          <a:blip r:embed="rId2">
            <a:extLst/>
          </a:blip>
          <a:stretch>
            <a:fillRect/>
          </a:stretch>
        </p:blipFill>
        <p:spPr>
          <a:xfrm>
            <a:off x="485224" y="1564875"/>
            <a:ext cx="402377" cy="254001"/>
          </a:xfrm>
          <a:prstGeom prst="rect">
            <a:avLst/>
          </a:prstGeom>
          <a:ln w="12700">
            <a:miter lim="400000"/>
          </a:ln>
        </p:spPr>
      </p:pic>
      <p:pic>
        <p:nvPicPr>
          <p:cNvPr id="224" name="MathEquation,#000000Google Shape;262;p44" descr="MathEquation,#000000Google Shape;262;p44"/>
          <p:cNvPicPr>
            <a:picLocks noChangeAspect="1"/>
          </p:cNvPicPr>
          <p:nvPr/>
        </p:nvPicPr>
        <p:blipFill>
          <a:blip r:embed="rId3">
            <a:extLst/>
          </a:blip>
          <a:stretch>
            <a:fillRect/>
          </a:stretch>
        </p:blipFill>
        <p:spPr>
          <a:xfrm>
            <a:off x="6817549" y="2013724"/>
            <a:ext cx="641011" cy="254001"/>
          </a:xfrm>
          <a:prstGeom prst="rect">
            <a:avLst/>
          </a:prstGeom>
          <a:ln w="12700">
            <a:miter lim="400000"/>
          </a:ln>
        </p:spPr>
      </p:pic>
      <p:pic>
        <p:nvPicPr>
          <p:cNvPr id="225" name="MathEquation,#000000Google Shape;263;p44" descr="MathEquation,#000000Google Shape;263;p44"/>
          <p:cNvPicPr>
            <a:picLocks noChangeAspect="1"/>
          </p:cNvPicPr>
          <p:nvPr/>
        </p:nvPicPr>
        <p:blipFill>
          <a:blip r:embed="rId4">
            <a:extLst/>
          </a:blip>
          <a:stretch>
            <a:fillRect/>
          </a:stretch>
        </p:blipFill>
        <p:spPr>
          <a:xfrm>
            <a:off x="8285399" y="2013724"/>
            <a:ext cx="384121" cy="254000"/>
          </a:xfrm>
          <a:prstGeom prst="rect">
            <a:avLst/>
          </a:prstGeom>
          <a:ln w="12700">
            <a:miter lim="400000"/>
          </a:ln>
        </p:spPr>
      </p:pic>
      <p:pic>
        <p:nvPicPr>
          <p:cNvPr id="226" name="MathEquation,#000000Google Shape;264;p44" descr="MathEquation,#000000Google Shape;264;p44"/>
          <p:cNvPicPr>
            <a:picLocks noChangeAspect="1"/>
          </p:cNvPicPr>
          <p:nvPr/>
        </p:nvPicPr>
        <p:blipFill>
          <a:blip r:embed="rId4">
            <a:extLst/>
          </a:blip>
          <a:stretch>
            <a:fillRect/>
          </a:stretch>
        </p:blipFill>
        <p:spPr>
          <a:xfrm>
            <a:off x="2809075" y="3100199"/>
            <a:ext cx="384121" cy="254000"/>
          </a:xfrm>
          <a:prstGeom prst="rect">
            <a:avLst/>
          </a:prstGeom>
          <a:ln w="12700">
            <a:miter lim="400000"/>
          </a:ln>
        </p:spPr>
      </p:pic>
      <p:pic>
        <p:nvPicPr>
          <p:cNvPr id="227" name="MathEquation,#000000Google Shape;265;p44" descr="MathEquation,#000000Google Shape;265;p44"/>
          <p:cNvPicPr>
            <a:picLocks noChangeAspect="1"/>
          </p:cNvPicPr>
          <p:nvPr/>
        </p:nvPicPr>
        <p:blipFill>
          <a:blip r:embed="rId5">
            <a:extLst/>
          </a:blip>
          <a:stretch>
            <a:fillRect/>
          </a:stretch>
        </p:blipFill>
        <p:spPr>
          <a:xfrm>
            <a:off x="3724175" y="3100199"/>
            <a:ext cx="283405" cy="254002"/>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9" name="animation_9.mp4" descr="animation_9.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457200" y="742950"/>
            <a:ext cx="8229600" cy="36576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7500" fill="hold"/>
                                        <p:tgtEl>
                                          <p:spTgt spid="229"/>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229"/>
                </p:tgtEl>
              </p:cMediaNode>
            </p:video>
            <p:seq concurrent="1" prevAc="none" nextAc="seek">
              <p:cTn id="8" evtFilter="cancelBubble" nodeType="interactiveSeq" restart="whenNotActive" fill="hold">
                <p:stCondLst>
                  <p:cond delay="0" evt="onClick">
                    <p:tgtEl>
                      <p:spTgt spid="229"/>
                    </p:tgtEl>
                  </p:cond>
                </p:stCondLst>
                <p:endSync delay="0" evt="end">
                  <p:rtn val="all"/>
                </p:endSync>
                <p:childTnLst>
                  <p:par>
                    <p:cTn id="9" fill="hold">
                      <p:stCondLst>
                        <p:cond delay="0"/>
                      </p:stCondLst>
                      <p:childTnLst>
                        <p:par>
                          <p:cTn id="10" fill="hold">
                            <p:stCondLst>
                              <p:cond delay="0"/>
                            </p:stCondLst>
                            <p:childTnLst>
                              <p:par>
                                <p:cTn id="11" presetClass="mediacall" nodeType="clickEffect" presetSubtype="0" presetID="2" fill="hold">
                                  <p:stCondLst>
                                    <p:cond delay="0"/>
                                  </p:stCondLst>
                                  <p:childTnLst>
                                    <p:cmd type="call" cmd="togglePause">
                                      <p:cBhvr>
                                        <p:cTn id="12" dur="1" fill="hold"/>
                                        <p:tgtEl>
                                          <p:spTgt spid="229"/>
                                        </p:tgtEl>
                                      </p:cBhvr>
                                    </p:cmd>
                                  </p:childTnLst>
                                </p:cTn>
                              </p:par>
                            </p:childTnLst>
                          </p:cTn>
                        </p:par>
                      </p:childTnLst>
                    </p:cTn>
                  </p:par>
                </p:childTnLst>
              </p:cTn>
              <p:nextCondLst>
                <p:cond delay="0" evt="onClick">
                  <p:tgtEl>
                    <p:spTgt spid="229"/>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Google Shape;69;p16"/>
          <p:cNvSpPr txBox="1"/>
          <p:nvPr>
            <p:ph type="body" sz="half" idx="1"/>
          </p:nvPr>
        </p:nvSpPr>
        <p:spPr>
          <a:xfrm>
            <a:off x="311699" y="3614999"/>
            <a:ext cx="8520602" cy="1233001"/>
          </a:xfrm>
          <a:prstGeom prst="rect">
            <a:avLst/>
          </a:prstGeom>
        </p:spPr>
        <p:txBody>
          <a:bodyPr/>
          <a:lstStyle>
            <a:lvl1pPr marL="0" indent="0" defTabSz="859536">
              <a:spcBef>
                <a:spcPts val="1100"/>
              </a:spcBef>
              <a:buSzTx/>
              <a:buNone/>
              <a:defRPr sz="1598"/>
            </a:lvl1pPr>
          </a:lstStyle>
          <a:p>
            <a:pPr/>
            <a:r>
              <a:t>(top panel)Prototypical training and validation error curves associated with a completed run of boosting.(bottom panels) We fix the capacity dial all the way to the right and the optimization dial all the way to the left, slowly turning it from left to right, with each notch denoting the complete optimization of one additional unit of the model.</a:t>
            </a:r>
          </a:p>
        </p:txBody>
      </p:sp>
      <p:pic>
        <p:nvPicPr>
          <p:cNvPr id="116" name="Google Shape;70;p16" descr="Google Shape;70;p16"/>
          <p:cNvPicPr>
            <a:picLocks noChangeAspect="1"/>
          </p:cNvPicPr>
          <p:nvPr/>
        </p:nvPicPr>
        <p:blipFill>
          <a:blip r:embed="rId2">
            <a:extLst/>
          </a:blip>
          <a:stretch>
            <a:fillRect/>
          </a:stretch>
        </p:blipFill>
        <p:spPr>
          <a:xfrm>
            <a:off x="1438275" y="0"/>
            <a:ext cx="5485230" cy="3614998"/>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Google Shape;75;p17"/>
          <p:cNvSpPr txBox="1"/>
          <p:nvPr>
            <p:ph type="body" idx="1"/>
          </p:nvPr>
        </p:nvSpPr>
        <p:spPr>
          <a:xfrm>
            <a:off x="311699" y="1152475"/>
            <a:ext cx="8520602" cy="3416400"/>
          </a:xfrm>
          <a:prstGeom prst="rect">
            <a:avLst/>
          </a:prstGeom>
        </p:spPr>
        <p:txBody>
          <a:bodyPr/>
          <a:lstStyle>
            <a:lvl1pPr marL="0" indent="0">
              <a:spcBef>
                <a:spcPts val="1200"/>
              </a:spcBef>
              <a:buSzTx/>
              <a:buNone/>
            </a:lvl1pPr>
          </a:lstStyle>
          <a:p>
            <a:pPr/>
            <a:r>
              <a:t>Whether we use fixed-shape, neural network, or tree-based units with boosting we will naturally prefer units with *low capacity* so that the resolution of our model search is as fine-grained as possible.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Google Shape;80;p18"/>
          <p:cNvSpPr txBox="1"/>
          <p:nvPr>
            <p:ph type="body" sz="half" idx="1"/>
          </p:nvPr>
        </p:nvSpPr>
        <p:spPr>
          <a:xfrm>
            <a:off x="311699" y="133424"/>
            <a:ext cx="8520602" cy="1475402"/>
          </a:xfrm>
          <a:prstGeom prst="rect">
            <a:avLst/>
          </a:prstGeom>
        </p:spPr>
        <p:txBody>
          <a:bodyPr/>
          <a:lstStyle>
            <a:lvl1pPr marL="0" indent="0">
              <a:spcBef>
                <a:spcPts val="1200"/>
              </a:spcBef>
              <a:buSzTx/>
              <a:buNone/>
            </a:lvl1pPr>
          </a:lstStyle>
          <a:p>
            <a:pPr/>
            <a:r>
              <a:t>(left panel) Using low-capacity units makes the boosting procedure a high (or fine) resolution search for optimal model complexity.(right panel) Using high-capacity units makes boosting a low (or coarse) resolution search for optimal model complexity</a:t>
            </a:r>
          </a:p>
        </p:txBody>
      </p:sp>
      <p:pic>
        <p:nvPicPr>
          <p:cNvPr id="121" name="Google Shape;81;p18" descr="Google Shape;81;p18"/>
          <p:cNvPicPr>
            <a:picLocks noChangeAspect="1"/>
          </p:cNvPicPr>
          <p:nvPr/>
        </p:nvPicPr>
        <p:blipFill>
          <a:blip r:embed="rId2">
            <a:extLst/>
          </a:blip>
          <a:stretch>
            <a:fillRect/>
          </a:stretch>
        </p:blipFill>
        <p:spPr>
          <a:xfrm>
            <a:off x="152400" y="1608824"/>
            <a:ext cx="8839200" cy="2788558"/>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Google Shape;86;p19"/>
          <p:cNvSpPr txBox="1"/>
          <p:nvPr>
            <p:ph type="title"/>
          </p:nvPr>
        </p:nvSpPr>
        <p:spPr>
          <a:xfrm>
            <a:off x="311699" y="2150849"/>
            <a:ext cx="8520602" cy="841801"/>
          </a:xfrm>
          <a:prstGeom prst="rect">
            <a:avLst/>
          </a:prstGeom>
        </p:spPr>
        <p:txBody>
          <a:bodyPr/>
          <a:lstStyle>
            <a:lvl1pPr>
              <a:defRPr sz="2500"/>
            </a:lvl1pPr>
          </a:lstStyle>
          <a:p>
            <a:pPr/>
            <a:r>
              <a:t>Technical details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Google Shape;91;p20"/>
          <p:cNvSpPr txBox="1"/>
          <p:nvPr>
            <p:ph type="body" idx="1"/>
          </p:nvPr>
        </p:nvSpPr>
        <p:spPr>
          <a:xfrm>
            <a:off x="311699" y="1152475"/>
            <a:ext cx="8520602" cy="3416400"/>
          </a:xfrm>
          <a:prstGeom prst="rect">
            <a:avLst/>
          </a:prstGeom>
        </p:spPr>
        <p:txBody>
          <a:bodyPr/>
          <a:lstStyle/>
          <a:p>
            <a:pPr/>
            <a:r>
              <a:t>For boosting we need a set of M nonlinear features or units from a single family of universal approximators</a:t>
            </a:r>
          </a:p>
          <a:p>
            <a:pPr marL="0" indent="457200">
              <a:spcBef>
                <a:spcPts val="1000"/>
              </a:spcBef>
              <a:buSzTx/>
              <a:buNone/>
            </a:pPr>
          </a:p>
          <a:p>
            <a:pPr>
              <a:spcBef>
                <a:spcPts val="1000"/>
              </a:spcBef>
            </a:pPr>
            <a:r>
              <a:t>We add these units sequentially or one-at-a-time building a set of M tuned models                          that increase in complexity with respect to the training data, from m=1 to m=M, ending with a generic nonlinear model composed of M units.</a:t>
            </a:r>
          </a:p>
        </p:txBody>
      </p:sp>
      <p:pic>
        <p:nvPicPr>
          <p:cNvPr id="126" name="MathEquation,#000000Google Shape;92;p20" descr="MathEquation,#000000Google Shape;92;p20"/>
          <p:cNvPicPr>
            <a:picLocks noChangeAspect="1"/>
          </p:cNvPicPr>
          <p:nvPr/>
        </p:nvPicPr>
        <p:blipFill>
          <a:blip r:embed="rId2">
            <a:extLst/>
          </a:blip>
          <a:stretch>
            <a:fillRect/>
          </a:stretch>
        </p:blipFill>
        <p:spPr>
          <a:xfrm>
            <a:off x="2183075" y="1940924"/>
            <a:ext cx="4777850" cy="388201"/>
          </a:xfrm>
          <a:prstGeom prst="rect">
            <a:avLst/>
          </a:prstGeom>
          <a:ln w="12700">
            <a:miter lim="400000"/>
          </a:ln>
        </p:spPr>
      </p:pic>
      <p:pic>
        <p:nvPicPr>
          <p:cNvPr id="127" name="MathEquation,#000000Google Shape;93;p20" descr="MathEquation,#000000Google Shape;93;p20"/>
          <p:cNvPicPr>
            <a:picLocks noChangeAspect="1"/>
          </p:cNvPicPr>
          <p:nvPr/>
        </p:nvPicPr>
        <p:blipFill>
          <a:blip r:embed="rId3">
            <a:extLst/>
          </a:blip>
          <a:stretch>
            <a:fillRect/>
          </a:stretch>
        </p:blipFill>
        <p:spPr>
          <a:xfrm>
            <a:off x="1722575" y="2728699"/>
            <a:ext cx="1350257" cy="3882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Google Shape;98;p21"/>
          <p:cNvSpPr txBox="1"/>
          <p:nvPr>
            <p:ph type="body" idx="1"/>
          </p:nvPr>
        </p:nvSpPr>
        <p:spPr>
          <a:xfrm>
            <a:off x="311699" y="1152475"/>
            <a:ext cx="8520602" cy="3416400"/>
          </a:xfrm>
          <a:prstGeom prst="rect">
            <a:avLst/>
          </a:prstGeom>
        </p:spPr>
        <p:txBody>
          <a:bodyPr/>
          <a:lstStyle/>
          <a:p>
            <a:pPr marL="0" indent="0">
              <a:buSzTx/>
              <a:buNone/>
            </a:pPr>
            <a:r>
              <a:t>We will express this final boosting-made model as</a:t>
            </a:r>
          </a:p>
          <a:p>
            <a:pPr marL="0" indent="0">
              <a:spcBef>
                <a:spcPts val="1200"/>
              </a:spcBef>
              <a:buSzTx/>
              <a:buNone/>
            </a:pPr>
          </a:p>
          <a:p>
            <a:pPr marL="0" indent="0">
              <a:spcBef>
                <a:spcPts val="1200"/>
              </a:spcBef>
              <a:buSzTx/>
              <a:buNone/>
            </a:pPr>
            <a:r>
              <a:t>Here we have re-indexed the individual units to      (and the corresponding weight ) to denote the unit from the entire collection in       added at the        round of the boosting process. The linear combination weights       through       along with any additional</a:t>
            </a:r>
          </a:p>
          <a:p>
            <a:pPr marL="0" indent="0">
              <a:spcBef>
                <a:spcPts val="1200"/>
              </a:spcBef>
              <a:buSzTx/>
              <a:buNone/>
            </a:pPr>
            <a:r>
              <a:t>weights internal to                            are</a:t>
            </a:r>
          </a:p>
          <a:p>
            <a:pPr marL="0" indent="0">
              <a:spcBef>
                <a:spcPts val="1200"/>
              </a:spcBef>
              <a:buSzTx/>
              <a:buNone/>
            </a:pPr>
            <a:r>
              <a:t>represented collectively in the weight set     .</a:t>
            </a:r>
          </a:p>
        </p:txBody>
      </p:sp>
      <p:pic>
        <p:nvPicPr>
          <p:cNvPr id="130" name="MathEquation,#000000Google Shape;99;p21" descr="MathEquation,#000000Google Shape;99;p21"/>
          <p:cNvPicPr>
            <a:picLocks noChangeAspect="1"/>
          </p:cNvPicPr>
          <p:nvPr/>
        </p:nvPicPr>
        <p:blipFill>
          <a:blip r:embed="rId2">
            <a:extLst/>
          </a:blip>
          <a:stretch>
            <a:fillRect/>
          </a:stretch>
        </p:blipFill>
        <p:spPr>
          <a:xfrm>
            <a:off x="1287637" y="1649825"/>
            <a:ext cx="6568725" cy="320226"/>
          </a:xfrm>
          <a:prstGeom prst="rect">
            <a:avLst/>
          </a:prstGeom>
          <a:ln w="12700">
            <a:miter lim="400000"/>
          </a:ln>
        </p:spPr>
      </p:pic>
      <p:pic>
        <p:nvPicPr>
          <p:cNvPr id="131" name="MathEquation,#000000Google Shape;100;p21" descr="MathEquation,#000000Google Shape;100;p21"/>
          <p:cNvPicPr>
            <a:picLocks noChangeAspect="1"/>
          </p:cNvPicPr>
          <p:nvPr/>
        </p:nvPicPr>
        <p:blipFill>
          <a:blip r:embed="rId3">
            <a:extLst/>
          </a:blip>
          <a:stretch>
            <a:fillRect/>
          </a:stretch>
        </p:blipFill>
        <p:spPr>
          <a:xfrm>
            <a:off x="5192024" y="2207824"/>
            <a:ext cx="317501" cy="254001"/>
          </a:xfrm>
          <a:prstGeom prst="rect">
            <a:avLst/>
          </a:prstGeom>
          <a:ln w="12700">
            <a:miter lim="400000"/>
          </a:ln>
        </p:spPr>
      </p:pic>
      <p:pic>
        <p:nvPicPr>
          <p:cNvPr id="132" name="MathEquation,#000000Google Shape;101;p21" descr="MathEquation,#000000Google Shape;101;p21"/>
          <p:cNvPicPr>
            <a:picLocks noChangeAspect="1"/>
          </p:cNvPicPr>
          <p:nvPr/>
        </p:nvPicPr>
        <p:blipFill>
          <a:blip r:embed="rId4">
            <a:extLst/>
          </a:blip>
          <a:stretch>
            <a:fillRect/>
          </a:stretch>
        </p:blipFill>
        <p:spPr>
          <a:xfrm>
            <a:off x="8709975" y="2248112"/>
            <a:ext cx="317501" cy="173431"/>
          </a:xfrm>
          <a:prstGeom prst="rect">
            <a:avLst/>
          </a:prstGeom>
          <a:ln w="12700">
            <a:miter lim="400000"/>
          </a:ln>
        </p:spPr>
      </p:pic>
      <p:pic>
        <p:nvPicPr>
          <p:cNvPr id="133" name="MathEquation,#000000Google Shape;102;p21" descr="MathEquation,#000000Google Shape;102;p21"/>
          <p:cNvPicPr>
            <a:picLocks noChangeAspect="1"/>
          </p:cNvPicPr>
          <p:nvPr/>
        </p:nvPicPr>
        <p:blipFill>
          <a:blip r:embed="rId5">
            <a:extLst/>
          </a:blip>
          <a:stretch>
            <a:fillRect/>
          </a:stretch>
        </p:blipFill>
        <p:spPr>
          <a:xfrm>
            <a:off x="5192024" y="2511100"/>
            <a:ext cx="232761" cy="254000"/>
          </a:xfrm>
          <a:prstGeom prst="rect">
            <a:avLst/>
          </a:prstGeom>
          <a:ln w="12700">
            <a:miter lim="400000"/>
          </a:ln>
        </p:spPr>
      </p:pic>
      <p:pic>
        <p:nvPicPr>
          <p:cNvPr id="134" name="MathEquation,#000000Google Shape;103;p21" descr="MathEquation,#000000Google Shape;103;p21"/>
          <p:cNvPicPr>
            <a:picLocks noChangeAspect="1"/>
          </p:cNvPicPr>
          <p:nvPr/>
        </p:nvPicPr>
        <p:blipFill>
          <a:blip r:embed="rId6">
            <a:extLst/>
          </a:blip>
          <a:stretch>
            <a:fillRect/>
          </a:stretch>
        </p:blipFill>
        <p:spPr>
          <a:xfrm>
            <a:off x="6902500" y="2511100"/>
            <a:ext cx="384121" cy="254000"/>
          </a:xfrm>
          <a:prstGeom prst="rect">
            <a:avLst/>
          </a:prstGeom>
          <a:ln w="12700">
            <a:miter lim="400000"/>
          </a:ln>
        </p:spPr>
      </p:pic>
      <p:pic>
        <p:nvPicPr>
          <p:cNvPr id="135" name="MathEquation,#000000Google Shape;104;p21" descr="MathEquation,#000000Google Shape;104;p21"/>
          <p:cNvPicPr>
            <a:picLocks noChangeAspect="1"/>
          </p:cNvPicPr>
          <p:nvPr/>
        </p:nvPicPr>
        <p:blipFill>
          <a:blip r:embed="rId7">
            <a:extLst/>
          </a:blip>
          <a:stretch>
            <a:fillRect/>
          </a:stretch>
        </p:blipFill>
        <p:spPr>
          <a:xfrm>
            <a:off x="5500975" y="2862900"/>
            <a:ext cx="317501" cy="213122"/>
          </a:xfrm>
          <a:prstGeom prst="rect">
            <a:avLst/>
          </a:prstGeom>
          <a:ln w="12700">
            <a:miter lim="400000"/>
          </a:ln>
        </p:spPr>
      </p:pic>
      <p:pic>
        <p:nvPicPr>
          <p:cNvPr id="136" name="MathEquation,#000000Google Shape;105;p21" descr="MathEquation,#000000Google Shape;105;p21"/>
          <p:cNvPicPr>
            <a:picLocks noChangeAspect="1"/>
          </p:cNvPicPr>
          <p:nvPr/>
        </p:nvPicPr>
        <p:blipFill>
          <a:blip r:embed="rId8">
            <a:extLst/>
          </a:blip>
          <a:stretch>
            <a:fillRect/>
          </a:stretch>
        </p:blipFill>
        <p:spPr>
          <a:xfrm>
            <a:off x="6684099" y="2872713"/>
            <a:ext cx="384125" cy="193501"/>
          </a:xfrm>
          <a:prstGeom prst="rect">
            <a:avLst/>
          </a:prstGeom>
          <a:ln w="12700">
            <a:miter lim="400000"/>
          </a:ln>
        </p:spPr>
      </p:pic>
      <p:pic>
        <p:nvPicPr>
          <p:cNvPr id="137" name="MathEquation,#000000Google Shape;106;p21" descr="MathEquation,#000000Google Shape;106;p21"/>
          <p:cNvPicPr>
            <a:picLocks noChangeAspect="1"/>
          </p:cNvPicPr>
          <p:nvPr/>
        </p:nvPicPr>
        <p:blipFill>
          <a:blip r:embed="rId9">
            <a:extLst/>
          </a:blip>
          <a:stretch>
            <a:fillRect/>
          </a:stretch>
        </p:blipFill>
        <p:spPr>
          <a:xfrm>
            <a:off x="2353399" y="3615025"/>
            <a:ext cx="1587501" cy="254001"/>
          </a:xfrm>
          <a:prstGeom prst="rect">
            <a:avLst/>
          </a:prstGeom>
          <a:ln w="12700">
            <a:miter lim="400000"/>
          </a:ln>
        </p:spPr>
      </p:pic>
      <p:pic>
        <p:nvPicPr>
          <p:cNvPr id="138" name="MathEquation,#000000Google Shape;107;p21" descr="MathEquation,#000000Google Shape;107;p21"/>
          <p:cNvPicPr>
            <a:picLocks noChangeAspect="1"/>
          </p:cNvPicPr>
          <p:nvPr/>
        </p:nvPicPr>
        <p:blipFill>
          <a:blip r:embed="rId10">
            <a:extLst/>
          </a:blip>
          <a:stretch>
            <a:fillRect/>
          </a:stretch>
        </p:blipFill>
        <p:spPr>
          <a:xfrm>
            <a:off x="4572000" y="4075974"/>
            <a:ext cx="218495" cy="25400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