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media1.mp4" ContentType="video/unknown"/>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4"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 Id="rId3" Type="http://schemas.openxmlformats.org/officeDocument/2006/relationships/image" Target="../media/image5.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8.png"/><Relationship Id="rId4" Type="http://schemas.openxmlformats.org/officeDocument/2006/relationships/image" Target="../media/image10.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 Id="rId3" Type="http://schemas.openxmlformats.org/officeDocument/2006/relationships/image" Target="../media/image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video" Target="../media/media1.mp4"/><Relationship Id="rId3" Type="http://schemas.microsoft.com/office/2007/relationships/media" Target="../media/media1.mp4"/><Relationship Id="rId4" Type="http://schemas.openxmlformats.org/officeDocument/2006/relationships/image" Target="../media/image1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Google Shape;54;p13"/>
          <p:cNvSpPr txBox="1"/>
          <p:nvPr>
            <p:ph type="ctrTitle"/>
          </p:nvPr>
        </p:nvSpPr>
        <p:spPr>
          <a:xfrm>
            <a:off x="311707" y="744575"/>
            <a:ext cx="8520602" cy="2052599"/>
          </a:xfrm>
          <a:prstGeom prst="rect">
            <a:avLst/>
          </a:prstGeom>
        </p:spPr>
        <p:txBody>
          <a:bodyPr/>
          <a:lstStyle>
            <a:lvl1pPr>
              <a:defRPr sz="2500"/>
            </a:lvl1pPr>
          </a:lstStyle>
          <a:p>
            <a:pPr/>
            <a:r>
              <a:t>11.6 Efficient Cross-Validation via Regularization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Google Shape;102;p22"/>
          <p:cNvSpPr txBox="1"/>
          <p:nvPr>
            <p:ph type="title"/>
          </p:nvPr>
        </p:nvSpPr>
        <p:spPr>
          <a:xfrm>
            <a:off x="311699" y="2150849"/>
            <a:ext cx="8520602" cy="841801"/>
          </a:xfrm>
          <a:prstGeom prst="rect">
            <a:avLst/>
          </a:prstGeom>
        </p:spPr>
        <p:txBody>
          <a:bodyPr/>
          <a:lstStyle>
            <a:lvl1pPr>
              <a:defRPr sz="2500"/>
            </a:lvl1pPr>
          </a:lstStyle>
          <a:p>
            <a:pPr/>
            <a:r>
              <a:t>Regularizer based methods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Google Shape;107;p23"/>
          <p:cNvSpPr txBox="1"/>
          <p:nvPr>
            <p:ph type="body" idx="1"/>
          </p:nvPr>
        </p:nvSpPr>
        <p:spPr>
          <a:xfrm>
            <a:off x="311699" y="1152475"/>
            <a:ext cx="8520602" cy="3416400"/>
          </a:xfrm>
          <a:prstGeom prst="rect">
            <a:avLst/>
          </a:prstGeom>
        </p:spPr>
        <p:txBody>
          <a:bodyPr/>
          <a:lstStyle/>
          <a:p>
            <a:pPr marL="0" indent="0">
              <a:buSzTx/>
              <a:buNone/>
            </a:pPr>
            <a:r>
              <a:t>A regularizer is a simple function that can be added to a machine learning cost for a variety of purposes:</a:t>
            </a:r>
          </a:p>
          <a:p>
            <a:pPr>
              <a:spcBef>
                <a:spcPts val="1200"/>
              </a:spcBef>
            </a:pPr>
            <a:r>
              <a:t>to prevent unstable learning</a:t>
            </a:r>
          </a:p>
          <a:p>
            <a:pPr>
              <a:spcBef>
                <a:spcPts val="1000"/>
              </a:spcBef>
            </a:pPr>
            <a:r>
              <a:t>as a natural part of relaxing the support vector machine and multi-class learning scenarios</a:t>
            </a:r>
          </a:p>
          <a:p>
            <a:pPr>
              <a:spcBef>
                <a:spcPts val="1000"/>
              </a:spcBef>
            </a:pPr>
            <a:r>
              <a:t>for feature selection</a:t>
            </a:r>
          </a:p>
          <a:p>
            <a:pPr>
              <a:spcBef>
                <a:spcPts val="1000"/>
              </a:spcBef>
            </a:pPr>
            <a:r>
              <a:t>and, for regularization (which we discuss here)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Google Shape;112;p24"/>
          <p:cNvSpPr txBox="1"/>
          <p:nvPr>
            <p:ph type="body" idx="1"/>
          </p:nvPr>
        </p:nvSpPr>
        <p:spPr>
          <a:xfrm>
            <a:off x="311699" y="1152475"/>
            <a:ext cx="8520602" cy="3416400"/>
          </a:xfrm>
          <a:prstGeom prst="rect">
            <a:avLst/>
          </a:prstGeom>
        </p:spPr>
        <p:txBody>
          <a:bodyPr/>
          <a:lstStyle/>
          <a:p>
            <a:pPr marL="0" indent="0">
              <a:buSzTx/>
              <a:buNone/>
            </a:pPr>
            <a:r>
              <a:t>Denoting the original cost function by g, and the associated regularizer by h, the regularized cost is given as the linear combination of g and h as </a:t>
            </a:r>
          </a:p>
          <a:p>
            <a:pPr marL="0" indent="0">
              <a:spcBef>
                <a:spcPts val="1200"/>
              </a:spcBef>
              <a:buSzTx/>
              <a:buNone/>
            </a:pPr>
          </a:p>
          <a:p>
            <a:pPr marL="0" indent="0">
              <a:spcBef>
                <a:spcPts val="1200"/>
              </a:spcBef>
              <a:buSzTx/>
              <a:buNone/>
            </a:pPr>
          </a:p>
          <a:p>
            <a:pPr marL="0" indent="0">
              <a:spcBef>
                <a:spcPts val="1200"/>
              </a:spcBef>
              <a:buSzTx/>
              <a:buNone/>
            </a:pPr>
            <a:r>
              <a:t>Where      is referred to as the *regularization parameter*.</a:t>
            </a:r>
          </a:p>
        </p:txBody>
      </p:sp>
      <p:pic>
        <p:nvPicPr>
          <p:cNvPr id="135" name="MathEquation,#000000Google Shape;113;p24" descr="MathEquation,#000000Google Shape;113;p24"/>
          <p:cNvPicPr>
            <a:picLocks noChangeAspect="1"/>
          </p:cNvPicPr>
          <p:nvPr/>
        </p:nvPicPr>
        <p:blipFill>
          <a:blip r:embed="rId2">
            <a:extLst/>
          </a:blip>
          <a:stretch>
            <a:fillRect/>
          </a:stretch>
        </p:blipFill>
        <p:spPr>
          <a:xfrm>
            <a:off x="3366825" y="2204924"/>
            <a:ext cx="1969575" cy="366826"/>
          </a:xfrm>
          <a:prstGeom prst="rect">
            <a:avLst/>
          </a:prstGeom>
          <a:ln w="12700">
            <a:miter lim="400000"/>
          </a:ln>
        </p:spPr>
      </p:pic>
      <p:pic>
        <p:nvPicPr>
          <p:cNvPr id="136" name="MathEquation,#000000Google Shape;114;p24" descr="MathEquation,#000000Google Shape;114;p24"/>
          <p:cNvPicPr>
            <a:picLocks noChangeAspect="1"/>
          </p:cNvPicPr>
          <p:nvPr/>
        </p:nvPicPr>
        <p:blipFill>
          <a:blip r:embed="rId3">
            <a:extLst/>
          </a:blip>
          <a:stretch>
            <a:fillRect/>
          </a:stretch>
        </p:blipFill>
        <p:spPr>
          <a:xfrm>
            <a:off x="1200150" y="2936075"/>
            <a:ext cx="163738" cy="25400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Google Shape;119;p25"/>
          <p:cNvSpPr txBox="1"/>
          <p:nvPr>
            <p:ph type="body" idx="1"/>
          </p:nvPr>
        </p:nvSpPr>
        <p:spPr>
          <a:xfrm>
            <a:off x="311699" y="1152475"/>
            <a:ext cx="8520602" cy="3416400"/>
          </a:xfrm>
          <a:prstGeom prst="rect">
            <a:avLst/>
          </a:prstGeom>
        </p:spPr>
        <p:txBody>
          <a:bodyPr/>
          <a:lstStyle/>
          <a:p>
            <a:pPr marL="0" indent="0">
              <a:buSzTx/>
              <a:buNone/>
            </a:pPr>
            <a:r>
              <a:t>The regularization parameter </a:t>
            </a:r>
          </a:p>
          <a:p>
            <a:pPr>
              <a:spcBef>
                <a:spcPts val="1200"/>
              </a:spcBef>
            </a:pPr>
            <a:r>
              <a:t>is always non-negative  </a:t>
            </a:r>
          </a:p>
          <a:p>
            <a:pPr>
              <a:spcBef>
                <a:spcPts val="1000"/>
              </a:spcBef>
            </a:pPr>
            <a:r>
              <a:t>controls the mixture of the cost and regularizer </a:t>
            </a:r>
          </a:p>
          <a:p>
            <a:pPr>
              <a:spcBef>
                <a:spcPts val="1000"/>
              </a:spcBef>
            </a:pPr>
            <a:r>
              <a:t>when set very small, the regularized cost is essentially just g</a:t>
            </a:r>
          </a:p>
          <a:p>
            <a:pPr>
              <a:spcBef>
                <a:spcPts val="1000"/>
              </a:spcBef>
            </a:pPr>
            <a:r>
              <a:t>when set very large the regularizer h dominates in the linear combination and drowns out g</a:t>
            </a:r>
          </a:p>
        </p:txBody>
      </p:sp>
      <p:pic>
        <p:nvPicPr>
          <p:cNvPr id="139" name="MathEquation,#000000Google Shape;120;p25" descr="MathEquation,#000000Google Shape;120;p25"/>
          <p:cNvPicPr>
            <a:picLocks noChangeAspect="1"/>
          </p:cNvPicPr>
          <p:nvPr/>
        </p:nvPicPr>
        <p:blipFill>
          <a:blip r:embed="rId2">
            <a:extLst/>
          </a:blip>
          <a:stretch>
            <a:fillRect/>
          </a:stretch>
        </p:blipFill>
        <p:spPr>
          <a:xfrm>
            <a:off x="3257550" y="1725199"/>
            <a:ext cx="599411" cy="25400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Google Shape;125;p26"/>
          <p:cNvSpPr txBox="1"/>
          <p:nvPr>
            <p:ph type="body" sz="half" idx="1"/>
          </p:nvPr>
        </p:nvSpPr>
        <p:spPr>
          <a:xfrm>
            <a:off x="190199" y="177350"/>
            <a:ext cx="4085401" cy="3416401"/>
          </a:xfrm>
          <a:prstGeom prst="rect">
            <a:avLst/>
          </a:prstGeom>
        </p:spPr>
        <p:txBody>
          <a:bodyPr/>
          <a:lstStyle/>
          <a:p>
            <a:pPr marL="0" indent="0" defTabSz="795527">
              <a:buSzTx/>
              <a:buNone/>
              <a:defRPr sz="1566"/>
            </a:pPr>
            <a:r>
              <a:t>(top panel) A prototypical pair of training/validation error curves associated with a generic run of regularizer based cross-validation. </a:t>
            </a:r>
          </a:p>
          <a:p>
            <a:pPr marL="0" indent="0" defTabSz="795527">
              <a:spcBef>
                <a:spcPts val="1000"/>
              </a:spcBef>
              <a:buSzTx/>
              <a:buNone/>
              <a:defRPr sz="1566"/>
            </a:pPr>
            <a:r>
              <a:t>(bottom panels) Initially, the capacity dial is set all the way to the right and the optimization dial all the way to the left. We then slowly move our optimization dial from left to right by decreasing the value of     , gradually increasing the complexity of our tuned model, in search of a tuned model with minimum validation error.</a:t>
            </a:r>
          </a:p>
        </p:txBody>
      </p:sp>
      <p:pic>
        <p:nvPicPr>
          <p:cNvPr id="142" name="Google Shape;126;p26" descr="Google Shape;126;p26"/>
          <p:cNvPicPr>
            <a:picLocks noChangeAspect="1"/>
          </p:cNvPicPr>
          <p:nvPr/>
        </p:nvPicPr>
        <p:blipFill>
          <a:blip r:embed="rId2">
            <a:extLst/>
          </a:blip>
          <a:stretch>
            <a:fillRect/>
          </a:stretch>
        </p:blipFill>
        <p:spPr>
          <a:xfrm>
            <a:off x="4213674" y="177350"/>
            <a:ext cx="4930326" cy="3787426"/>
          </a:xfrm>
          <a:prstGeom prst="rect">
            <a:avLst/>
          </a:prstGeom>
          <a:ln w="12700">
            <a:miter lim="400000"/>
          </a:ln>
        </p:spPr>
      </p:pic>
      <p:pic>
        <p:nvPicPr>
          <p:cNvPr id="143" name="MathEquation,#000000Google Shape;127;p26" descr="MathEquation,#000000Google Shape;127;p26"/>
          <p:cNvPicPr>
            <a:picLocks noChangeAspect="1"/>
          </p:cNvPicPr>
          <p:nvPr/>
        </p:nvPicPr>
        <p:blipFill>
          <a:blip r:embed="rId3">
            <a:extLst/>
          </a:blip>
          <a:stretch>
            <a:fillRect/>
          </a:stretch>
        </p:blipFill>
        <p:spPr>
          <a:xfrm>
            <a:off x="2743200" y="3246825"/>
            <a:ext cx="163738" cy="25400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Google Shape;132;p27"/>
          <p:cNvSpPr txBox="1"/>
          <p:nvPr>
            <p:ph type="body" idx="1"/>
          </p:nvPr>
        </p:nvSpPr>
        <p:spPr>
          <a:xfrm>
            <a:off x="311699" y="1152475"/>
            <a:ext cx="8520602" cy="3416400"/>
          </a:xfrm>
          <a:prstGeom prst="rect">
            <a:avLst/>
          </a:prstGeom>
        </p:spPr>
        <p:txBody>
          <a:bodyPr/>
          <a:lstStyle/>
          <a:p>
            <a:pPr marL="0" indent="0">
              <a:buSzTx/>
              <a:buNone/>
            </a:pPr>
            <a:r>
              <a:t>Implementation notes </a:t>
            </a:r>
          </a:p>
          <a:p>
            <a:pPr>
              <a:spcBef>
                <a:spcPts val="1200"/>
              </a:spcBef>
            </a:pPr>
            <a:r>
              <a:t>Bias weights are often not included in the regularizer.</a:t>
            </a:r>
          </a:p>
          <a:p>
            <a:pPr>
              <a:spcBef>
                <a:spcPts val="1000"/>
              </a:spcBef>
            </a:pPr>
            <a:r>
              <a:t>How many values we can try to tune the regularization parameter is often limited by computation and time restrictions, since for every value of     tried a complete minimization of a corresponding regularized cost function must be performed.</a:t>
            </a:r>
          </a:p>
          <a:p>
            <a:pPr>
              <a:spcBef>
                <a:spcPts val="1000"/>
              </a:spcBef>
            </a:pPr>
            <a:r>
              <a:t>While the squared        norm is a very popular regularizer, one can use - in principle - any simple function as a regularizer. A few examples follow</a:t>
            </a:r>
          </a:p>
        </p:txBody>
      </p:sp>
      <p:pic>
        <p:nvPicPr>
          <p:cNvPr id="146" name="MathEquation,#000000Google Shape;133;p27" descr="MathEquation,#000000Google Shape;133;p27"/>
          <p:cNvPicPr>
            <a:picLocks noChangeAspect="1"/>
          </p:cNvPicPr>
          <p:nvPr/>
        </p:nvPicPr>
        <p:blipFill>
          <a:blip r:embed="rId2">
            <a:extLst/>
          </a:blip>
          <a:stretch>
            <a:fillRect/>
          </a:stretch>
        </p:blipFill>
        <p:spPr>
          <a:xfrm>
            <a:off x="2807499" y="3546874"/>
            <a:ext cx="215941" cy="254000"/>
          </a:xfrm>
          <a:prstGeom prst="rect">
            <a:avLst/>
          </a:prstGeom>
          <a:ln w="12700">
            <a:miter lim="400000"/>
          </a:ln>
        </p:spPr>
      </p:pic>
      <p:pic>
        <p:nvPicPr>
          <p:cNvPr id="147" name="MathEquation,#000000Google Shape;134;p27" descr="MathEquation,#000000Google Shape;134;p27"/>
          <p:cNvPicPr>
            <a:picLocks noChangeAspect="1"/>
          </p:cNvPicPr>
          <p:nvPr/>
        </p:nvPicPr>
        <p:blipFill>
          <a:blip r:embed="rId3">
            <a:extLst/>
          </a:blip>
          <a:stretch>
            <a:fillRect/>
          </a:stretch>
        </p:blipFill>
        <p:spPr>
          <a:xfrm>
            <a:off x="7800975" y="2444750"/>
            <a:ext cx="163738" cy="25400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Google Shape;139;p28"/>
          <p:cNvSpPr txBox="1"/>
          <p:nvPr>
            <p:ph type="body" idx="1"/>
          </p:nvPr>
        </p:nvSpPr>
        <p:spPr>
          <a:xfrm>
            <a:off x="311699" y="1152475"/>
            <a:ext cx="8520602" cy="3416400"/>
          </a:xfrm>
          <a:prstGeom prst="rect">
            <a:avLst/>
          </a:prstGeom>
        </p:spPr>
        <p:txBody>
          <a:bodyPr/>
          <a:lstStyle/>
          <a:p>
            <a:pPr marL="0" indent="0">
              <a:buSzTx/>
              <a:buNone/>
            </a:pPr>
            <a:r>
              <a:t>Popular regularizers in machine learning</a:t>
            </a:r>
          </a:p>
          <a:p>
            <a:pPr marL="0" indent="0">
              <a:spcBef>
                <a:spcPts val="1200"/>
              </a:spcBef>
              <a:buSzTx/>
              <a:buNone/>
              <a:defRPr b="1"/>
            </a:pPr>
            <a:r>
              <a:t>The squared       norm:</a:t>
            </a:r>
            <a:r>
              <a:rPr b="0"/>
              <a:t> defined as                                   , this regularizer incentivizes weights to be </a:t>
            </a:r>
            <a:r>
              <a:rPr b="0" i="1"/>
              <a:t>small</a:t>
            </a:r>
            <a:r>
              <a:rPr b="0"/>
              <a:t> (in Euclidean sense).  </a:t>
            </a:r>
            <a:endParaRPr b="0"/>
          </a:p>
          <a:p>
            <a:pPr marL="0" indent="0">
              <a:spcBef>
                <a:spcPts val="1200"/>
              </a:spcBef>
              <a:buSzTx/>
              <a:buNone/>
              <a:defRPr b="1"/>
            </a:pPr>
            <a:r>
              <a:t>The        norm:</a:t>
            </a:r>
            <a:r>
              <a:rPr b="0"/>
              <a:t> defined as                               , this regularizer tends to produce sparse weights.</a:t>
            </a:r>
            <a:endParaRPr b="0"/>
          </a:p>
          <a:p>
            <a:pPr marL="0" indent="0">
              <a:spcBef>
                <a:spcPts val="1200"/>
              </a:spcBef>
              <a:buSzTx/>
              <a:buNone/>
              <a:defRPr b="1"/>
            </a:pPr>
            <a:r>
              <a:t>The total variation norm:</a:t>
            </a:r>
            <a:r>
              <a:rPr b="0"/>
              <a:t> defined as                                            , this regularizer tends to produce </a:t>
            </a:r>
            <a:r>
              <a:rPr b="0" i="1"/>
              <a:t>smoothly varying</a:t>
            </a:r>
            <a:r>
              <a:rPr b="0"/>
              <a:t> weights. </a:t>
            </a:r>
          </a:p>
        </p:txBody>
      </p:sp>
      <p:pic>
        <p:nvPicPr>
          <p:cNvPr id="150" name="MathEquation,#000000Google Shape;140;p28" descr="MathEquation,#000000Google Shape;140;p28"/>
          <p:cNvPicPr>
            <a:picLocks noChangeAspect="1"/>
          </p:cNvPicPr>
          <p:nvPr/>
        </p:nvPicPr>
        <p:blipFill>
          <a:blip r:embed="rId2">
            <a:extLst/>
          </a:blip>
          <a:stretch>
            <a:fillRect/>
          </a:stretch>
        </p:blipFill>
        <p:spPr>
          <a:xfrm>
            <a:off x="1864549" y="1725224"/>
            <a:ext cx="215941" cy="254000"/>
          </a:xfrm>
          <a:prstGeom prst="rect">
            <a:avLst/>
          </a:prstGeom>
          <a:ln w="12700">
            <a:miter lim="400000"/>
          </a:ln>
        </p:spPr>
      </p:pic>
      <p:pic>
        <p:nvPicPr>
          <p:cNvPr id="151" name="MathEquation,#000000Google Shape;141;p28" descr="MathEquation,#000000Google Shape;141;p28"/>
          <p:cNvPicPr>
            <a:picLocks noChangeAspect="1"/>
          </p:cNvPicPr>
          <p:nvPr/>
        </p:nvPicPr>
        <p:blipFill>
          <a:blip r:embed="rId3">
            <a:extLst/>
          </a:blip>
          <a:stretch>
            <a:fillRect/>
          </a:stretch>
        </p:blipFill>
        <p:spPr>
          <a:xfrm>
            <a:off x="4146949" y="1660924"/>
            <a:ext cx="1913002" cy="382601"/>
          </a:xfrm>
          <a:prstGeom prst="rect">
            <a:avLst/>
          </a:prstGeom>
          <a:ln w="12700">
            <a:miter lim="400000"/>
          </a:ln>
        </p:spPr>
      </p:pic>
      <p:pic>
        <p:nvPicPr>
          <p:cNvPr id="152" name="MathEquation,#000000Google Shape;142;p28" descr="MathEquation,#000000Google Shape;142;p28"/>
          <p:cNvPicPr>
            <a:picLocks noChangeAspect="1"/>
          </p:cNvPicPr>
          <p:nvPr/>
        </p:nvPicPr>
        <p:blipFill>
          <a:blip r:embed="rId4">
            <a:extLst/>
          </a:blip>
          <a:stretch>
            <a:fillRect/>
          </a:stretch>
        </p:blipFill>
        <p:spPr>
          <a:xfrm>
            <a:off x="996550" y="2496799"/>
            <a:ext cx="215941" cy="254000"/>
          </a:xfrm>
          <a:prstGeom prst="rect">
            <a:avLst/>
          </a:prstGeom>
          <a:ln w="12700">
            <a:miter lim="400000"/>
          </a:ln>
        </p:spPr>
      </p:pic>
      <p:pic>
        <p:nvPicPr>
          <p:cNvPr id="153" name="MathEquation,#000000Google Shape;143;p28" descr="MathEquation,#000000Google Shape;143;p28"/>
          <p:cNvPicPr>
            <a:picLocks noChangeAspect="1"/>
          </p:cNvPicPr>
          <p:nvPr/>
        </p:nvPicPr>
        <p:blipFill>
          <a:blip r:embed="rId5">
            <a:extLst/>
          </a:blip>
          <a:stretch>
            <a:fillRect/>
          </a:stretch>
        </p:blipFill>
        <p:spPr>
          <a:xfrm>
            <a:off x="3161750" y="2453975"/>
            <a:ext cx="1899994" cy="339626"/>
          </a:xfrm>
          <a:prstGeom prst="rect">
            <a:avLst/>
          </a:prstGeom>
          <a:ln w="12700">
            <a:miter lim="400000"/>
          </a:ln>
        </p:spPr>
      </p:pic>
      <p:pic>
        <p:nvPicPr>
          <p:cNvPr id="154" name="MathEquation,#000000Google Shape;144;p28" descr="MathEquation,#000000Google Shape;144;p28"/>
          <p:cNvPicPr>
            <a:picLocks noChangeAspect="1"/>
          </p:cNvPicPr>
          <p:nvPr/>
        </p:nvPicPr>
        <p:blipFill>
          <a:blip r:embed="rId6">
            <a:extLst/>
          </a:blip>
          <a:stretch>
            <a:fillRect/>
          </a:stretch>
        </p:blipFill>
        <p:spPr>
          <a:xfrm>
            <a:off x="4339825" y="3204074"/>
            <a:ext cx="2637877" cy="339626"/>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Google Shape;149;p29"/>
          <p:cNvSpPr txBox="1"/>
          <p:nvPr>
            <p:ph type="body" sz="quarter" idx="1"/>
          </p:nvPr>
        </p:nvSpPr>
        <p:spPr>
          <a:xfrm>
            <a:off x="311699" y="3504000"/>
            <a:ext cx="8520602" cy="1065001"/>
          </a:xfrm>
          <a:prstGeom prst="rect">
            <a:avLst/>
          </a:prstGeom>
        </p:spPr>
        <p:txBody>
          <a:bodyPr/>
          <a:lstStyle/>
          <a:p>
            <a:pPr marL="0" indent="0">
              <a:spcBef>
                <a:spcPts val="1200"/>
              </a:spcBef>
              <a:buSzTx/>
              <a:buNone/>
            </a:pPr>
            <a:r>
              <a:t>A visual depiction of where the       </a:t>
            </a:r>
            <a:r>
              <a:rPr b="1"/>
              <a:t>(left panel)</a:t>
            </a:r>
            <a:r>
              <a:t>,      </a:t>
            </a:r>
            <a:r>
              <a:rPr b="1"/>
              <a:t>(middle panel)</a:t>
            </a:r>
            <a:r>
              <a:t>, and total variation </a:t>
            </a:r>
            <a:r>
              <a:rPr b="1"/>
              <a:t>(right panel)</a:t>
            </a:r>
            <a:r>
              <a:t> functions pull global minima when used as a regularizer.</a:t>
            </a:r>
          </a:p>
        </p:txBody>
      </p:sp>
      <p:pic>
        <p:nvPicPr>
          <p:cNvPr id="157" name="Google Shape;150;p29" descr="Google Shape;150;p29"/>
          <p:cNvPicPr>
            <a:picLocks noChangeAspect="1"/>
          </p:cNvPicPr>
          <p:nvPr/>
        </p:nvPicPr>
        <p:blipFill>
          <a:blip r:embed="rId2">
            <a:extLst/>
          </a:blip>
          <a:stretch>
            <a:fillRect/>
          </a:stretch>
        </p:blipFill>
        <p:spPr>
          <a:xfrm>
            <a:off x="152400" y="516749"/>
            <a:ext cx="8839198" cy="2503684"/>
          </a:xfrm>
          <a:prstGeom prst="rect">
            <a:avLst/>
          </a:prstGeom>
          <a:ln w="12700">
            <a:miter lim="400000"/>
          </a:ln>
        </p:spPr>
      </p:pic>
      <p:pic>
        <p:nvPicPr>
          <p:cNvPr id="158" name="MathEquation,#000000Google Shape;151;p29" descr="MathEquation,#000000Google Shape;151;p29"/>
          <p:cNvPicPr>
            <a:picLocks noChangeAspect="1"/>
          </p:cNvPicPr>
          <p:nvPr/>
        </p:nvPicPr>
        <p:blipFill>
          <a:blip r:embed="rId3">
            <a:extLst/>
          </a:blip>
          <a:stretch>
            <a:fillRect/>
          </a:stretch>
        </p:blipFill>
        <p:spPr>
          <a:xfrm>
            <a:off x="3621899" y="3600475"/>
            <a:ext cx="215941" cy="254000"/>
          </a:xfrm>
          <a:prstGeom prst="rect">
            <a:avLst/>
          </a:prstGeom>
          <a:ln w="12700">
            <a:miter lim="400000"/>
          </a:ln>
        </p:spPr>
      </p:pic>
      <p:pic>
        <p:nvPicPr>
          <p:cNvPr id="159" name="MathEquation,#000000Google Shape;152;p29" descr="MathEquation,#000000Google Shape;152;p29"/>
          <p:cNvPicPr>
            <a:picLocks noChangeAspect="1"/>
          </p:cNvPicPr>
          <p:nvPr/>
        </p:nvPicPr>
        <p:blipFill>
          <a:blip r:embed="rId4">
            <a:extLst/>
          </a:blip>
          <a:stretch>
            <a:fillRect/>
          </a:stretch>
        </p:blipFill>
        <p:spPr>
          <a:xfrm>
            <a:off x="5304249" y="3600475"/>
            <a:ext cx="215941" cy="254000"/>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Google Shape;157;p30"/>
          <p:cNvSpPr txBox="1"/>
          <p:nvPr>
            <p:ph type="title"/>
          </p:nvPr>
        </p:nvSpPr>
        <p:spPr>
          <a:xfrm>
            <a:off x="311699" y="2150849"/>
            <a:ext cx="8520602" cy="841801"/>
          </a:xfrm>
          <a:prstGeom prst="rect">
            <a:avLst/>
          </a:prstGeom>
        </p:spPr>
        <p:txBody>
          <a:bodyPr/>
          <a:lstStyle>
            <a:lvl1pPr>
              <a:defRPr sz="2500"/>
            </a:lvl1pPr>
          </a:lstStyle>
          <a:p>
            <a:pPr/>
            <a:r>
              <a:t>Example: Tuning a regularization parameter for regression</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Google Shape;162;p31"/>
          <p:cNvSpPr txBox="1"/>
          <p:nvPr>
            <p:ph type="body" idx="1"/>
          </p:nvPr>
        </p:nvSpPr>
        <p:spPr>
          <a:xfrm>
            <a:off x="311699" y="1152475"/>
            <a:ext cx="8520602" cy="3416400"/>
          </a:xfrm>
          <a:prstGeom prst="rect">
            <a:avLst/>
          </a:prstGeom>
        </p:spPr>
        <p:txBody>
          <a:bodyPr/>
          <a:lstStyle/>
          <a:p>
            <a:pPr/>
            <a:r>
              <a:t>In this example we use an       -regularized degree-10 polynomial model.</a:t>
            </a:r>
          </a:p>
          <a:p>
            <a:pPr>
              <a:spcBef>
                <a:spcPts val="1000"/>
              </a:spcBef>
            </a:pPr>
            <a:r>
              <a:t>The training set/error is shown in light blue while the validation set/error is shown in yellow.</a:t>
            </a:r>
          </a:p>
          <a:p>
            <a:pPr>
              <a:spcBef>
                <a:spcPts val="1000"/>
              </a:spcBef>
            </a:pPr>
            <a:r>
              <a:t>We try out 100 values of      (i.e., the regularization parameter) between 0 and 1. </a:t>
            </a:r>
          </a:p>
        </p:txBody>
      </p:sp>
      <p:pic>
        <p:nvPicPr>
          <p:cNvPr id="164" name="MathEquation,#000000Google Shape;163;p31" descr="MathEquation,#000000Google Shape;163;p31"/>
          <p:cNvPicPr>
            <a:picLocks noChangeAspect="1"/>
          </p:cNvPicPr>
          <p:nvPr/>
        </p:nvPicPr>
        <p:blipFill>
          <a:blip r:embed="rId2">
            <a:extLst/>
          </a:blip>
          <a:stretch>
            <a:fillRect/>
          </a:stretch>
        </p:blipFill>
        <p:spPr>
          <a:xfrm>
            <a:off x="3611174" y="1243000"/>
            <a:ext cx="215941" cy="254000"/>
          </a:xfrm>
          <a:prstGeom prst="rect">
            <a:avLst/>
          </a:prstGeom>
          <a:ln w="12700">
            <a:miter lim="400000"/>
          </a:ln>
        </p:spPr>
      </p:pic>
      <p:pic>
        <p:nvPicPr>
          <p:cNvPr id="165" name="MathEquation,#000000Google Shape;164;p31" descr="MathEquation,#000000Google Shape;164;p31"/>
          <p:cNvPicPr>
            <a:picLocks noChangeAspect="1"/>
          </p:cNvPicPr>
          <p:nvPr/>
        </p:nvPicPr>
        <p:blipFill>
          <a:blip r:embed="rId3">
            <a:extLst/>
          </a:blip>
          <a:stretch>
            <a:fillRect/>
          </a:stretch>
        </p:blipFill>
        <p:spPr>
          <a:xfrm>
            <a:off x="3447424" y="2444750"/>
            <a:ext cx="163739" cy="25400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Google Shape;59;p14"/>
          <p:cNvSpPr txBox="1"/>
          <p:nvPr>
            <p:ph type="body" idx="1"/>
          </p:nvPr>
        </p:nvSpPr>
        <p:spPr>
          <a:xfrm>
            <a:off x="311699" y="1152475"/>
            <a:ext cx="8520602" cy="3416400"/>
          </a:xfrm>
          <a:prstGeom prst="rect">
            <a:avLst/>
          </a:prstGeom>
        </p:spPr>
        <p:txBody>
          <a:bodyPr/>
          <a:lstStyle/>
          <a:p>
            <a:pPr marL="0" indent="0">
              <a:buSzTx/>
              <a:buNone/>
            </a:pPr>
            <a:r>
              <a:t>Overfitting occurs when:</a:t>
            </a:r>
          </a:p>
          <a:p>
            <a:pPr>
              <a:spcBef>
                <a:spcPts val="1200"/>
              </a:spcBef>
            </a:pPr>
            <a:r>
              <a:t>the *capacity* of a machine learning model is too high</a:t>
            </a:r>
          </a:p>
          <a:p>
            <a:pPr>
              <a:spcBef>
                <a:spcPts val="1000"/>
              </a:spcBef>
            </a:pPr>
            <a:r>
              <a:t>*and*, its corresponding cost function (over the training data) is *optimized* too well.</a:t>
            </a:r>
          </a:p>
          <a:p>
            <a:pPr marL="0" indent="0">
              <a:spcBef>
                <a:spcPts val="1000"/>
              </a:spcBef>
              <a:buSzTx/>
              <a:buNone/>
            </a:pPr>
            <a:r>
              <a:t>Regularization - a potential solution:</a:t>
            </a:r>
          </a:p>
          <a:p>
            <a:pPr>
              <a:spcBef>
                <a:spcPts val="1200"/>
              </a:spcBef>
            </a:pPr>
            <a:r>
              <a:t>we set the model parameters purposefully away from the global minimum of its associated cost function, so as to find where the validation error (not training error) is at its lowest.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7" name="animation_10.mp4" descr="animation_10.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457200" y="742950"/>
            <a:ext cx="8229600" cy="36576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10100" fill="hold"/>
                                        <p:tgtEl>
                                          <p:spTgt spid="167"/>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167"/>
                </p:tgtEl>
              </p:cMediaNode>
            </p:video>
            <p:seq concurrent="1" prevAc="none" nextAc="seek">
              <p:cTn id="8" evtFilter="cancelBubble" nodeType="interactiveSeq" restart="whenNotActive" fill="hold">
                <p:stCondLst>
                  <p:cond delay="0" evt="onClick">
                    <p:tgtEl>
                      <p:spTgt spid="167"/>
                    </p:tgtEl>
                  </p:cond>
                </p:stCondLst>
                <p:endSync delay="0" evt="end">
                  <p:rtn val="all"/>
                </p:endSync>
                <p:childTnLst>
                  <p:par>
                    <p:cTn id="9" fill="hold">
                      <p:stCondLst>
                        <p:cond delay="0"/>
                      </p:stCondLst>
                      <p:childTnLst>
                        <p:par>
                          <p:cTn id="10" fill="hold">
                            <p:stCondLst>
                              <p:cond delay="0"/>
                            </p:stCondLst>
                            <p:childTnLst>
                              <p:par>
                                <p:cTn id="11" presetClass="mediacall" nodeType="clickEffect" presetSubtype="0" presetID="2" fill="hold">
                                  <p:stCondLst>
                                    <p:cond delay="0"/>
                                  </p:stCondLst>
                                  <p:childTnLst>
                                    <p:cmd type="call" cmd="togglePause">
                                      <p:cBhvr>
                                        <p:cTn id="12" dur="1" fill="hold"/>
                                        <p:tgtEl>
                                          <p:spTgt spid="167"/>
                                        </p:tgtEl>
                                      </p:cBhvr>
                                    </p:cmd>
                                  </p:childTnLst>
                                </p:cTn>
                              </p:par>
                            </p:childTnLst>
                          </p:cTn>
                        </p:par>
                      </p:childTnLst>
                    </p:cTn>
                  </p:par>
                </p:childTnLst>
              </p:cTn>
              <p:nextCondLst>
                <p:cond delay="0" evt="onClick">
                  <p:tgtEl>
                    <p:spTgt spid="167"/>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Google Shape;64;p15"/>
          <p:cNvSpPr txBox="1"/>
          <p:nvPr>
            <p:ph type="body" idx="1"/>
          </p:nvPr>
        </p:nvSpPr>
        <p:spPr>
          <a:xfrm>
            <a:off x="311699" y="1152475"/>
            <a:ext cx="8520602" cy="3416400"/>
          </a:xfrm>
          <a:prstGeom prst="rect">
            <a:avLst/>
          </a:prstGeom>
        </p:spPr>
        <p:txBody>
          <a:bodyPr/>
          <a:lstStyle/>
          <a:p>
            <a:pPr marL="0" indent="0">
              <a:buSzTx/>
              <a:buNone/>
            </a:pPr>
            <a:r>
              <a:t>Two most popular approaches to regularization:</a:t>
            </a:r>
          </a:p>
          <a:p>
            <a:pPr>
              <a:spcBef>
                <a:spcPts val="1200"/>
              </a:spcBef>
            </a:pPr>
            <a:r>
              <a:t>Early stopping</a:t>
            </a:r>
          </a:p>
          <a:p>
            <a:pPr>
              <a:spcBef>
                <a:spcPts val="1000"/>
              </a:spcBef>
            </a:pPr>
            <a:r>
              <a:t>Adding a regularizer to the cost function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Google Shape;69;p16"/>
          <p:cNvSpPr txBox="1"/>
          <p:nvPr>
            <p:ph type="body" sz="half" idx="1"/>
          </p:nvPr>
        </p:nvSpPr>
        <p:spPr>
          <a:xfrm>
            <a:off x="311699" y="2972049"/>
            <a:ext cx="8520602" cy="1475402"/>
          </a:xfrm>
          <a:prstGeom prst="rect">
            <a:avLst/>
          </a:prstGeom>
        </p:spPr>
        <p:txBody>
          <a:bodyPr/>
          <a:lstStyle/>
          <a:p>
            <a:pPr marL="0" indent="0" defTabSz="749808">
              <a:buSzTx/>
              <a:buNone/>
              <a:defRPr b="1" sz="1476"/>
            </a:pPr>
            <a:r>
              <a:t>(left panel)</a:t>
            </a:r>
            <a:r>
              <a:rPr b="0"/>
              <a:t> A figurative illustration of early stopping regularization: we stop the optimization prematurely at the yellow point (where validation error is minimal).</a:t>
            </a:r>
            <a:endParaRPr b="0"/>
          </a:p>
          <a:p>
            <a:pPr marL="0" indent="0" defTabSz="749808">
              <a:spcBef>
                <a:spcPts val="900"/>
              </a:spcBef>
              <a:buSzTx/>
              <a:buNone/>
              <a:defRPr b="1" sz="1476"/>
            </a:pPr>
            <a:r>
              <a:t>(right panel)</a:t>
            </a:r>
            <a:r>
              <a:rPr b="0"/>
              <a:t>A figurative illustration of regularizer based regularization: by adding a regularizer function to the cost associated of a high capacity model we change its shape, in particular dragging its global minimum where overfitting behavior occurs away from its original.</a:t>
            </a:r>
          </a:p>
        </p:txBody>
      </p:sp>
      <p:pic>
        <p:nvPicPr>
          <p:cNvPr id="116" name="Google Shape;70;p16" descr="Google Shape;70;p16"/>
          <p:cNvPicPr>
            <a:picLocks noChangeAspect="1"/>
          </p:cNvPicPr>
          <p:nvPr/>
        </p:nvPicPr>
        <p:blipFill>
          <a:blip r:embed="rId2">
            <a:extLst/>
          </a:blip>
          <a:stretch>
            <a:fillRect/>
          </a:stretch>
        </p:blipFill>
        <p:spPr>
          <a:xfrm>
            <a:off x="761237" y="152400"/>
            <a:ext cx="7621539" cy="281965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Google Shape;75;p17"/>
          <p:cNvSpPr txBox="1"/>
          <p:nvPr>
            <p:ph type="title"/>
          </p:nvPr>
        </p:nvSpPr>
        <p:spPr>
          <a:xfrm>
            <a:off x="311699" y="2150849"/>
            <a:ext cx="8520602" cy="841801"/>
          </a:xfrm>
          <a:prstGeom prst="rect">
            <a:avLst/>
          </a:prstGeom>
        </p:spPr>
        <p:txBody>
          <a:bodyPr/>
          <a:lstStyle>
            <a:lvl1pPr>
              <a:defRPr sz="2500"/>
            </a:lvl1pPr>
          </a:lstStyle>
          <a:p>
            <a:pPr/>
            <a:r>
              <a:t> Early stopping based regularization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Google Shape;80;p18"/>
          <p:cNvSpPr txBox="1"/>
          <p:nvPr>
            <p:ph type="body" sz="half" idx="1"/>
          </p:nvPr>
        </p:nvSpPr>
        <p:spPr>
          <a:xfrm>
            <a:off x="141874" y="339674"/>
            <a:ext cx="3940802" cy="4221602"/>
          </a:xfrm>
          <a:prstGeom prst="rect">
            <a:avLst/>
          </a:prstGeom>
        </p:spPr>
        <p:txBody>
          <a:bodyPr/>
          <a:lstStyle/>
          <a:p>
            <a:pPr marL="0" indent="0" defTabSz="905255">
              <a:buSzTx/>
              <a:buNone/>
              <a:defRPr b="1" sz="1782"/>
            </a:pPr>
            <a:r>
              <a:t>(top panel) </a:t>
            </a:r>
            <a:r>
              <a:rPr b="0"/>
              <a:t>A prototypical pair of training/validation error curves associated with a generic run of the early stopping regularization.</a:t>
            </a:r>
            <a:endParaRPr b="0"/>
          </a:p>
          <a:p>
            <a:pPr marL="0" indent="0" defTabSz="905255">
              <a:spcBef>
                <a:spcPts val="1100"/>
              </a:spcBef>
              <a:buSzTx/>
              <a:buNone/>
              <a:defRPr b="1" sz="1782"/>
            </a:pPr>
            <a:r>
              <a:t>(bottom panels)</a:t>
            </a:r>
            <a:r>
              <a:rPr b="0"/>
              <a:t> We set our capacity dial all the way to the right and our optimization dial all the way to the left, slowly moving it from left to right in search of a model with minimum validation error. Here each notch on the optimization dial abstractly denotes a step of local optimization.  </a:t>
            </a:r>
          </a:p>
        </p:txBody>
      </p:sp>
      <p:pic>
        <p:nvPicPr>
          <p:cNvPr id="121" name="Google Shape;81;p18" descr="Google Shape;81;p18"/>
          <p:cNvPicPr>
            <a:picLocks noChangeAspect="1"/>
          </p:cNvPicPr>
          <p:nvPr/>
        </p:nvPicPr>
        <p:blipFill>
          <a:blip r:embed="rId2">
            <a:extLst/>
          </a:blip>
          <a:stretch>
            <a:fillRect/>
          </a:stretch>
        </p:blipFill>
        <p:spPr>
          <a:xfrm>
            <a:off x="4082824" y="339675"/>
            <a:ext cx="5061177" cy="379695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Google Shape;86;p19"/>
          <p:cNvSpPr txBox="1"/>
          <p:nvPr>
            <p:ph type="body" sz="quarter" idx="1"/>
          </p:nvPr>
        </p:nvSpPr>
        <p:spPr>
          <a:xfrm>
            <a:off x="311699" y="188075"/>
            <a:ext cx="8520602" cy="1033501"/>
          </a:xfrm>
          <a:prstGeom prst="rect">
            <a:avLst/>
          </a:prstGeom>
        </p:spPr>
        <p:txBody>
          <a:bodyPr/>
          <a:lstStyle/>
          <a:p>
            <a:pPr marL="0" indent="0" defTabSz="768095">
              <a:buSzTx/>
              <a:buNone/>
              <a:defRPr sz="1512"/>
            </a:pPr>
            <a:r>
              <a:t>Is the model found by early stopping unique?</a:t>
            </a:r>
          </a:p>
          <a:p>
            <a:pPr marL="0" indent="0" defTabSz="768095">
              <a:spcBef>
                <a:spcPts val="1000"/>
              </a:spcBef>
              <a:buSzTx/>
              <a:buNone/>
              <a:defRPr sz="1512"/>
            </a:pPr>
            <a:r>
              <a:t>Different initializations can produce different trajectories towards potentially different minima of the cost function, and produce corresponding validation error minimizing models that differ in shape.</a:t>
            </a:r>
          </a:p>
        </p:txBody>
      </p:sp>
      <p:pic>
        <p:nvPicPr>
          <p:cNvPr id="124" name="Google Shape;87;p19" descr="Google Shape;87;p19"/>
          <p:cNvPicPr>
            <a:picLocks noChangeAspect="1"/>
          </p:cNvPicPr>
          <p:nvPr/>
        </p:nvPicPr>
        <p:blipFill>
          <a:blip r:embed="rId2">
            <a:extLst/>
          </a:blip>
          <a:stretch>
            <a:fillRect/>
          </a:stretch>
        </p:blipFill>
        <p:spPr>
          <a:xfrm>
            <a:off x="152400" y="1802600"/>
            <a:ext cx="8839203" cy="246968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Google Shape;92;p20"/>
          <p:cNvSpPr txBox="1"/>
          <p:nvPr>
            <p:ph type="body" idx="1"/>
          </p:nvPr>
        </p:nvSpPr>
        <p:spPr>
          <a:xfrm>
            <a:off x="311699" y="1152475"/>
            <a:ext cx="8520602" cy="3416400"/>
          </a:xfrm>
          <a:prstGeom prst="rect">
            <a:avLst/>
          </a:prstGeom>
        </p:spPr>
        <p:txBody>
          <a:bodyPr/>
          <a:lstStyle/>
          <a:p>
            <a:pPr marL="0" indent="0">
              <a:buSzTx/>
              <a:buNone/>
            </a:pPr>
            <a:r>
              <a:t>How high should capacity be set?</a:t>
            </a:r>
          </a:p>
          <a:p>
            <a:pPr marL="0" indent="0">
              <a:spcBef>
                <a:spcPts val="1200"/>
              </a:spcBef>
              <a:buSzTx/>
              <a:buNone/>
            </a:pPr>
            <a:r>
              <a:t>While there is no clear-cut answer to this question, the capacity must simply be set at least 'high' enough that the model overfits if optimized completely.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Google Shape;97;p21"/>
          <p:cNvSpPr txBox="1"/>
          <p:nvPr>
            <p:ph type="body" idx="1"/>
          </p:nvPr>
        </p:nvSpPr>
        <p:spPr>
          <a:xfrm>
            <a:off x="311699" y="1152475"/>
            <a:ext cx="8520602" cy="3416400"/>
          </a:xfrm>
          <a:prstGeom prst="rect">
            <a:avLst/>
          </a:prstGeom>
        </p:spPr>
        <p:txBody>
          <a:bodyPr/>
          <a:lstStyle/>
          <a:p>
            <a:pPr marL="0" indent="0" defTabSz="850391">
              <a:buSzTx/>
              <a:buNone/>
              <a:defRPr sz="1674"/>
            </a:pPr>
            <a:r>
              <a:t>When is validation error really at its lowest?</a:t>
            </a:r>
          </a:p>
          <a:p>
            <a:pPr marL="425195" indent="-318897" defTabSz="850391">
              <a:spcBef>
                <a:spcPts val="1100"/>
              </a:spcBef>
              <a:buSzPts val="1600"/>
              <a:defRPr sz="1674"/>
            </a:pPr>
            <a:r>
              <a:t>While generally speaking validation error decreases at the start of an optimization run and eventually increases (making somewhat of a 'U' shape) it can certainly fluctuate up and down during optimization.</a:t>
            </a:r>
          </a:p>
          <a:p>
            <a:pPr marL="425195" indent="-318897" defTabSz="850391">
              <a:spcBef>
                <a:spcPts val="900"/>
              </a:spcBef>
              <a:buSzPts val="1600"/>
              <a:defRPr sz="1674"/>
            </a:pPr>
            <a:r>
              <a:t>Often in practice a reasonable engineering choice is made as to when to stop based on how long it has been since the validation error has *not* decreased. </a:t>
            </a:r>
          </a:p>
          <a:p>
            <a:pPr marL="425195" indent="-318897" defTabSz="850391">
              <a:spcBef>
                <a:spcPts val="900"/>
              </a:spcBef>
              <a:buSzPts val="1600"/>
              <a:defRPr sz="1674"/>
            </a:pPr>
            <a:r>
              <a:t>Moreover, one need not truly halt a local optimization procedure to employ the thrust of early stopping, and can simply run the optimizer to completion and select the best set of weights from the run (that minimize validation error) after completion.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